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1:36:08.247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0 0,'29'0'110,"1"0"-95,-1 0 1,0 0-16,29 0 16,-28 0-1,28 58 1,-29-58-16,0 0 16,1 0-1,-1 0 1,0 0-16,0 0 15,0 0 1,1 29-16,28-29 16,0 0-1,-29 0-15,1 0 16,-30 30-16,29-30 16,29 0-16,-29 0 15,1 29 1,-1-29-16,29 0 15,-29 0 1,1 0-16,-1 29 16,0-29-16,0 0 15,0 0-15,1 0 16,-1 0-16,0 0 16,29 0-16,-28 0 15,-1 0 1,0 0-16,0 0 15,0 0 1,1 0 0,-1 0-16,0 0 15,0 0 17,0 0-32,1 0 15,-1 0 1,0 0-1,0 0-15,0 0 16,1 0 0,-1 0-1,0 0 17,0 0-32,29 0 15,-28 0 1,-1 0-1,0 0 32,-29-29-47,29 29 16,0 0-16,1 0 31,28 0-15,-29 0 31,0 0-47,1-29 15,-1-1 1,0 30 0,0 0-1,0-29 235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1:36:11.335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0,'0'29'125,"29"-29"-110,0 0 1,1 0-1,-1 0 1,0 0 0,-29 29-16,29-29 15,0 0 1,0 0 15,1 0 16,28 29-31,-29-29 46,0 0-46,1 0-1,-1 0 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1:36:24.895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0 157 0,'29'0'328,"30"0"-313,-30 0 1,29 0 15,-29 0 1,30 0-1,-30 0-16,0 0 1,0 0 0,1 0-1,-1 0 17,0 0-17,0 0 1,0 0-1,0 0 1,1 0-16,-1 0 16,0 0-1,0 0 1,0 0 0,1 0-1,-1 0-15,0 0 16,0 0-16,0 0 31,30 0-31,-30 0 16,0 0-1,0 0-15,1 0 16,-1 0 0,0 0-16,0 0 15,0 0 1,1 0-1,-1 0 17,0 0-32,0 0 15,0 0 17,1 0-17,-1 0 1,0 0-16,0 0 15,0 0 1,30 0 0,-30 0-1,29 0 1,-28 0 0,28 0-1,0 0 1,-28 0-1,-1 0 1,0 0-16,0 0 16,0 0-1,30 0 1,-30 0 0,29 0-1,-29 0 1,30 0-1,-30 0 1,29 0 0,-28 0 15,-1 0-15,0 0-1,0 0-15,0 0 31,1 0-31,-1 0 32,0 0-32,0 0 15,0 0 1,30 0 0,-30 0-1,0 0-15,0 0 16,1 0-1,-1 0 1,0 0-16,0 0 31,0 0-31,1 0 16,-1 0-16,0 0 16,0 0-16,0 0 15,1 0 1,-1 0-1,0 0-15,0 0 16,0 0-16,0 0 16,1 0-1,-1 0-15,0 0 16,0 0 0,0-30-16,1 30 15,-1 0-15,0 0 16,0 0-16,0 0 15,1 0 1,-1-29-16,0 29 16,0 0-1,0 0-15,1 0 16,-1 0-16,0 0 16,0 0-16,30-29 15,-1 29 1,-29 0-1,0 0 1,1 0-16,-1-29 16,0 29-1,0 0-15,0 0 16,1-29-16,-1 29 16,0 0-1,0 0 16,0 0 16,30 0-15,-30 0-17,0 0 16,0 0-31,1 0 16,-1 0 15,0 0-15,0 0 0,0 0-1,0 0 1,1 0-1,-1 0 64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1:37:17.07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0,'29'0'109,"30"0"-62,-30 29-47,0-29 31,29 59-15,-28-59 15,-1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1:37:25.774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0 198 0,'29'0'250,"0"0"-250,29 0 16,-29 0-16,30 0 16,-30 0-1,29 0-15,-28 0 16,28 0-1,-29 0 1,30 0 0,-30 0-1,-29-29 1,58 29-16,-29 0 16,1 0-1,-1 0 1,0 0-16,29 0 15,-28 0 1,-1 0 0,0 0-16,0 0 15,0 0-15,1 0 16,-1 0 0,0 0-1,0 0 1,0 0-1,1 0-15,-1 0 16,0 0-16,0-30 16,0 30-1,1 0-15,-1 0 16,0 0 0,0-29-1,0 29-15,0 0 16,1 0-1,-1 0-15,0 0 16,0 0 0,0 0-16,1 0 15,-1-29-15,0 29 16,0 0-16,0 0 16,1 0-1,-1-29-15,0 29 16,0 0-1,30 0 1,-30 0 15,0 0-15,0-29 15,0 29-15,1 0-16,-1 0 15,0 0 1,0 0 0,0 0-1,1 0 1,-1 0-16,0 0 16,0 0-1,0 0-15,1 0 16,-1 0-1,0 0 1,0 0 0,0 0-16,1 0 15,-1 0 1,0 0 0,0 0 15,30 0-16,-30 0 17,29 0-17,-29 0 1,30 0 0,-30 0-1,29 0 16,-29 0-15,1 0 31,-1 0-31,0 0-1,0 0 16,0 0 94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1:37:29.87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0 122 0,'29'0'156,"0"0"-141,-29 29 1,29-29 0,1 0-1,-1 0-15,0 0 16,0 0-16,0 0 16,1 0-1,-1 0-15,0 0 16,0 0-1,0 0 1,1 0 0,-1 0-16,0 0 15,0 0 1,0 0-16,1 0 16,28 0-1,-29 0-15,0 0 31,1 0-31,-1 0 16,0 0 0,0 0-1,0 0-15,1 0 32,-1 0-32,0 0 15,0 0 1,0 0-16,0 0 31,30 0-15,-30 0-16,0 0 15,0 0-15,1 0 16,28 0 0,-29 0-1,30 0-15,-1 0 16,-29 0-1,0 0 1,1 0-16,-1 0 16,0 0-1,0 0-15,0 0 16,1 0 0,-1 0-1,0 0-15,0 0 16,30-29-1,-30 29 1,0 0-16,0 0 16,0 0-1,1 0-15,-1 0 16,0 0 0,29 0-1,-28 0 1,-1 0-16,0 0 15,29 0 1,-28 0-16,28 0 16,-29 0-1,0-29 1,30 29-16,-30 0 16,0 0-1,29 0-15,-28-30 16,-1 30-1,0 0 1,0 0 0,0 0-16,1 0 15,-1 0 1,0 0 0,0-29-1,30 29 16,-30 0-15,29-29 15,-29 29-15,30 0 0,-30 0 15,0 0 31,0 0-46,1 0 15,-1 0 16,0 0-31,0 0 77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1:37:33.39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0 0,'30'0'94,"28"0"-78,-29 0-1,30 0 1,-30 0-16,58 29 15,-28-29 17,-30 0-17,0 0 17,0 0-1,1 0-16,-1 0 1,0 0 0,0 0 15,0 0 0,1 30-31,-1-30 16,0 0-1,0 0 1,0 0-16,0 0 31,1 0-15,-1 0 15,0 0-31,0 0 16,0 0-1,1 0-15,-1 0 16,0 0 0,29 0 15,-28 0 0,28 0-15,-29 0 15,0 0-15,1 0-1,-1 0 1,0 0 15,0 0-15,0 0-1,1 0 17,-1 0-17,0 0 63,0 0-62,0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20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47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90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9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73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46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03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86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31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19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95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AA15-C5B9-4A33-8C28-02943535F16B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0780D-A7E1-4E63-B422-906E0B90C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31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62455"/>
            <a:ext cx="10515600" cy="5980386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4. Other examples for Binding Condition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</a:t>
            </a:r>
            <a:r>
              <a:rPr lang="en-US" altLang="ko-KR" sz="1600" dirty="0" smtClean="0"/>
              <a:t>       (23) (a)   *Himself might hurt John                    </a:t>
            </a:r>
            <a:r>
              <a:rPr lang="en-US" altLang="ko-KR" sz="1600" dirty="0" err="1" smtClean="0"/>
              <a:t>cf</a:t>
            </a:r>
            <a:r>
              <a:rPr lang="en-US" altLang="ko-KR" sz="1600" dirty="0" smtClean="0"/>
              <a:t>)  (a)  *He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might hurt 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(b)    He might hurt John                               (b)   He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might hurt 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   (satisfies BC (C))        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S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NP        TENSE             VP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himself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   +past         V          NP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he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       might      hurt        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endParaRPr lang="en-US" altLang="ko-KR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sz="1600" b="1" dirty="0" smtClean="0"/>
              <a:t>Himself</a:t>
            </a:r>
            <a:r>
              <a:rPr lang="ko-KR" altLang="en-US" sz="1600" dirty="0" smtClean="0"/>
              <a:t>와</a:t>
            </a:r>
            <a:r>
              <a:rPr lang="en-US" altLang="ko-KR" sz="1600" b="1" dirty="0" smtClean="0"/>
              <a:t>  he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Binding </a:t>
            </a:r>
            <a:r>
              <a:rPr lang="en-US" altLang="ko-KR" sz="1600" dirty="0"/>
              <a:t>C</a:t>
            </a:r>
            <a:r>
              <a:rPr lang="en-US" altLang="ko-KR" sz="1600" dirty="0" smtClean="0"/>
              <a:t>ondition </a:t>
            </a:r>
            <a:r>
              <a:rPr lang="ko-KR" altLang="en-US" sz="1600" dirty="0" smtClean="0"/>
              <a:t>준수여부를 고려할 때 </a:t>
            </a:r>
            <a:r>
              <a:rPr lang="en-US" altLang="ko-KR" sz="1600" dirty="0" smtClean="0"/>
              <a:t>himself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he</a:t>
            </a:r>
            <a:r>
              <a:rPr lang="ko-KR" altLang="en-US" sz="1600" dirty="0" smtClean="0"/>
              <a:t>는 </a:t>
            </a:r>
            <a:r>
              <a:rPr lang="en-US" altLang="ko-KR" sz="1600" dirty="0" smtClean="0"/>
              <a:t>TENSE</a:t>
            </a:r>
            <a:r>
              <a:rPr lang="ko-KR" altLang="en-US" sz="1600" dirty="0" smtClean="0"/>
              <a:t>에 의해 </a:t>
            </a:r>
            <a:r>
              <a:rPr lang="en-US" altLang="ko-KR" sz="1600" dirty="0" smtClean="0"/>
              <a:t>nominative case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ko-KR" altLang="en-US" sz="1600" dirty="0" smtClean="0"/>
              <a:t>를 받고 </a:t>
            </a:r>
            <a:r>
              <a:rPr lang="en-US" altLang="ko-KR" sz="1600" dirty="0" smtClean="0"/>
              <a:t>govern</a:t>
            </a:r>
            <a:r>
              <a:rPr lang="ko-KR" altLang="en-US" sz="1600" dirty="0" smtClean="0"/>
              <a:t>되며 이 때 </a:t>
            </a:r>
            <a:r>
              <a:rPr lang="en-US" altLang="ko-KR" sz="1600" dirty="0" smtClean="0">
                <a:solidFill>
                  <a:srgbClr val="FF0000"/>
                </a:solidFill>
              </a:rPr>
              <a:t>governor TENSE</a:t>
            </a:r>
            <a:r>
              <a:rPr lang="ko-KR" altLang="en-US" sz="1600" dirty="0" smtClean="0"/>
              <a:t>와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governee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himself, he</a:t>
            </a:r>
            <a:r>
              <a:rPr lang="ko-KR" altLang="en-US" sz="1600" dirty="0" smtClean="0"/>
              <a:t>를 포함하는 </a:t>
            </a:r>
            <a:r>
              <a:rPr lang="en-US" altLang="ko-KR" sz="1600" dirty="0" smtClean="0"/>
              <a:t>minimal governing</a:t>
            </a:r>
          </a:p>
          <a:p>
            <a:pPr marL="0" indent="0">
              <a:buNone/>
            </a:pP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      </a:t>
            </a:r>
            <a:r>
              <a:rPr lang="en-US" altLang="ko-KR" sz="1600" dirty="0" err="1" smtClean="0"/>
              <a:t>categor</a:t>
            </a:r>
            <a:r>
              <a:rPr lang="ko-KR" altLang="en-US" sz="1600" dirty="0" smtClean="0"/>
              <a:t>는 </a:t>
            </a:r>
            <a:r>
              <a:rPr lang="en-US" altLang="ko-KR" sz="1600" dirty="0" smtClean="0">
                <a:solidFill>
                  <a:srgbClr val="FF0000"/>
                </a:solidFill>
              </a:rPr>
              <a:t>S</a:t>
            </a:r>
            <a:r>
              <a:rPr lang="ko-KR" altLang="en-US" sz="1600" dirty="0" smtClean="0"/>
              <a:t>가 된다</a:t>
            </a:r>
            <a:r>
              <a:rPr lang="en-US" altLang="ko-KR" sz="1600" dirty="0" smtClean="0"/>
              <a:t>. S</a:t>
            </a:r>
            <a:r>
              <a:rPr lang="ko-KR" altLang="en-US" sz="1600" dirty="0" smtClean="0"/>
              <a:t>내에서 </a:t>
            </a:r>
            <a:r>
              <a:rPr lang="en-US" altLang="ko-KR" sz="1600" dirty="0" smtClean="0"/>
              <a:t>himself</a:t>
            </a:r>
            <a:r>
              <a:rPr lang="ko-KR" altLang="en-US" sz="1600" dirty="0" smtClean="0"/>
              <a:t>는 </a:t>
            </a:r>
            <a:r>
              <a:rPr lang="en-US" altLang="ko-KR" sz="1600" dirty="0" smtClean="0"/>
              <a:t>John</a:t>
            </a:r>
            <a:r>
              <a:rPr lang="ko-KR" altLang="en-US" sz="1600" dirty="0" smtClean="0"/>
              <a:t>과 같은 </a:t>
            </a:r>
            <a:r>
              <a:rPr lang="en-US" altLang="ko-KR" sz="1600" dirty="0" smtClean="0"/>
              <a:t>index</a:t>
            </a:r>
            <a:r>
              <a:rPr lang="ko-KR" altLang="en-US" sz="1600" dirty="0" smtClean="0"/>
              <a:t>를 가지고 </a:t>
            </a:r>
            <a:r>
              <a:rPr lang="en-US" altLang="ko-KR" sz="1600" dirty="0" smtClean="0"/>
              <a:t>bound</a:t>
            </a:r>
            <a:r>
              <a:rPr lang="ko-KR" altLang="en-US" sz="1600" dirty="0" smtClean="0"/>
              <a:t>되었으나 </a:t>
            </a:r>
            <a:r>
              <a:rPr lang="en-US" altLang="ko-KR" sz="1600" dirty="0" smtClean="0"/>
              <a:t>himself</a:t>
            </a:r>
            <a:r>
              <a:rPr lang="ko-KR" altLang="en-US" sz="1600" dirty="0" smtClean="0"/>
              <a:t>는 그것의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antecedent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bound</a:t>
            </a:r>
            <a:r>
              <a:rPr lang="ko-KR" altLang="en-US" sz="1600" dirty="0" smtClean="0"/>
              <a:t>되는 것이 아니므로 부적절하다</a:t>
            </a:r>
            <a:r>
              <a:rPr lang="en-US" altLang="ko-KR" sz="1600" dirty="0"/>
              <a:t>.</a:t>
            </a:r>
            <a:r>
              <a:rPr lang="en-US" altLang="ko-KR" sz="1600" dirty="0" smtClean="0"/>
              <a:t> (Anaphor himself</a:t>
            </a:r>
            <a:r>
              <a:rPr lang="ko-KR" altLang="en-US" sz="1600" dirty="0" smtClean="0"/>
              <a:t>는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그것을 선행하는 </a:t>
            </a:r>
            <a:r>
              <a:rPr lang="en-US" altLang="ko-KR" sz="1600" dirty="0" err="1" smtClean="0"/>
              <a:t>coreferential</a:t>
            </a: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NP</a:t>
            </a:r>
            <a:r>
              <a:rPr lang="ko-KR" altLang="en-US" sz="1600" dirty="0" smtClean="0"/>
              <a:t>와 </a:t>
            </a:r>
            <a:r>
              <a:rPr lang="en-US" altLang="ko-KR" sz="1600" dirty="0" err="1" smtClean="0"/>
              <a:t>coindexed</a:t>
            </a:r>
            <a:r>
              <a:rPr lang="ko-KR" altLang="en-US" sz="1600" dirty="0" smtClean="0"/>
              <a:t>되지 않았음</a:t>
            </a:r>
            <a:r>
              <a:rPr lang="en-US" altLang="ko-KR" sz="1600" dirty="0" smtClean="0"/>
              <a:t>)  </a:t>
            </a:r>
            <a:r>
              <a:rPr lang="ko-KR" altLang="en-US" sz="1600" dirty="0" smtClean="0"/>
              <a:t>그러나 </a:t>
            </a:r>
            <a:r>
              <a:rPr lang="en-US" altLang="ko-KR" sz="1600" dirty="0" smtClean="0"/>
              <a:t>pronominal he</a:t>
            </a:r>
            <a:r>
              <a:rPr lang="ko-KR" altLang="en-US" sz="1600" dirty="0" smtClean="0"/>
              <a:t>는 </a:t>
            </a:r>
            <a:r>
              <a:rPr lang="en-US" altLang="ko-KR" sz="1600" dirty="0" smtClean="0"/>
              <a:t>governing categor</a:t>
            </a:r>
            <a:r>
              <a:rPr lang="en-US" altLang="ko-KR" sz="1600" dirty="0"/>
              <a:t>y</a:t>
            </a:r>
            <a:r>
              <a:rPr lang="ko-KR" altLang="en-US" sz="1600" dirty="0" smtClean="0"/>
              <a:t>내에서 </a:t>
            </a:r>
            <a:r>
              <a:rPr lang="en-US" altLang="ko-KR" sz="1600" dirty="0" smtClean="0"/>
              <a:t>John</a:t>
            </a:r>
            <a:r>
              <a:rPr lang="ko-KR" altLang="en-US" sz="1600" dirty="0" smtClean="0"/>
              <a:t>과 동일한 </a:t>
            </a:r>
            <a:r>
              <a:rPr lang="en-US" altLang="ko-KR" sz="1600" dirty="0" smtClean="0"/>
              <a:t>index</a:t>
            </a:r>
            <a:r>
              <a:rPr lang="ko-KR" altLang="en-US" sz="1600" dirty="0" smtClean="0"/>
              <a:t>를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ko-KR" altLang="en-US" sz="1600" dirty="0" smtClean="0"/>
              <a:t>갖지 않고 </a:t>
            </a:r>
            <a:r>
              <a:rPr lang="en-US" altLang="ko-KR" sz="1600" dirty="0" smtClean="0"/>
              <a:t>free</a:t>
            </a:r>
            <a:r>
              <a:rPr lang="ko-KR" altLang="en-US" sz="1600" dirty="0" smtClean="0"/>
              <a:t>하므로 </a:t>
            </a:r>
            <a:r>
              <a:rPr lang="en-US" altLang="ko-KR" sz="1600" b="1" dirty="0"/>
              <a:t>B</a:t>
            </a:r>
            <a:r>
              <a:rPr lang="en-US" altLang="ko-KR" sz="1600" b="1" dirty="0" smtClean="0"/>
              <a:t>inding </a:t>
            </a:r>
            <a:r>
              <a:rPr lang="en-US" altLang="ko-KR" sz="1600" b="1" dirty="0"/>
              <a:t>C</a:t>
            </a:r>
            <a:r>
              <a:rPr lang="en-US" altLang="ko-KR" sz="1600" b="1" dirty="0" smtClean="0"/>
              <a:t>ondition(16</a:t>
            </a:r>
            <a:r>
              <a:rPr lang="en-US" altLang="ko-KR" sz="1600" b="1" dirty="0" smtClean="0"/>
              <a:t>)(</a:t>
            </a:r>
            <a:r>
              <a:rPr lang="en-US" altLang="ko-KR" sz="1600" b="1" dirty="0"/>
              <a:t>B</a:t>
            </a:r>
            <a:r>
              <a:rPr lang="en-US" altLang="ko-KR" sz="1600" b="1" dirty="0" smtClean="0"/>
              <a:t>)</a:t>
            </a:r>
            <a:r>
              <a:rPr lang="ko-KR" altLang="en-US" sz="1600" b="1" dirty="0" smtClean="0"/>
              <a:t>를</a:t>
            </a:r>
            <a:r>
              <a:rPr lang="en-US" altLang="ko-KR" sz="1600" b="1" dirty="0" smtClean="0"/>
              <a:t> </a:t>
            </a:r>
            <a:r>
              <a:rPr lang="ko-KR" altLang="en-US" sz="1600" b="1" dirty="0" smtClean="0"/>
              <a:t>준수</a:t>
            </a:r>
            <a:r>
              <a:rPr lang="ko-KR" altLang="en-US" sz="1600" dirty="0" smtClean="0"/>
              <a:t>하였다</a:t>
            </a:r>
            <a:r>
              <a:rPr lang="en-US" altLang="ko-KR" sz="1600" dirty="0" smtClean="0"/>
              <a:t>.  </a:t>
            </a:r>
            <a:r>
              <a:rPr lang="ko-KR" altLang="en-US" sz="1600" dirty="0" smtClean="0"/>
              <a:t>따라서 </a:t>
            </a:r>
            <a:r>
              <a:rPr lang="en-US" altLang="ko-KR" sz="1600" dirty="0" smtClean="0"/>
              <a:t>(23) (b)</a:t>
            </a:r>
            <a:r>
              <a:rPr lang="ko-KR" altLang="en-US" sz="1600" dirty="0" smtClean="0"/>
              <a:t>는 </a:t>
            </a:r>
            <a:r>
              <a:rPr lang="en-US" altLang="ko-KR" sz="1600" dirty="0"/>
              <a:t> grammatical </a:t>
            </a:r>
            <a:r>
              <a:rPr lang="en-US" altLang="ko-KR" sz="1600" dirty="0" smtClean="0"/>
              <a:t>well-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formed</a:t>
            </a:r>
            <a:r>
              <a:rPr lang="ko-KR" altLang="en-US" sz="1600" dirty="0" smtClean="0"/>
              <a:t>하다</a:t>
            </a:r>
            <a:r>
              <a:rPr lang="en-US" altLang="ko-KR" sz="1600" dirty="0" smtClean="0"/>
              <a:t>. </a:t>
            </a:r>
            <a:endParaRPr lang="en-US" altLang="ko-KR" sz="1600" dirty="0"/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2207172" y="2480441"/>
            <a:ext cx="903890" cy="168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405352" y="2480441"/>
            <a:ext cx="903889" cy="168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3237186" y="2480441"/>
            <a:ext cx="0" cy="241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2207172" y="2869324"/>
            <a:ext cx="0" cy="199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237186" y="2869324"/>
            <a:ext cx="0" cy="199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237186" y="3226676"/>
            <a:ext cx="0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V="1">
            <a:off x="4099034" y="2869324"/>
            <a:ext cx="336332" cy="199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4624552" y="2869324"/>
            <a:ext cx="273269" cy="199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099034" y="3226676"/>
            <a:ext cx="0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5076497" y="3226676"/>
            <a:ext cx="10510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오른쪽 화살표 25"/>
          <p:cNvSpPr/>
          <p:nvPr/>
        </p:nvSpPr>
        <p:spPr>
          <a:xfrm>
            <a:off x="9049407" y="2060028"/>
            <a:ext cx="157655" cy="126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42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94852"/>
            <a:ext cx="10515600" cy="5948979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(26</a:t>
            </a:r>
            <a:r>
              <a:rPr lang="en-US" altLang="ko-KR" sz="1800" dirty="0"/>
              <a:t>) (a)   The soldiers disgraced </a:t>
            </a:r>
            <a:r>
              <a:rPr lang="en-US" altLang="ko-KR" sz="1800" dirty="0" smtClean="0"/>
              <a:t>themselves/them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NP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1</a:t>
            </a:r>
            <a:r>
              <a:rPr lang="en-US" altLang="ko-KR" sz="1600" dirty="0" smtClean="0"/>
              <a:t>                           VP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The soliders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1</a:t>
            </a:r>
            <a:r>
              <a:rPr lang="en-US" altLang="ko-KR" sz="1600" dirty="0" smtClean="0"/>
              <a:t>               V              NP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1/2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disgraced    themselves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them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   </a:t>
            </a:r>
            <a:r>
              <a:rPr lang="en-US" altLang="ko-KR" sz="1600" dirty="0" smtClean="0"/>
              <a:t>The verb </a:t>
            </a:r>
            <a:r>
              <a:rPr lang="en-US" altLang="ko-KR" sz="1600" i="1" dirty="0" smtClean="0"/>
              <a:t>disgraced</a:t>
            </a:r>
            <a:r>
              <a:rPr lang="en-US" altLang="ko-KR" sz="1600" dirty="0" smtClean="0"/>
              <a:t> c-commands and governs the NP(</a:t>
            </a:r>
            <a:r>
              <a:rPr lang="en-US" altLang="ko-KR" sz="1600" i="1" dirty="0" smtClean="0"/>
              <a:t>themselves, them</a:t>
            </a:r>
            <a:r>
              <a:rPr lang="en-US" altLang="ko-KR" sz="1600" dirty="0" smtClean="0"/>
              <a:t>), assigning an accusative case.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ko-KR" sz="1600" b="1" dirty="0">
                <a:solidFill>
                  <a:srgbClr val="FF0000"/>
                </a:solidFill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en-US" altLang="ko-KR" sz="1600" dirty="0" smtClean="0"/>
              <a:t>The verb(</a:t>
            </a:r>
            <a:r>
              <a:rPr lang="en-US" altLang="ko-KR" sz="1600" i="1" dirty="0" smtClean="0"/>
              <a:t>disgraced</a:t>
            </a:r>
            <a:r>
              <a:rPr lang="en-US" altLang="ko-KR" sz="1600" dirty="0" smtClean="0"/>
              <a:t>) is a governor and the NP(</a:t>
            </a:r>
            <a:r>
              <a:rPr lang="en-US" altLang="ko-KR" sz="1600" i="1" dirty="0" smtClean="0"/>
              <a:t>themselves, them</a:t>
            </a:r>
            <a:r>
              <a:rPr lang="en-US" altLang="ko-KR" sz="1600" dirty="0" smtClean="0"/>
              <a:t>) is a </a:t>
            </a:r>
            <a:r>
              <a:rPr lang="en-US" altLang="ko-KR" sz="1600" dirty="0" err="1" smtClean="0"/>
              <a:t>governee</a:t>
            </a:r>
            <a:r>
              <a:rPr lang="en-US" altLang="ko-KR" sz="1600" dirty="0" smtClean="0"/>
              <a:t>, and the minimal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governing category containing the governor and the </a:t>
            </a:r>
            <a:r>
              <a:rPr lang="en-US" altLang="ko-KR" sz="1600" dirty="0" err="1" smtClean="0"/>
              <a:t>governee</a:t>
            </a:r>
            <a:r>
              <a:rPr lang="en-US" altLang="ko-KR" sz="1600" dirty="0" smtClean="0"/>
              <a:t> is S. The anaphor </a:t>
            </a:r>
            <a:r>
              <a:rPr lang="en-US" altLang="ko-KR" sz="1600" i="1" dirty="0" smtClean="0"/>
              <a:t>themselves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1</a:t>
            </a:r>
            <a:r>
              <a:rPr lang="en-US" altLang="ko-KR" sz="1600" dirty="0" smtClean="0"/>
              <a:t> is bound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with </a:t>
            </a:r>
            <a:r>
              <a:rPr lang="en-US" altLang="ko-KR" sz="1600" i="1" dirty="0" smtClean="0"/>
              <a:t>the soldiers</a:t>
            </a:r>
            <a:r>
              <a:rPr lang="en-US" altLang="ko-KR" sz="1200" b="1" i="1" dirty="0">
                <a:solidFill>
                  <a:srgbClr val="FF0000"/>
                </a:solidFill>
              </a:rPr>
              <a:t>1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/>
              <a:t>within the governing category, and the pronominal </a:t>
            </a:r>
            <a:r>
              <a:rPr lang="en-US" altLang="ko-KR" sz="1600" i="1" dirty="0" smtClean="0"/>
              <a:t>them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is free within the governing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category. Therefore, preserving the index in the anaphor and pronominal NP, the sentence obeys </a:t>
            </a:r>
            <a:r>
              <a:rPr lang="en-US" altLang="ko-KR" sz="1600" b="1" dirty="0" smtClean="0"/>
              <a:t>Binding</a:t>
            </a:r>
          </a:p>
          <a:p>
            <a:pPr marL="0" indent="0">
              <a:buNone/>
            </a:pPr>
            <a:r>
              <a:rPr lang="en-US" altLang="ko-KR" sz="1600" b="1" dirty="0">
                <a:solidFill>
                  <a:srgbClr val="FF0000"/>
                </a:solidFill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en-US" altLang="ko-KR" sz="1600" b="1" dirty="0" smtClean="0"/>
              <a:t>Condition (A) and (B)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</a:t>
            </a:r>
            <a:endParaRPr lang="en-US" altLang="ko-KR" sz="1600" dirty="0"/>
          </a:p>
          <a:p>
            <a:endParaRPr lang="ko-KR" altLang="en-US" sz="1800" dirty="0"/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3797449" y="1828800"/>
            <a:ext cx="763793" cy="139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4797911" y="1828800"/>
            <a:ext cx="839096" cy="139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5421854" y="2183802"/>
            <a:ext cx="333487" cy="11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6056555" y="2183802"/>
            <a:ext cx="376518" cy="11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421854" y="2495774"/>
            <a:ext cx="0" cy="225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3130475" y="2302136"/>
            <a:ext cx="10434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V="1">
            <a:off x="3130475" y="2183802"/>
            <a:ext cx="516367" cy="11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3646842" y="2183802"/>
            <a:ext cx="527125" cy="11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6648226" y="2495774"/>
            <a:ext cx="0" cy="225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잉크 1"/>
              <p14:cNvContentPartPr/>
              <p14:nvPr/>
            </p14:nvContentPartPr>
            <p14:xfrm>
              <a:off x="2301339" y="3878375"/>
              <a:ext cx="820440" cy="66240"/>
            </p14:xfrm>
          </p:contentPart>
        </mc:Choice>
        <mc:Fallback xmlns="">
          <p:pic>
            <p:nvPicPr>
              <p:cNvPr id="2" name="잉크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59579" y="3794495"/>
                <a:ext cx="904320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잉크 3"/>
              <p14:cNvContentPartPr/>
              <p14:nvPr/>
            </p14:nvContentPartPr>
            <p14:xfrm>
              <a:off x="6106539" y="3825815"/>
              <a:ext cx="158040" cy="31320"/>
            </p14:xfrm>
          </p:contentPart>
        </mc:Choice>
        <mc:Fallback xmlns="">
          <p:pic>
            <p:nvPicPr>
              <p:cNvPr id="4" name="잉크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4419" y="3741935"/>
                <a:ext cx="24228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잉크 7"/>
              <p14:cNvContentPartPr/>
              <p14:nvPr/>
            </p14:nvContentPartPr>
            <p14:xfrm>
              <a:off x="6432339" y="3811415"/>
              <a:ext cx="1608480" cy="70560"/>
            </p14:xfrm>
          </p:contentPart>
        </mc:Choice>
        <mc:Fallback xmlns="">
          <p:pic>
            <p:nvPicPr>
              <p:cNvPr id="8" name="잉크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90219" y="3727175"/>
                <a:ext cx="169272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잉크 11"/>
              <p14:cNvContentPartPr/>
              <p14:nvPr/>
            </p14:nvContentPartPr>
            <p14:xfrm>
              <a:off x="7346739" y="4529975"/>
              <a:ext cx="95400" cy="32040"/>
            </p14:xfrm>
          </p:contentPart>
        </mc:Choice>
        <mc:Fallback xmlns="">
          <p:pic>
            <p:nvPicPr>
              <p:cNvPr id="12" name="잉크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04619" y="4446095"/>
                <a:ext cx="17928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잉크 14"/>
              <p14:cNvContentPartPr/>
              <p14:nvPr/>
            </p14:nvContentPartPr>
            <p14:xfrm>
              <a:off x="8881419" y="4500815"/>
              <a:ext cx="1072080" cy="71640"/>
            </p14:xfrm>
          </p:contentPart>
        </mc:Choice>
        <mc:Fallback xmlns="">
          <p:pic>
            <p:nvPicPr>
              <p:cNvPr id="15" name="잉크 1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839299" y="4416575"/>
                <a:ext cx="115632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잉크 15"/>
              <p14:cNvContentPartPr/>
              <p14:nvPr/>
            </p14:nvContentPartPr>
            <p14:xfrm>
              <a:off x="1692219" y="4906535"/>
              <a:ext cx="1145880" cy="64800"/>
            </p14:xfrm>
          </p:contentPart>
        </mc:Choice>
        <mc:Fallback xmlns="">
          <p:pic>
            <p:nvPicPr>
              <p:cNvPr id="16" name="잉크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50099" y="4822655"/>
                <a:ext cx="123012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잉크 16"/>
              <p14:cNvContentPartPr/>
              <p14:nvPr/>
            </p14:nvContentPartPr>
            <p14:xfrm>
              <a:off x="7745619" y="4866215"/>
              <a:ext cx="536760" cy="34560"/>
            </p14:xfrm>
          </p:contentPart>
        </mc:Choice>
        <mc:Fallback xmlns="">
          <p:pic>
            <p:nvPicPr>
              <p:cNvPr id="17" name="잉크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703859" y="4782335"/>
                <a:ext cx="620640" cy="20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765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336331"/>
            <a:ext cx="10515600" cy="6159062"/>
          </a:xfrm>
          <a:solidFill>
            <a:schemeClr val="bg1">
              <a:lumMod val="9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(26) (a)   The soldiers disgraced themselves/them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(b)   The soldiers’ behavior disgraced them/*themselves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                                                       NP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c-commands </a:t>
            </a:r>
            <a:r>
              <a:rPr lang="en-US" altLang="ko-KR" sz="1600" b="1" i="1" dirty="0" smtClean="0"/>
              <a:t>them(selves)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b="1" i="1" dirty="0"/>
          </a:p>
          <a:p>
            <a:pPr marL="0" indent="0">
              <a:buNone/>
            </a:pPr>
            <a:r>
              <a:rPr lang="en-US" altLang="ko-KR" sz="1600" b="1" i="1" dirty="0" smtClean="0"/>
              <a:t>                                                                                                    </a:t>
            </a:r>
            <a:r>
              <a:rPr lang="en-US" altLang="ko-KR" sz="1600" dirty="0" smtClean="0"/>
              <a:t>NP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doesn’t c-commands </a:t>
            </a:r>
            <a:endParaRPr lang="en-US" altLang="ko-KR" sz="1600" b="1" i="1" dirty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                                                                               </a:t>
            </a:r>
            <a:r>
              <a:rPr lang="en-US" altLang="ko-KR" sz="1600" b="1" i="1" dirty="0" smtClean="0"/>
              <a:t>them(selves)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                                                 them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2/*3/4</a:t>
            </a:r>
            <a:r>
              <a:rPr lang="en-US" altLang="ko-KR" sz="1600" dirty="0" smtClean="0"/>
              <a:t>,   themselves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*2/*3/*4</a:t>
            </a:r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               </a:t>
            </a:r>
            <a:r>
              <a:rPr lang="en-US" altLang="ko-KR" sz="1400" dirty="0" smtClean="0">
                <a:solidFill>
                  <a:srgbClr val="FF0000"/>
                </a:solidFill>
              </a:rPr>
              <a:t>governor       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governee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</a:rPr>
              <a:t>                                        minimal governing category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dirty="0" smtClean="0"/>
              <a:t>  ♣  BC(A) requires that </a:t>
            </a:r>
            <a:r>
              <a:rPr lang="en-US" altLang="ko-KR" sz="1600" b="1" i="1" dirty="0" smtClean="0"/>
              <a:t>themselves</a:t>
            </a:r>
            <a:r>
              <a:rPr lang="en-US" altLang="ko-KR" sz="1600" dirty="0" smtClean="0"/>
              <a:t> must be </a:t>
            </a:r>
            <a:r>
              <a:rPr lang="en-US" altLang="ko-KR" sz="1600" dirty="0" err="1" smtClean="0"/>
              <a:t>coindexed</a:t>
            </a:r>
            <a:r>
              <a:rPr lang="en-US" altLang="ko-KR" sz="1600" dirty="0" smtClean="0"/>
              <a:t> with the antecedent which c-commands it within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NP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</a:t>
            </a:r>
            <a:r>
              <a:rPr lang="en-US" altLang="ko-KR" sz="1600" b="1" i="1" dirty="0" smtClean="0"/>
              <a:t>the soldiers’ behavior </a:t>
            </a:r>
            <a:r>
              <a:rPr lang="en-US" altLang="ko-KR" sz="1600" dirty="0" smtClean="0"/>
              <a:t>c-commands </a:t>
            </a:r>
            <a:r>
              <a:rPr lang="en-US" altLang="ko-KR" sz="1600" b="1" i="1" dirty="0" smtClean="0"/>
              <a:t>themselves</a:t>
            </a:r>
            <a:r>
              <a:rPr lang="en-US" altLang="ko-KR" sz="1600" dirty="0" smtClean="0"/>
              <a:t> but it violates </a:t>
            </a:r>
            <a:r>
              <a:rPr lang="en-US" altLang="ko-KR" sz="1600" dirty="0" smtClean="0">
                <a:solidFill>
                  <a:srgbClr val="FF0000"/>
                </a:solidFill>
              </a:rPr>
              <a:t>Matching Condition</a:t>
            </a:r>
            <a:r>
              <a:rPr lang="en-US" altLang="ko-KR" sz="1600" dirty="0" smtClean="0"/>
              <a:t>. NP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</a:t>
            </a:r>
            <a:r>
              <a:rPr lang="en-US" altLang="ko-KR" sz="1600" b="1" i="1" dirty="0" smtClean="0"/>
              <a:t>the soldiers’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doesn’t c-commands </a:t>
            </a:r>
            <a:r>
              <a:rPr lang="en-US" altLang="ko-KR" sz="1600" b="1" i="1" dirty="0" smtClean="0"/>
              <a:t>themselves</a:t>
            </a:r>
            <a:r>
              <a:rPr lang="en-US" altLang="ko-KR" sz="1600" dirty="0" smtClean="0"/>
              <a:t> and </a:t>
            </a:r>
            <a:r>
              <a:rPr lang="en-US" altLang="ko-KR" sz="1600" b="1" i="1" dirty="0" smtClean="0"/>
              <a:t>themselves</a:t>
            </a:r>
            <a:r>
              <a:rPr lang="en-US" altLang="ko-KR" sz="1600" dirty="0" smtClean="0"/>
              <a:t> cannot be bound, resulting in violating BC(A).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♣  BC(B) requires that </a:t>
            </a:r>
            <a:r>
              <a:rPr lang="en-US" altLang="ko-KR" sz="1600" b="1" i="1" dirty="0" smtClean="0"/>
              <a:t>them</a:t>
            </a:r>
            <a:r>
              <a:rPr lang="en-US" altLang="ko-KR" sz="1600" dirty="0" smtClean="0"/>
              <a:t> must not be </a:t>
            </a:r>
            <a:r>
              <a:rPr lang="en-US" altLang="ko-KR" sz="1600" dirty="0" err="1" smtClean="0"/>
              <a:t>coindexed</a:t>
            </a:r>
            <a:r>
              <a:rPr lang="en-US" altLang="ko-KR" sz="1600" dirty="0" smtClean="0"/>
              <a:t> with anything which c-commands it within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NP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c-commands </a:t>
            </a:r>
            <a:r>
              <a:rPr lang="en-US" altLang="ko-KR" sz="1600" b="1" i="1" dirty="0" smtClean="0"/>
              <a:t>them</a:t>
            </a:r>
            <a:r>
              <a:rPr lang="en-US" altLang="ko-KR" sz="1600" dirty="0" smtClean="0"/>
              <a:t> but it violates </a:t>
            </a:r>
            <a:r>
              <a:rPr lang="en-US" altLang="ko-KR" sz="1600" dirty="0" smtClean="0">
                <a:solidFill>
                  <a:srgbClr val="FF0000"/>
                </a:solidFill>
              </a:rPr>
              <a:t>Matching Condition</a:t>
            </a:r>
            <a:r>
              <a:rPr lang="en-US" altLang="ko-KR" sz="1600" dirty="0" smtClean="0"/>
              <a:t>, and </a:t>
            </a:r>
            <a:r>
              <a:rPr lang="en-US" altLang="ko-KR" sz="1600" b="1" i="1" dirty="0" smtClean="0"/>
              <a:t>them</a:t>
            </a:r>
            <a:r>
              <a:rPr lang="en-US" altLang="ko-KR" sz="1600" dirty="0" smtClean="0"/>
              <a:t> cannot be </a:t>
            </a:r>
            <a:r>
              <a:rPr lang="en-US" altLang="ko-KR" sz="1600" dirty="0" err="1" smtClean="0"/>
              <a:t>coindexed</a:t>
            </a:r>
            <a:r>
              <a:rPr lang="en-US" altLang="ko-KR" sz="1600" dirty="0" smtClean="0"/>
              <a:t> with NP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Rather, NP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doesn’t c-command </a:t>
            </a:r>
            <a:r>
              <a:rPr lang="en-US" altLang="ko-KR" sz="1600" b="1" i="1" dirty="0" smtClean="0"/>
              <a:t>them</a:t>
            </a:r>
            <a:r>
              <a:rPr lang="en-US" altLang="ko-KR" sz="1600" dirty="0" smtClean="0"/>
              <a:t>, and so </a:t>
            </a:r>
            <a:r>
              <a:rPr lang="en-US" altLang="ko-KR" sz="1600" b="1" i="1" dirty="0" smtClean="0"/>
              <a:t>them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2/4</a:t>
            </a:r>
            <a:r>
              <a:rPr lang="en-US" altLang="ko-KR" sz="1600" dirty="0" smtClean="0"/>
              <a:t> can be free, resulting in satisfying BC(B).                                                  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92" y="1473419"/>
            <a:ext cx="6453353" cy="2019300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5" name="아래로 구부러진 화살표 4"/>
          <p:cNvSpPr/>
          <p:nvPr/>
        </p:nvSpPr>
        <p:spPr>
          <a:xfrm>
            <a:off x="2890345" y="1807779"/>
            <a:ext cx="4382814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아래로 구부러진 화살표 5"/>
          <p:cNvSpPr/>
          <p:nvPr/>
        </p:nvSpPr>
        <p:spPr>
          <a:xfrm>
            <a:off x="3731172" y="1473419"/>
            <a:ext cx="3541987" cy="8178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 flipV="1">
            <a:off x="6758152" y="1597572"/>
            <a:ext cx="1429407" cy="94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V="1">
            <a:off x="6999890" y="2291255"/>
            <a:ext cx="1008993" cy="105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아래쪽 화살표 10"/>
          <p:cNvSpPr/>
          <p:nvPr/>
        </p:nvSpPr>
        <p:spPr>
          <a:xfrm>
            <a:off x="5675586" y="3384331"/>
            <a:ext cx="168166" cy="189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아래쪽 화살표 11"/>
          <p:cNvSpPr/>
          <p:nvPr/>
        </p:nvSpPr>
        <p:spPr>
          <a:xfrm>
            <a:off x="6926317" y="3384331"/>
            <a:ext cx="178676" cy="189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>
          <a:xfrm flipH="1">
            <a:off x="4834759" y="2133600"/>
            <a:ext cx="199696" cy="1765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90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20994"/>
            <a:ext cx="10515600" cy="5805377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(28)  </a:t>
            </a:r>
            <a:r>
              <a:rPr lang="en-US" altLang="ko-KR" sz="1800" dirty="0" smtClean="0"/>
              <a:t>[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NP2</a:t>
            </a:r>
            <a:r>
              <a:rPr lang="en-US" altLang="ko-KR" sz="1800" dirty="0" smtClean="0"/>
              <a:t>The </a:t>
            </a:r>
            <a:r>
              <a:rPr lang="en-US" altLang="ko-KR" sz="1800" dirty="0" smtClean="0"/>
              <a:t>soldiers’ </a:t>
            </a:r>
            <a:r>
              <a:rPr lang="en-US" altLang="ko-KR" sz="1800" dirty="0" smtClean="0"/>
              <a:t>behavior] </a:t>
            </a:r>
            <a:r>
              <a:rPr lang="en-US" altLang="ko-KR" sz="1800" dirty="0" smtClean="0"/>
              <a:t>condemns </a:t>
            </a:r>
            <a:r>
              <a:rPr lang="en-US" altLang="ko-KR" sz="1800" b="1" i="1" dirty="0" smtClean="0"/>
              <a:t>itself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    </a:t>
            </a:r>
            <a:r>
              <a:rPr lang="en-US" altLang="ko-KR" sz="1600" dirty="0" smtClean="0"/>
              <a:t>(satisfying BC(A) and Matching Condition)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800" dirty="0" smtClean="0"/>
              <a:t>      (29)  Mary thinks that [s </a:t>
            </a:r>
            <a:r>
              <a:rPr lang="en-US" altLang="ko-KR" sz="1800" b="1" i="1" dirty="0" smtClean="0"/>
              <a:t>she</a:t>
            </a:r>
            <a:r>
              <a:rPr lang="en-US" altLang="ko-KR" sz="1800" dirty="0" smtClean="0"/>
              <a:t> will win]      </a:t>
            </a:r>
            <a:r>
              <a:rPr lang="en-US" altLang="ko-KR" sz="1600" dirty="0" smtClean="0"/>
              <a:t>(satisfying BC(B) and Matching Condition)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(30)  *Mary thinks that [s </a:t>
            </a:r>
            <a:r>
              <a:rPr lang="en-US" altLang="ko-KR" sz="1800" b="1" i="1" dirty="0" smtClean="0"/>
              <a:t>herself</a:t>
            </a:r>
            <a:r>
              <a:rPr lang="en-US" altLang="ko-KR" sz="1800" dirty="0" smtClean="0"/>
              <a:t> will win]    </a:t>
            </a:r>
            <a:r>
              <a:rPr lang="en-US" altLang="ko-KR" sz="1600" dirty="0" smtClean="0"/>
              <a:t>(not satisfying BC(A</a:t>
            </a:r>
            <a:r>
              <a:rPr lang="en-US" altLang="ko-KR" sz="1600" dirty="0" smtClean="0"/>
              <a:t>))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800" dirty="0" smtClean="0"/>
              <a:t>      (31) (a)  Mary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thinks that [s  she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will win]    (</a:t>
            </a:r>
            <a:r>
              <a:rPr lang="en-US" altLang="ko-KR" sz="1600" dirty="0" smtClean="0"/>
              <a:t>satisfying BC(B) since she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2/3</a:t>
            </a:r>
            <a:r>
              <a:rPr lang="en-US" altLang="ko-KR" sz="1600" dirty="0" smtClean="0"/>
              <a:t> is free within  </a:t>
            </a:r>
          </a:p>
          <a:p>
            <a:pPr marL="0" indent="0">
              <a:buNone/>
            </a:pPr>
            <a:r>
              <a:rPr lang="en-US" altLang="ko-KR" sz="1800" dirty="0" smtClean="0"/>
              <a:t>            (b)  Mary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thinks that [s  she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800" dirty="0" smtClean="0"/>
              <a:t> will win]      </a:t>
            </a:r>
            <a:r>
              <a:rPr lang="en-US" altLang="ko-KR" sz="1600" dirty="0" smtClean="0"/>
              <a:t>governing category S)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# Consider the following sentences</a:t>
            </a:r>
            <a:endParaRPr lang="en-US" altLang="ko-KR" sz="1800" b="1" dirty="0"/>
          </a:p>
          <a:p>
            <a:pPr marL="0" indent="0">
              <a:buNone/>
            </a:pPr>
            <a:r>
              <a:rPr lang="en-US" altLang="ko-KR" sz="1800" dirty="0" smtClean="0"/>
              <a:t>      </a:t>
            </a:r>
            <a:r>
              <a:rPr lang="en-US" altLang="ko-KR" sz="1600" dirty="0" smtClean="0"/>
              <a:t>(34)   Mary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considers herself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to be the best candidate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(35)  *Mary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considers herself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to be the best candidate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   </a:t>
            </a:r>
            <a:r>
              <a:rPr lang="en-US" altLang="ko-KR" sz="1600" dirty="0" smtClean="0"/>
              <a:t>Q:   What is the governing category?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What are the </a:t>
            </a:r>
            <a:r>
              <a:rPr lang="en-US" altLang="ko-KR" sz="1600" dirty="0" err="1" smtClean="0"/>
              <a:t>governer</a:t>
            </a:r>
            <a:r>
              <a:rPr lang="en-US" altLang="ko-KR" sz="1600" dirty="0" smtClean="0"/>
              <a:t> and the </a:t>
            </a:r>
            <a:r>
              <a:rPr lang="en-US" altLang="ko-KR" sz="1600" dirty="0" err="1" smtClean="0"/>
              <a:t>governee</a:t>
            </a:r>
            <a:r>
              <a:rPr lang="en-US" altLang="ko-KR" sz="1600" dirty="0" smtClean="0"/>
              <a:t>? </a:t>
            </a:r>
            <a:endParaRPr lang="ko-KR" altLang="en-US" sz="1600" dirty="0"/>
          </a:p>
        </p:txBody>
      </p:sp>
      <p:sp>
        <p:nvSpPr>
          <p:cNvPr id="2" name="오른쪽으로 구부러진 화살표 1"/>
          <p:cNvSpPr/>
          <p:nvPr/>
        </p:nvSpPr>
        <p:spPr>
          <a:xfrm>
            <a:off x="989704" y="1775012"/>
            <a:ext cx="344244" cy="14307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4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78465"/>
            <a:ext cx="10515600" cy="569849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S’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COMP        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</a:t>
            </a:r>
            <a:r>
              <a:rPr lang="en-US" altLang="ko-KR" sz="1600" dirty="0" smtClean="0"/>
              <a:t>         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minimal governing category </a:t>
            </a:r>
            <a:r>
              <a:rPr lang="en-US" altLang="ko-KR" sz="1600" dirty="0" smtClean="0"/>
              <a:t>including the governor and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NP             VP                                                                       the </a:t>
            </a:r>
            <a:r>
              <a:rPr lang="en-US" altLang="ko-KR" sz="1600" dirty="0" err="1" smtClean="0"/>
              <a:t>governee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Mary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   V               S             </a:t>
            </a:r>
            <a:r>
              <a:rPr lang="en-US" altLang="ko-KR" sz="1600" b="1" i="1" dirty="0" smtClean="0"/>
              <a:t>considers</a:t>
            </a:r>
            <a:r>
              <a:rPr lang="en-US" altLang="ko-KR" sz="1600" dirty="0" smtClean="0"/>
              <a:t> assigns a case to </a:t>
            </a:r>
            <a:r>
              <a:rPr lang="en-US" altLang="ko-KR" sz="1600" b="1" i="1" dirty="0" smtClean="0"/>
              <a:t>herself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considers   NP        </a:t>
            </a:r>
            <a:r>
              <a:rPr lang="en-US" altLang="ko-KR" sz="1600" dirty="0" smtClean="0"/>
              <a:t>VP            </a:t>
            </a:r>
            <a:r>
              <a:rPr lang="en-US" altLang="ko-KR" sz="1200" dirty="0" smtClean="0"/>
              <a:t>   S’-deletion: consider, want, expect, saw (p. 329)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herself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  to      V’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V         NP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be    the best candidate</a:t>
            </a:r>
          </a:p>
          <a:p>
            <a:pPr marL="0" indent="0">
              <a:buNone/>
            </a:pPr>
            <a:r>
              <a:rPr lang="en-US" altLang="ko-KR" sz="1600" dirty="0" smtClean="0"/>
              <a:t>                        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governor 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governee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dirty="0" smtClean="0"/>
              <a:t>           The anaphor </a:t>
            </a:r>
            <a:r>
              <a:rPr lang="en-US" altLang="ko-KR" sz="1600" b="1" i="1" dirty="0" smtClean="0"/>
              <a:t>herself</a:t>
            </a:r>
            <a:r>
              <a:rPr lang="en-US" altLang="ko-KR" sz="1600" dirty="0" smtClean="0"/>
              <a:t> is governed by the verb considers, and the minimal governing category is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the higher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</a:t>
            </a:r>
            <a:r>
              <a:rPr lang="en-US" altLang="ko-KR" sz="1600" dirty="0" smtClean="0"/>
              <a:t>.  </a:t>
            </a:r>
            <a:r>
              <a:rPr lang="en-US" altLang="ko-KR" sz="1600" b="1" i="1" dirty="0" smtClean="0"/>
              <a:t>Herself</a:t>
            </a:r>
            <a:r>
              <a:rPr lang="en-US" altLang="ko-KR" sz="1600" dirty="0" smtClean="0"/>
              <a:t> is bound within the governing category S and so it satisfies </a:t>
            </a:r>
            <a:r>
              <a:rPr lang="en-US" altLang="ko-KR" sz="1600" dirty="0" smtClean="0">
                <a:solidFill>
                  <a:srgbClr val="FF0000"/>
                </a:solidFill>
              </a:rPr>
              <a:t>Binding Condition (A).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endParaRPr lang="ko-KR" altLang="en-US" sz="1600" dirty="0"/>
          </a:p>
        </p:txBody>
      </p:sp>
      <p:cxnSp>
        <p:nvCxnSpPr>
          <p:cNvPr id="5" name="직선 화살표 연결선 4"/>
          <p:cNvCxnSpPr/>
          <p:nvPr/>
        </p:nvCxnSpPr>
        <p:spPr>
          <a:xfrm flipV="1">
            <a:off x="3732028" y="1297172"/>
            <a:ext cx="1084521" cy="10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3732028" y="2477386"/>
            <a:ext cx="0" cy="1116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4561367" y="2817628"/>
            <a:ext cx="21266" cy="776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2317898" y="1041991"/>
            <a:ext cx="435935" cy="116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2934586" y="1041991"/>
            <a:ext cx="446567" cy="116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3051544" y="1382233"/>
            <a:ext cx="435935" cy="15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732028" y="1382233"/>
            <a:ext cx="425302" cy="15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051544" y="1701209"/>
            <a:ext cx="0" cy="244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V="1">
            <a:off x="3732028" y="1701209"/>
            <a:ext cx="425302" cy="170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348716" y="1701209"/>
            <a:ext cx="467833" cy="170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3732028" y="2105247"/>
            <a:ext cx="0" cy="15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flipV="1">
            <a:off x="4561367" y="2105247"/>
            <a:ext cx="255182" cy="15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4986670" y="2105247"/>
            <a:ext cx="361507" cy="15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4561367" y="2402958"/>
            <a:ext cx="0" cy="244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V="1">
            <a:off x="5124893" y="2477386"/>
            <a:ext cx="223284" cy="170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5507665" y="2477386"/>
            <a:ext cx="233916" cy="170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V="1">
            <a:off x="5528930" y="2759148"/>
            <a:ext cx="233916" cy="202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5915246" y="2764465"/>
            <a:ext cx="361507" cy="202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5528930" y="3125972"/>
            <a:ext cx="0" cy="276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5918790" y="3274827"/>
            <a:ext cx="1718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 flipV="1">
            <a:off x="5915246" y="3125972"/>
            <a:ext cx="496187" cy="148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6411433" y="3125972"/>
            <a:ext cx="1226288" cy="148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아래로 구부러진 화살표 53"/>
          <p:cNvSpPr/>
          <p:nvPr/>
        </p:nvSpPr>
        <p:spPr>
          <a:xfrm>
            <a:off x="3732028" y="2030819"/>
            <a:ext cx="829339" cy="2339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>
            <a:off x="4433777" y="2030819"/>
            <a:ext cx="13078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183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734</Words>
  <Application>Microsoft Office PowerPoint</Application>
  <PresentationFormat>와이드스크린</PresentationFormat>
  <Paragraphs>88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29</cp:revision>
  <dcterms:created xsi:type="dcterms:W3CDTF">2022-12-22T13:53:40Z</dcterms:created>
  <dcterms:modified xsi:type="dcterms:W3CDTF">2023-02-09T03:42:13Z</dcterms:modified>
</cp:coreProperties>
</file>