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6.11738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0" timeString="2023-02-08T09:20:30.245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 0,'29'0'140,"1"0"-108,-1 0-17,0 0 1,29 0 15,1 0-15,-30 0 15,0 0-15,29 0-1,-28 30 1,-1-30 15,0 0 16,0 0-16,30 29 0,-30-29 32,29 0-32,-29 0 0,30 0 63,-30 0-31,0 0-16,0 0-32,1 0 1,-1 0 15,0 0-15,0 0 77,0 0-77,1 0 15,-1 0 94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6.11738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0" timeString="2023-02-08T09:54:09.927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6.11738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0" timeString="2023-02-08T09:54:20.694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0 0,'30'0'125,"-1"0"-109,29 0-16,1 0 15,-1 0-15,30 0 16,-30 0-1,-29 0 1,0 0-16,1 0 16,-1 0-1,0 0 1,0 0 0,0 0-16,1 0 15,-1 0 1,0 0-16,0 0 15,30 0 1,-30 0 0,0 0-1,0 0-15,30 0 16,-30 0 0,29 0-1,-29 0 1,1 0-1,28 0-15,0 0 16,1 0 0,-1 0-1,-29 0-15,30 0 16,-30 0 0,29 0-1,-29 0 1,1 0-1,-1 0-15,0 0 32,0 0-32,0 0 15,1 0 1,-1 0-16,0 0 16,0 0-16,0 0 15,1 0 1,-1 0-1,0 0-15,0 0 16,0 0 0,30 0-16,-30 0 15,0 0 1,0 0-16,1 0 16,-1 0-1,0 0-15,0 0 16,0 0-16,1 0 15,-1 0-15,0 0 16,0 0-16,0 0 16,1 0-16,28 0 15,0 0 1,-29 0-16,30 0 16,-30 0-16,0 0 15,30 0-15,-1 0 31,-29 0-31,30 0 16,-30 0 0,0 0-1,29 0-15,-28 0 16,-1 0 0,0 0-16,0 0 15,0 0-15,1 0 16,-1 0-1,29 0-15,-29 0 16,1 0 0,-1 0-1,0 0 1,0 0-16,0 0 16,1 0-1,-1 0 1,0 0-1,0 0 1,0 0-16,1 0 16,-1 0-1,0 0 1,-29 29-16,29-29 16,29 0-1,-28 0 16,28 0-15,-29 0 0,30 30-16,-30-30 15,0 0 1,0 0-16,0 0 16,1 0-16,-1 0 15,0 0-15,0 0 16,0 0-16,1 0 15,-1 0 1,0 0 0,0 0-1,0 0 1,1 0-16,-1 0 16,0 0-1,0 0 1,0 0-1,30 0 1,-30 0 0,29 0-1,-28 0 17,-1 0-17,0 0-15,0 0 16,0 0-1,1 0 1,-1 0-16,0 0 16,0 0-1,30 0 1,-30 0-16,0 0 16,0 0-16,29 0 15,-28 0 1,-1 0-16,0 0 15,29 0-15,-28 0 16,28 0 0,-29 0-1,0 0 1,1 0-16,-1 0 16,0 0 15,0 0-31,0 0 15,1 0-15,-1 0 16,0 0-16,29 0 16,-28 0-16,28 0 15,-29 0 1,30 0 15,-30 0-15,0 0-1,29 0-15,-28 0 16,-1 0 0,0 0-16,29 0 15,-28 0 1,-1 0 0,0 0-16,0 0 15,0 0 1,0 0-16,1 0 15,-1 0 1,0 0-16,0 0 16,0 0-16,1 0 15,-1 0-15,0 0 32,0 0-17,0 0-15,1 0 31,-1 0-15,0 0 0,29 0-16,-28 0 15,-1 0 1,0 0-16,0 0 31,0 0-31,1 0 16,-1 0 15,0 0-31,0 0 16,0 0-16,1 0 15,-1 0 1,0 0 0,0 0-1,0 0-15,1 0 16,-1 0 15,0 0-31,0 0 31,30 0-15,-30 0 0,0 0-1,0 0 16,0 0-15,1 0 0,28 0-1,-29 0 1,0 0 15,0 0-31,1 0 16,-1 0-1,29 0-15,-29 0 16,1 0 0,-1 0-1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6.11738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0" timeString="2023-02-08T09:54:34.863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31 0,'58'0'125,"-28"0"-125,28 0 16,-29 0-16,0 0 15,30 0-15,-30 0 16,0 0-1,0 0-15,1 0 16,28 0 0,-29 0-1,0 0-15,1 0 16,-1 0-16,29 0 16,1 0-1,-30 0-15,0 0 16,29 0-1,-28 0-15,28 0 16,-29 0-16,0 0 16,1 0-16,28 0 15,-29 0 1,0 0-16,0 0 16,30 0-16,-1 0 15,-29 0 1,30 0-16,-30 0 15,29 0 1,1 0-16,-30 0 16,29 0-1,1 0-15,-30 0 16,0 0-16,30 0 16,-30 0-16,0 0 15,0 0-15,59 0 16,-59 0-1,29 0-15,1 0 16,-30 0-16,0 0 16,0 0-16,1 0 15,-1 0-15,58 0 16,-58 0 0,30 0-1,-1 0-15,1 0 16,28 0-1,-58 0-15,30 0 16,-30 0-16,29 0 16,-28 0-16,-1 0 15,29 0-15,1 0 16,-1 0 0,30 0-16,-30 0 15,-29 0 1,59 0-16,-59 0 15,29 0 1,-28 0-16,28 0 16,-29 0-1,0 0-15,1 0 16,-1 0-16,29 0 16,-29 0-16,0 0 15,30 0 1,-1 0-1,-29 0-15,1 0 16,-1 0-16,0 0 16,29 0-1,-28 0-15,-1 0 16,29 0-16,-29 0 16,30 0-16,-30 0 15,0 0-15,30 0 16,-1 0-1,-29 0-15,0 0 16,1 0-16,-1 0 16,29 0-1,1 0-15,-1 0 16,-29 0 0,30 0-16,-30 0 15,0 0-15,0 0 16,29 0-16,-28 0 15,-1 0-15,0 0 32,29 0-32,-28 0 15,-1 0 1,0 0 0,29 0-1,-28 0 1,-1 0 15,0 0-31,0 0 16,0 0-1,1 0-15,-1 0 32,0 0-32,29 0 15,-28 0 1,-1 0-16,0 0 15,29 0 1,-28 0-16,-1 0 16,29 0-1,-29 0 1,30 0-16,-30 0 16,0 0-16,0 0 15,1 0-15,-1 0 16,0 0-16,0 0 15,0 0-15,1 0 16,-1 0-16,0 0 16,0 0-1,0 0-15,0 0 32,1 0-32,28 0 15,-29 0 1,0 0-1,1 0-15,-1 0 16,0 0 0,0 0-1,0 0 1,1 0-16,-1 0 16,0 0-16,29 0 31,-28 0-31,-1 0 31,0 0-31,0 0 16,0 0-16,1 0 15,-1 0-15,0 0 16,0 0-16,0 0 16,1 0-16,-1 0 15,0 0-15,0 0 16,0 0-1,1 0 1,-1 0 0,0 0-1,0 0-15,0 0 16,1 0 0,-1 0-1,0 0 1,0 0-1,0 0 1,0 0 0,1 0-1,-1 0 17,0 0-17,0 0 1,0-29 15,1 29-31,-1 0 109,0 0-93,29 0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6.11738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0" timeString="2023-02-08T10:07:21.305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1 0,'29'0'234,"1"0"-218,-1 0 15,0 0 0,0 0-15,0 0-1,1 0 17,-1 0-17,0 0 1,0 0 15,0 0-15,1 0-1,28 0 220,-29 0-141,30 0-79,-30 0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6.11738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0" timeString="2023-02-08T10:07:31.513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0,'29'0'218,"0"0"-202,1 0-16,28 0 16,-29 0-1,0 0 1,1 0-16,-1 0 16,0 0-16,0 0 15,0 0 1,30 0-16,-30 0 15,29 0 1,-29 0 0,1 0-16,-1 0 15,0 0 1,0 0 0,0 0-16,1 0 15,-1 0 1,0 0 15,0 0-15,0 0-16,1 0 62,28 0 79,-29 0-79,30 0 16,-30 0-62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6.11738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0" timeString="2023-02-08T10:07:47.617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-1 35 0,'29'0'313,"0"0"-298,29 0 1,-28 0 15,28 0-15,-29 0 15,30 0-15,-30 0 15,29 0-15,-58-32-1,29 32 1,0 0 0,0 0 15,0 0-16,0 0 17,0 0-32,1 0 31,-1 0-15,0 0-1,0 0 32,0 0-47,1 0 16,-1 0 15,0 0-15,0 0-1,0 0 16,1 0-15,-1 0-16,0 0 31,0 0-31,0 0 32,0 0-17,1 0 16,-1 0-15,0 0 0,0 0-16,0 0 15,1 0 1,-1 0 15,0 0 0,0 0-15,0 0 0,0 0-1,0 0 17,0 0-17,0 0 32,0 0-16,1 0-15,-1 0 0,0 0 30,0 0-30,0 0 0,1 0 46,-1 0 1,0 0-32,0 0-15,0 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6.11738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0" timeString="2023-02-08T09:20:44.212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0,'29'0'250,"0"0"-234,0 0-1,1 0-15,-1 0 16,0 0 31,0 0-16,0 0 16,1 0-47,-1 0 31,0 0 32,0 0-48,0 0 1,0 0 15,30 0 1,-30 0-1,29 0 16,-28 0 15,-1 0 1,0 0-1,0 0-46,0 0 46,1 0 266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6.11738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0" timeString="2023-02-08T09:20:49.547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0 0,'30'0'391,"86"0"-391,-57 0 15,-1 0-15,1 0 16,-30 0-16,0 0 15,0 0 1,0 0 0,1 0-1,-1 0 1,0 0 15,0 0-31,0 0 16,1 0-16,-1 0 15,0 0 1,0 0 0,0 0-16,1 0 15,-1 0 1,0 0-16,0 0 16,30 0-1,-30 0-15,0 0 16,0 0-1,30 0 1,-30 0-16,0 0 16,0 0-16,0 0 15,0 0-15,30 0 16,-30 0-16,0 0 16,0 0-16,1 0 15,-1 0-15,0 0 16,0 0-1,0 0-15,1 0 16,-1 0 0,0 0-1,0 0-15,0 0 16,30 0 0,-30 0-1,0 0 1,0 0-16,1 0 15,-1 0 1,0 0-16,0 0 16,0 0-1,1 0 1,-1 0 0,0 0-16,0 0 15,0 0 1,1 0 15,-1 0-31,0 0 16,0 0-1,0 0 1,1 0 15,-1 0-31,0 0 16,0 0-1,0 0-15,1 0 16,-1 0 0,29 0 31,-29 0-32,30 0 16,-30 0 1,0 0-1,0 0 0,0 0-15,30 0-1,-30 0 17,0 0-17,0 0 79,1 0-47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6.11738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0" timeString="2023-02-08T09:20:51.699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47 0,'0'-29'125,"58"29"-125,1 0 16,-1 0-16,1 0 16,-1 0-16,-29 0 15,0 0-15,1 0 16,-1 0 0,0 0-1,0 0-15,0 0 31,1 0-15,-1 0-16,0 0 16,29 0-1,-28 0 1,-1 0 0,0 0-1,0 0 1,0 0-1,1 0 1,-1 0 15,0 0 1,0 0-17,0 29 1,1-29 15,-1 0-15,0 0-1,0 0 1,0 0 0,0 0-1,1 0 1,-1 29-16,0-29 15,0 0 1,0 0 31,1 0-31,-1 0-1,0 0-15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6.11738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0" timeString="2023-02-08T09:53:49.870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37 0,'30'0'156,"-1"0"-141,0 0-15,0 0 16,0 0-16,1 0 16,28 0 15,-29 0-15,30 0-1,-30 0 1,29 0-1,-28 0 17,0 0-17,-1 0 1,0 0 0,0 0-1,0 0-15,1 0 16,-1 0-1,29 0-15,-29 0 16,1 0 0,-1 0-1,29 0 1,-29 0-16,0 0 31,1 0-31,-1 0 16,0 0-1,29 0-15,-28 0 32,-1 0-32,0 0 15,0 0 1,0 0-16,1 0 16,-1 0-1,1 0-15,-1 0 63,0 0-63,1 0 15,-1 29 1,0-29 0,0 0-16,0 0 15,1 0 1,-1 0-1,0 0 48,0 0-47,0 0-1,1 0 16,-1 0 63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6.11738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0" timeString="2023-02-08T09:53:52.447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29 0,'60'0'219,"-31"0"-94,29 0-94,-28 0 1,0-29 311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6.11738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0" timeString="2023-02-08T09:53:59.638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69 0,'59'0'218,"28"0"-202,-29 0-16,30 0 16,-30 0-16,1 0 15,-1 0 1,-29 0-16,1 0 47,-1 0-32,0 0 1,0 0 0,0 0-16,1 0 47,-1 0 46,0 0-93,0 0 16,0 0 0,1 0-1,-1 0 1,0 0-1,0 0 1,0 0 172,1 0-157,-1 0-16,0 0-15,29 0 16,1 0 0,-30 0-16,0 0 31,0 0 172,1 0-156,-1 0-47,29 0 16,-29 0-16,59 0 15,-59 0-15,59 0 16,-30 0-16,-29 0 15,30 0-15,-1 0 16,0 0 0,-28 0-16,28 0 15,-29 0 1,30 0 0,-30 0-1,29 0-15,-29 0 16,30 0-1,-30 0 1,29 0 0,-28 0-1,28-30-15,-29 30 16,0 0-16,1 0 16,28 0-16,0 0 15,-28 0-15,-1 0 16,0 0-16,0 0 15,29 0-15,-28 0 16,-1 0 15,29 0-31,-29 0 16,1 0 0,-1 0-16,29 0 15,-29 0 1,1 0-1,-1 0-15,0 0 16,29 0-16,-28 0 16,-1 0-1,0 0-15,0 0 16,30 0 0,-30 0-16,0 0 15,29 0-15,-28 0 16,-1 0-16,0 0 15,0 0-15,0 0 16,1 0-16,-1 0 16,0 0-1,0 0 1,30 0 0,-30 0-16,29 0 31,-29 0-31,0 0 15,1 0-15,-1 0 16,0 0-16,0 0 16,0 0-16,1 0 15,-1 0 1,0 0-16,0 0 16,30 0-16,-30 0 15,29 0 1,-29 0-1,1 0-15,-1 0 16,0 0-16,0 0 16,0 0-1,1 0 1,28 0 0,-29 0-16,30 0 15,-30 0 1,0 0-1,29 0-15,-28 0 16,28 0 0,0 0-1,-28 0-15,28 0 32,-29 0-32,30 0 15,-30 0 1,0 30-16,0-30 15,29 0 1,-28 0-16,-1 0 16,0 0-16,29 0 15,-28 0 1,28 0-16,-29 0 16,30 58-1,-30-58 1,0 0-16,0 0 15,0 0-15,30 0 16,-30 0 0,29 0-16,-28 0 15,-1 0-15,0 0 16,0 0-16,0 0 16,30 0-16,-1 0 15,1 0 1,-30 0-16,0 0 15,0 0-15,0 0 16,1 0-16,-1 0 31,0 0-31,0 0 32,0 0-32,0 0 15,30 0 1,-30 0-1,0 0 17,0 0-17,1 0 1,-1 0 0,0 0-16,0 0 15,0 0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6.11738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0" timeString="2023-02-08T09:54:02.630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29 0,'0'-29'140,"29"29"-124,29 0-16,30 0 15,-30 0-15,1 0 16,-1 0-16,-29 0 16,0 0-16,1 0 15,-1 0-15,0 0 16,0 0 0,30 29-16,-1-29 15,-29 0 1,30 0-16,-30 0 15,0 0-15,29 0 16,-28 0-16,28 0 16,-29 0-16,29 0 15,1 0-15,-1 0 16,-29 0-16,30 0 16,-30 0-16,0 0 15,30 0-15,-30 0 16,58 0-16,-57 0 15,28 0-15,-29 58 16,59-58-16,-30 0 31,-29 0-31,1 0 16,28 0-16,-29 0 16,0 0-16,1 0 15,57 0-15,-58 0 16,59 0-1,-59 0-15,0 0 16,0 0-16,1 0 16,57 0-16,-28 0 15,-1 0 1,0 0-16,-28 0 16,28 0-16,-29 30 15,30-30-15,-30 0 16,0 0-16,29 0 15,1 0 1,-30 0-16,0 0 16,30 0-16,-1 0 15,0 0 1,1 0-16,-1 0 16,-29 0-1,1 0 1,-1 0-16,0 0 15,0 0 17,30 0-17,-30 0-15,0 0 16,0 0 0,0 0-1,30 0 16,-30 0 1,29 0-17,-29 0 1,30 0-16,-30 0 31,29 0-15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6.11738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0" timeString="2023-02-08T09:54:08.342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0 117 0,'87'0'63,"30"0"-47,0 0-16,29 0 15,29 0-15,-58 0 16,87 0-16,-58 0 15,-29-58-15,29 58 16,-58 0-16,-30 0 16,30 0-16,-30 0 15,-29 0-15,30 0 16,-1 0-16,30-29 16,-59 29-1,0 0 1,0 0-16,30 0 15,-30 0 1,0 0 0,0 0-16,0 0 15,0 0 1,1 0 0,-1 0-1,0 0 110,29 0-78,1 0-31,-30 0-16,59 0 15,-59 0 1,0 0 31,0 0 78,0 0-110,30 0 17,-30 0-17,0 0 1,30 0-16,-30-30 31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68589-AE22-4062-8800-15907D952782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C066-0E4B-4884-8B0F-3831002FD8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610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68589-AE22-4062-8800-15907D952782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C066-0E4B-4884-8B0F-3831002FD8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746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68589-AE22-4062-8800-15907D952782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C066-0E4B-4884-8B0F-3831002FD8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194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68589-AE22-4062-8800-15907D952782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C066-0E4B-4884-8B0F-3831002FD8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6264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68589-AE22-4062-8800-15907D952782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C066-0E4B-4884-8B0F-3831002FD8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628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68589-AE22-4062-8800-15907D952782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C066-0E4B-4884-8B0F-3831002FD8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678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68589-AE22-4062-8800-15907D952782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C066-0E4B-4884-8B0F-3831002FD8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46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68589-AE22-4062-8800-15907D952782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C066-0E4B-4884-8B0F-3831002FD8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198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68589-AE22-4062-8800-15907D952782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C066-0E4B-4884-8B0F-3831002FD8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2931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68589-AE22-4062-8800-15907D952782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C066-0E4B-4884-8B0F-3831002FD8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083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68589-AE22-4062-8800-15907D952782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C066-0E4B-4884-8B0F-3831002FD8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45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68589-AE22-4062-8800-15907D952782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2C066-0E4B-4884-8B0F-3831002FD8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912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2.emf"/><Relationship Id="rId7" Type="http://schemas.openxmlformats.org/officeDocument/2006/relationships/image" Target="../media/image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3.emf"/><Relationship Id="rId4" Type="http://schemas.openxmlformats.org/officeDocument/2006/relationships/customXml" Target="../ink/ink2.xml"/><Relationship Id="rId9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13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8.emf"/><Relationship Id="rId12" Type="http://schemas.openxmlformats.org/officeDocument/2006/relationships/customXml" Target="../ink/ink10.xml"/><Relationship Id="rId17" Type="http://schemas.openxmlformats.org/officeDocument/2006/relationships/image" Target="../media/image13.emf"/><Relationship Id="rId2" Type="http://schemas.openxmlformats.org/officeDocument/2006/relationships/customXml" Target="../ink/ink5.xml"/><Relationship Id="rId16" Type="http://schemas.openxmlformats.org/officeDocument/2006/relationships/customXml" Target="../ink/ink1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11" Type="http://schemas.openxmlformats.org/officeDocument/2006/relationships/image" Target="../media/image10.emf"/><Relationship Id="rId5" Type="http://schemas.openxmlformats.org/officeDocument/2006/relationships/image" Target="../media/image7.emf"/><Relationship Id="rId15" Type="http://schemas.openxmlformats.org/officeDocument/2006/relationships/image" Target="../media/image12.emf"/><Relationship Id="rId10" Type="http://schemas.openxmlformats.org/officeDocument/2006/relationships/customXml" Target="../ink/ink9.xml"/><Relationship Id="rId4" Type="http://schemas.openxmlformats.org/officeDocument/2006/relationships/customXml" Target="../ink/ink6.xml"/><Relationship Id="rId9" Type="http://schemas.openxmlformats.org/officeDocument/2006/relationships/image" Target="../media/image9.emf"/><Relationship Id="rId14" Type="http://schemas.openxmlformats.org/officeDocument/2006/relationships/customXml" Target="../ink/ink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7" Type="http://schemas.openxmlformats.org/officeDocument/2006/relationships/image" Target="../media/image16.emf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5.xml"/><Relationship Id="rId5" Type="http://schemas.openxmlformats.org/officeDocument/2006/relationships/image" Target="../media/image15.emf"/><Relationship Id="rId4" Type="http://schemas.openxmlformats.org/officeDocument/2006/relationships/customXml" Target="../ink/ink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462454"/>
            <a:ext cx="10515600" cy="5948855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</a:t>
            </a:r>
            <a:r>
              <a:rPr lang="en-US" altLang="ko-KR" sz="1800" b="1" dirty="0" smtClean="0"/>
              <a:t>5. A minimal governing category can be NP</a:t>
            </a:r>
          </a:p>
          <a:p>
            <a:pPr marL="0" indent="0">
              <a:buNone/>
            </a:pPr>
            <a:endParaRPr lang="en-US" altLang="ko-KR" sz="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I like [</a:t>
            </a:r>
            <a:r>
              <a:rPr lang="en-US" altLang="ko-KR" sz="1200" dirty="0" smtClean="0"/>
              <a:t>NP</a:t>
            </a:r>
            <a:r>
              <a:rPr lang="en-US" altLang="ko-KR" sz="1800" dirty="0" smtClean="0"/>
              <a:t>  the  soldiers’ pictures of them/themselves]</a:t>
            </a:r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 smtClean="0"/>
              <a:t>                                                                                                 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governing category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    </a:t>
            </a:r>
            <a:r>
              <a:rPr lang="en-US" altLang="ko-KR" sz="1600" dirty="0" smtClean="0"/>
              <a:t>  (a)  I like the soldiers’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3</a:t>
            </a:r>
            <a:r>
              <a:rPr lang="en-US" altLang="ko-KR" sz="1600" dirty="0" smtClean="0"/>
              <a:t> pictures of themselves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3</a:t>
            </a:r>
            <a:r>
              <a:rPr lang="en-US" altLang="ko-KR" sz="1600" dirty="0" smtClean="0"/>
              <a:t>      -&gt; satisfies Binding Condition (A)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(b)  I like the soldiers’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3</a:t>
            </a:r>
            <a:r>
              <a:rPr lang="en-US" altLang="ko-KR" sz="1600" dirty="0" smtClean="0"/>
              <a:t> pictures of them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4</a:t>
            </a:r>
            <a:r>
              <a:rPr lang="en-US" altLang="ko-KR" sz="1600" dirty="0" smtClean="0"/>
              <a:t>              -&gt; satisfies Binding Condition (B)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*I like the soldiers’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3</a:t>
            </a:r>
            <a:r>
              <a:rPr lang="en-US" altLang="ko-KR" sz="1600" dirty="0" smtClean="0"/>
              <a:t> pictures of them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3</a:t>
            </a:r>
            <a:r>
              <a:rPr lang="en-US" altLang="ko-KR" sz="1600" dirty="0" smtClean="0"/>
              <a:t>              -&gt; violates Binding Condition (B)</a:t>
            </a:r>
            <a:endParaRPr lang="ko-KR" altLang="en-US" sz="18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2897" y="1849492"/>
            <a:ext cx="5749158" cy="3153432"/>
          </a:xfrm>
          <a:prstGeom prst="rect">
            <a:avLst/>
          </a:prstGeom>
          <a:ln>
            <a:solidFill>
              <a:srgbClr val="FF0000"/>
            </a:solidFill>
          </a:ln>
        </p:spPr>
      </p:pic>
      <p:cxnSp>
        <p:nvCxnSpPr>
          <p:cNvPr id="8" name="직선 화살표 연결선 7"/>
          <p:cNvCxnSpPr/>
          <p:nvPr/>
        </p:nvCxnSpPr>
        <p:spPr>
          <a:xfrm flipH="1">
            <a:off x="6611007" y="2753710"/>
            <a:ext cx="2228193" cy="220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181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525517"/>
            <a:ext cx="10515600" cy="5854262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(50)   The soldiers like her picture of them/themselves</a:t>
            </a:r>
          </a:p>
          <a:p>
            <a:pPr marL="0" indent="0">
              <a:buNone/>
            </a:pPr>
            <a:r>
              <a:rPr lang="en-US" altLang="ko-KR" sz="1800" dirty="0" smtClean="0"/>
              <a:t>    (51)  *The soldiers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800" dirty="0" smtClean="0"/>
              <a:t> like [</a:t>
            </a:r>
            <a:r>
              <a:rPr lang="en-US" altLang="ko-KR" sz="1400" dirty="0" smtClean="0"/>
              <a:t>NP</a:t>
            </a:r>
            <a:r>
              <a:rPr lang="en-US" altLang="ko-KR" sz="1800" dirty="0" smtClean="0"/>
              <a:t> her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3</a:t>
            </a:r>
            <a:r>
              <a:rPr lang="en-US" altLang="ko-KR" sz="1800" dirty="0" smtClean="0"/>
              <a:t> picture of themselves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800" dirty="0" smtClean="0"/>
              <a:t> ]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(52)   The soldiers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800" dirty="0" smtClean="0"/>
              <a:t> like [</a:t>
            </a:r>
            <a:r>
              <a:rPr lang="en-US" altLang="ko-KR" sz="1400" dirty="0" smtClean="0"/>
              <a:t>NP</a:t>
            </a:r>
            <a:r>
              <a:rPr lang="en-US" altLang="ko-KR" sz="1800" dirty="0" smtClean="0"/>
              <a:t> her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3</a:t>
            </a:r>
            <a:r>
              <a:rPr lang="en-US" altLang="ko-KR" sz="1800" dirty="0" smtClean="0"/>
              <a:t> picture of them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800" dirty="0" smtClean="0"/>
              <a:t> ]</a:t>
            </a:r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           </a:t>
            </a:r>
            <a:r>
              <a:rPr lang="en-US" altLang="ko-KR" sz="1600" dirty="0" smtClean="0"/>
              <a:t>                    S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NP                  VP                  minimal governing category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The soldiers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    V               NP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 like       NP             N’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            her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3</a:t>
            </a:r>
            <a:r>
              <a:rPr lang="en-US" altLang="ko-KR" sz="1600" dirty="0" smtClean="0"/>
              <a:t>     N           PP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                    picture   P       NP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                               of      themselves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                                        them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 flipV="1">
            <a:off x="2638097" y="2627586"/>
            <a:ext cx="557048" cy="136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3405352" y="2627586"/>
            <a:ext cx="525517" cy="136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2017986" y="3163614"/>
            <a:ext cx="10300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 flipV="1">
            <a:off x="2017986" y="3005959"/>
            <a:ext cx="504497" cy="157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2522483" y="3005959"/>
            <a:ext cx="525517" cy="157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 flipV="1">
            <a:off x="3563007" y="3005959"/>
            <a:ext cx="367862" cy="157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4246179" y="3005959"/>
            <a:ext cx="388883" cy="157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3563007" y="3300248"/>
            <a:ext cx="0" cy="231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 flipV="1">
            <a:off x="4351283" y="3300248"/>
            <a:ext cx="409903" cy="231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4897821" y="3300248"/>
            <a:ext cx="504496" cy="231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4351283" y="3689131"/>
            <a:ext cx="0" cy="178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 flipV="1">
            <a:off x="5044966" y="3689131"/>
            <a:ext cx="357351" cy="178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5591503" y="3689131"/>
            <a:ext cx="346842" cy="178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5044966" y="3983421"/>
            <a:ext cx="0" cy="262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 flipV="1">
            <a:off x="5665076" y="4067503"/>
            <a:ext cx="273269" cy="178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>
            <a:off x="6085490" y="4067503"/>
            <a:ext cx="189186" cy="178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>
            <a:off x="5665076" y="4382814"/>
            <a:ext cx="0" cy="199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6400800" y="4382814"/>
            <a:ext cx="0" cy="199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4" name="잉크 43"/>
              <p14:cNvContentPartPr/>
              <p14:nvPr/>
            </p14:nvContentPartPr>
            <p14:xfrm>
              <a:off x="4666539" y="3257735"/>
              <a:ext cx="358200" cy="27360"/>
            </p14:xfrm>
          </p:contentPart>
        </mc:Choice>
        <mc:Fallback xmlns="">
          <p:pic>
            <p:nvPicPr>
              <p:cNvPr id="44" name="잉크 4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24419" y="3173855"/>
                <a:ext cx="442080" cy="19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5" name="잉크 44"/>
              <p14:cNvContentPartPr/>
              <p14:nvPr/>
            </p14:nvContentPartPr>
            <p14:xfrm>
              <a:off x="5560059" y="4698095"/>
              <a:ext cx="263520" cy="360"/>
            </p14:xfrm>
          </p:contentPart>
        </mc:Choice>
        <mc:Fallback xmlns="">
          <p:pic>
            <p:nvPicPr>
              <p:cNvPr id="45" name="잉크 4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17939" y="4614215"/>
                <a:ext cx="347400" cy="16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6" name="잉크 45"/>
              <p14:cNvContentPartPr/>
              <p14:nvPr/>
            </p14:nvContentPartPr>
            <p14:xfrm>
              <a:off x="6190059" y="4708535"/>
              <a:ext cx="1031400" cy="0"/>
            </p14:xfrm>
          </p:contentPart>
        </mc:Choice>
        <mc:Fallback xmlns="">
          <p:pic>
            <p:nvPicPr>
              <p:cNvPr id="46" name="잉크 4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0" y="0"/>
                <a:ext cx="103140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7" name="잉크 46"/>
              <p14:cNvContentPartPr/>
              <p14:nvPr/>
            </p14:nvContentPartPr>
            <p14:xfrm>
              <a:off x="6222099" y="5006975"/>
              <a:ext cx="483840" cy="29880"/>
            </p14:xfrm>
          </p:contentPart>
        </mc:Choice>
        <mc:Fallback xmlns="">
          <p:pic>
            <p:nvPicPr>
              <p:cNvPr id="47" name="잉크 4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179979" y="4923095"/>
                <a:ext cx="568080" cy="198000"/>
              </a:xfrm>
              <a:prstGeom prst="rect">
                <a:avLst/>
              </a:prstGeom>
            </p:spPr>
          </p:pic>
        </mc:Fallback>
      </mc:AlternateContent>
      <p:cxnSp>
        <p:nvCxnSpPr>
          <p:cNvPr id="50" name="직선 화살표 연결선 49"/>
          <p:cNvCxnSpPr/>
          <p:nvPr/>
        </p:nvCxnSpPr>
        <p:spPr>
          <a:xfrm flipV="1">
            <a:off x="5024739" y="3005959"/>
            <a:ext cx="461661" cy="1576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9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525516"/>
            <a:ext cx="10515600" cy="5822731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 </a:t>
            </a:r>
            <a:r>
              <a:rPr lang="en-US" altLang="ko-KR" sz="1800" dirty="0" smtClean="0"/>
              <a:t> </a:t>
            </a:r>
            <a:r>
              <a:rPr lang="en-US" altLang="ko-KR" sz="1800" b="1" dirty="0" smtClean="0"/>
              <a:t>6. Can </a:t>
            </a:r>
            <a:r>
              <a:rPr lang="en-US" altLang="ko-KR" sz="1800" b="1" i="1" dirty="0" smtClean="0">
                <a:solidFill>
                  <a:srgbClr val="FF0000"/>
                </a:solidFill>
              </a:rPr>
              <a:t>empty NPs </a:t>
            </a:r>
            <a:r>
              <a:rPr lang="en-US" altLang="ko-KR" sz="1800" b="1" dirty="0" smtClean="0"/>
              <a:t>serve as antecedents?</a:t>
            </a:r>
          </a:p>
          <a:p>
            <a:pPr marL="0" indent="0">
              <a:buNone/>
            </a:pPr>
            <a:r>
              <a:rPr lang="en-US" altLang="ko-KR" sz="1800" b="1" dirty="0"/>
              <a:t> </a:t>
            </a:r>
            <a:r>
              <a:rPr lang="en-US" altLang="ko-KR" sz="1800" b="1" dirty="0" smtClean="0"/>
              <a:t>     Can </a:t>
            </a:r>
            <a:r>
              <a:rPr lang="en-US" altLang="ko-KR" sz="1800" b="1" i="1" dirty="0" smtClean="0">
                <a:solidFill>
                  <a:srgbClr val="FF0000"/>
                </a:solidFill>
              </a:rPr>
              <a:t>traces</a:t>
            </a:r>
            <a:r>
              <a:rPr lang="en-US" altLang="ko-KR" sz="1800" b="1" dirty="0" smtClean="0"/>
              <a:t> be antecedents for anaphors?</a:t>
            </a:r>
            <a:endParaRPr lang="en-US" altLang="ko-KR" sz="1600" b="1" dirty="0" smtClean="0"/>
          </a:p>
          <a:p>
            <a:pPr marL="0" indent="0">
              <a:buNone/>
            </a:pPr>
            <a:endParaRPr lang="en-US" altLang="ko-KR" sz="1600" b="1" dirty="0"/>
          </a:p>
          <a:p>
            <a:pPr marL="0" indent="0">
              <a:buNone/>
            </a:pPr>
            <a:r>
              <a:rPr lang="en-US" altLang="ko-KR" sz="1600" b="1" dirty="0" smtClean="0"/>
              <a:t>   </a:t>
            </a:r>
            <a:r>
              <a:rPr lang="en-US" altLang="ko-KR" sz="1600" dirty="0" smtClean="0"/>
              <a:t>  (1) John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seems [S  t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 to have hurt himself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]</a:t>
            </a:r>
          </a:p>
          <a:p>
            <a:pPr marL="0" indent="0">
              <a:buNone/>
            </a:pPr>
            <a:r>
              <a:rPr lang="en-US" altLang="ko-KR" sz="1600" b="1" dirty="0" smtClean="0"/>
              <a:t>                  </a:t>
            </a:r>
            <a:r>
              <a:rPr lang="en-US" altLang="ko-KR" sz="1400" dirty="0" smtClean="0"/>
              <a:t>governing category</a:t>
            </a:r>
            <a:endParaRPr lang="en-US" altLang="ko-KR" sz="1400" b="1" dirty="0"/>
          </a:p>
          <a:p>
            <a:pPr marL="0" indent="0">
              <a:buNone/>
            </a:pPr>
            <a:r>
              <a:rPr lang="en-US" altLang="ko-KR" sz="1600" b="1" dirty="0" smtClean="0"/>
              <a:t>      </a:t>
            </a:r>
            <a:r>
              <a:rPr lang="en-US" altLang="ko-KR" sz="1600" dirty="0" smtClean="0"/>
              <a:t>The anaphor </a:t>
            </a:r>
            <a:r>
              <a:rPr lang="en-US" altLang="ko-KR" sz="1600" i="1" dirty="0" smtClean="0"/>
              <a:t>himself</a:t>
            </a:r>
            <a:r>
              <a:rPr lang="en-US" altLang="ko-KR" sz="1600" dirty="0" smtClean="0"/>
              <a:t> is governed by the verb hurt, </a:t>
            </a:r>
          </a:p>
          <a:p>
            <a:pPr marL="0" indent="0">
              <a:buNone/>
            </a:pPr>
            <a:r>
              <a:rPr lang="en-US" altLang="ko-KR" sz="1600" b="1" dirty="0"/>
              <a:t> </a:t>
            </a:r>
            <a:r>
              <a:rPr lang="en-US" altLang="ko-KR" sz="1600" b="1" dirty="0" smtClean="0"/>
              <a:t>   </a:t>
            </a:r>
            <a:r>
              <a:rPr lang="en-US" altLang="ko-KR" sz="1600" dirty="0" smtClean="0"/>
              <a:t>and the minimal governing category containing the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governor and the </a:t>
            </a:r>
            <a:r>
              <a:rPr lang="en-US" altLang="ko-KR" sz="1600" dirty="0" err="1" smtClean="0"/>
              <a:t>governee</a:t>
            </a:r>
            <a:r>
              <a:rPr lang="en-US" altLang="ko-KR" sz="1600" dirty="0" smtClean="0"/>
              <a:t> is S.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Binding Condition (A) requires that it has a </a:t>
            </a:r>
            <a:r>
              <a:rPr lang="en-US" altLang="ko-KR" sz="1600" dirty="0" err="1" smtClean="0"/>
              <a:t>coindexed</a:t>
            </a: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c-commanding antecedent within the governing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category S.  Here, the </a:t>
            </a:r>
            <a:r>
              <a:rPr lang="en-US" altLang="ko-KR" sz="1600" i="1" dirty="0" smtClean="0"/>
              <a:t>trace</a:t>
            </a:r>
            <a:r>
              <a:rPr lang="en-US" altLang="ko-KR" sz="1600" dirty="0" smtClean="0"/>
              <a:t> c-commands </a:t>
            </a:r>
            <a:r>
              <a:rPr lang="en-US" altLang="ko-KR" sz="1600" i="1" dirty="0" smtClean="0"/>
              <a:t>himself</a:t>
            </a:r>
            <a:r>
              <a:rPr lang="en-US" altLang="ko-KR" sz="1600" dirty="0" smtClean="0"/>
              <a:t> and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occurs within S, so the </a:t>
            </a:r>
            <a:r>
              <a:rPr lang="en-US" altLang="ko-KR" sz="1600" i="1" dirty="0" smtClean="0"/>
              <a:t>trace</a:t>
            </a:r>
            <a:r>
              <a:rPr lang="en-US" altLang="ko-KR" sz="1600" dirty="0" smtClean="0"/>
              <a:t> serves as the antecedent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for </a:t>
            </a:r>
            <a:r>
              <a:rPr lang="en-US" altLang="ko-KR" sz="1600" i="1" dirty="0" smtClean="0"/>
              <a:t>himself</a:t>
            </a:r>
            <a:r>
              <a:rPr lang="en-US" altLang="ko-KR" sz="1600" dirty="0" smtClean="0"/>
              <a:t>. 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As a result, </a:t>
            </a:r>
            <a:r>
              <a:rPr lang="en-US" altLang="ko-KR" sz="1600" b="1" i="1" dirty="0" smtClean="0"/>
              <a:t>John seems to have hurt himself </a:t>
            </a:r>
            <a:endParaRPr lang="en-US" altLang="ko-KR" sz="1600" b="1" i="1" dirty="0"/>
          </a:p>
          <a:p>
            <a:pPr marL="0" indent="0">
              <a:buNone/>
            </a:pPr>
            <a:r>
              <a:rPr lang="en-US" altLang="ko-KR" sz="1600" dirty="0" smtClean="0"/>
              <a:t>    satisfies Binding Condition (A).</a:t>
            </a:r>
            <a:endParaRPr lang="ko-KR" altLang="en-US" dirty="0"/>
          </a:p>
        </p:txBody>
      </p:sp>
      <p:sp>
        <p:nvSpPr>
          <p:cNvPr id="9" name="위쪽 화살표 8"/>
          <p:cNvSpPr/>
          <p:nvPr/>
        </p:nvSpPr>
        <p:spPr>
          <a:xfrm>
            <a:off x="2848303" y="2007476"/>
            <a:ext cx="136635" cy="18918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잉크 9"/>
              <p14:cNvContentPartPr/>
              <p14:nvPr/>
            </p14:nvContentPartPr>
            <p14:xfrm>
              <a:off x="2637579" y="2572655"/>
              <a:ext cx="610920" cy="28080"/>
            </p14:xfrm>
          </p:contentPart>
        </mc:Choice>
        <mc:Fallback xmlns="">
          <p:pic>
            <p:nvPicPr>
              <p:cNvPr id="10" name="잉크 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95819" y="2488415"/>
                <a:ext cx="694440" cy="19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잉크 10"/>
              <p14:cNvContentPartPr/>
              <p14:nvPr/>
            </p14:nvContentPartPr>
            <p14:xfrm>
              <a:off x="4077579" y="3289775"/>
              <a:ext cx="74880" cy="11880"/>
            </p14:xfrm>
          </p:contentPart>
        </mc:Choice>
        <mc:Fallback xmlns="">
          <p:pic>
            <p:nvPicPr>
              <p:cNvPr id="11" name="잉크 1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35819" y="3205895"/>
                <a:ext cx="158400" cy="17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잉크 11"/>
              <p14:cNvContentPartPr/>
              <p14:nvPr/>
            </p14:nvContentPartPr>
            <p14:xfrm>
              <a:off x="3373779" y="4326575"/>
              <a:ext cx="2438640" cy="56520"/>
            </p14:xfrm>
          </p:contentPart>
        </mc:Choice>
        <mc:Fallback xmlns="">
          <p:pic>
            <p:nvPicPr>
              <p:cNvPr id="12" name="잉크 1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31659" y="4242695"/>
                <a:ext cx="2522880" cy="22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" name="잉크 12"/>
              <p14:cNvContentPartPr/>
              <p14:nvPr/>
            </p14:nvContentPartPr>
            <p14:xfrm>
              <a:off x="1250859" y="4687655"/>
              <a:ext cx="1387440" cy="49680"/>
            </p14:xfrm>
          </p:contentPart>
        </mc:Choice>
        <mc:Fallback xmlns="">
          <p:pic>
            <p:nvPicPr>
              <p:cNvPr id="13" name="잉크 1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08739" y="4603775"/>
                <a:ext cx="1471680" cy="21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5" name="잉크 14"/>
              <p14:cNvContentPartPr/>
              <p14:nvPr/>
            </p14:nvContentPartPr>
            <p14:xfrm>
              <a:off x="1261299" y="5034335"/>
              <a:ext cx="1020240" cy="42480"/>
            </p14:xfrm>
          </p:contentPart>
        </mc:Choice>
        <mc:Fallback xmlns="">
          <p:pic>
            <p:nvPicPr>
              <p:cNvPr id="15" name="잉크 14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219179" y="4950455"/>
                <a:ext cx="1104120" cy="21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6" name="잉크 15"/>
              <p14:cNvContentPartPr/>
              <p14:nvPr/>
            </p14:nvContentPartPr>
            <p14:xfrm>
              <a:off x="5423259" y="4740215"/>
              <a:ext cx="360" cy="360"/>
            </p14:xfrm>
          </p:contentPart>
        </mc:Choice>
        <mc:Fallback xmlns="">
          <p:pic>
            <p:nvPicPr>
              <p:cNvPr id="16" name="잉크 15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381499" y="4656335"/>
                <a:ext cx="84240" cy="16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7" name="잉크 16"/>
              <p14:cNvContentPartPr/>
              <p14:nvPr/>
            </p14:nvContentPartPr>
            <p14:xfrm>
              <a:off x="3446859" y="4655975"/>
              <a:ext cx="2817720" cy="36720"/>
            </p14:xfrm>
          </p:contentPart>
        </mc:Choice>
        <mc:Fallback xmlns="">
          <p:pic>
            <p:nvPicPr>
              <p:cNvPr id="17" name="잉크 16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405099" y="4572095"/>
                <a:ext cx="2901600" cy="20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" name="잉크 18"/>
              <p14:cNvContentPartPr/>
              <p14:nvPr/>
            </p14:nvContentPartPr>
            <p14:xfrm>
              <a:off x="1219179" y="5727335"/>
              <a:ext cx="2764080" cy="32760"/>
            </p14:xfrm>
          </p:contentPart>
        </mc:Choice>
        <mc:Fallback xmlns="">
          <p:pic>
            <p:nvPicPr>
              <p:cNvPr id="19" name="잉크 18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171299" y="5631575"/>
                <a:ext cx="2860200" cy="22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51854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738648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600" dirty="0" smtClean="0"/>
              <a:t>     (2)  Who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[</a:t>
            </a:r>
            <a:r>
              <a:rPr lang="en-US" altLang="ko-KR" sz="1400" b="1" dirty="0" smtClean="0"/>
              <a:t>S</a:t>
            </a:r>
            <a:r>
              <a:rPr lang="en-US" altLang="ko-KR" sz="1600" dirty="0" smtClean="0"/>
              <a:t> t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might hurt himself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]    -&gt; satisfies BC (A)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(3)  John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wants [</a:t>
            </a:r>
            <a:r>
              <a:rPr lang="en-US" altLang="ko-KR" sz="1400" b="1" dirty="0" smtClean="0"/>
              <a:t>S</a:t>
            </a:r>
            <a:r>
              <a:rPr lang="en-US" altLang="ko-KR" sz="1600" dirty="0" smtClean="0"/>
              <a:t> PRO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to better himself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]   -&gt; satisfies BC(A)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           S’          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COMP             S          </a:t>
            </a:r>
            <a:r>
              <a:rPr lang="en-US" altLang="ko-KR" sz="1600" dirty="0" err="1" smtClean="0"/>
              <a:t>gorverning</a:t>
            </a:r>
            <a:r>
              <a:rPr lang="en-US" altLang="ko-KR" sz="1600" dirty="0" smtClean="0"/>
              <a:t> category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[+WH]     NP     T         VP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Who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   t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  might  V       NP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hurt    himself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 flipV="1">
            <a:off x="1681655" y="2259724"/>
            <a:ext cx="420414" cy="126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2270234" y="2259724"/>
            <a:ext cx="525518" cy="126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1681655" y="2575034"/>
            <a:ext cx="0" cy="220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1681655" y="2921876"/>
            <a:ext cx="0" cy="199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V="1">
            <a:off x="2459421" y="2575034"/>
            <a:ext cx="472965" cy="147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3079531" y="2575034"/>
            <a:ext cx="557048" cy="147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 flipV="1">
            <a:off x="3005959" y="2575034"/>
            <a:ext cx="0" cy="220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 flipV="1">
            <a:off x="3426372" y="2921876"/>
            <a:ext cx="346842" cy="199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>
            <a:off x="3846786" y="2921876"/>
            <a:ext cx="252248" cy="199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>
            <a:off x="4099034" y="3258207"/>
            <a:ext cx="0" cy="231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>
            <a:off x="3426372" y="3258207"/>
            <a:ext cx="0" cy="231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>
            <a:off x="3005959" y="2921876"/>
            <a:ext cx="0" cy="33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2364828" y="2921876"/>
            <a:ext cx="0" cy="199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4" name="잉크 43"/>
              <p14:cNvContentPartPr/>
              <p14:nvPr/>
            </p14:nvContentPartPr>
            <p14:xfrm>
              <a:off x="2953299" y="2501015"/>
              <a:ext cx="189720" cy="720"/>
            </p14:xfrm>
          </p:contentPart>
        </mc:Choice>
        <mc:Fallback xmlns="">
          <p:pic>
            <p:nvPicPr>
              <p:cNvPr id="44" name="잉크 4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05419" y="2405255"/>
                <a:ext cx="285480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6" name="잉크 45"/>
              <p14:cNvContentPartPr/>
              <p14:nvPr/>
            </p14:nvContentPartPr>
            <p14:xfrm>
              <a:off x="3310779" y="3552575"/>
              <a:ext cx="368280" cy="720"/>
            </p14:xfrm>
          </p:contentPart>
        </mc:Choice>
        <mc:Fallback xmlns="">
          <p:pic>
            <p:nvPicPr>
              <p:cNvPr id="46" name="잉크 4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62899" y="3456455"/>
                <a:ext cx="464040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8" name="잉크 47"/>
              <p14:cNvContentPartPr/>
              <p14:nvPr/>
            </p14:nvContentPartPr>
            <p14:xfrm>
              <a:off x="3994419" y="3530255"/>
              <a:ext cx="630000" cy="12600"/>
            </p14:xfrm>
          </p:contentPart>
        </mc:Choice>
        <mc:Fallback xmlns="">
          <p:pic>
            <p:nvPicPr>
              <p:cNvPr id="48" name="잉크 4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946179" y="3434495"/>
                <a:ext cx="726480" cy="204120"/>
              </a:xfrm>
              <a:prstGeom prst="rect">
                <a:avLst/>
              </a:prstGeom>
            </p:spPr>
          </p:pic>
        </mc:Fallback>
      </mc:AlternateContent>
      <p:sp>
        <p:nvSpPr>
          <p:cNvPr id="53" name="오른쪽 화살표 52"/>
          <p:cNvSpPr/>
          <p:nvPr/>
        </p:nvSpPr>
        <p:spPr>
          <a:xfrm flipV="1">
            <a:off x="3143019" y="2438399"/>
            <a:ext cx="536040" cy="1083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7665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332</Words>
  <Application>Microsoft Office PowerPoint</Application>
  <PresentationFormat>와이드스크린</PresentationFormat>
  <Paragraphs>53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13</cp:revision>
  <dcterms:created xsi:type="dcterms:W3CDTF">2023-02-08T08:56:17Z</dcterms:created>
  <dcterms:modified xsi:type="dcterms:W3CDTF">2023-02-08T11:47:35Z</dcterms:modified>
</cp:coreProperties>
</file>