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43F6-9440-4159-AA48-CE4999075E16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EA7B-06EC-465B-BD7E-745B3FEC58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43F6-9440-4159-AA48-CE4999075E16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EA7B-06EC-465B-BD7E-745B3FEC58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43F6-9440-4159-AA48-CE4999075E16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EA7B-06EC-465B-BD7E-745B3FEC58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43F6-9440-4159-AA48-CE4999075E16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EA7B-06EC-465B-BD7E-745B3FEC58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43F6-9440-4159-AA48-CE4999075E16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EA7B-06EC-465B-BD7E-745B3FEC58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43F6-9440-4159-AA48-CE4999075E16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EA7B-06EC-465B-BD7E-745B3FEC58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43F6-9440-4159-AA48-CE4999075E16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EA7B-06EC-465B-BD7E-745B3FEC58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43F6-9440-4159-AA48-CE4999075E16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EA7B-06EC-465B-BD7E-745B3FEC58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43F6-9440-4159-AA48-CE4999075E16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EA7B-06EC-465B-BD7E-745B3FEC58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43F6-9440-4159-AA48-CE4999075E16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EA7B-06EC-465B-BD7E-745B3FEC58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43F6-9440-4159-AA48-CE4999075E16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EA7B-06EC-465B-BD7E-745B3FEC58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A43F6-9440-4159-AA48-CE4999075E16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3EA7B-06EC-465B-BD7E-745B3FEC58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472608"/>
          </a:xfrm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 </a:t>
            </a:r>
            <a:r>
              <a:rPr lang="en-US" altLang="ko-KR" sz="1600" b="1" dirty="0" smtClean="0"/>
              <a:t>1.3.2 Voicing</a:t>
            </a:r>
            <a:endParaRPr lang="en-US" altLang="ko-KR" sz="1600" b="1" dirty="0"/>
          </a:p>
          <a:p>
            <a:pPr>
              <a:buNone/>
            </a:pPr>
            <a:r>
              <a:rPr lang="en-US" altLang="ko-KR" sz="1400" dirty="0" smtClean="0"/>
              <a:t>   </a:t>
            </a:r>
            <a:r>
              <a:rPr lang="en-US" altLang="ko-KR" sz="1400" b="1" dirty="0" smtClean="0"/>
              <a:t>-</a:t>
            </a:r>
            <a:r>
              <a:rPr lang="en-US" altLang="ko-KR" sz="1400" dirty="0" smtClean="0"/>
              <a:t>  </a:t>
            </a:r>
            <a:r>
              <a:rPr lang="en-US" altLang="ko-KR" sz="1500" dirty="0" smtClean="0"/>
              <a:t>When </a:t>
            </a:r>
            <a:r>
              <a:rPr lang="en-US" altLang="ko-KR" sz="1500" dirty="0"/>
              <a:t>the vocal cords are apart(open), the air passes freely through the glottis. Sounds made with such a configuration of the glottis are called 'voiceless'. On the other hand, if the vocal cords are brought together, the air passing through creates vibration, and the resulting sounds are 'voiced'. </a:t>
            </a:r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endParaRPr lang="en-US" altLang="ko-KR" sz="1400" dirty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endParaRPr lang="en-US" altLang="ko-KR" sz="1400" dirty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endParaRPr lang="en-US" altLang="ko-KR" sz="1400" dirty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endParaRPr lang="en-US" altLang="ko-KR" sz="1400" dirty="0"/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r>
              <a:rPr lang="en-US" altLang="ko-KR" sz="1400" dirty="0" smtClean="0"/>
              <a:t>      </a:t>
            </a:r>
            <a:r>
              <a:rPr lang="en-US" altLang="ko-KR" sz="1500" dirty="0" smtClean="0"/>
              <a:t>-- Refer to figure 1.3 &amp; 1.4</a:t>
            </a:r>
            <a:endParaRPr lang="en-US" altLang="ko-KR" sz="1500" dirty="0"/>
          </a:p>
          <a:p>
            <a:pPr>
              <a:buNone/>
            </a:pPr>
            <a:r>
              <a:rPr lang="en-US" altLang="ko-KR" sz="1500" dirty="0" smtClean="0"/>
              <a:t>  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</a:t>
            </a:r>
            <a:r>
              <a:rPr lang="en-US" altLang="ko-KR" sz="1500" b="1" dirty="0" smtClean="0"/>
              <a:t>-</a:t>
            </a:r>
            <a:r>
              <a:rPr lang="en-US" altLang="ko-KR" sz="1500" dirty="0" smtClean="0"/>
              <a:t>  It </a:t>
            </a:r>
            <a:r>
              <a:rPr lang="en-US" altLang="ko-KR" sz="1500" dirty="0"/>
              <a:t>is important to point out that the cord vibration is not a muscular action. When the cords are brought close to one another, the passing air creates a suction effect, and the cords are brought together</a:t>
            </a:r>
            <a:r>
              <a:rPr lang="en-US" altLang="ko-KR" sz="1500" dirty="0" smtClean="0"/>
              <a:t>.</a:t>
            </a:r>
          </a:p>
          <a:p>
            <a:pPr>
              <a:buNone/>
            </a:pPr>
            <a:endParaRPr lang="en-US" altLang="ko-KR" sz="1400" dirty="0"/>
          </a:p>
          <a:p>
            <a:pPr>
              <a:buNone/>
            </a:pPr>
            <a:endParaRPr lang="ko-KR" altLang="en-US" sz="1600" dirty="0"/>
          </a:p>
        </p:txBody>
      </p:sp>
      <p:pic>
        <p:nvPicPr>
          <p:cNvPr id="5" name="Picture 2" descr="C:\Users\user\Documents\Scan0021.jpg"/>
          <p:cNvPicPr>
            <a:picLocks noChangeAspect="1" noChangeArrowheads="1"/>
          </p:cNvPicPr>
          <p:nvPr/>
        </p:nvPicPr>
        <p:blipFill>
          <a:blip r:embed="rId2" cstate="print"/>
          <a:srcRect l="17184" t="66832" r="29726" b="13769"/>
          <a:stretch>
            <a:fillRect/>
          </a:stretch>
        </p:blipFill>
        <p:spPr bwMode="auto">
          <a:xfrm>
            <a:off x="2339752" y="2204864"/>
            <a:ext cx="4176464" cy="244827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544616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sz="1600" b="1" dirty="0" smtClean="0"/>
              <a:t>1.3.3 </a:t>
            </a:r>
            <a:r>
              <a:rPr lang="en-US" altLang="ko-KR" sz="1600" b="1" dirty="0"/>
              <a:t>Places of </a:t>
            </a:r>
            <a:r>
              <a:rPr lang="en-US" altLang="ko-KR" sz="1600" b="1" dirty="0" smtClean="0"/>
              <a:t>articulation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- </a:t>
            </a:r>
            <a:r>
              <a:rPr lang="en-US" altLang="ko-KR" sz="1500" dirty="0" smtClean="0"/>
              <a:t>The </a:t>
            </a:r>
            <a:r>
              <a:rPr lang="en-US" altLang="ko-KR" sz="1500" dirty="0"/>
              <a:t>places of articulation of a consonant is the description of where the consonantal obstruction occurs in the vocal tract by the placement of the tongue or by lip configuration</a:t>
            </a:r>
            <a:r>
              <a:rPr lang="en-US" altLang="ko-KR" sz="1500" dirty="0" smtClean="0"/>
              <a:t>.</a:t>
            </a:r>
          </a:p>
          <a:p>
            <a:pPr>
              <a:buNone/>
            </a:pPr>
            <a:endParaRPr lang="en-US" altLang="ko-KR" sz="1500" dirty="0"/>
          </a:p>
          <a:p>
            <a:pPr>
              <a:buNone/>
            </a:pPr>
            <a:r>
              <a:rPr lang="en-US" altLang="ko-KR" sz="1500" b="1" dirty="0" smtClean="0"/>
              <a:t>       Bilabial</a:t>
            </a:r>
            <a:r>
              <a:rPr lang="en-US" altLang="ko-KR" sz="1500" dirty="0"/>
              <a:t>: </a:t>
            </a:r>
            <a:r>
              <a:rPr lang="en-US" altLang="ko-KR" sz="1500" b="1" dirty="0"/>
              <a:t>/p, b, m/</a:t>
            </a:r>
          </a:p>
          <a:p>
            <a:pPr>
              <a:buNone/>
            </a:pPr>
            <a:r>
              <a:rPr lang="en-US" altLang="ko-KR" sz="1500" b="1" dirty="0"/>
              <a:t> </a:t>
            </a:r>
            <a:r>
              <a:rPr lang="en-US" altLang="ko-KR" sz="1500" b="1" dirty="0" smtClean="0"/>
              <a:t>      </a:t>
            </a:r>
            <a:r>
              <a:rPr lang="en-US" altLang="ko-KR" sz="1500" b="1" dirty="0" err="1" smtClean="0"/>
              <a:t>Labio</a:t>
            </a:r>
            <a:r>
              <a:rPr lang="en-US" altLang="ko-KR" sz="1500" b="1" dirty="0" smtClean="0"/>
              <a:t>-dental</a:t>
            </a:r>
            <a:r>
              <a:rPr lang="en-US" altLang="ko-KR" sz="1500" dirty="0"/>
              <a:t>: </a:t>
            </a:r>
            <a:r>
              <a:rPr lang="en-US" altLang="ko-KR" sz="1500" b="1" dirty="0"/>
              <a:t>/f, v/</a:t>
            </a:r>
          </a:p>
          <a:p>
            <a:pPr>
              <a:buNone/>
            </a:pPr>
            <a:r>
              <a:rPr lang="en-US" altLang="ko-KR" sz="1500" b="1" dirty="0"/>
              <a:t> </a:t>
            </a:r>
            <a:r>
              <a:rPr lang="en-US" altLang="ko-KR" sz="1500" b="1" dirty="0" smtClean="0"/>
              <a:t>      </a:t>
            </a:r>
            <a:r>
              <a:rPr lang="en-US" altLang="ko-KR" sz="1500" b="1" dirty="0" err="1" smtClean="0"/>
              <a:t>Interdental</a:t>
            </a:r>
            <a:r>
              <a:rPr lang="en-US" altLang="ko-KR" sz="1500" dirty="0"/>
              <a:t>: </a:t>
            </a:r>
            <a:r>
              <a:rPr lang="en-US" altLang="ko-KR" sz="1500" b="1" dirty="0"/>
              <a:t>/ɵ, ð/</a:t>
            </a:r>
          </a:p>
          <a:p>
            <a:pPr>
              <a:buNone/>
            </a:pPr>
            <a:r>
              <a:rPr lang="en-US" altLang="ko-KR" sz="1500" b="1" dirty="0"/>
              <a:t> </a:t>
            </a:r>
            <a:r>
              <a:rPr lang="en-US" altLang="ko-KR" sz="1500" b="1" dirty="0" smtClean="0"/>
              <a:t>      Alveolar</a:t>
            </a:r>
            <a:r>
              <a:rPr lang="en-US" altLang="ko-KR" sz="1500" dirty="0"/>
              <a:t>: </a:t>
            </a:r>
            <a:r>
              <a:rPr lang="en-US" altLang="ko-KR" sz="1500" b="1" dirty="0"/>
              <a:t>/t, d, s, z, n, l/</a:t>
            </a:r>
          </a:p>
          <a:p>
            <a:pPr>
              <a:buNone/>
            </a:pPr>
            <a:r>
              <a:rPr lang="en-US" altLang="ko-KR" sz="1500" b="1" dirty="0"/>
              <a:t> </a:t>
            </a:r>
            <a:r>
              <a:rPr lang="en-US" altLang="ko-KR" sz="1500" b="1" dirty="0" smtClean="0"/>
              <a:t>      </a:t>
            </a:r>
            <a:r>
              <a:rPr lang="en-US" altLang="ko-KR" sz="1500" b="1" dirty="0" err="1" smtClean="0"/>
              <a:t>Palato</a:t>
            </a:r>
            <a:r>
              <a:rPr lang="en-US" altLang="ko-KR" sz="1500" b="1" dirty="0" smtClean="0"/>
              <a:t>-alveolar</a:t>
            </a:r>
            <a:r>
              <a:rPr lang="en-US" altLang="ko-KR" sz="1500" dirty="0"/>
              <a:t>: </a:t>
            </a:r>
            <a:r>
              <a:rPr lang="en-US" altLang="ko-KR" sz="1500" b="1" dirty="0"/>
              <a:t>/ʃ, ʒ, ʧ, ʤ/</a:t>
            </a:r>
          </a:p>
          <a:p>
            <a:pPr>
              <a:buNone/>
            </a:pPr>
            <a:r>
              <a:rPr lang="en-US" altLang="ko-KR" sz="1500" b="1" dirty="0"/>
              <a:t> </a:t>
            </a:r>
            <a:r>
              <a:rPr lang="en-US" altLang="ko-KR" sz="1500" b="1" dirty="0" smtClean="0"/>
              <a:t>      Retroflex</a:t>
            </a:r>
            <a:r>
              <a:rPr lang="en-US" altLang="ko-KR" sz="1500" dirty="0"/>
              <a:t>: </a:t>
            </a:r>
            <a:endParaRPr lang="en-US" altLang="ko-KR" sz="1500" dirty="0" smtClean="0"/>
          </a:p>
          <a:p>
            <a:pPr>
              <a:buNone/>
            </a:pPr>
            <a:r>
              <a:rPr lang="en-US" altLang="ko-KR" sz="1500" dirty="0" smtClean="0"/>
              <a:t>      Retroflex </a:t>
            </a:r>
            <a:r>
              <a:rPr lang="en-US" altLang="ko-KR" sz="1500" dirty="0"/>
              <a:t>sounds are made by curling the tip of the tongue up and back </a:t>
            </a:r>
            <a:r>
              <a:rPr lang="en-US" altLang="ko-KR" sz="1500" dirty="0" smtClean="0"/>
              <a:t>toward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the back of </a:t>
            </a:r>
            <a:r>
              <a:rPr lang="en-US" altLang="ko-KR" sz="1500" dirty="0"/>
              <a:t>the alveolar ridge. The only retroflex sound in American English is </a:t>
            </a:r>
            <a:r>
              <a:rPr lang="en-US" altLang="ko-KR" sz="1500" b="1" dirty="0"/>
              <a:t>/r/</a:t>
            </a:r>
            <a:r>
              <a:rPr lang="en-US" altLang="ko-KR" sz="1500" dirty="0"/>
              <a:t>. </a:t>
            </a:r>
            <a:r>
              <a:rPr lang="en-US" altLang="ko-KR" sz="1500" dirty="0" smtClean="0"/>
              <a:t>   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Although </a:t>
            </a:r>
            <a:r>
              <a:rPr lang="en-US" altLang="ko-KR" sz="1500" dirty="0"/>
              <a:t>both in retroflex sounds and in </a:t>
            </a:r>
            <a:r>
              <a:rPr lang="en-US" altLang="ko-KR" sz="1500" dirty="0" err="1"/>
              <a:t>palato</a:t>
            </a:r>
            <a:r>
              <a:rPr lang="en-US" altLang="ko-KR" sz="1500" dirty="0"/>
              <a:t>-alveolar sounds the </a:t>
            </a:r>
            <a:r>
              <a:rPr lang="en-US" altLang="ko-KR" sz="1500" dirty="0" smtClean="0"/>
              <a:t>constriction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</a:t>
            </a:r>
            <a:r>
              <a:rPr lang="en-US" altLang="ko-KR" sz="1500" dirty="0"/>
              <a:t>is at the back of the alveolar ridge, these two groups are not identical; </a:t>
            </a:r>
            <a:r>
              <a:rPr lang="en-US" altLang="ko-KR" sz="1500" dirty="0" smtClean="0"/>
              <a:t>the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</a:t>
            </a:r>
            <a:r>
              <a:rPr lang="en-US" altLang="ko-KR" sz="1500" dirty="0"/>
              <a:t>former is "</a:t>
            </a:r>
            <a:r>
              <a:rPr lang="en-US" altLang="ko-KR" sz="1500" b="1" dirty="0"/>
              <a:t>apical</a:t>
            </a:r>
            <a:r>
              <a:rPr lang="en-US" altLang="ko-KR" sz="1500" dirty="0"/>
              <a:t>"(with the tip of the tongue), and the latter is said to </a:t>
            </a:r>
            <a:r>
              <a:rPr lang="en-US" altLang="ko-KR" sz="1500" dirty="0" smtClean="0"/>
              <a:t>be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</a:t>
            </a:r>
            <a:r>
              <a:rPr lang="en-US" altLang="ko-KR" sz="1500" dirty="0"/>
              <a:t>"</a:t>
            </a:r>
            <a:r>
              <a:rPr lang="en-US" altLang="ko-KR" sz="1500" b="1" dirty="0" err="1"/>
              <a:t>laminal</a:t>
            </a:r>
            <a:r>
              <a:rPr lang="en-US" altLang="ko-KR" sz="1500" dirty="0"/>
              <a:t>"(with the blade of the tongue). </a:t>
            </a:r>
            <a:endParaRPr lang="en-US" altLang="ko-KR" sz="1500" dirty="0" smtClean="0"/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</a:t>
            </a:r>
            <a:r>
              <a:rPr lang="en-US" altLang="ko-KR" sz="1500" b="1" dirty="0" smtClean="0"/>
              <a:t>(The </a:t>
            </a:r>
            <a:r>
              <a:rPr lang="en-US" altLang="ko-KR" sz="1500" b="1" dirty="0"/>
              <a:t>possible place of /r/ can be alveolar or palatal)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08721"/>
            <a:ext cx="8229600" cy="504056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en-US" altLang="ko-KR" sz="1600" b="1" dirty="0" smtClean="0"/>
              <a:t>Palatal</a:t>
            </a:r>
            <a:r>
              <a:rPr lang="en-US" altLang="ko-KR" sz="1600" dirty="0"/>
              <a:t>: /j/, as in </a:t>
            </a:r>
            <a:r>
              <a:rPr lang="en-US" altLang="ko-KR" sz="1600" i="1" u="sng" dirty="0"/>
              <a:t>yes</a:t>
            </a:r>
            <a:r>
              <a:rPr lang="en-US" altLang="ko-KR" sz="1600" dirty="0"/>
              <a:t>, is the only palatal sound of English. It is made with the front of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the tongue </a:t>
            </a:r>
            <a:r>
              <a:rPr lang="en-US" altLang="ko-KR" sz="1600" dirty="0"/>
              <a:t>articulating against the hard palate.</a:t>
            </a:r>
          </a:p>
          <a:p>
            <a:pPr>
              <a:buNone/>
            </a:pPr>
            <a:r>
              <a:rPr lang="en-US" altLang="ko-KR" sz="1600" b="1" dirty="0" smtClean="0"/>
              <a:t>      Velar</a:t>
            </a:r>
            <a:r>
              <a:rPr lang="en-US" altLang="ko-KR" sz="1600" dirty="0"/>
              <a:t>: In the production of English velars, /k, g, ŋ/, the back of the tongue </a:t>
            </a:r>
            <a:r>
              <a:rPr lang="en-US" altLang="ko-KR" sz="1600" dirty="0" smtClean="0"/>
              <a:t>articulates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</a:t>
            </a:r>
            <a:r>
              <a:rPr lang="en-US" altLang="ko-KR" sz="1600" dirty="0"/>
              <a:t>against the velum(soft palate).</a:t>
            </a:r>
          </a:p>
          <a:p>
            <a:pPr>
              <a:buNone/>
            </a:pPr>
            <a:r>
              <a:rPr lang="en-US" altLang="ko-KR" sz="1600" b="1" dirty="0" smtClean="0"/>
              <a:t>      Glottal</a:t>
            </a:r>
            <a:r>
              <a:rPr lang="en-US" altLang="ko-KR" sz="1600" dirty="0"/>
              <a:t>: These are sounds formed at the glottis, which include /h/(e.g. </a:t>
            </a:r>
            <a:r>
              <a:rPr lang="en-US" altLang="ko-KR" sz="1600" i="1" u="sng" dirty="0"/>
              <a:t>home</a:t>
            </a:r>
            <a:r>
              <a:rPr lang="en-US" altLang="ko-KR" sz="1600" dirty="0"/>
              <a:t>) and </a:t>
            </a:r>
            <a:r>
              <a:rPr lang="en-US" altLang="ko-KR" sz="1600" dirty="0" smtClean="0"/>
              <a:t>the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</a:t>
            </a:r>
            <a:r>
              <a:rPr lang="en-US" altLang="ko-KR" sz="1600" dirty="0"/>
              <a:t>glottal stop </a:t>
            </a:r>
            <a:r>
              <a:rPr lang="en-US" altLang="ko-KR" sz="1600" b="1" dirty="0"/>
              <a:t>/ʔ/</a:t>
            </a:r>
            <a:r>
              <a:rPr lang="en-US" altLang="ko-KR" sz="1600" dirty="0"/>
              <a:t>.</a:t>
            </a:r>
          </a:p>
          <a:p>
            <a:pPr>
              <a:buNone/>
            </a:pPr>
            <a:r>
              <a:rPr lang="en-US" altLang="ko-KR" sz="1600" b="1" dirty="0" smtClean="0"/>
              <a:t>      </a:t>
            </a:r>
            <a:r>
              <a:rPr lang="en-US" altLang="ko-KR" sz="1600" b="1" dirty="0" err="1" smtClean="0"/>
              <a:t>Labio</a:t>
            </a:r>
            <a:r>
              <a:rPr lang="en-US" altLang="ko-KR" sz="1600" b="1" dirty="0" smtClean="0"/>
              <a:t>-velar</a:t>
            </a:r>
            <a:r>
              <a:rPr lang="en-US" altLang="ko-KR" sz="1600" dirty="0"/>
              <a:t>: The sound </a:t>
            </a:r>
            <a:r>
              <a:rPr lang="en-US" altLang="ko-KR" sz="1600" b="1" dirty="0"/>
              <a:t>/w/</a:t>
            </a:r>
            <a:r>
              <a:rPr lang="en-US" altLang="ko-KR" sz="1600" dirty="0"/>
              <a:t> is the only consonant that has two places of articulation.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In </a:t>
            </a:r>
            <a:r>
              <a:rPr lang="en-US" altLang="ko-KR" sz="1600" dirty="0"/>
              <a:t>the production of this sound, </a:t>
            </a:r>
            <a:r>
              <a:rPr lang="en-US" altLang="ko-KR" sz="1600" b="1" dirty="0"/>
              <a:t>the lips are rounded("labial")</a:t>
            </a:r>
            <a:r>
              <a:rPr lang="en-US" altLang="ko-KR" sz="1600" dirty="0"/>
              <a:t>, while at </a:t>
            </a:r>
            <a:r>
              <a:rPr lang="en-US" altLang="ko-KR" sz="1600" dirty="0" smtClean="0"/>
              <a:t>the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</a:t>
            </a:r>
            <a:r>
              <a:rPr lang="en-US" altLang="ko-KR" sz="1600" dirty="0"/>
              <a:t>same time </a:t>
            </a:r>
            <a:r>
              <a:rPr lang="en-US" altLang="ko-KR" sz="1600" b="1" dirty="0"/>
              <a:t>the back of the tongue is raised toward the velum("velar")</a:t>
            </a:r>
            <a:r>
              <a:rPr lang="en-US" altLang="ko-KR" sz="1600" dirty="0"/>
              <a:t>.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As </a:t>
            </a:r>
            <a:r>
              <a:rPr lang="en-US" altLang="ko-KR" sz="1600" dirty="0"/>
              <a:t>a result, we place the symbol at both bilabial and velar places and call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the </a:t>
            </a:r>
            <a:r>
              <a:rPr lang="en-US" altLang="ko-KR" sz="1600" dirty="0"/>
              <a:t>sound "</a:t>
            </a:r>
            <a:r>
              <a:rPr lang="en-US" altLang="ko-KR" sz="1600" b="1" dirty="0" err="1"/>
              <a:t>labio</a:t>
            </a:r>
            <a:r>
              <a:rPr lang="en-US" altLang="ko-KR" sz="1600" b="1" dirty="0"/>
              <a:t>-velar</a:t>
            </a:r>
            <a:r>
              <a:rPr lang="en-US" altLang="ko-KR" sz="1600" dirty="0"/>
              <a:t>." </a:t>
            </a:r>
            <a:endParaRPr lang="en-US" altLang="ko-KR" sz="1600" dirty="0" smtClean="0"/>
          </a:p>
          <a:p>
            <a:pPr>
              <a:buNone/>
            </a:pPr>
            <a:endParaRPr lang="en-US" altLang="ko-KR" sz="1500" dirty="0" smtClean="0"/>
          </a:p>
          <a:p>
            <a:pPr>
              <a:buNone/>
            </a:pPr>
            <a:endParaRPr lang="en-US" altLang="ko-KR" sz="1500" dirty="0"/>
          </a:p>
          <a:p>
            <a:pPr>
              <a:buNone/>
            </a:pPr>
            <a:r>
              <a:rPr lang="en-US" altLang="ko-KR" sz="1600" b="1" dirty="0" smtClean="0"/>
              <a:t> </a:t>
            </a:r>
            <a:r>
              <a:rPr lang="en-US" altLang="ko-KR" sz="1700" b="1" dirty="0"/>
              <a:t>1.3.4 Manners of </a:t>
            </a:r>
            <a:r>
              <a:rPr lang="en-US" altLang="ko-KR" sz="1700" b="1" dirty="0" smtClean="0"/>
              <a:t>articulation</a:t>
            </a:r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</a:t>
            </a:r>
            <a:r>
              <a:rPr lang="en-US" altLang="ko-KR" sz="1600" b="1" dirty="0"/>
              <a:t>Stop: </a:t>
            </a:r>
            <a:r>
              <a:rPr lang="en-US" altLang="ko-KR" sz="1600" b="1" dirty="0" smtClean="0"/>
              <a:t> /</a:t>
            </a:r>
            <a:r>
              <a:rPr lang="en-US" altLang="ko-KR" sz="1600" b="1" dirty="0"/>
              <a:t>p, b, t, d, k, g, ʔ</a:t>
            </a:r>
            <a:r>
              <a:rPr lang="en-US" altLang="ko-KR" sz="1600" b="1" dirty="0" smtClean="0"/>
              <a:t>/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</a:t>
            </a:r>
            <a:r>
              <a:rPr lang="en-US" altLang="ko-KR" sz="1600" b="1" dirty="0"/>
              <a:t>Fricative: </a:t>
            </a:r>
            <a:r>
              <a:rPr lang="en-US" altLang="ko-KR" sz="1600" b="1" dirty="0" smtClean="0"/>
              <a:t> /</a:t>
            </a:r>
            <a:r>
              <a:rPr lang="en-US" altLang="ko-KR" sz="1600" b="1" dirty="0"/>
              <a:t>f, v, ɵ, ð, s, z, ʃ, ʒ, h/ </a:t>
            </a:r>
          </a:p>
          <a:p>
            <a:pPr>
              <a:buNone/>
            </a:pPr>
            <a:r>
              <a:rPr lang="en-US" altLang="ko-KR" sz="1600" b="1" dirty="0" smtClean="0"/>
              <a:t>      </a:t>
            </a:r>
            <a:r>
              <a:rPr lang="en-US" altLang="ko-KR" sz="1600" b="1" dirty="0"/>
              <a:t>Affricate</a:t>
            </a:r>
            <a:r>
              <a:rPr lang="en-US" altLang="ko-KR" sz="1600" b="1" dirty="0" smtClean="0"/>
              <a:t>:  </a:t>
            </a:r>
            <a:r>
              <a:rPr lang="en-US" altLang="ko-KR" sz="1600" b="1" dirty="0"/>
              <a:t>/ʧ, ʤ</a:t>
            </a:r>
            <a:r>
              <a:rPr lang="en-US" altLang="ko-KR" sz="1600" b="1" dirty="0" smtClean="0"/>
              <a:t>/</a:t>
            </a:r>
          </a:p>
          <a:p>
            <a:pPr>
              <a:buNone/>
            </a:pP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sz="1600" dirty="0" smtClean="0"/>
              <a:t>   </a:t>
            </a:r>
            <a:r>
              <a:rPr lang="en-US" altLang="ko-KR" sz="1500" dirty="0" smtClean="0"/>
              <a:t> - Affricates </a:t>
            </a:r>
            <a:r>
              <a:rPr lang="en-US" altLang="ko-KR" sz="1500" dirty="0"/>
              <a:t>always behave like one unit. For example, in a speech error such as </a:t>
            </a:r>
            <a:r>
              <a:rPr lang="en-US" altLang="ko-KR" sz="1500" i="1" u="sng" dirty="0" smtClean="0"/>
              <a:t>key</a:t>
            </a:r>
          </a:p>
          <a:p>
            <a:pPr>
              <a:buNone/>
            </a:pPr>
            <a:r>
              <a:rPr lang="en-US" altLang="ko-KR" sz="1500" i="1" dirty="0" smtClean="0"/>
              <a:t>       </a:t>
            </a:r>
            <a:r>
              <a:rPr lang="en-US" altLang="ko-KR" sz="1500" i="1" u="sng" dirty="0" smtClean="0"/>
              <a:t>chain</a:t>
            </a:r>
            <a:r>
              <a:rPr lang="en-US" altLang="ko-KR" sz="1500" i="1" dirty="0" smtClean="0"/>
              <a:t> </a:t>
            </a:r>
            <a:r>
              <a:rPr lang="en-US" altLang="ko-KR" sz="1500" dirty="0" smtClean="0"/>
              <a:t>[</a:t>
            </a:r>
            <a:r>
              <a:rPr lang="en-US" altLang="ko-KR" sz="1500" b="1" u="sng" dirty="0" err="1"/>
              <a:t>k</a:t>
            </a:r>
            <a:r>
              <a:rPr lang="en-US" altLang="ko-KR" sz="1500" dirty="0" err="1"/>
              <a:t>i</a:t>
            </a:r>
            <a:r>
              <a:rPr lang="en-US" altLang="ko-KR" sz="1500" dirty="0"/>
              <a:t> </a:t>
            </a:r>
            <a:r>
              <a:rPr lang="en-US" altLang="ko-KR" sz="1500" b="1" u="sng" dirty="0" err="1"/>
              <a:t>ʧ</a:t>
            </a:r>
            <a:r>
              <a:rPr lang="en-US" altLang="ko-KR" sz="1500" dirty="0" err="1"/>
              <a:t>en</a:t>
            </a:r>
            <a:r>
              <a:rPr lang="en-US" altLang="ko-KR" sz="1500" dirty="0"/>
              <a:t>] becoming [</a:t>
            </a:r>
            <a:r>
              <a:rPr lang="en-US" altLang="ko-KR" sz="1500" b="1" u="sng" dirty="0" err="1"/>
              <a:t>ʧ</a:t>
            </a:r>
            <a:r>
              <a:rPr lang="en-US" altLang="ko-KR" sz="1500" dirty="0" err="1"/>
              <a:t>i</a:t>
            </a:r>
            <a:r>
              <a:rPr lang="en-US" altLang="ko-KR" sz="1500" dirty="0"/>
              <a:t> </a:t>
            </a:r>
            <a:r>
              <a:rPr lang="en-US" altLang="ko-KR" sz="1500" b="1" u="sng" dirty="0"/>
              <a:t>k</a:t>
            </a:r>
            <a:r>
              <a:rPr lang="en-US" altLang="ko-KR" sz="1500" dirty="0"/>
              <a:t>en], the affricate </a:t>
            </a:r>
            <a:r>
              <a:rPr lang="en-US" altLang="ko-KR" sz="1500" b="1" dirty="0"/>
              <a:t>/ʧ/ </a:t>
            </a:r>
            <a:r>
              <a:rPr lang="en-US" altLang="ko-KR" sz="1500" dirty="0"/>
              <a:t>is interchanged with a single </a:t>
            </a:r>
            <a:endParaRPr lang="en-US" altLang="ko-KR" sz="1500" dirty="0" smtClean="0"/>
          </a:p>
          <a:p>
            <a:pPr>
              <a:buNone/>
            </a:pPr>
            <a:r>
              <a:rPr lang="en-US" altLang="ko-KR" sz="1500" dirty="0" smtClean="0"/>
              <a:t>        segment </a:t>
            </a:r>
            <a:r>
              <a:rPr lang="en-US" altLang="ko-KR" sz="1500" dirty="0"/>
              <a:t>/k/. Affricates are also </a:t>
            </a:r>
            <a:r>
              <a:rPr lang="en-US" altLang="ko-KR" sz="1500" b="1" dirty="0"/>
              <a:t>sibilants</a:t>
            </a:r>
            <a:r>
              <a:rPr lang="en-US" altLang="ko-KR" sz="1500" dirty="0"/>
              <a:t> including fricatives </a:t>
            </a:r>
            <a:r>
              <a:rPr lang="en-US" altLang="ko-KR" sz="1500" b="1" dirty="0"/>
              <a:t>/s, z, ʃ, ʒ/. </a:t>
            </a:r>
            <a:endParaRPr lang="en-US" altLang="ko-KR" sz="1500" b="1" dirty="0" smtClean="0"/>
          </a:p>
          <a:p>
            <a:pPr>
              <a:buNone/>
            </a:pPr>
            <a:endParaRPr lang="en-US" altLang="ko-KR" sz="1500" dirty="0" smtClean="0"/>
          </a:p>
          <a:p>
            <a:pPr>
              <a:buNone/>
            </a:pPr>
            <a:r>
              <a:rPr lang="en-US" altLang="ko-KR" sz="1500" dirty="0" smtClean="0"/>
              <a:t>     # </a:t>
            </a:r>
            <a:r>
              <a:rPr lang="en-US" altLang="ko-KR" sz="1500" u="sng" dirty="0">
                <a:solidFill>
                  <a:srgbClr val="FF0000"/>
                </a:solidFill>
              </a:rPr>
              <a:t>Stops, fricatives, and affricates</a:t>
            </a:r>
            <a:r>
              <a:rPr lang="en-US" altLang="ko-KR" sz="1500" u="sng" dirty="0"/>
              <a:t>, which are produced by a considerable amount </a:t>
            </a:r>
            <a:r>
              <a:rPr lang="en-US" altLang="ko-KR" sz="1500" u="sng" dirty="0" smtClean="0"/>
              <a:t>of</a:t>
            </a:r>
          </a:p>
          <a:p>
            <a:pPr>
              <a:buNone/>
            </a:pPr>
            <a:r>
              <a:rPr lang="en-US" altLang="ko-KR" sz="1500" dirty="0" smtClean="0"/>
              <a:t>       </a:t>
            </a:r>
            <a:r>
              <a:rPr lang="en-US" altLang="ko-KR" sz="1500" u="sng" dirty="0"/>
              <a:t>obstruction of the laryngeal airstream in the vocal tract, are collectively known </a:t>
            </a:r>
            <a:r>
              <a:rPr lang="en-US" altLang="ko-KR" sz="1500" u="sng" dirty="0" smtClean="0"/>
              <a:t>as</a:t>
            </a:r>
          </a:p>
          <a:p>
            <a:pPr>
              <a:buNone/>
            </a:pPr>
            <a:r>
              <a:rPr lang="en-US" altLang="ko-KR" sz="1500" dirty="0" smtClean="0"/>
              <a:t>       </a:t>
            </a:r>
            <a:r>
              <a:rPr lang="en-US" altLang="ko-KR" sz="1500" u="sng" dirty="0"/>
              <a:t>'</a:t>
            </a:r>
            <a:r>
              <a:rPr lang="en-US" altLang="ko-KR" sz="1500" b="1" u="sng" dirty="0" err="1">
                <a:solidFill>
                  <a:srgbClr val="FF0000"/>
                </a:solidFill>
              </a:rPr>
              <a:t>obstruents</a:t>
            </a:r>
            <a:r>
              <a:rPr lang="en-US" altLang="ko-KR" sz="1500" u="sng" dirty="0" err="1" smtClean="0"/>
              <a:t>'</a:t>
            </a:r>
            <a:r>
              <a:rPr lang="en-US" altLang="ko-KR" sz="1500" u="sng" dirty="0" smtClean="0"/>
              <a:t>.</a:t>
            </a:r>
          </a:p>
          <a:p>
            <a:pPr>
              <a:buNone/>
            </a:pPr>
            <a:endParaRPr lang="en-US" altLang="ko-KR" sz="1500" dirty="0"/>
          </a:p>
          <a:p>
            <a:pPr>
              <a:buNone/>
            </a:pPr>
            <a:r>
              <a:rPr lang="en-US" altLang="ko-KR" sz="1500" dirty="0" smtClean="0"/>
              <a:t>     </a:t>
            </a:r>
            <a:r>
              <a:rPr lang="en-US" altLang="ko-KR" sz="1500" b="1" dirty="0" smtClean="0"/>
              <a:t>Approximant</a:t>
            </a:r>
            <a:r>
              <a:rPr lang="en-US" altLang="ko-KR" sz="1500" b="1" dirty="0"/>
              <a:t>: liquids + glides /l, r, j, w/</a:t>
            </a:r>
          </a:p>
          <a:p>
            <a:pPr>
              <a:buNone/>
            </a:pPr>
            <a:r>
              <a:rPr lang="en-US" altLang="ko-KR" sz="1500" b="1" dirty="0" smtClean="0"/>
              <a:t>     liquids</a:t>
            </a:r>
            <a:r>
              <a:rPr lang="en-US" altLang="ko-KR" sz="1500" dirty="0"/>
              <a:t>: </a:t>
            </a:r>
            <a:r>
              <a:rPr lang="en-US" altLang="ko-KR" sz="1500" b="1" dirty="0"/>
              <a:t>lateral /l/, retroflex /r/(</a:t>
            </a:r>
            <a:r>
              <a:rPr lang="en-US" altLang="ko-KR" sz="1500" b="1" dirty="0" err="1"/>
              <a:t>rhotic</a:t>
            </a:r>
            <a:r>
              <a:rPr lang="en-US" altLang="ko-KR" sz="1500" b="1" dirty="0"/>
              <a:t>)</a:t>
            </a:r>
          </a:p>
          <a:p>
            <a:pPr>
              <a:buNone/>
            </a:pPr>
            <a:r>
              <a:rPr lang="en-US" altLang="ko-KR" sz="1500" b="1" dirty="0" smtClean="0"/>
              <a:t>     glides</a:t>
            </a:r>
            <a:r>
              <a:rPr lang="en-US" altLang="ko-KR" sz="1500" dirty="0"/>
              <a:t>: </a:t>
            </a:r>
            <a:r>
              <a:rPr lang="en-US" altLang="ko-KR" sz="1500" b="1" dirty="0"/>
              <a:t>/j, w/ </a:t>
            </a:r>
            <a:endParaRPr lang="en-US" altLang="ko-KR" sz="1500" b="1" dirty="0" smtClean="0"/>
          </a:p>
          <a:p>
            <a:pPr>
              <a:buNone/>
            </a:pPr>
            <a:r>
              <a:rPr lang="en-US" altLang="ko-KR" sz="1500" b="1" dirty="0"/>
              <a:t> </a:t>
            </a:r>
            <a:r>
              <a:rPr lang="en-US" altLang="ko-KR" sz="1500" b="1" dirty="0" smtClean="0"/>
              <a:t>    </a:t>
            </a:r>
            <a:r>
              <a:rPr lang="en-US" altLang="ko-KR" sz="1500" dirty="0" smtClean="0"/>
              <a:t>-</a:t>
            </a:r>
            <a:r>
              <a:rPr lang="en-US" altLang="ko-KR" sz="1500" b="1" dirty="0" smtClean="0"/>
              <a:t> </a:t>
            </a:r>
            <a:r>
              <a:rPr lang="en-US" altLang="ko-KR" sz="1500" dirty="0" smtClean="0"/>
              <a:t>Glides(semi-vowels</a:t>
            </a:r>
            <a:r>
              <a:rPr lang="en-US" altLang="ko-KR" sz="1500" dirty="0"/>
              <a:t>) are vowel-like sounds that function like consonants: /j/ </a:t>
            </a:r>
            <a:r>
              <a:rPr lang="en-US" altLang="ko-KR" sz="1500" dirty="0" smtClean="0"/>
              <a:t>is like </a:t>
            </a:r>
          </a:p>
          <a:p>
            <a:pPr>
              <a:buNone/>
            </a:pPr>
            <a:r>
              <a:rPr lang="en-US" altLang="ko-KR" sz="1500" dirty="0" smtClean="0"/>
              <a:t>       the </a:t>
            </a:r>
            <a:r>
              <a:rPr lang="en-US" altLang="ko-KR" sz="1500" dirty="0"/>
              <a:t>vowel /</a:t>
            </a:r>
            <a:r>
              <a:rPr lang="en-US" altLang="ko-KR" sz="1500" dirty="0" err="1"/>
              <a:t>i</a:t>
            </a:r>
            <a:r>
              <a:rPr lang="en-US" altLang="ko-KR" sz="1500" dirty="0"/>
              <a:t>/ and /w/ is like the vowel /u/ in production, while functioning like </a:t>
            </a:r>
            <a:endParaRPr lang="en-US" altLang="ko-KR" sz="1500" dirty="0" smtClean="0"/>
          </a:p>
          <a:p>
            <a:pPr>
              <a:buNone/>
            </a:pPr>
            <a:r>
              <a:rPr lang="en-US" altLang="ko-KR" sz="1500" dirty="0" smtClean="0"/>
              <a:t>       consonants</a:t>
            </a:r>
            <a:r>
              <a:rPr lang="en-US" altLang="ko-KR" sz="1500" dirty="0"/>
              <a:t>, as they do not occupy the syllable nuclei and they always need a vowel </a:t>
            </a:r>
            <a:endParaRPr lang="en-US" altLang="ko-KR" sz="1500" dirty="0" smtClean="0"/>
          </a:p>
          <a:p>
            <a:pPr>
              <a:buNone/>
            </a:pPr>
            <a:r>
              <a:rPr lang="en-US" altLang="ko-KR" sz="1500" dirty="0" smtClean="0"/>
              <a:t>       to </a:t>
            </a:r>
            <a:r>
              <a:rPr lang="en-US" altLang="ko-KR" sz="1500" dirty="0"/>
              <a:t>lean on.</a:t>
            </a:r>
          </a:p>
          <a:p>
            <a:pPr>
              <a:buNone/>
            </a:pPr>
            <a:r>
              <a:rPr lang="en-US" altLang="ko-KR" sz="1500" dirty="0" smtClean="0"/>
              <a:t>     </a:t>
            </a:r>
            <a:r>
              <a:rPr lang="en-US" altLang="ko-KR" sz="1500" b="1" dirty="0"/>
              <a:t>Nasal: /m, n, ŋ</a:t>
            </a:r>
            <a:r>
              <a:rPr lang="en-US" altLang="ko-KR" sz="1500" b="1" dirty="0" smtClean="0"/>
              <a:t>/</a:t>
            </a:r>
          </a:p>
          <a:p>
            <a:pPr>
              <a:buNone/>
            </a:pPr>
            <a:endParaRPr lang="en-US" altLang="ko-KR" sz="1500" b="1" dirty="0" smtClean="0"/>
          </a:p>
          <a:p>
            <a:pPr>
              <a:buNone/>
            </a:pPr>
            <a:r>
              <a:rPr lang="en-US" altLang="ko-KR" sz="1500" dirty="0" smtClean="0"/>
              <a:t>     # </a:t>
            </a:r>
            <a:r>
              <a:rPr lang="en-US" altLang="ko-KR" sz="1500" u="sng" dirty="0">
                <a:solidFill>
                  <a:srgbClr val="FF0000"/>
                </a:solidFill>
              </a:rPr>
              <a:t>Approximants</a:t>
            </a:r>
            <a:r>
              <a:rPr lang="en-US" altLang="ko-KR" sz="1500" u="sng" dirty="0"/>
              <a:t>(liquids and glides) and </a:t>
            </a:r>
            <a:r>
              <a:rPr lang="en-US" altLang="ko-KR" sz="1500" u="sng" dirty="0">
                <a:solidFill>
                  <a:srgbClr val="FF0000"/>
                </a:solidFill>
              </a:rPr>
              <a:t>nasals</a:t>
            </a:r>
            <a:r>
              <a:rPr lang="en-US" altLang="ko-KR" sz="1500" u="sng" dirty="0"/>
              <a:t> collectively form the group of consonants </a:t>
            </a:r>
            <a:r>
              <a:rPr lang="en-US" altLang="ko-KR" sz="1500" u="sng" dirty="0" smtClean="0"/>
              <a:t>that</a:t>
            </a:r>
          </a:p>
          <a:p>
            <a:pPr>
              <a:buNone/>
            </a:pPr>
            <a:r>
              <a:rPr lang="en-US" altLang="ko-KR" sz="1500" dirty="0" smtClean="0"/>
              <a:t>        </a:t>
            </a:r>
            <a:r>
              <a:rPr lang="en-US" altLang="ko-KR" sz="1500" u="sng" dirty="0"/>
              <a:t>is known as '</a:t>
            </a:r>
            <a:r>
              <a:rPr lang="en-US" altLang="ko-KR" sz="1500" b="1" u="sng" dirty="0" err="1">
                <a:solidFill>
                  <a:srgbClr val="FF0000"/>
                </a:solidFill>
              </a:rPr>
              <a:t>sonorants</a:t>
            </a:r>
            <a:r>
              <a:rPr lang="en-US" altLang="ko-KR" sz="1500" u="sng" dirty="0"/>
              <a:t>' because they include a relatively unobstructed flow of air </a:t>
            </a:r>
            <a:r>
              <a:rPr lang="en-US" altLang="ko-KR" sz="1500" u="sng" dirty="0" smtClean="0"/>
              <a:t>between</a:t>
            </a:r>
          </a:p>
          <a:p>
            <a:pPr>
              <a:buNone/>
            </a:pPr>
            <a:r>
              <a:rPr lang="en-US" altLang="ko-KR" sz="1500" dirty="0" smtClean="0"/>
              <a:t>        </a:t>
            </a:r>
            <a:r>
              <a:rPr lang="en-US" altLang="ko-KR" sz="1500" u="sng" dirty="0"/>
              <a:t>the articulator and the place of articulation</a:t>
            </a:r>
            <a:r>
              <a:rPr lang="en-US" altLang="ko-KR" sz="1500" u="sng" dirty="0" smtClean="0"/>
              <a:t>.</a:t>
            </a:r>
          </a:p>
          <a:p>
            <a:pPr>
              <a:buNone/>
            </a:pPr>
            <a:endParaRPr lang="en-US" altLang="ko-KR" sz="1500" u="sng" dirty="0" smtClean="0"/>
          </a:p>
          <a:p>
            <a:pPr>
              <a:buNone/>
            </a:pPr>
            <a:r>
              <a:rPr lang="en-US" altLang="ko-KR" sz="1500" dirty="0" smtClean="0"/>
              <a:t>     #  Refer to Table 1.2 for the consonants of English</a:t>
            </a:r>
            <a:endParaRPr lang="en-US" altLang="ko-KR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793</Words>
  <Application>Microsoft Office PowerPoint</Application>
  <PresentationFormat>화면 슬라이드 쇼(4:3)</PresentationFormat>
  <Paragraphs>73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슬라이드 1</vt:lpstr>
      <vt:lpstr>슬라이드 2</vt:lpstr>
      <vt:lpstr>슬라이드 3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수진</cp:lastModifiedBy>
  <cp:revision>23</cp:revision>
  <dcterms:created xsi:type="dcterms:W3CDTF">2017-06-23T07:27:04Z</dcterms:created>
  <dcterms:modified xsi:type="dcterms:W3CDTF">2017-07-24T14:25:37Z</dcterms:modified>
</cp:coreProperties>
</file>