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6" r:id="rId4"/>
    <p:sldId id="258" r:id="rId5"/>
    <p:sldId id="277" r:id="rId6"/>
    <p:sldId id="281" r:id="rId7"/>
    <p:sldId id="259" r:id="rId8"/>
    <p:sldId id="260" r:id="rId9"/>
    <p:sldId id="261" r:id="rId10"/>
    <p:sldId id="262" r:id="rId11"/>
    <p:sldId id="263" r:id="rId12"/>
    <p:sldId id="264" r:id="rId13"/>
    <p:sldId id="278" r:id="rId14"/>
    <p:sldId id="265" r:id="rId15"/>
    <p:sldId id="266" r:id="rId16"/>
    <p:sldId id="267" r:id="rId17"/>
    <p:sldId id="268" r:id="rId18"/>
    <p:sldId id="282" r:id="rId19"/>
    <p:sldId id="269" r:id="rId20"/>
    <p:sldId id="279" r:id="rId21"/>
    <p:sldId id="270" r:id="rId22"/>
    <p:sldId id="271" r:id="rId23"/>
    <p:sldId id="280" r:id="rId24"/>
    <p:sldId id="272" r:id="rId25"/>
    <p:sldId id="273" r:id="rId26"/>
    <p:sldId id="274" r:id="rId27"/>
    <p:sldId id="275" r:id="rId28"/>
    <p:sldId id="283" r:id="rId29"/>
    <p:sldId id="284" r:id="rId30"/>
    <p:sldId id="285" r:id="rId31"/>
    <p:sldId id="286" r:id="rId32"/>
    <p:sldId id="287" r:id="rId33"/>
    <p:sldId id="288" r:id="rId34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746" autoAdjust="0"/>
  </p:normalViewPr>
  <p:slideViewPr>
    <p:cSldViewPr>
      <p:cViewPr>
        <p:scale>
          <a:sx n="100" d="100"/>
          <a:sy n="100" d="100"/>
        </p:scale>
        <p:origin x="-1110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20A28-D7C9-429C-849E-DBAEB48C53ED}" type="datetimeFigureOut">
              <a:rPr lang="ko-KR" altLang="en-US" smtClean="0"/>
              <a:pPr/>
              <a:t>2017-05-17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B1F96-59B6-4513-BF55-60F70FD426D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20A28-D7C9-429C-849E-DBAEB48C53ED}" type="datetimeFigureOut">
              <a:rPr lang="ko-KR" altLang="en-US" smtClean="0"/>
              <a:pPr/>
              <a:t>2017-05-17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B1F96-59B6-4513-BF55-60F70FD426D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20A28-D7C9-429C-849E-DBAEB48C53ED}" type="datetimeFigureOut">
              <a:rPr lang="ko-KR" altLang="en-US" smtClean="0"/>
              <a:pPr/>
              <a:t>2017-05-17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B1F96-59B6-4513-BF55-60F70FD426D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20A28-D7C9-429C-849E-DBAEB48C53ED}" type="datetimeFigureOut">
              <a:rPr lang="ko-KR" altLang="en-US" smtClean="0"/>
              <a:pPr/>
              <a:t>2017-05-17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B1F96-59B6-4513-BF55-60F70FD426D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20A28-D7C9-429C-849E-DBAEB48C53ED}" type="datetimeFigureOut">
              <a:rPr lang="ko-KR" altLang="en-US" smtClean="0"/>
              <a:pPr/>
              <a:t>2017-05-17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B1F96-59B6-4513-BF55-60F70FD426D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20A28-D7C9-429C-849E-DBAEB48C53ED}" type="datetimeFigureOut">
              <a:rPr lang="ko-KR" altLang="en-US" smtClean="0"/>
              <a:pPr/>
              <a:t>2017-05-17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B1F96-59B6-4513-BF55-60F70FD426D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20A28-D7C9-429C-849E-DBAEB48C53ED}" type="datetimeFigureOut">
              <a:rPr lang="ko-KR" altLang="en-US" smtClean="0"/>
              <a:pPr/>
              <a:t>2017-05-17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B1F96-59B6-4513-BF55-60F70FD426D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20A28-D7C9-429C-849E-DBAEB48C53ED}" type="datetimeFigureOut">
              <a:rPr lang="ko-KR" altLang="en-US" smtClean="0"/>
              <a:pPr/>
              <a:t>2017-05-17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B1F96-59B6-4513-BF55-60F70FD426D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20A28-D7C9-429C-849E-DBAEB48C53ED}" type="datetimeFigureOut">
              <a:rPr lang="ko-KR" altLang="en-US" smtClean="0"/>
              <a:pPr/>
              <a:t>2017-05-17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B1F96-59B6-4513-BF55-60F70FD426D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20A28-D7C9-429C-849E-DBAEB48C53ED}" type="datetimeFigureOut">
              <a:rPr lang="ko-KR" altLang="en-US" smtClean="0"/>
              <a:pPr/>
              <a:t>2017-05-17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B1F96-59B6-4513-BF55-60F70FD426D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20A28-D7C9-429C-849E-DBAEB48C53ED}" type="datetimeFigureOut">
              <a:rPr lang="ko-KR" altLang="en-US" smtClean="0"/>
              <a:pPr/>
              <a:t>2017-05-17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B1F96-59B6-4513-BF55-60F70FD426D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620A28-D7C9-429C-849E-DBAEB48C53ED}" type="datetimeFigureOut">
              <a:rPr lang="ko-KR" altLang="en-US" smtClean="0"/>
              <a:pPr/>
              <a:t>2017-05-17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0B1F96-59B6-4513-BF55-60F70FD426D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714348" y="4572008"/>
            <a:ext cx="7715304" cy="542932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 lnSpcReduction="10000"/>
          </a:bodyPr>
          <a:lstStyle/>
          <a:p>
            <a:r>
              <a:rPr lang="ko-KR" altLang="en-US" b="1" dirty="0" smtClean="0">
                <a:solidFill>
                  <a:srgbClr val="FF0000"/>
                </a:solidFill>
                <a:latin typeface="HY강B" pitchFamily="18" charset="-127"/>
                <a:ea typeface="HY강B" pitchFamily="18" charset="-127"/>
              </a:rPr>
              <a:t>의미론</a:t>
            </a:r>
            <a:r>
              <a:rPr lang="en-US" altLang="ko-KR" b="1" dirty="0" smtClean="0">
                <a:solidFill>
                  <a:srgbClr val="FF0000"/>
                </a:solidFill>
                <a:latin typeface="HY강B" pitchFamily="18" charset="-127"/>
                <a:ea typeface="HY강B" pitchFamily="18" charset="-127"/>
              </a:rPr>
              <a:t>(Semantics)</a:t>
            </a:r>
            <a:endParaRPr lang="ko-KR" altLang="en-US" dirty="0"/>
          </a:p>
        </p:txBody>
      </p:sp>
      <p:sp>
        <p:nvSpPr>
          <p:cNvPr id="4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727203"/>
          </a:xfrm>
          <a:solidFill>
            <a:schemeClr val="accent6"/>
          </a:solidFill>
        </p:spPr>
        <p:txBody>
          <a:bodyPr/>
          <a:lstStyle/>
          <a:p>
            <a:r>
              <a:rPr lang="ko-KR" altLang="en-US" b="1" dirty="0" err="1" smtClean="0">
                <a:latin typeface="HY수평선M" pitchFamily="18" charset="-127"/>
                <a:ea typeface="HY수평선M" pitchFamily="18" charset="-127"/>
              </a:rPr>
              <a:t>영어학개론</a:t>
            </a:r>
            <a:endParaRPr lang="ko-KR" altLang="en-US" b="1" dirty="0">
              <a:latin typeface="HY수평선M" pitchFamily="18" charset="-127"/>
              <a:ea typeface="HY수평선M" pitchFamily="18" charset="-127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714356"/>
            <a:ext cx="8229600" cy="368280"/>
          </a:xfrm>
        </p:spPr>
        <p:txBody>
          <a:bodyPr>
            <a:normAutofit/>
          </a:bodyPr>
          <a:lstStyle/>
          <a:p>
            <a:pPr algn="l"/>
            <a:r>
              <a:rPr lang="en-US" altLang="ko-KR" sz="1400" b="1" dirty="0" smtClean="0"/>
              <a:t>2. Compositional Semantics</a:t>
            </a:r>
            <a:endParaRPr lang="ko-KR" altLang="en-US" sz="1400" b="1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07209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altLang="ko-KR" sz="1200" dirty="0" smtClean="0"/>
              <a:t> -  The notion that the meaning of an expression is composed of the meaning of its parts and how they are</a:t>
            </a:r>
          </a:p>
          <a:p>
            <a:pPr>
              <a:buNone/>
            </a:pPr>
            <a:r>
              <a:rPr lang="en-US" altLang="ko-KR" sz="1200" dirty="0" smtClean="0"/>
              <a:t>     combined structurally is referred to as the </a:t>
            </a:r>
            <a:r>
              <a:rPr lang="en-US" altLang="ko-KR" sz="1200" b="1" dirty="0" smtClean="0">
                <a:solidFill>
                  <a:srgbClr val="FF0000"/>
                </a:solidFill>
              </a:rPr>
              <a:t>principle of compositionality</a:t>
            </a:r>
            <a:r>
              <a:rPr lang="en-US" altLang="ko-KR" sz="1200" dirty="0" smtClean="0"/>
              <a:t>.</a:t>
            </a:r>
          </a:p>
          <a:p>
            <a:pPr>
              <a:buNone/>
            </a:pPr>
            <a:r>
              <a:rPr lang="en-US" altLang="ko-KR" sz="1200" dirty="0" smtClean="0"/>
              <a:t>  </a:t>
            </a:r>
          </a:p>
          <a:p>
            <a:pPr>
              <a:buNone/>
            </a:pPr>
            <a:r>
              <a:rPr lang="en-US" altLang="ko-KR" sz="1200" dirty="0" smtClean="0"/>
              <a:t> -  </a:t>
            </a:r>
            <a:r>
              <a:rPr lang="en-US" altLang="ko-KR" sz="1300" b="1" dirty="0" smtClean="0"/>
              <a:t>Semantic Rules </a:t>
            </a:r>
            <a:r>
              <a:rPr lang="en-US" altLang="ko-KR" sz="1200" dirty="0" smtClean="0"/>
              <a:t> </a:t>
            </a:r>
          </a:p>
          <a:p>
            <a:pPr>
              <a:buNone/>
            </a:pPr>
            <a:r>
              <a:rPr lang="en-US" altLang="ko-KR" sz="1200" dirty="0" smtClean="0"/>
              <a:t>     </a:t>
            </a:r>
            <a:r>
              <a:rPr lang="en-US" altLang="ko-KR" sz="1200" b="1" u="sng" dirty="0" smtClean="0"/>
              <a:t>Semantic Rule I</a:t>
            </a:r>
            <a:r>
              <a:rPr lang="en-US" altLang="ko-KR" sz="1200" dirty="0" smtClean="0"/>
              <a:t>:</a:t>
            </a:r>
          </a:p>
          <a:p>
            <a:pPr>
              <a:buNone/>
            </a:pPr>
            <a:r>
              <a:rPr lang="en-US" altLang="ko-KR" sz="1200" dirty="0" smtClean="0"/>
              <a:t>        If the meaning of NP (an individual) is a member of the meaning of VP (a set of individuals),</a:t>
            </a:r>
          </a:p>
          <a:p>
            <a:pPr>
              <a:buNone/>
            </a:pPr>
            <a:r>
              <a:rPr lang="en-US" altLang="ko-KR" sz="1200" dirty="0" smtClean="0"/>
              <a:t>        then the sentence is TRUE; otherwise it is FALSE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lnSpc>
                <a:spcPts val="1000"/>
              </a:lnSpc>
              <a:buNone/>
            </a:pPr>
            <a:r>
              <a:rPr lang="en-US" altLang="ko-KR" sz="1200" dirty="0" smtClean="0"/>
              <a:t>                                           </a:t>
            </a:r>
            <a:r>
              <a:rPr lang="ko-KR" altLang="en-US" sz="1200" dirty="0" smtClean="0"/>
              <a:t>        </a:t>
            </a:r>
            <a:r>
              <a:rPr lang="en-US" altLang="ko-KR" sz="1200" dirty="0" smtClean="0"/>
              <a:t>TP</a:t>
            </a:r>
          </a:p>
          <a:p>
            <a:pPr>
              <a:lnSpc>
                <a:spcPts val="1000"/>
              </a:lnSpc>
              <a:buNone/>
            </a:pPr>
            <a:endParaRPr lang="en-US" altLang="ko-KR" sz="1200" dirty="0" smtClean="0"/>
          </a:p>
          <a:p>
            <a:pPr>
              <a:lnSpc>
                <a:spcPts val="1000"/>
              </a:lnSpc>
              <a:buNone/>
            </a:pPr>
            <a:r>
              <a:rPr lang="en-US" altLang="ko-KR" sz="1200" dirty="0" smtClean="0"/>
              <a:t>                                         NP</a:t>
            </a:r>
            <a:r>
              <a:rPr lang="ko-KR" altLang="en-US" sz="1200" dirty="0" smtClean="0"/>
              <a:t>                  </a:t>
            </a:r>
            <a:r>
              <a:rPr lang="en-US" altLang="ko-KR" sz="1200" dirty="0" smtClean="0"/>
              <a:t>T’</a:t>
            </a:r>
          </a:p>
          <a:p>
            <a:pPr>
              <a:lnSpc>
                <a:spcPts val="1000"/>
              </a:lnSpc>
              <a:buNone/>
            </a:pPr>
            <a:r>
              <a:rPr lang="en-US" altLang="ko-KR" sz="1200" dirty="0" smtClean="0"/>
              <a:t>                </a:t>
            </a:r>
          </a:p>
          <a:p>
            <a:pPr>
              <a:lnSpc>
                <a:spcPts val="1000"/>
              </a:lnSpc>
              <a:buNone/>
            </a:pPr>
            <a:r>
              <a:rPr lang="en-US" altLang="ko-KR" sz="1200" dirty="0" smtClean="0"/>
              <a:t>                                                      T                 VP</a:t>
            </a:r>
          </a:p>
          <a:p>
            <a:pPr>
              <a:buNone/>
            </a:pPr>
            <a:r>
              <a:rPr lang="en-US" altLang="ko-KR" sz="1200" dirty="0" smtClean="0"/>
              <a:t>                                                     -</a:t>
            </a:r>
            <a:r>
              <a:rPr lang="en-US" altLang="ko-KR" sz="1200" dirty="0" err="1" smtClean="0"/>
              <a:t>pst</a:t>
            </a:r>
            <a:endParaRPr lang="en-US" altLang="ko-KR" sz="1200" dirty="0" smtClean="0"/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    “Jack swims”          </a:t>
            </a:r>
            <a:r>
              <a:rPr lang="en-US" altLang="ko-KR" sz="1200" u="sng" dirty="0" smtClean="0"/>
              <a:t>Word </a:t>
            </a:r>
            <a:r>
              <a:rPr lang="en-US" altLang="ko-KR" sz="1200" dirty="0" smtClean="0"/>
              <a:t>           </a:t>
            </a:r>
            <a:r>
              <a:rPr lang="en-US" altLang="ko-KR" sz="1200" u="sng" dirty="0" smtClean="0"/>
              <a:t>Meanings</a:t>
            </a:r>
          </a:p>
          <a:p>
            <a:pPr>
              <a:buNone/>
            </a:pPr>
            <a:r>
              <a:rPr lang="en-US" altLang="ko-KR" sz="1200" dirty="0" smtClean="0"/>
              <a:t>                                    </a:t>
            </a:r>
            <a:r>
              <a:rPr lang="en-US" altLang="ko-KR" sz="1200" i="1" dirty="0" smtClean="0"/>
              <a:t>Jack</a:t>
            </a:r>
            <a:r>
              <a:rPr lang="en-US" altLang="ko-KR" sz="1200" dirty="0" smtClean="0"/>
              <a:t>          refers to (or means) the individual Jack</a:t>
            </a:r>
          </a:p>
          <a:p>
            <a:pPr>
              <a:buNone/>
            </a:pPr>
            <a:r>
              <a:rPr lang="en-US" altLang="ko-KR" sz="1200" dirty="0" smtClean="0"/>
              <a:t>                                   </a:t>
            </a:r>
            <a:r>
              <a:rPr lang="en-US" altLang="ko-KR" sz="1200" i="1" dirty="0" smtClean="0"/>
              <a:t>swims</a:t>
            </a:r>
            <a:r>
              <a:rPr lang="en-US" altLang="ko-KR" sz="1200" dirty="0" smtClean="0"/>
              <a:t>        refers to (or means) the set of individual that swim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lnSpc>
                <a:spcPts val="1000"/>
              </a:lnSpc>
              <a:buNone/>
            </a:pPr>
            <a:r>
              <a:rPr lang="en-US" altLang="ko-KR" sz="1200" dirty="0" smtClean="0"/>
              <a:t>                                                     </a:t>
            </a:r>
            <a:r>
              <a:rPr lang="ko-KR" altLang="en-US" sz="1200" dirty="0" smtClean="0"/>
              <a:t> </a:t>
            </a:r>
            <a:r>
              <a:rPr lang="en-US" altLang="ko-KR" sz="1200" dirty="0" smtClean="0"/>
              <a:t>TP</a:t>
            </a:r>
          </a:p>
          <a:p>
            <a:pPr>
              <a:lnSpc>
                <a:spcPts val="1000"/>
              </a:lnSpc>
              <a:buNone/>
            </a:pPr>
            <a:endParaRPr lang="en-US" altLang="ko-KR" sz="1200" dirty="0" smtClean="0"/>
          </a:p>
          <a:p>
            <a:pPr>
              <a:lnSpc>
                <a:spcPts val="1000"/>
              </a:lnSpc>
              <a:buNone/>
            </a:pPr>
            <a:r>
              <a:rPr lang="en-US" altLang="ko-KR" sz="1200" dirty="0" smtClean="0"/>
              <a:t>                                           NP</a:t>
            </a:r>
            <a:r>
              <a:rPr lang="ko-KR" altLang="en-US" sz="1200" dirty="0" smtClean="0"/>
              <a:t>                </a:t>
            </a:r>
            <a:r>
              <a:rPr lang="en-US" altLang="ko-KR" sz="1200" dirty="0" smtClean="0"/>
              <a:t>T’</a:t>
            </a:r>
          </a:p>
          <a:p>
            <a:pPr>
              <a:lnSpc>
                <a:spcPts val="1000"/>
              </a:lnSpc>
              <a:buNone/>
            </a:pPr>
            <a:r>
              <a:rPr lang="en-US" altLang="ko-KR" sz="1200" dirty="0" smtClean="0"/>
              <a:t>                </a:t>
            </a:r>
          </a:p>
          <a:p>
            <a:pPr>
              <a:lnSpc>
                <a:spcPts val="1000"/>
              </a:lnSpc>
              <a:buNone/>
            </a:pPr>
            <a:r>
              <a:rPr lang="en-US" altLang="ko-KR" sz="1200" dirty="0" smtClean="0"/>
              <a:t>                                          Jack        T              VP</a:t>
            </a:r>
          </a:p>
          <a:p>
            <a:pPr>
              <a:buNone/>
            </a:pPr>
            <a:r>
              <a:rPr lang="en-US" altLang="ko-KR" sz="1200" dirty="0" smtClean="0"/>
              <a:t>                                                     -</a:t>
            </a:r>
            <a:r>
              <a:rPr lang="en-US" altLang="ko-KR" sz="1200" dirty="0" err="1" smtClean="0"/>
              <a:t>pst</a:t>
            </a:r>
            <a:r>
              <a:rPr lang="en-US" altLang="ko-KR" sz="1200" dirty="0" smtClean="0"/>
              <a:t>                                                      </a:t>
            </a:r>
          </a:p>
          <a:p>
            <a:pPr>
              <a:buNone/>
            </a:pPr>
            <a:r>
              <a:rPr lang="en-US" altLang="ko-KR" sz="1200" dirty="0" smtClean="0"/>
              <a:t>                                                                      swim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endParaRPr lang="ko-KR" altLang="en-US" sz="1200" dirty="0"/>
          </a:p>
        </p:txBody>
      </p:sp>
      <p:cxnSp>
        <p:nvCxnSpPr>
          <p:cNvPr id="5" name="직선 연결선 4"/>
          <p:cNvCxnSpPr/>
          <p:nvPr/>
        </p:nvCxnSpPr>
        <p:spPr>
          <a:xfrm rot="10800000" flipV="1">
            <a:off x="3000364" y="2928934"/>
            <a:ext cx="285752" cy="1428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/>
          <p:nvPr/>
        </p:nvCxnSpPr>
        <p:spPr>
          <a:xfrm>
            <a:off x="3500430" y="2928934"/>
            <a:ext cx="285752" cy="1428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/>
          <p:cNvCxnSpPr/>
          <p:nvPr/>
        </p:nvCxnSpPr>
        <p:spPr>
          <a:xfrm rot="10800000" flipV="1">
            <a:off x="3643306" y="3286124"/>
            <a:ext cx="285752" cy="1428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/>
          <p:cNvCxnSpPr/>
          <p:nvPr/>
        </p:nvCxnSpPr>
        <p:spPr>
          <a:xfrm>
            <a:off x="4071934" y="3286124"/>
            <a:ext cx="357190" cy="1428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연결선 12"/>
          <p:cNvCxnSpPr/>
          <p:nvPr/>
        </p:nvCxnSpPr>
        <p:spPr>
          <a:xfrm rot="10800000" flipV="1">
            <a:off x="3143240" y="4929198"/>
            <a:ext cx="285752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연결선 14"/>
          <p:cNvCxnSpPr/>
          <p:nvPr/>
        </p:nvCxnSpPr>
        <p:spPr>
          <a:xfrm>
            <a:off x="3643306" y="4929198"/>
            <a:ext cx="285752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직선 연결선 20"/>
          <p:cNvCxnSpPr/>
          <p:nvPr/>
        </p:nvCxnSpPr>
        <p:spPr>
          <a:xfrm rot="10800000" flipV="1">
            <a:off x="3643306" y="5286388"/>
            <a:ext cx="285752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직선 연결선 22"/>
          <p:cNvCxnSpPr/>
          <p:nvPr/>
        </p:nvCxnSpPr>
        <p:spPr>
          <a:xfrm>
            <a:off x="4000496" y="5286388"/>
            <a:ext cx="357190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직선 연결선 24"/>
          <p:cNvCxnSpPr/>
          <p:nvPr/>
        </p:nvCxnSpPr>
        <p:spPr>
          <a:xfrm rot="5400000">
            <a:off x="4322761" y="5749941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직선 연결선 26"/>
          <p:cNvCxnSpPr/>
          <p:nvPr/>
        </p:nvCxnSpPr>
        <p:spPr>
          <a:xfrm rot="5400000">
            <a:off x="2858282" y="5357032"/>
            <a:ext cx="14287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8596" y="642918"/>
            <a:ext cx="8229600" cy="368280"/>
          </a:xfrm>
        </p:spPr>
        <p:txBody>
          <a:bodyPr>
            <a:normAutofit/>
          </a:bodyPr>
          <a:lstStyle/>
          <a:p>
            <a:pPr algn="l"/>
            <a:r>
              <a:rPr lang="en-US" altLang="ko-KR" sz="1200" dirty="0" smtClean="0"/>
              <a:t>     </a:t>
            </a:r>
            <a:r>
              <a:rPr lang="en-US" altLang="ko-KR" sz="1200" b="1" u="sng" dirty="0" smtClean="0"/>
              <a:t>Semantic Rule II</a:t>
            </a:r>
            <a:r>
              <a:rPr lang="en-US" altLang="ko-KR" sz="1200" dirty="0" smtClean="0"/>
              <a:t>:</a:t>
            </a:r>
            <a:endParaRPr lang="ko-KR" altLang="en-US" sz="12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sz="1200" dirty="0" smtClean="0"/>
              <a:t>     This is the set of individuals X such that X is the first member of any pair in the meaning of V whose</a:t>
            </a:r>
          </a:p>
          <a:p>
            <a:pPr>
              <a:buNone/>
            </a:pPr>
            <a:r>
              <a:rPr lang="en-US" altLang="ko-KR" sz="1200" dirty="0" smtClean="0"/>
              <a:t>     second member is the meaning of NP.</a:t>
            </a:r>
          </a:p>
          <a:p>
            <a:pPr>
              <a:lnSpc>
                <a:spcPts val="1000"/>
              </a:lnSpc>
              <a:buNone/>
            </a:pPr>
            <a:endParaRPr lang="en-US" altLang="ko-KR" sz="1200" dirty="0" smtClean="0"/>
          </a:p>
          <a:p>
            <a:pPr>
              <a:lnSpc>
                <a:spcPts val="1000"/>
              </a:lnSpc>
              <a:buNone/>
            </a:pPr>
            <a:r>
              <a:rPr lang="en-US" altLang="ko-KR" sz="1200" dirty="0" smtClean="0"/>
              <a:t>                                                     VP</a:t>
            </a:r>
          </a:p>
          <a:p>
            <a:pPr>
              <a:lnSpc>
                <a:spcPts val="1000"/>
              </a:lnSpc>
              <a:buNone/>
            </a:pPr>
            <a:endParaRPr lang="en-US" altLang="ko-KR" sz="1200" dirty="0" smtClean="0"/>
          </a:p>
          <a:p>
            <a:pPr>
              <a:lnSpc>
                <a:spcPts val="1000"/>
              </a:lnSpc>
              <a:buNone/>
            </a:pPr>
            <a:r>
              <a:rPr lang="en-US" altLang="ko-KR" sz="1200" dirty="0" smtClean="0"/>
              <a:t>                                                      V’</a:t>
            </a:r>
          </a:p>
          <a:p>
            <a:pPr>
              <a:lnSpc>
                <a:spcPts val="1000"/>
              </a:lnSpc>
              <a:buNone/>
            </a:pPr>
            <a:endParaRPr lang="en-US" altLang="ko-KR" sz="1200" dirty="0" smtClean="0"/>
          </a:p>
          <a:p>
            <a:pPr>
              <a:lnSpc>
                <a:spcPts val="1000"/>
              </a:lnSpc>
              <a:buNone/>
            </a:pPr>
            <a:r>
              <a:rPr lang="en-US" altLang="ko-KR" sz="1200" dirty="0" smtClean="0"/>
              <a:t>                                              V             NP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  “Jack kissed Laura”        </a:t>
            </a:r>
            <a:r>
              <a:rPr lang="en-US" altLang="ko-KR" sz="1200" u="sng" dirty="0" smtClean="0"/>
              <a:t>Word</a:t>
            </a:r>
            <a:r>
              <a:rPr lang="en-US" altLang="ko-KR" sz="1200" dirty="0" smtClean="0"/>
              <a:t>            </a:t>
            </a:r>
            <a:r>
              <a:rPr lang="en-US" altLang="ko-KR" sz="1200" u="sng" dirty="0" smtClean="0"/>
              <a:t>Meanings</a:t>
            </a:r>
          </a:p>
          <a:p>
            <a:pPr>
              <a:buNone/>
            </a:pPr>
            <a:r>
              <a:rPr lang="en-US" altLang="ko-KR" sz="1200" dirty="0" smtClean="0"/>
              <a:t>                                         Jack            refers to (or means) the individual Jack</a:t>
            </a:r>
          </a:p>
          <a:p>
            <a:pPr>
              <a:buNone/>
            </a:pPr>
            <a:r>
              <a:rPr lang="en-US" altLang="ko-KR" sz="1200" dirty="0" smtClean="0"/>
              <a:t>                                        Laura           refers to (or means) the individual Laura</a:t>
            </a:r>
          </a:p>
          <a:p>
            <a:pPr>
              <a:buNone/>
            </a:pPr>
            <a:r>
              <a:rPr lang="en-US" altLang="ko-KR" sz="1200" dirty="0" smtClean="0"/>
              <a:t>                                        kissed          refers to (or means) the set of pairs of individuals X and Y </a:t>
            </a:r>
          </a:p>
          <a:p>
            <a:pPr>
              <a:buNone/>
            </a:pPr>
            <a:r>
              <a:rPr lang="en-US" altLang="ko-KR" sz="1200" dirty="0" smtClean="0"/>
              <a:t>                                                          such that X kissed Y 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lnSpc>
                <a:spcPts val="1000"/>
              </a:lnSpc>
              <a:buNone/>
            </a:pPr>
            <a:r>
              <a:rPr lang="en-US" altLang="ko-KR" sz="1200" dirty="0" smtClean="0"/>
              <a:t>                                                TP                                                         </a:t>
            </a:r>
          </a:p>
          <a:p>
            <a:pPr>
              <a:lnSpc>
                <a:spcPts val="1000"/>
              </a:lnSpc>
              <a:buNone/>
            </a:pPr>
            <a:endParaRPr lang="en-US" altLang="ko-KR" sz="1200" dirty="0" smtClean="0"/>
          </a:p>
          <a:p>
            <a:pPr>
              <a:lnSpc>
                <a:spcPts val="1000"/>
              </a:lnSpc>
              <a:buNone/>
            </a:pPr>
            <a:r>
              <a:rPr lang="en-US" altLang="ko-KR" sz="1200" dirty="0" smtClean="0"/>
              <a:t>                                       NP             T’</a:t>
            </a:r>
          </a:p>
          <a:p>
            <a:pPr>
              <a:lnSpc>
                <a:spcPts val="1000"/>
              </a:lnSpc>
              <a:buNone/>
            </a:pPr>
            <a:r>
              <a:rPr lang="en-US" altLang="ko-KR" sz="1200" dirty="0" smtClean="0"/>
              <a:t>                                    </a:t>
            </a:r>
          </a:p>
          <a:p>
            <a:pPr>
              <a:lnSpc>
                <a:spcPts val="1000"/>
              </a:lnSpc>
              <a:buNone/>
            </a:pPr>
            <a:r>
              <a:rPr lang="en-US" altLang="ko-KR" sz="1200" dirty="0" smtClean="0"/>
              <a:t>                                      Jack      T             VP</a:t>
            </a:r>
          </a:p>
          <a:p>
            <a:pPr>
              <a:lnSpc>
                <a:spcPts val="1000"/>
              </a:lnSpc>
              <a:buNone/>
            </a:pPr>
            <a:r>
              <a:rPr lang="en-US" altLang="ko-KR" sz="1200" dirty="0" smtClean="0"/>
              <a:t>                                              +</a:t>
            </a:r>
            <a:r>
              <a:rPr lang="en-US" altLang="ko-KR" sz="1200" dirty="0" err="1" smtClean="0"/>
              <a:t>pst</a:t>
            </a:r>
            <a:endParaRPr lang="en-US" altLang="ko-KR" sz="1200" dirty="0" smtClean="0"/>
          </a:p>
          <a:p>
            <a:pPr>
              <a:lnSpc>
                <a:spcPts val="1000"/>
              </a:lnSpc>
              <a:buNone/>
            </a:pPr>
            <a:r>
              <a:rPr lang="en-US" altLang="ko-KR" sz="1200" dirty="0" smtClean="0"/>
              <a:t>                                                                V’</a:t>
            </a:r>
          </a:p>
          <a:p>
            <a:pPr>
              <a:lnSpc>
                <a:spcPts val="1000"/>
              </a:lnSpc>
              <a:buNone/>
            </a:pPr>
            <a:endParaRPr lang="en-US" altLang="ko-KR" sz="1200" dirty="0" smtClean="0"/>
          </a:p>
          <a:p>
            <a:pPr>
              <a:lnSpc>
                <a:spcPts val="1000"/>
              </a:lnSpc>
              <a:buNone/>
            </a:pPr>
            <a:r>
              <a:rPr lang="en-US" altLang="ko-KR" sz="1200" dirty="0" smtClean="0"/>
              <a:t>                                                          V           NP</a:t>
            </a:r>
          </a:p>
          <a:p>
            <a:pPr>
              <a:lnSpc>
                <a:spcPts val="1000"/>
              </a:lnSpc>
              <a:buNone/>
            </a:pPr>
            <a:endParaRPr lang="en-US" altLang="ko-KR" sz="1200" dirty="0" smtClean="0"/>
          </a:p>
          <a:p>
            <a:pPr>
              <a:lnSpc>
                <a:spcPts val="1000"/>
              </a:lnSpc>
              <a:buNone/>
            </a:pPr>
            <a:r>
              <a:rPr lang="en-US" altLang="ko-KR" sz="1200" dirty="0" smtClean="0"/>
              <a:t>                                                        kiss         Laura</a:t>
            </a:r>
          </a:p>
          <a:p>
            <a:pPr>
              <a:lnSpc>
                <a:spcPts val="1000"/>
              </a:lnSpc>
              <a:buNone/>
            </a:pPr>
            <a:r>
              <a:rPr lang="en-US" altLang="ko-KR" sz="1200" dirty="0" smtClean="0"/>
              <a:t>                                                                                                                                              6&lt;2&gt;</a:t>
            </a:r>
          </a:p>
          <a:p>
            <a:pPr>
              <a:buNone/>
            </a:pPr>
            <a:endParaRPr lang="ko-KR" altLang="en-US" sz="1200" dirty="0"/>
          </a:p>
        </p:txBody>
      </p:sp>
      <p:cxnSp>
        <p:nvCxnSpPr>
          <p:cNvPr id="5" name="직선 연결선 4"/>
          <p:cNvCxnSpPr/>
          <p:nvPr/>
        </p:nvCxnSpPr>
        <p:spPr>
          <a:xfrm rot="5400000">
            <a:off x="3393273" y="1893083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/>
          <p:nvPr/>
        </p:nvCxnSpPr>
        <p:spPr>
          <a:xfrm rot="10800000" flipV="1">
            <a:off x="3214678" y="2214554"/>
            <a:ext cx="214314" cy="1428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연결선 14"/>
          <p:cNvCxnSpPr/>
          <p:nvPr/>
        </p:nvCxnSpPr>
        <p:spPr>
          <a:xfrm>
            <a:off x="3571868" y="2214554"/>
            <a:ext cx="214314" cy="1428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연결선 16"/>
          <p:cNvCxnSpPr/>
          <p:nvPr/>
        </p:nvCxnSpPr>
        <p:spPr>
          <a:xfrm rot="10800000" flipV="1">
            <a:off x="2857488" y="4214818"/>
            <a:ext cx="285752" cy="1428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연결선 18"/>
          <p:cNvCxnSpPr/>
          <p:nvPr/>
        </p:nvCxnSpPr>
        <p:spPr>
          <a:xfrm>
            <a:off x="3214678" y="4214818"/>
            <a:ext cx="357190" cy="1428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직선 연결선 20"/>
          <p:cNvCxnSpPr/>
          <p:nvPr/>
        </p:nvCxnSpPr>
        <p:spPr>
          <a:xfrm rot="10800000" flipV="1">
            <a:off x="3286116" y="4500570"/>
            <a:ext cx="285752" cy="1428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직선 연결선 22"/>
          <p:cNvCxnSpPr/>
          <p:nvPr/>
        </p:nvCxnSpPr>
        <p:spPr>
          <a:xfrm>
            <a:off x="3643306" y="4500570"/>
            <a:ext cx="285752" cy="1428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직선 연결선 24"/>
          <p:cNvCxnSpPr/>
          <p:nvPr/>
        </p:nvCxnSpPr>
        <p:spPr>
          <a:xfrm rot="5400000">
            <a:off x="4000496" y="4929198"/>
            <a:ext cx="14287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직선 연결선 26"/>
          <p:cNvCxnSpPr/>
          <p:nvPr/>
        </p:nvCxnSpPr>
        <p:spPr>
          <a:xfrm rot="5400000">
            <a:off x="2643174" y="4572008"/>
            <a:ext cx="14287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직선 연결선 28"/>
          <p:cNvCxnSpPr/>
          <p:nvPr/>
        </p:nvCxnSpPr>
        <p:spPr>
          <a:xfrm rot="10800000" flipV="1">
            <a:off x="3786182" y="5143512"/>
            <a:ext cx="214314" cy="1428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직선 연결선 32"/>
          <p:cNvCxnSpPr/>
          <p:nvPr/>
        </p:nvCxnSpPr>
        <p:spPr>
          <a:xfrm>
            <a:off x="4143372" y="5143512"/>
            <a:ext cx="214314" cy="1428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직선 연결선 34"/>
          <p:cNvCxnSpPr/>
          <p:nvPr/>
        </p:nvCxnSpPr>
        <p:spPr>
          <a:xfrm rot="5400000">
            <a:off x="4429124" y="5572140"/>
            <a:ext cx="14287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직선 연결선 36"/>
          <p:cNvCxnSpPr/>
          <p:nvPr/>
        </p:nvCxnSpPr>
        <p:spPr>
          <a:xfrm rot="5400000">
            <a:off x="3643306" y="5572140"/>
            <a:ext cx="14287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8596" y="857232"/>
            <a:ext cx="8229600" cy="285752"/>
          </a:xfrm>
        </p:spPr>
        <p:txBody>
          <a:bodyPr>
            <a:noAutofit/>
          </a:bodyPr>
          <a:lstStyle/>
          <a:p>
            <a:pPr algn="l"/>
            <a:r>
              <a:rPr lang="en-US" altLang="ko-KR" sz="1300" dirty="0" smtClean="0"/>
              <a:t> </a:t>
            </a:r>
            <a:r>
              <a:rPr lang="en-US" altLang="ko-KR" sz="1300" b="1" dirty="0" smtClean="0"/>
              <a:t>-  Anomaly</a:t>
            </a:r>
            <a:endParaRPr lang="ko-KR" altLang="en-US" sz="1300" b="1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28596" y="1214423"/>
            <a:ext cx="8229600" cy="5000660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-  If one or more words in a sentence do not have a meaning, then obviously we will not be able to </a:t>
            </a:r>
          </a:p>
          <a:p>
            <a:pPr>
              <a:buNone/>
            </a:pPr>
            <a:r>
              <a:rPr lang="en-US" altLang="ko-KR" sz="1200" dirty="0" smtClean="0"/>
              <a:t>       compute a meaning for the entire sentence.  Moreover, </a:t>
            </a:r>
            <a:r>
              <a:rPr lang="en-US" altLang="ko-KR" sz="1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even when the individual words have meaning,</a:t>
            </a:r>
          </a:p>
          <a:p>
            <a:pPr>
              <a:buNone/>
            </a:pPr>
            <a:r>
              <a:rPr lang="en-US" altLang="ko-KR" sz="1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     if they cannot be combined together as required by the syntactic structure and related semantic rules</a:t>
            </a:r>
          </a:p>
          <a:p>
            <a:pPr>
              <a:buNone/>
            </a:pPr>
            <a:r>
              <a:rPr lang="en-US" altLang="ko-KR" sz="1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     we will also not get to a meaning.</a:t>
            </a:r>
            <a:r>
              <a:rPr lang="en-US" altLang="ko-KR" sz="1200" dirty="0" smtClean="0"/>
              <a:t> We refer to situations of this sort as </a:t>
            </a:r>
            <a:r>
              <a:rPr lang="en-US" altLang="ko-KR" sz="1200" b="1" dirty="0" smtClean="0">
                <a:solidFill>
                  <a:srgbClr val="FF0000"/>
                </a:solidFill>
              </a:rPr>
              <a:t>semantic anomaly(</a:t>
            </a:r>
            <a:r>
              <a:rPr lang="ko-KR" altLang="en-US" sz="1200" b="1" dirty="0" smtClean="0">
                <a:solidFill>
                  <a:srgbClr val="FF0000"/>
                </a:solidFill>
              </a:rPr>
              <a:t>의미적</a:t>
            </a:r>
            <a:r>
              <a:rPr lang="en-US" altLang="ko-KR" sz="1200" b="1" dirty="0" smtClean="0">
                <a:solidFill>
                  <a:srgbClr val="FF0000"/>
                </a:solidFill>
              </a:rPr>
              <a:t> </a:t>
            </a:r>
            <a:r>
              <a:rPr lang="ko-KR" altLang="en-US" sz="1200" b="1" dirty="0" smtClean="0">
                <a:solidFill>
                  <a:srgbClr val="FF0000"/>
                </a:solidFill>
              </a:rPr>
              <a:t>변이</a:t>
            </a:r>
            <a:r>
              <a:rPr lang="en-US" altLang="ko-KR" sz="1200" b="1" dirty="0" smtClean="0">
                <a:solidFill>
                  <a:srgbClr val="FF0000"/>
                </a:solidFill>
              </a:rPr>
              <a:t>)</a:t>
            </a:r>
            <a:r>
              <a:rPr lang="en-US" altLang="ko-KR" sz="1200" dirty="0" smtClean="0"/>
              <a:t>.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       </a:t>
            </a:r>
            <a:r>
              <a:rPr lang="en-US" altLang="ko-KR" sz="1200" i="1" dirty="0" smtClean="0"/>
              <a:t>Colorless green ideas sleep furiously</a:t>
            </a:r>
            <a:r>
              <a:rPr lang="en-US" altLang="ko-KR" sz="1200" dirty="0" smtClean="0"/>
              <a:t>.</a:t>
            </a:r>
          </a:p>
          <a:p>
            <a:pPr>
              <a:buNone/>
            </a:pPr>
            <a:r>
              <a:rPr lang="en-US" altLang="ko-KR" sz="1200" dirty="0" smtClean="0"/>
              <a:t>             </a:t>
            </a:r>
            <a:r>
              <a:rPr lang="en-US" altLang="ko-KR" sz="1200" i="1" dirty="0" smtClean="0"/>
              <a:t>Dark green leaves rustle furiously.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- The sentences obey all the syntactic rules of English. But there is obviously something semantically</a:t>
            </a:r>
          </a:p>
          <a:p>
            <a:pPr>
              <a:buNone/>
            </a:pPr>
            <a:r>
              <a:rPr lang="en-US" altLang="ko-KR" sz="1200" dirty="0" smtClean="0"/>
              <a:t>       wrong with the sentence: The meaning of colorless includes the semantic feature ‘without color’ but</a:t>
            </a:r>
          </a:p>
          <a:p>
            <a:pPr>
              <a:buNone/>
            </a:pPr>
            <a:r>
              <a:rPr lang="en-US" altLang="ko-KR" sz="1200" dirty="0" smtClean="0"/>
              <a:t>        it is combined with the adjective ‘green’. Other semantic violations occur in the sentence.</a:t>
            </a:r>
          </a:p>
          <a:p>
            <a:pPr>
              <a:buNone/>
            </a:pPr>
            <a:r>
              <a:rPr lang="en-US" altLang="ko-KR" sz="1200" dirty="0" smtClean="0"/>
              <a:t>        Such sentences are </a:t>
            </a:r>
            <a:r>
              <a:rPr lang="en-US" altLang="ko-KR" sz="1200" b="1" dirty="0" smtClean="0"/>
              <a:t>semantically anomalous</a:t>
            </a:r>
            <a:r>
              <a:rPr lang="en-US" altLang="ko-KR" sz="1200" dirty="0" smtClean="0"/>
              <a:t>.  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endParaRPr lang="en-US" altLang="ko-KR" sz="1200" dirty="0" smtClean="0"/>
          </a:p>
          <a:p>
            <a:pPr>
              <a:lnSpc>
                <a:spcPct val="150000"/>
              </a:lnSpc>
              <a:buNone/>
            </a:pPr>
            <a:r>
              <a:rPr lang="en-US" altLang="ko-KR" sz="1200" dirty="0" smtClean="0"/>
              <a:t>     =&gt; </a:t>
            </a:r>
            <a:r>
              <a:rPr lang="en-US" altLang="ko-KR" sz="1200" b="1" dirty="0" smtClean="0">
                <a:solidFill>
                  <a:srgbClr val="FF0000"/>
                </a:solidFill>
              </a:rPr>
              <a:t>Semantic anomaly(</a:t>
            </a:r>
            <a:r>
              <a:rPr lang="ko-KR" altLang="en-US" sz="1200" b="1" dirty="0" smtClean="0">
                <a:solidFill>
                  <a:srgbClr val="FF0000"/>
                </a:solidFill>
              </a:rPr>
              <a:t>의미적</a:t>
            </a:r>
            <a:r>
              <a:rPr lang="en-US" altLang="ko-KR" sz="1200" b="1" dirty="0" smtClean="0">
                <a:solidFill>
                  <a:srgbClr val="FF0000"/>
                </a:solidFill>
              </a:rPr>
              <a:t> </a:t>
            </a:r>
            <a:r>
              <a:rPr lang="ko-KR" altLang="en-US" sz="1200" b="1" dirty="0" smtClean="0">
                <a:solidFill>
                  <a:srgbClr val="FF0000"/>
                </a:solidFill>
              </a:rPr>
              <a:t>변이</a:t>
            </a:r>
            <a:r>
              <a:rPr lang="en-US" altLang="ko-KR" sz="1200" b="1" dirty="0" smtClean="0">
                <a:solidFill>
                  <a:srgbClr val="FF0000"/>
                </a:solidFill>
              </a:rPr>
              <a:t>)</a:t>
            </a:r>
            <a:r>
              <a:rPr lang="ko-KR" altLang="en-US" sz="1200" b="1" dirty="0" smtClean="0"/>
              <a:t>의 양상을 보이는 문장은 일반적인 해석으로는 이해되기 어려우며</a:t>
            </a:r>
            <a:endParaRPr lang="en-US" altLang="ko-KR" sz="1200" b="1" dirty="0" smtClean="0"/>
          </a:p>
          <a:p>
            <a:pPr>
              <a:lnSpc>
                <a:spcPct val="150000"/>
              </a:lnSpc>
              <a:buNone/>
            </a:pPr>
            <a:r>
              <a:rPr lang="en-US" altLang="ko-KR" sz="1200" b="1" dirty="0" smtClean="0"/>
              <a:t>        </a:t>
            </a:r>
            <a:r>
              <a:rPr lang="ko-KR" altLang="en-US" sz="1200" b="1" dirty="0" smtClean="0"/>
              <a:t>창의력을 동원한 다른 의미의 해석을 끌어내야 한다</a:t>
            </a:r>
            <a:r>
              <a:rPr lang="en-US" altLang="ko-KR" sz="1200" b="1" dirty="0" smtClean="0"/>
              <a:t>. </a:t>
            </a:r>
            <a:r>
              <a:rPr lang="ko-KR" altLang="en-US" sz="1200" b="1" dirty="0" smtClean="0"/>
              <a:t>주어진 문장의 사전적 의미 해석이 아니라 내포된</a:t>
            </a:r>
            <a:endParaRPr lang="en-US" altLang="ko-KR" sz="1200" b="1" dirty="0" smtClean="0"/>
          </a:p>
          <a:p>
            <a:pPr>
              <a:lnSpc>
                <a:spcPct val="150000"/>
              </a:lnSpc>
              <a:buNone/>
            </a:pPr>
            <a:r>
              <a:rPr lang="en-US" altLang="ko-KR" sz="1200" b="1" dirty="0" smtClean="0"/>
              <a:t>        </a:t>
            </a:r>
            <a:r>
              <a:rPr lang="ko-KR" altLang="en-US" sz="1200" b="1" dirty="0" smtClean="0"/>
              <a:t>다른 의미해석을 통해야만 의미가 전달될 수 있다</a:t>
            </a:r>
            <a:r>
              <a:rPr lang="en-US" altLang="ko-KR" sz="1200" b="1" dirty="0" smtClean="0"/>
              <a:t>. </a:t>
            </a:r>
            <a:r>
              <a:rPr lang="ko-KR" altLang="en-US" sz="1200" b="1" dirty="0" smtClean="0"/>
              <a:t>만약 창의력을 동원해서도 의미가 전달되지 않는다면</a:t>
            </a:r>
            <a:endParaRPr lang="en-US" altLang="ko-KR" sz="1200" b="1" dirty="0" smtClean="0"/>
          </a:p>
          <a:p>
            <a:pPr>
              <a:lnSpc>
                <a:spcPct val="150000"/>
              </a:lnSpc>
              <a:buNone/>
            </a:pPr>
            <a:r>
              <a:rPr lang="en-US" altLang="ko-KR" sz="1200" b="1" dirty="0" smtClean="0"/>
              <a:t>        </a:t>
            </a:r>
            <a:r>
              <a:rPr lang="ko-KR" altLang="en-US" sz="1200" b="1" dirty="0" smtClean="0"/>
              <a:t>그것은 비문법적인 문장이거나 관용적 표현일 수 있다</a:t>
            </a:r>
            <a:r>
              <a:rPr lang="en-US" altLang="ko-KR" sz="1200" b="1" dirty="0" smtClean="0"/>
              <a:t>.</a:t>
            </a:r>
            <a:r>
              <a:rPr lang="ko-KR" altLang="en-US" sz="1200" b="1" dirty="0" smtClean="0"/>
              <a:t> </a:t>
            </a:r>
            <a:endParaRPr lang="en-US" altLang="ko-KR" sz="1200" b="1" dirty="0" smtClean="0"/>
          </a:p>
          <a:p>
            <a:pPr>
              <a:buNone/>
            </a:pPr>
            <a:r>
              <a:rPr lang="en-US" altLang="ko-KR" sz="1200" b="1" dirty="0" smtClean="0"/>
              <a:t>       </a:t>
            </a:r>
            <a:r>
              <a:rPr lang="ko-KR" altLang="en-US" sz="1200" b="1" dirty="0" smtClean="0"/>
              <a:t> </a:t>
            </a:r>
            <a:endParaRPr lang="en-US" altLang="ko-KR" sz="1200" dirty="0" smtClean="0"/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28596" y="928670"/>
            <a:ext cx="8229600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altLang="ko-KR" sz="1200" dirty="0" smtClean="0"/>
              <a:t>   -  </a:t>
            </a:r>
            <a:r>
              <a:rPr lang="en-US" altLang="ko-KR" sz="1200" dirty="0" smtClean="0">
                <a:solidFill>
                  <a:srgbClr val="FF0000"/>
                </a:solidFill>
              </a:rPr>
              <a:t>Semantic interpretation </a:t>
            </a:r>
            <a:r>
              <a:rPr lang="en-US" altLang="ko-KR" sz="1200" dirty="0" smtClean="0"/>
              <a:t>:</a:t>
            </a:r>
          </a:p>
          <a:p>
            <a:pPr>
              <a:buNone/>
            </a:pPr>
            <a:r>
              <a:rPr lang="en-US" altLang="ko-KR" sz="1200" dirty="0" smtClean="0"/>
              <a:t>        e.g.) Lewis Carroll’s poem  ‘Jabberwocky’  </a:t>
            </a:r>
            <a:r>
              <a:rPr lang="en-US" altLang="ko-KR" sz="1200" dirty="0" smtClean="0">
                <a:sym typeface="Wingdings" pitchFamily="2" charset="2"/>
              </a:rPr>
              <a:t> 1. He too his </a:t>
            </a:r>
            <a:r>
              <a:rPr lang="en-US" altLang="ko-KR" sz="1200" i="1" dirty="0" err="1" smtClean="0">
                <a:sym typeface="Wingdings" pitchFamily="2" charset="2"/>
              </a:rPr>
              <a:t>vorpal</a:t>
            </a:r>
            <a:r>
              <a:rPr lang="en-US" altLang="ko-KR" sz="1200" dirty="0" smtClean="0">
                <a:sym typeface="Wingdings" pitchFamily="2" charset="2"/>
              </a:rPr>
              <a:t> sword in hand.</a:t>
            </a:r>
          </a:p>
          <a:p>
            <a:pPr>
              <a:buNone/>
            </a:pPr>
            <a:r>
              <a:rPr lang="en-US" altLang="ko-KR" sz="1200" dirty="0" smtClean="0">
                <a:sym typeface="Wingdings" pitchFamily="2" charset="2"/>
              </a:rPr>
              <a:t>                                                                  2. He took his sword, which was </a:t>
            </a:r>
            <a:r>
              <a:rPr lang="en-US" altLang="ko-KR" sz="1200" i="1" dirty="0" err="1" smtClean="0">
                <a:sym typeface="Wingdings" pitchFamily="2" charset="2"/>
              </a:rPr>
              <a:t>vorpal</a:t>
            </a:r>
            <a:r>
              <a:rPr lang="en-US" altLang="ko-KR" sz="1200" dirty="0" smtClean="0">
                <a:sym typeface="Wingdings" pitchFamily="2" charset="2"/>
              </a:rPr>
              <a:t>, in hand.</a:t>
            </a:r>
          </a:p>
          <a:p>
            <a:pPr>
              <a:buNone/>
            </a:pPr>
            <a:r>
              <a:rPr lang="en-US" altLang="ko-KR" sz="1200" dirty="0" smtClean="0">
                <a:sym typeface="Wingdings" pitchFamily="2" charset="2"/>
              </a:rPr>
              <a:t>                                                                  3. It was in his hand that he took his </a:t>
            </a:r>
            <a:r>
              <a:rPr lang="en-US" altLang="ko-KR" sz="1200" i="1" dirty="0" err="1" smtClean="0">
                <a:sym typeface="Wingdings" pitchFamily="2" charset="2"/>
              </a:rPr>
              <a:t>vorpal</a:t>
            </a:r>
            <a:r>
              <a:rPr lang="en-US" altLang="ko-KR" sz="1200" dirty="0" smtClean="0">
                <a:sym typeface="Wingdings" pitchFamily="2" charset="2"/>
              </a:rPr>
              <a:t> sword. </a:t>
            </a:r>
          </a:p>
          <a:p>
            <a:pPr>
              <a:buNone/>
            </a:pPr>
            <a:endParaRPr lang="en-US" altLang="ko-KR" sz="1200" dirty="0" smtClean="0">
              <a:sym typeface="Wingdings" pitchFamily="2" charset="2"/>
            </a:endParaRPr>
          </a:p>
          <a:p>
            <a:pPr>
              <a:buNone/>
            </a:pPr>
            <a:r>
              <a:rPr lang="en-US" altLang="ko-KR" sz="1200" dirty="0" smtClean="0">
                <a:sym typeface="Wingdings" pitchFamily="2" charset="2"/>
              </a:rPr>
              <a:t>        The word ‘</a:t>
            </a:r>
            <a:r>
              <a:rPr lang="en-US" altLang="ko-KR" sz="1200" u="sng" dirty="0" err="1" smtClean="0">
                <a:sym typeface="Wingdings" pitchFamily="2" charset="2"/>
              </a:rPr>
              <a:t>vorpal</a:t>
            </a:r>
            <a:r>
              <a:rPr lang="en-US" altLang="ko-KR" sz="1200" dirty="0" smtClean="0">
                <a:sym typeface="Wingdings" pitchFamily="2" charset="2"/>
              </a:rPr>
              <a:t>’ does not exist in the lexicon of the language, but you can decide that the sense</a:t>
            </a:r>
          </a:p>
          <a:p>
            <a:pPr>
              <a:buNone/>
            </a:pPr>
            <a:r>
              <a:rPr lang="en-US" altLang="ko-KR" sz="1200" dirty="0" smtClean="0">
                <a:sym typeface="Wingdings" pitchFamily="2" charset="2"/>
              </a:rPr>
              <a:t>         of the three sentences are identical, assuming what the semantic properties of ‘</a:t>
            </a:r>
            <a:r>
              <a:rPr lang="en-US" altLang="ko-KR" sz="1200" dirty="0" err="1" smtClean="0">
                <a:sym typeface="Wingdings" pitchFamily="2" charset="2"/>
              </a:rPr>
              <a:t>vorpal</a:t>
            </a:r>
            <a:r>
              <a:rPr lang="en-US" altLang="ko-KR" sz="1200" dirty="0" smtClean="0">
                <a:sym typeface="Wingdings" pitchFamily="2" charset="2"/>
              </a:rPr>
              <a:t>’ are.  </a:t>
            </a:r>
          </a:p>
          <a:p>
            <a:pPr>
              <a:buNone/>
            </a:pPr>
            <a:endParaRPr lang="en-US" altLang="ko-KR" sz="1200" dirty="0" smtClean="0">
              <a:sym typeface="Wingdings" pitchFamily="2" charset="2"/>
            </a:endParaRPr>
          </a:p>
          <a:p>
            <a:pPr>
              <a:buNone/>
            </a:pPr>
            <a:r>
              <a:rPr lang="en-US" altLang="ko-KR" sz="1200" dirty="0" smtClean="0">
                <a:sym typeface="Wingdings" pitchFamily="2" charset="2"/>
              </a:rPr>
              <a:t>   -  </a:t>
            </a:r>
            <a:r>
              <a:rPr lang="en-US" altLang="ko-KR" sz="1200" dirty="0" smtClean="0">
                <a:solidFill>
                  <a:srgbClr val="FF0000"/>
                </a:solidFill>
                <a:sym typeface="Wingdings" pitchFamily="2" charset="2"/>
              </a:rPr>
              <a:t>Semantic violations </a:t>
            </a:r>
            <a:r>
              <a:rPr lang="en-US" altLang="ko-KR" sz="1200" dirty="0" smtClean="0">
                <a:sym typeface="Wingdings" pitchFamily="2" charset="2"/>
              </a:rPr>
              <a:t>in poetry may </a:t>
            </a:r>
            <a:r>
              <a:rPr lang="en-US" altLang="ko-KR" sz="1200" u="sng" dirty="0" smtClean="0">
                <a:sym typeface="Wingdings" pitchFamily="2" charset="2"/>
              </a:rPr>
              <a:t>form strange but interesting aesthetic images</a:t>
            </a:r>
            <a:r>
              <a:rPr lang="en-US" altLang="ko-KR" sz="1200" dirty="0" smtClean="0">
                <a:sym typeface="Wingdings" pitchFamily="2" charset="2"/>
              </a:rPr>
              <a:t>, as in Dylan Thomas’s</a:t>
            </a:r>
          </a:p>
          <a:p>
            <a:pPr>
              <a:buNone/>
            </a:pPr>
            <a:r>
              <a:rPr lang="en-US" altLang="ko-KR" sz="1200" dirty="0" smtClean="0">
                <a:sym typeface="Wingdings" pitchFamily="2" charset="2"/>
              </a:rPr>
              <a:t>      phrase ‘</a:t>
            </a:r>
            <a:r>
              <a:rPr lang="en-US" altLang="ko-KR" sz="1200" i="1" u="sng" dirty="0" smtClean="0">
                <a:sym typeface="Wingdings" pitchFamily="2" charset="2"/>
              </a:rPr>
              <a:t>a grief ago</a:t>
            </a:r>
            <a:r>
              <a:rPr lang="en-US" altLang="ko-KR" sz="1200" dirty="0" smtClean="0">
                <a:sym typeface="Wingdings" pitchFamily="2" charset="2"/>
              </a:rPr>
              <a:t>’. When Thomas used the word </a:t>
            </a:r>
            <a:r>
              <a:rPr lang="en-US" altLang="ko-KR" sz="1200" i="1" dirty="0" smtClean="0">
                <a:sym typeface="Wingdings" pitchFamily="2" charset="2"/>
              </a:rPr>
              <a:t>grief</a:t>
            </a:r>
            <a:r>
              <a:rPr lang="en-US" altLang="ko-KR" sz="1200" dirty="0" smtClean="0">
                <a:sym typeface="Wingdings" pitchFamily="2" charset="2"/>
              </a:rPr>
              <a:t> with </a:t>
            </a:r>
            <a:r>
              <a:rPr lang="en-US" altLang="ko-KR" sz="1200" i="1" dirty="0" smtClean="0">
                <a:sym typeface="Wingdings" pitchFamily="2" charset="2"/>
              </a:rPr>
              <a:t>ago</a:t>
            </a:r>
            <a:r>
              <a:rPr lang="en-US" altLang="ko-KR" sz="1200" dirty="0" smtClean="0">
                <a:sym typeface="Wingdings" pitchFamily="2" charset="2"/>
              </a:rPr>
              <a:t>, he was adding </a:t>
            </a:r>
            <a:r>
              <a:rPr lang="en-US" altLang="ko-KR" sz="1200" u="sng" dirty="0" smtClean="0">
                <a:sym typeface="Wingdings" pitchFamily="2" charset="2"/>
              </a:rPr>
              <a:t>a durational feature to</a:t>
            </a:r>
          </a:p>
          <a:p>
            <a:pPr>
              <a:buNone/>
            </a:pPr>
            <a:r>
              <a:rPr lang="en-US" altLang="ko-KR" sz="1200" dirty="0" smtClean="0">
                <a:sym typeface="Wingdings" pitchFamily="2" charset="2"/>
              </a:rPr>
              <a:t>      </a:t>
            </a:r>
            <a:r>
              <a:rPr lang="en-US" altLang="ko-KR" sz="1200" u="sng" dirty="0" smtClean="0">
                <a:sym typeface="Wingdings" pitchFamily="2" charset="2"/>
              </a:rPr>
              <a:t>grief</a:t>
            </a:r>
            <a:r>
              <a:rPr lang="en-US" altLang="ko-KR" sz="1200" dirty="0" smtClean="0">
                <a:sym typeface="Wingdings" pitchFamily="2" charset="2"/>
              </a:rPr>
              <a:t> for poetic effect, so while the noun phrase is anomalous, it evokes certain emotion.   </a:t>
            </a:r>
          </a:p>
          <a:p>
            <a:pPr>
              <a:buNone/>
            </a:pPr>
            <a:endParaRPr lang="en-US" altLang="ko-KR" sz="1200" dirty="0" smtClean="0">
              <a:sym typeface="Wingdings" pitchFamily="2" charset="2"/>
            </a:endParaRPr>
          </a:p>
          <a:p>
            <a:pPr>
              <a:buNone/>
            </a:pPr>
            <a:endParaRPr lang="en-US" altLang="ko-KR" sz="1200" dirty="0" smtClean="0">
              <a:sym typeface="Wingdings" pitchFamily="2" charset="2"/>
            </a:endParaRPr>
          </a:p>
          <a:p>
            <a:pPr>
              <a:buNone/>
            </a:pPr>
            <a:r>
              <a:rPr lang="en-US" altLang="ko-KR" sz="1200" b="1" dirty="0" smtClean="0"/>
              <a:t> </a:t>
            </a:r>
            <a:r>
              <a:rPr lang="en-US" altLang="ko-KR" sz="1300" b="1" dirty="0" smtClean="0"/>
              <a:t>- </a:t>
            </a:r>
            <a:r>
              <a:rPr lang="en-US" altLang="ko-KR" sz="1300" b="1" u="sng" dirty="0" smtClean="0"/>
              <a:t>Metaphor</a:t>
            </a:r>
            <a:r>
              <a:rPr lang="en-US" altLang="ko-KR" sz="1300" dirty="0" smtClean="0">
                <a:sym typeface="Wingdings" pitchFamily="2" charset="2"/>
              </a:rPr>
              <a:t>          </a:t>
            </a:r>
          </a:p>
          <a:p>
            <a:pPr>
              <a:buNone/>
            </a:pPr>
            <a:r>
              <a:rPr lang="en-US" altLang="ko-KR" sz="1200" dirty="0" smtClean="0">
                <a:sym typeface="Wingdings" pitchFamily="2" charset="2"/>
              </a:rPr>
              <a:t>                            </a:t>
            </a:r>
            <a:r>
              <a:rPr lang="en-US" altLang="ko-KR" sz="1200" dirty="0" smtClean="0"/>
              <a:t>  </a:t>
            </a:r>
          </a:p>
          <a:p>
            <a:pPr>
              <a:buNone/>
            </a:pPr>
            <a:r>
              <a:rPr lang="en-US" altLang="ko-KR" sz="1200" dirty="0" smtClean="0"/>
              <a:t>  -  Semantic anomaly, alternatively, might require a lot of </a:t>
            </a:r>
            <a:r>
              <a:rPr lang="en-US" altLang="ko-KR" sz="1200" dirty="0" smtClean="0">
                <a:solidFill>
                  <a:srgbClr val="FF0000"/>
                </a:solidFill>
              </a:rPr>
              <a:t>creativity and imagination </a:t>
            </a:r>
            <a:r>
              <a:rPr lang="en-US" altLang="ko-KR" sz="1200" dirty="0" smtClean="0"/>
              <a:t>to derive a meaning.</a:t>
            </a:r>
          </a:p>
          <a:p>
            <a:pPr>
              <a:buNone/>
            </a:pPr>
            <a:r>
              <a:rPr lang="en-US" altLang="ko-KR" sz="1200" dirty="0" smtClean="0"/>
              <a:t>     This is what happens in </a:t>
            </a:r>
            <a:r>
              <a:rPr lang="en-US" altLang="ko-KR" sz="1200" b="1" dirty="0" smtClean="0">
                <a:solidFill>
                  <a:srgbClr val="FF0000"/>
                </a:solidFill>
              </a:rPr>
              <a:t>metaphors</a:t>
            </a:r>
            <a:r>
              <a:rPr lang="en-US" altLang="ko-KR" sz="1200" dirty="0" smtClean="0"/>
              <a:t>.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-  Metaphors are anomalous, but the nature of the anomaly creates the salient meanings that metaphors</a:t>
            </a:r>
          </a:p>
          <a:p>
            <a:pPr>
              <a:buNone/>
            </a:pPr>
            <a:r>
              <a:rPr lang="en-US" altLang="ko-KR" sz="1200" dirty="0" smtClean="0"/>
              <a:t>     usually have. </a:t>
            </a:r>
            <a:r>
              <a:rPr lang="en-US" altLang="ko-KR" sz="1200" b="1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The anomalous </a:t>
            </a:r>
            <a:r>
              <a:rPr lang="en-US" altLang="ko-KR" sz="1200" b="1" i="1" u="sng" dirty="0" smtClean="0"/>
              <a:t>A grief ago </a:t>
            </a:r>
            <a:r>
              <a:rPr lang="en-US" altLang="ko-KR" sz="1200" b="1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might come to be interpreted by speakers of English as </a:t>
            </a:r>
          </a:p>
          <a:p>
            <a:pPr>
              <a:buNone/>
            </a:pPr>
            <a:r>
              <a:rPr lang="en-US" altLang="ko-KR" sz="1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   </a:t>
            </a:r>
            <a:r>
              <a:rPr lang="en-US" altLang="ko-KR" sz="1200" b="1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‘the unhappy time following a sad event’</a:t>
            </a:r>
            <a:r>
              <a:rPr lang="en-US" altLang="ko-KR" sz="1200" dirty="0" smtClean="0"/>
              <a:t> and therefore become a metaphor.</a:t>
            </a:r>
          </a:p>
          <a:p>
            <a:pPr>
              <a:buNone/>
            </a:pPr>
            <a:r>
              <a:rPr lang="en-US" altLang="ko-KR" sz="1200" dirty="0" smtClean="0"/>
              <a:t>             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28596" y="857232"/>
            <a:ext cx="8229600" cy="528641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altLang="ko-KR" sz="1200" dirty="0" smtClean="0"/>
              <a:t>  </a:t>
            </a:r>
            <a:r>
              <a:rPr lang="en-US" altLang="ko-KR" sz="1300" dirty="0" smtClean="0"/>
              <a:t>-  When the semantic rules are applied to </a:t>
            </a:r>
            <a:r>
              <a:rPr lang="en-US" altLang="ko-KR" sz="1300" i="1" dirty="0" smtClean="0"/>
              <a:t>Walls have ears</a:t>
            </a:r>
            <a:r>
              <a:rPr lang="en-US" altLang="ko-KR" sz="1300" dirty="0" smtClean="0"/>
              <a:t>, the literal meaning is so unlikely that listeners</a:t>
            </a:r>
          </a:p>
          <a:p>
            <a:pPr>
              <a:buNone/>
            </a:pPr>
            <a:r>
              <a:rPr lang="en-US" altLang="ko-KR" sz="1300" dirty="0" smtClean="0"/>
              <a:t>    use their imagination for another interpretation.</a:t>
            </a:r>
          </a:p>
          <a:p>
            <a:pPr>
              <a:buNone/>
            </a:pPr>
            <a:endParaRPr lang="en-US" altLang="ko-KR" sz="1300" dirty="0" smtClean="0"/>
          </a:p>
          <a:p>
            <a:pPr>
              <a:buNone/>
            </a:pPr>
            <a:r>
              <a:rPr lang="en-US" altLang="ko-KR" sz="1300" dirty="0" smtClean="0"/>
              <a:t>      e.g.)    Our doubts are traitors.</a:t>
            </a:r>
          </a:p>
          <a:p>
            <a:pPr>
              <a:buNone/>
            </a:pPr>
            <a:r>
              <a:rPr lang="en-US" altLang="ko-KR" sz="1300" dirty="0" smtClean="0"/>
              <a:t>               Time is money.</a:t>
            </a:r>
          </a:p>
          <a:p>
            <a:pPr>
              <a:buNone/>
            </a:pPr>
            <a:r>
              <a:rPr lang="en-US" altLang="ko-KR" sz="1300" dirty="0" smtClean="0"/>
              <a:t>               (save time,  waste time,  manage time,  back in time, …)</a:t>
            </a:r>
          </a:p>
          <a:p>
            <a:pPr>
              <a:buNone/>
            </a:pPr>
            <a:r>
              <a:rPr lang="en-US" altLang="ko-KR" sz="1300" dirty="0" smtClean="0"/>
              <a:t>               I am a man whom Fortune(means a woman) hath cruelly scratched.  (by Shakespeare)</a:t>
            </a:r>
          </a:p>
          <a:p>
            <a:pPr>
              <a:buNone/>
            </a:pPr>
            <a:r>
              <a:rPr lang="en-US" altLang="ko-KR" sz="1300" dirty="0" smtClean="0"/>
              <a:t>               There’s a bug in my program.</a:t>
            </a:r>
          </a:p>
          <a:p>
            <a:pPr>
              <a:buNone/>
            </a:pPr>
            <a:r>
              <a:rPr lang="en-US" altLang="ko-KR" sz="1300" dirty="0" smtClean="0"/>
              <a:t>               </a:t>
            </a:r>
            <a:r>
              <a:rPr lang="en-US" sz="1300" dirty="0" smtClean="0"/>
              <a:t>Freedom was at the helm of the ship of state</a:t>
            </a:r>
          </a:p>
          <a:p>
            <a:pPr>
              <a:buNone/>
            </a:pPr>
            <a:endParaRPr lang="en-US" sz="1200" dirty="0" smtClean="0"/>
          </a:p>
          <a:p>
            <a:pPr>
              <a:buNone/>
            </a:pPr>
            <a:endParaRPr lang="en-US" sz="1200" dirty="0" smtClean="0"/>
          </a:p>
          <a:p>
            <a:pPr>
              <a:buNone/>
            </a:pPr>
            <a:r>
              <a:rPr lang="en-US" sz="1400" b="1" dirty="0" smtClean="0"/>
              <a:t>- </a:t>
            </a:r>
            <a:r>
              <a:rPr lang="en-US" sz="1400" b="1" u="sng" dirty="0" smtClean="0"/>
              <a:t>Idioms</a:t>
            </a:r>
          </a:p>
          <a:p>
            <a:pPr>
              <a:buNone/>
            </a:pPr>
            <a:endParaRPr lang="en-US" sz="1400" b="1" dirty="0" smtClean="0"/>
          </a:p>
          <a:p>
            <a:pPr>
              <a:buNone/>
            </a:pPr>
            <a:r>
              <a:rPr lang="en-US" altLang="ko-KR" sz="1300" dirty="0" smtClean="0"/>
              <a:t> -  Idioms have </a:t>
            </a:r>
            <a:r>
              <a:rPr lang="en-US" altLang="ko-KR" sz="1300" b="1" dirty="0" smtClean="0"/>
              <a:t>a</a:t>
            </a:r>
            <a:r>
              <a:rPr lang="en-US" altLang="ko-KR" sz="1300" dirty="0" smtClean="0"/>
              <a:t> </a:t>
            </a:r>
            <a:r>
              <a:rPr lang="en-US" altLang="ko-KR" sz="1300" b="1" dirty="0" smtClean="0"/>
              <a:t>fixed meaning</a:t>
            </a:r>
            <a:r>
              <a:rPr lang="en-US" altLang="ko-KR" sz="1300" dirty="0" smtClean="0"/>
              <a:t>: </a:t>
            </a:r>
            <a:r>
              <a:rPr lang="en-US" altLang="ko-KR" sz="1300" u="sng" dirty="0" smtClean="0"/>
              <a:t>a meaning that is not compositional.</a:t>
            </a:r>
          </a:p>
          <a:p>
            <a:pPr>
              <a:buNone/>
            </a:pPr>
            <a:r>
              <a:rPr lang="en-US" altLang="ko-KR" sz="1300" dirty="0" smtClean="0"/>
              <a:t>     Appling compositional rules to idioms gives rise to funny or inappropriate meanings.</a:t>
            </a:r>
          </a:p>
          <a:p>
            <a:pPr>
              <a:buNone/>
            </a:pPr>
            <a:r>
              <a:rPr lang="en-US" altLang="ko-KR" sz="1300" dirty="0" smtClean="0"/>
              <a:t>     (Refer to page 151)</a:t>
            </a:r>
          </a:p>
          <a:p>
            <a:pPr>
              <a:buNone/>
            </a:pPr>
            <a:r>
              <a:rPr lang="en-US" altLang="ko-KR" sz="1300" dirty="0" smtClean="0"/>
              <a:t> -  idiomatic phrases:   sell down the river</a:t>
            </a:r>
          </a:p>
          <a:p>
            <a:pPr>
              <a:buNone/>
            </a:pPr>
            <a:r>
              <a:rPr lang="en-US" altLang="ko-KR" sz="1300" dirty="0" smtClean="0"/>
              <a:t>                               rake over the coals</a:t>
            </a:r>
          </a:p>
          <a:p>
            <a:pPr>
              <a:buNone/>
            </a:pPr>
            <a:r>
              <a:rPr lang="en-US" altLang="ko-KR" sz="1300" dirty="0" smtClean="0"/>
              <a:t>                               drop the ball</a:t>
            </a:r>
          </a:p>
          <a:p>
            <a:pPr>
              <a:buNone/>
            </a:pPr>
            <a:r>
              <a:rPr lang="en-US" altLang="ko-KR" sz="1300" dirty="0" smtClean="0"/>
              <a:t>                               let their hair down</a:t>
            </a:r>
          </a:p>
          <a:p>
            <a:pPr>
              <a:buNone/>
            </a:pPr>
            <a:r>
              <a:rPr lang="en-US" altLang="ko-KR" sz="1300" dirty="0" smtClean="0"/>
              <a:t>                               put his foot in his mouth</a:t>
            </a:r>
          </a:p>
          <a:p>
            <a:pPr>
              <a:buNone/>
            </a:pPr>
            <a:r>
              <a:rPr lang="en-US" altLang="ko-KR" sz="1300" dirty="0" smtClean="0"/>
              <a:t>                               throw her weight around</a:t>
            </a:r>
          </a:p>
          <a:p>
            <a:pPr>
              <a:buNone/>
            </a:pPr>
            <a:r>
              <a:rPr lang="en-US" altLang="ko-KR" sz="1300" dirty="0" smtClean="0"/>
              <a:t>                               snap out of it</a:t>
            </a:r>
          </a:p>
          <a:p>
            <a:pPr>
              <a:buNone/>
            </a:pPr>
            <a:r>
              <a:rPr lang="en-US" altLang="ko-KR" sz="1300" dirty="0" smtClean="0"/>
              <a:t>                               give a piece of your mind</a:t>
            </a:r>
          </a:p>
          <a:p>
            <a:pPr>
              <a:buNone/>
            </a:pPr>
            <a:endParaRPr lang="en-US" altLang="ko-KR" sz="1300" dirty="0" smtClean="0"/>
          </a:p>
          <a:p>
            <a:pPr>
              <a:buNone/>
            </a:pPr>
            <a:r>
              <a:rPr lang="ko-KR" altLang="en-US" sz="1300" dirty="0" smtClean="0"/>
              <a:t>  </a:t>
            </a:r>
            <a:r>
              <a:rPr lang="en-US" altLang="ko-KR" sz="1300" b="1" dirty="0" smtClean="0"/>
              <a:t>=&gt;</a:t>
            </a:r>
            <a:r>
              <a:rPr lang="ko-KR" altLang="en-US" sz="1300" b="1" dirty="0" smtClean="0"/>
              <a:t>이러한 표현들은 단어들 간의 의미의 합으로 해석해 내는 의미적 규칙이 적용되지 않는다</a:t>
            </a:r>
            <a:r>
              <a:rPr lang="en-US" altLang="ko-KR" sz="1300" b="1" dirty="0" smtClean="0"/>
              <a:t>.</a:t>
            </a:r>
          </a:p>
          <a:p>
            <a:pPr>
              <a:buNone/>
            </a:pPr>
            <a:endParaRPr lang="en-US" sz="1200" dirty="0" smtClean="0"/>
          </a:p>
          <a:p>
            <a:pPr>
              <a:buNone/>
            </a:pPr>
            <a:r>
              <a:rPr lang="en-US" altLang="ko-KR" sz="1200" dirty="0" smtClean="0"/>
              <a:t>                                                                                                                                                       </a:t>
            </a:r>
            <a:endParaRPr lang="ko-KR" alt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14353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sz="1200" dirty="0" smtClean="0"/>
              <a:t>  </a:t>
            </a:r>
          </a:p>
          <a:p>
            <a:pPr>
              <a:buNone/>
            </a:pPr>
            <a:r>
              <a:rPr lang="en-US" altLang="ko-KR" sz="1200" dirty="0" smtClean="0"/>
              <a:t>================</a:t>
            </a:r>
          </a:p>
          <a:p>
            <a:pPr>
              <a:buNone/>
            </a:pPr>
            <a:r>
              <a:rPr lang="en-US" altLang="ko-KR" sz="1200" dirty="0" smtClean="0"/>
              <a:t> </a:t>
            </a:r>
            <a:r>
              <a:rPr lang="en-US" altLang="ko-KR" sz="1400" b="1" dirty="0" smtClean="0"/>
              <a:t>- Question</a:t>
            </a:r>
            <a:r>
              <a:rPr lang="en-US" altLang="ko-KR" sz="1200" dirty="0" smtClean="0"/>
              <a:t>: Consider the meanings of these sentences with some idioms</a:t>
            </a:r>
            <a:r>
              <a:rPr lang="en-US" altLang="ko-KR" sz="1200" b="1" dirty="0" smtClean="0"/>
              <a:t>.</a:t>
            </a:r>
          </a:p>
          <a:p>
            <a:pPr>
              <a:buNone/>
            </a:pPr>
            <a:endParaRPr lang="en-US" altLang="ko-KR" sz="1200" b="1" dirty="0" smtClean="0"/>
          </a:p>
          <a:p>
            <a:pPr>
              <a:buNone/>
            </a:pPr>
            <a:r>
              <a:rPr lang="en-US" altLang="ko-KR" sz="1200" dirty="0" smtClean="0"/>
              <a:t>           1. She put her foot in her mouth.</a:t>
            </a:r>
          </a:p>
          <a:p>
            <a:pPr>
              <a:buNone/>
            </a:pPr>
            <a:r>
              <a:rPr lang="en-US" altLang="ko-KR" sz="1200" dirty="0" smtClean="0"/>
              <a:t>           2. The FBI kept tabs on radicals.</a:t>
            </a:r>
          </a:p>
          <a:p>
            <a:pPr>
              <a:buNone/>
            </a:pPr>
            <a:r>
              <a:rPr lang="en-US" altLang="ko-KR" sz="1200" dirty="0" smtClean="0"/>
              <a:t>           3. He ate his hat.</a:t>
            </a:r>
          </a:p>
          <a:p>
            <a:pPr>
              <a:buNone/>
            </a:pPr>
            <a:r>
              <a:rPr lang="en-US" altLang="ko-KR" sz="1200" dirty="0" smtClean="0"/>
              <a:t>           4. Eat your heart out.</a:t>
            </a:r>
          </a:p>
          <a:p>
            <a:pPr>
              <a:buNone/>
            </a:pPr>
            <a:r>
              <a:rPr lang="en-US" altLang="ko-KR" sz="1200" dirty="0" smtClean="0"/>
              <a:t>           5. What did the doctor tell the vegetarian about his surgically implanted heart valve from a pig?</a:t>
            </a:r>
          </a:p>
          <a:p>
            <a:pPr>
              <a:buNone/>
            </a:pPr>
            <a:r>
              <a:rPr lang="en-US" altLang="ko-KR" sz="1200" dirty="0" smtClean="0"/>
              <a:t>              That it was okay as long as he didn’t “eat his heart out”.(humor)</a:t>
            </a:r>
          </a:p>
          <a:p>
            <a:pPr>
              <a:buNone/>
            </a:pPr>
            <a:r>
              <a:rPr lang="en-US" altLang="ko-KR" sz="1200" dirty="0" smtClean="0"/>
              <a:t>================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                                                                                                                                        6&lt;3&gt;</a:t>
            </a:r>
            <a:endParaRPr lang="ko-KR" alt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8596" y="714356"/>
            <a:ext cx="8229600" cy="357190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en-US" altLang="ko-KR" sz="1400" b="1" dirty="0" smtClean="0"/>
              <a:t>4. Lexical Semantics(Word Meanings)</a:t>
            </a:r>
            <a:endParaRPr lang="ko-KR" altLang="en-US" sz="1400" b="1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sz="1200" dirty="0" smtClean="0"/>
              <a:t> </a:t>
            </a:r>
            <a:r>
              <a:rPr lang="en-US" altLang="ko-KR" sz="1300" b="1" dirty="0" smtClean="0"/>
              <a:t>-  Theories of Word Meaning</a:t>
            </a:r>
          </a:p>
          <a:p>
            <a:pPr>
              <a:buNone/>
            </a:pPr>
            <a:r>
              <a:rPr lang="en-US" altLang="ko-KR" sz="1200" dirty="0" smtClean="0"/>
              <a:t>  -  </a:t>
            </a:r>
            <a:r>
              <a:rPr lang="en-US" altLang="ko-KR" sz="1200" b="1" dirty="0" smtClean="0">
                <a:solidFill>
                  <a:srgbClr val="FF0000"/>
                </a:solidFill>
              </a:rPr>
              <a:t>Reference</a:t>
            </a:r>
            <a:r>
              <a:rPr lang="en-US" altLang="ko-KR" sz="1200" dirty="0" smtClean="0"/>
              <a:t>:  The meaning of a proper name like </a:t>
            </a:r>
            <a:r>
              <a:rPr lang="en-US" altLang="ko-KR" sz="1200" i="1" dirty="0" smtClean="0"/>
              <a:t>Jack</a:t>
            </a:r>
            <a:r>
              <a:rPr lang="en-US" altLang="ko-KR" sz="1200" dirty="0" smtClean="0"/>
              <a:t> is its </a:t>
            </a:r>
            <a:r>
              <a:rPr lang="en-US" altLang="ko-KR" sz="1200" b="1" dirty="0" smtClean="0"/>
              <a:t>reference</a:t>
            </a:r>
            <a:r>
              <a:rPr lang="en-US" altLang="ko-KR" sz="1200" dirty="0" smtClean="0"/>
              <a:t>: the link between the word </a:t>
            </a:r>
            <a:r>
              <a:rPr lang="en-US" altLang="ko-KR" sz="1200" i="1" dirty="0" smtClean="0"/>
              <a:t>Jack</a:t>
            </a:r>
          </a:p>
          <a:p>
            <a:pPr>
              <a:buNone/>
            </a:pPr>
            <a:r>
              <a:rPr lang="en-US" altLang="ko-KR" sz="1200" dirty="0" smtClean="0"/>
              <a:t>                     and the person named </a:t>
            </a:r>
            <a:r>
              <a:rPr lang="en-US" altLang="ko-KR" sz="1200" i="1" dirty="0" smtClean="0"/>
              <a:t>Jack</a:t>
            </a:r>
            <a:r>
              <a:rPr lang="en-US" altLang="ko-KR" sz="1200" dirty="0" smtClean="0"/>
              <a:t>, which is its referent.</a:t>
            </a:r>
          </a:p>
          <a:p>
            <a:pPr>
              <a:buNone/>
            </a:pPr>
            <a:r>
              <a:rPr lang="en-US" altLang="ko-KR" sz="1200" dirty="0" smtClean="0"/>
              <a:t>                     </a:t>
            </a:r>
            <a:r>
              <a:rPr lang="en-US" altLang="ko-KR" sz="1200" u="sng" dirty="0" smtClean="0"/>
              <a:t>The reference of the NP is part of the meaning of the NP.</a:t>
            </a:r>
          </a:p>
          <a:p>
            <a:pPr>
              <a:buNone/>
            </a:pPr>
            <a:r>
              <a:rPr lang="en-US" altLang="ko-KR" sz="1200" dirty="0" smtClean="0"/>
              <a:t>              e.g.)  NPs like</a:t>
            </a:r>
            <a:r>
              <a:rPr lang="en-US" altLang="ko-KR" sz="1200" i="1" dirty="0" smtClean="0"/>
              <a:t> the happy swimmer, my friend, </a:t>
            </a:r>
            <a:r>
              <a:rPr lang="en-US" altLang="ko-KR" sz="1200" dirty="0" smtClean="0"/>
              <a:t>and </a:t>
            </a:r>
            <a:r>
              <a:rPr lang="en-US" altLang="ko-KR" sz="1200" i="1" dirty="0" smtClean="0"/>
              <a:t>that guy </a:t>
            </a:r>
            <a:r>
              <a:rPr lang="en-US" altLang="ko-KR" sz="1200" dirty="0" smtClean="0"/>
              <a:t>can all be used to refer to </a:t>
            </a:r>
            <a:r>
              <a:rPr lang="en-US" altLang="ko-KR" sz="1200" i="1" dirty="0" smtClean="0"/>
              <a:t>Jack</a:t>
            </a:r>
          </a:p>
          <a:p>
            <a:pPr>
              <a:buNone/>
            </a:pPr>
            <a:r>
              <a:rPr lang="en-US" altLang="ko-KR" sz="1200" dirty="0" smtClean="0"/>
              <a:t>                     in the situation in which you’ve observed Jack swimming.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          -   </a:t>
            </a:r>
            <a:r>
              <a:rPr lang="en-US" altLang="ko-KR" sz="1200" i="1" u="sng" dirty="0" smtClean="0"/>
              <a:t>Superman</a:t>
            </a:r>
            <a:r>
              <a:rPr lang="en-US" altLang="ko-KR" sz="1200" i="1" dirty="0" smtClean="0"/>
              <a:t> </a:t>
            </a:r>
            <a:r>
              <a:rPr lang="en-US" altLang="ko-KR" sz="1200" dirty="0" smtClean="0"/>
              <a:t>and </a:t>
            </a:r>
            <a:r>
              <a:rPr lang="en-US" altLang="ko-KR" sz="1200" i="1" u="sng" dirty="0" smtClean="0"/>
              <a:t>Clark Kent </a:t>
            </a:r>
            <a:r>
              <a:rPr lang="en-US" altLang="ko-KR" sz="1200" dirty="0" smtClean="0"/>
              <a:t>have the same reference—they are one and the same person.</a:t>
            </a:r>
          </a:p>
          <a:p>
            <a:pPr>
              <a:buNone/>
            </a:pPr>
            <a:r>
              <a:rPr lang="en-US" altLang="ko-KR" sz="1200" dirty="0" smtClean="0"/>
              <a:t>                     But if we substitute </a:t>
            </a:r>
            <a:r>
              <a:rPr lang="en-US" altLang="ko-KR" sz="1200" i="1" dirty="0" smtClean="0"/>
              <a:t>Clark Kent</a:t>
            </a:r>
            <a:r>
              <a:rPr lang="en-US" altLang="ko-KR" sz="1200" dirty="0" smtClean="0"/>
              <a:t> for </a:t>
            </a:r>
            <a:r>
              <a:rPr lang="en-US" altLang="ko-KR" sz="1200" i="1" dirty="0" smtClean="0"/>
              <a:t>Superman</a:t>
            </a:r>
            <a:r>
              <a:rPr lang="en-US" altLang="ko-KR" sz="1200" dirty="0" smtClean="0"/>
              <a:t> in the sentence </a:t>
            </a:r>
            <a:r>
              <a:rPr lang="en-US" altLang="ko-KR" sz="1200" i="1" dirty="0" smtClean="0"/>
              <a:t>Lois Lane is in love with Superman</a:t>
            </a:r>
            <a:r>
              <a:rPr lang="en-US" altLang="ko-KR" sz="1200" dirty="0" smtClean="0"/>
              <a:t>,</a:t>
            </a:r>
          </a:p>
          <a:p>
            <a:pPr>
              <a:buNone/>
            </a:pPr>
            <a:r>
              <a:rPr lang="en-US" altLang="ko-KR" sz="1200" dirty="0" smtClean="0"/>
              <a:t>                     we alter its truth value from true to false; there must be a dimension of meaning beyond</a:t>
            </a:r>
          </a:p>
          <a:p>
            <a:pPr>
              <a:buNone/>
            </a:pPr>
            <a:r>
              <a:rPr lang="en-US" altLang="ko-KR" sz="1200" dirty="0" smtClean="0"/>
              <a:t>                     mere reference.</a:t>
            </a:r>
          </a:p>
          <a:p>
            <a:pPr>
              <a:buNone/>
            </a:pPr>
            <a:r>
              <a:rPr lang="en-US" altLang="ko-KR" sz="1200" dirty="0" smtClean="0"/>
              <a:t>                -    Similarly, </a:t>
            </a:r>
            <a:r>
              <a:rPr lang="en-US" altLang="ko-KR" sz="1200" i="1" u="sng" dirty="0" err="1" smtClean="0"/>
              <a:t>Barack</a:t>
            </a:r>
            <a:r>
              <a:rPr lang="en-US" altLang="ko-KR" sz="1200" i="1" u="sng" dirty="0" smtClean="0"/>
              <a:t> </a:t>
            </a:r>
            <a:r>
              <a:rPr lang="en-US" altLang="ko-KR" sz="1200" i="1" u="sng" dirty="0" err="1" smtClean="0"/>
              <a:t>Obama</a:t>
            </a:r>
            <a:r>
              <a:rPr lang="en-US" altLang="ko-KR" sz="1200" i="1" u="sng" dirty="0" smtClean="0"/>
              <a:t> </a:t>
            </a:r>
            <a:r>
              <a:rPr lang="en-US" altLang="ko-KR" sz="1200" dirty="0" smtClean="0"/>
              <a:t>and </a:t>
            </a:r>
            <a:r>
              <a:rPr lang="en-US" altLang="ko-KR" sz="1200" i="1" u="sng" dirty="0" smtClean="0"/>
              <a:t>the President </a:t>
            </a:r>
            <a:r>
              <a:rPr lang="en-US" altLang="ko-KR" sz="1200" dirty="0" smtClean="0"/>
              <a:t>have the same reference, but the meaning of the NP</a:t>
            </a:r>
          </a:p>
          <a:p>
            <a:pPr>
              <a:buNone/>
            </a:pPr>
            <a:r>
              <a:rPr lang="en-US" altLang="ko-KR" sz="1200" dirty="0" smtClean="0"/>
              <a:t>                     </a:t>
            </a:r>
            <a:r>
              <a:rPr lang="en-US" altLang="ko-KR" sz="1200" i="1" dirty="0" smtClean="0"/>
              <a:t>the President </a:t>
            </a:r>
            <a:r>
              <a:rPr lang="en-US" altLang="ko-KR" sz="1200" dirty="0" smtClean="0"/>
              <a:t>is additionally ‘the head of state of the United States of America’.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        </a:t>
            </a:r>
            <a:r>
              <a:rPr lang="en-US" altLang="ko-KR" sz="1200" dirty="0" err="1" smtClean="0"/>
              <a:t>cf</a:t>
            </a:r>
            <a:r>
              <a:rPr lang="en-US" altLang="ko-KR" sz="1200" dirty="0" smtClean="0"/>
              <a:t>) </a:t>
            </a:r>
            <a:r>
              <a:rPr lang="en-US" altLang="ko-KR" sz="1200" i="1" dirty="0" smtClean="0"/>
              <a:t>No baby swims</a:t>
            </a:r>
            <a:r>
              <a:rPr lang="en-US" altLang="ko-KR" sz="1200" dirty="0" smtClean="0"/>
              <a:t>. (Not every NP refers to an individual.)</a:t>
            </a:r>
          </a:p>
          <a:p>
            <a:pPr>
              <a:buNone/>
            </a:pPr>
            <a:r>
              <a:rPr lang="en-US" altLang="ko-KR" sz="1200" dirty="0" smtClean="0"/>
              <a:t>                  </a:t>
            </a:r>
          </a:p>
          <a:p>
            <a:pPr>
              <a:buNone/>
            </a:pPr>
            <a:r>
              <a:rPr lang="en-US" altLang="ko-KR" sz="1200" dirty="0" smtClean="0"/>
              <a:t>  -  </a:t>
            </a:r>
            <a:r>
              <a:rPr lang="en-US" altLang="ko-KR" sz="1200" b="1" dirty="0" smtClean="0">
                <a:solidFill>
                  <a:srgbClr val="FF0000"/>
                </a:solidFill>
              </a:rPr>
              <a:t>Sense</a:t>
            </a:r>
            <a:r>
              <a:rPr lang="en-US" altLang="ko-KR" sz="1200" dirty="0" smtClean="0"/>
              <a:t>:  The more additional elements of meaning than reference alone are termed sense.</a:t>
            </a:r>
          </a:p>
          <a:p>
            <a:pPr>
              <a:buNone/>
            </a:pPr>
            <a:r>
              <a:rPr lang="en-US" altLang="ko-KR" sz="1200" dirty="0" smtClean="0"/>
              <a:t>                </a:t>
            </a:r>
            <a:r>
              <a:rPr lang="en-US" altLang="ko-KR" sz="1200" dirty="0" err="1" smtClean="0"/>
              <a:t>Nonreal</a:t>
            </a:r>
            <a:r>
              <a:rPr lang="en-US" altLang="ko-KR" sz="1200" dirty="0" smtClean="0"/>
              <a:t>-world referents such as </a:t>
            </a:r>
            <a:r>
              <a:rPr lang="en-US" altLang="ko-KR" sz="1200" i="1" dirty="0" smtClean="0"/>
              <a:t>Unicorns, hobbits</a:t>
            </a:r>
            <a:r>
              <a:rPr lang="en-US" altLang="ko-KR" sz="1200" dirty="0" smtClean="0"/>
              <a:t>, and </a:t>
            </a:r>
            <a:r>
              <a:rPr lang="en-US" altLang="ko-KR" sz="1200" i="1" dirty="0" smtClean="0"/>
              <a:t>Harry Potter </a:t>
            </a:r>
            <a:r>
              <a:rPr lang="en-US" altLang="ko-KR" sz="1200" dirty="0" smtClean="0"/>
              <a:t>have sense but no reference.</a:t>
            </a:r>
          </a:p>
          <a:p>
            <a:pPr>
              <a:buNone/>
            </a:pPr>
            <a:r>
              <a:rPr lang="en-US" altLang="ko-KR" sz="1200" dirty="0" smtClean="0"/>
              <a:t>                The meaning of a word is the </a:t>
            </a:r>
            <a:r>
              <a:rPr lang="en-US" altLang="ko-KR" sz="1200" b="1" u="sng" dirty="0" smtClean="0"/>
              <a:t>mental image</a:t>
            </a:r>
            <a:r>
              <a:rPr lang="en-US" altLang="ko-KR" sz="1200" dirty="0" smtClean="0"/>
              <a:t>. We may have clear </a:t>
            </a:r>
            <a:r>
              <a:rPr lang="en-US" altLang="ko-KR" sz="1200" u="sng" dirty="0" smtClean="0"/>
              <a:t>image</a:t>
            </a:r>
            <a:r>
              <a:rPr lang="en-US" altLang="ko-KR" sz="1200" dirty="0" smtClean="0"/>
              <a:t> of these entities from books,</a:t>
            </a:r>
          </a:p>
          <a:p>
            <a:pPr>
              <a:buNone/>
            </a:pPr>
            <a:r>
              <a:rPr lang="en-US" altLang="ko-KR" sz="1200" dirty="0" smtClean="0"/>
              <a:t>                movies, and so on.</a:t>
            </a:r>
            <a:endParaRPr lang="ko-KR" alt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8596" y="714356"/>
            <a:ext cx="8229600" cy="368280"/>
          </a:xfrm>
        </p:spPr>
        <p:txBody>
          <a:bodyPr>
            <a:normAutofit/>
          </a:bodyPr>
          <a:lstStyle/>
          <a:p>
            <a:pPr algn="l"/>
            <a:r>
              <a:rPr lang="en-US" altLang="ko-KR" sz="1200" dirty="0" smtClean="0"/>
              <a:t> </a:t>
            </a:r>
            <a:r>
              <a:rPr lang="en-US" altLang="ko-KR" sz="1300" b="1" dirty="0" smtClean="0"/>
              <a:t>-  Lexical Relations</a:t>
            </a:r>
            <a:endParaRPr lang="ko-KR" altLang="en-US" sz="1300" b="1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857784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altLang="ko-KR" sz="1200" dirty="0" smtClean="0"/>
              <a:t>    </a:t>
            </a:r>
            <a:r>
              <a:rPr lang="en-US" altLang="ko-KR" sz="1300" b="1" dirty="0" smtClean="0">
                <a:solidFill>
                  <a:srgbClr val="FF0000"/>
                </a:solidFill>
              </a:rPr>
              <a:t>(1) Synonyms(</a:t>
            </a:r>
            <a:r>
              <a:rPr lang="ko-KR" altLang="en-US" sz="1300" b="1" dirty="0" smtClean="0">
                <a:solidFill>
                  <a:srgbClr val="FF0000"/>
                </a:solidFill>
              </a:rPr>
              <a:t>유의어</a:t>
            </a:r>
            <a:r>
              <a:rPr lang="en-US" altLang="ko-KR" sz="1300" b="1" dirty="0" smtClean="0">
                <a:solidFill>
                  <a:srgbClr val="FF0000"/>
                </a:solidFill>
              </a:rPr>
              <a:t>)</a:t>
            </a:r>
            <a:r>
              <a:rPr lang="en-US" altLang="ko-KR" sz="1300" dirty="0" smtClean="0"/>
              <a:t>:</a:t>
            </a:r>
          </a:p>
          <a:p>
            <a:pPr>
              <a:buNone/>
            </a:pPr>
            <a:r>
              <a:rPr lang="en-US" altLang="ko-KR" sz="1300" dirty="0" smtClean="0"/>
              <a:t>          Synonyms are words or expressions that have the same meaning in some or all contexts.</a:t>
            </a:r>
          </a:p>
          <a:p>
            <a:pPr>
              <a:buNone/>
            </a:pPr>
            <a:r>
              <a:rPr lang="en-US" altLang="ko-KR" sz="1300" dirty="0" smtClean="0"/>
              <a:t>           There are many synonyms that contain many hundreds of entries:</a:t>
            </a:r>
          </a:p>
          <a:p>
            <a:pPr>
              <a:buNone/>
            </a:pPr>
            <a:endParaRPr lang="en-US" altLang="ko-KR" sz="1300" dirty="0" smtClean="0"/>
          </a:p>
          <a:p>
            <a:pPr>
              <a:buNone/>
            </a:pPr>
            <a:r>
              <a:rPr lang="en-US" altLang="ko-KR" sz="1300" dirty="0" smtClean="0"/>
              <a:t>                </a:t>
            </a:r>
            <a:r>
              <a:rPr lang="en-US" altLang="ko-KR" sz="1300" i="1" dirty="0" smtClean="0"/>
              <a:t>apathetic / phlegmatic / passive / sluggish / indifferent</a:t>
            </a:r>
            <a:r>
              <a:rPr lang="en-US" altLang="ko-KR" sz="1300" dirty="0" smtClean="0"/>
              <a:t> (</a:t>
            </a:r>
            <a:r>
              <a:rPr lang="ko-KR" altLang="en-US" sz="1300" dirty="0" smtClean="0"/>
              <a:t>감정이</a:t>
            </a:r>
            <a:r>
              <a:rPr lang="en-US" altLang="ko-KR" sz="1300" dirty="0" smtClean="0"/>
              <a:t> </a:t>
            </a:r>
            <a:r>
              <a:rPr lang="ko-KR" altLang="en-US" sz="1300" dirty="0" smtClean="0"/>
              <a:t>무딘</a:t>
            </a:r>
            <a:r>
              <a:rPr lang="en-US" altLang="ko-KR" sz="1300" dirty="0" smtClean="0"/>
              <a:t>, </a:t>
            </a:r>
            <a:r>
              <a:rPr lang="ko-KR" altLang="en-US" sz="1300" dirty="0" smtClean="0"/>
              <a:t>수동적인</a:t>
            </a:r>
            <a:r>
              <a:rPr lang="en-US" altLang="ko-KR" sz="1300" dirty="0" smtClean="0"/>
              <a:t>)</a:t>
            </a:r>
          </a:p>
          <a:p>
            <a:pPr>
              <a:buNone/>
            </a:pPr>
            <a:r>
              <a:rPr lang="en-US" altLang="ko-KR" sz="1300" dirty="0" smtClean="0"/>
              <a:t>                </a:t>
            </a:r>
            <a:r>
              <a:rPr lang="en-US" altLang="ko-KR" sz="1300" i="1" dirty="0" smtClean="0"/>
              <a:t>pedigree / ancestry / genealogy / descent / lineage(</a:t>
            </a:r>
            <a:r>
              <a:rPr lang="ko-KR" altLang="en-US" sz="1300" dirty="0" smtClean="0"/>
              <a:t>족보</a:t>
            </a:r>
            <a:r>
              <a:rPr lang="en-US" altLang="ko-KR" sz="1300" dirty="0" smtClean="0"/>
              <a:t>, </a:t>
            </a:r>
            <a:r>
              <a:rPr lang="ko-KR" altLang="en-US" sz="1300" dirty="0" smtClean="0"/>
              <a:t>혈통</a:t>
            </a:r>
            <a:r>
              <a:rPr lang="en-US" altLang="ko-KR" sz="1300" dirty="0" smtClean="0"/>
              <a:t>)</a:t>
            </a:r>
          </a:p>
          <a:p>
            <a:pPr>
              <a:buNone/>
            </a:pPr>
            <a:endParaRPr lang="en-US" altLang="ko-KR" sz="1300" dirty="0" smtClean="0"/>
          </a:p>
          <a:p>
            <a:pPr>
              <a:buNone/>
            </a:pPr>
            <a:r>
              <a:rPr lang="en-US" altLang="ko-KR" sz="1300" dirty="0" smtClean="0"/>
              <a:t>         </a:t>
            </a:r>
            <a:r>
              <a:rPr lang="en-US" altLang="ko-KR" sz="1300" dirty="0" err="1" smtClean="0"/>
              <a:t>cf</a:t>
            </a:r>
            <a:r>
              <a:rPr lang="en-US" altLang="ko-KR" sz="1300" dirty="0" smtClean="0"/>
              <a:t>) There are no perfect synonyms: no two words ever have exactly the same meaning.</a:t>
            </a:r>
          </a:p>
          <a:p>
            <a:pPr>
              <a:buNone/>
            </a:pPr>
            <a:r>
              <a:rPr lang="en-US" altLang="ko-KR" sz="1300" dirty="0" smtClean="0"/>
              <a:t>              The following two sentences have very similar meanings:</a:t>
            </a:r>
          </a:p>
          <a:p>
            <a:pPr>
              <a:buNone/>
            </a:pPr>
            <a:r>
              <a:rPr lang="en-US" altLang="ko-KR" sz="1300" dirty="0" smtClean="0"/>
              <a:t>           </a:t>
            </a:r>
          </a:p>
          <a:p>
            <a:pPr>
              <a:buNone/>
            </a:pPr>
            <a:r>
              <a:rPr lang="en-US" altLang="ko-KR" sz="1300" dirty="0" smtClean="0"/>
              <a:t>                He’s sitting on the </a:t>
            </a:r>
            <a:r>
              <a:rPr lang="en-US" altLang="ko-KR" sz="1300" u="sng" dirty="0" smtClean="0"/>
              <a:t>sofa</a:t>
            </a:r>
            <a:r>
              <a:rPr lang="en-US" altLang="ko-KR" sz="1300" dirty="0" smtClean="0"/>
              <a:t>.  /  He’s sitting on the </a:t>
            </a:r>
            <a:r>
              <a:rPr lang="en-US" altLang="ko-KR" sz="1300" u="sng" dirty="0" smtClean="0"/>
              <a:t>couch</a:t>
            </a:r>
            <a:r>
              <a:rPr lang="en-US" altLang="ko-KR" sz="1300" dirty="0" smtClean="0"/>
              <a:t>. </a:t>
            </a:r>
          </a:p>
          <a:p>
            <a:pPr>
              <a:buNone/>
            </a:pPr>
            <a:endParaRPr lang="en-US" altLang="ko-KR" sz="1300" dirty="0" smtClean="0"/>
          </a:p>
          <a:p>
            <a:pPr>
              <a:buNone/>
            </a:pPr>
            <a:endParaRPr lang="en-US" altLang="ko-KR" sz="1300" dirty="0" smtClean="0"/>
          </a:p>
          <a:p>
            <a:pPr>
              <a:buNone/>
            </a:pPr>
            <a:r>
              <a:rPr lang="en-US" altLang="ko-KR" sz="1300" dirty="0" smtClean="0"/>
              <a:t>         -  English contains many synonymous pairs consisting of a word with an English root, and</a:t>
            </a:r>
          </a:p>
          <a:p>
            <a:pPr>
              <a:buNone/>
            </a:pPr>
            <a:r>
              <a:rPr lang="en-US" altLang="ko-KR" sz="1300" dirty="0" smtClean="0"/>
              <a:t>             another with a Latin root:</a:t>
            </a:r>
          </a:p>
          <a:p>
            <a:pPr>
              <a:buNone/>
            </a:pPr>
            <a:endParaRPr lang="en-US" altLang="ko-KR" sz="1300" dirty="0" smtClean="0"/>
          </a:p>
          <a:p>
            <a:pPr>
              <a:buNone/>
            </a:pPr>
            <a:r>
              <a:rPr lang="en-US" altLang="ko-KR" sz="1300" dirty="0" smtClean="0"/>
              <a:t>                 </a:t>
            </a:r>
            <a:r>
              <a:rPr lang="en-US" altLang="ko-KR" sz="1300" u="sng" dirty="0" smtClean="0"/>
              <a:t>English </a:t>
            </a:r>
            <a:r>
              <a:rPr lang="en-US" altLang="ko-KR" sz="1300" dirty="0" smtClean="0"/>
              <a:t>            </a:t>
            </a:r>
            <a:r>
              <a:rPr lang="en-US" altLang="ko-KR" sz="1300" u="sng" dirty="0" smtClean="0"/>
              <a:t>Latin</a:t>
            </a:r>
          </a:p>
          <a:p>
            <a:pPr>
              <a:buNone/>
            </a:pPr>
            <a:r>
              <a:rPr lang="en-US" altLang="ko-KR" sz="1300" dirty="0" smtClean="0"/>
              <a:t>                 manly               virile</a:t>
            </a:r>
          </a:p>
          <a:p>
            <a:pPr>
              <a:buNone/>
            </a:pPr>
            <a:r>
              <a:rPr lang="en-US" altLang="ko-KR" sz="1300" dirty="0" smtClean="0"/>
              <a:t>                 heal                  recuperate</a:t>
            </a:r>
          </a:p>
          <a:p>
            <a:pPr>
              <a:buNone/>
            </a:pPr>
            <a:r>
              <a:rPr lang="en-US" altLang="ko-KR" sz="1300" dirty="0" smtClean="0"/>
              <a:t>                 send                 transmit</a:t>
            </a:r>
          </a:p>
          <a:p>
            <a:pPr>
              <a:buNone/>
            </a:pPr>
            <a:r>
              <a:rPr lang="en-US" altLang="ko-KR" sz="1300" dirty="0" smtClean="0"/>
              <a:t>                 go down           descend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    </a:t>
            </a:r>
            <a:endParaRPr lang="ko-KR" alt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00034" y="1142984"/>
            <a:ext cx="8072494" cy="4929222"/>
          </a:xfrm>
        </p:spPr>
        <p:txBody>
          <a:bodyPr>
            <a:normAutofit fontScale="32500" lnSpcReduction="20000"/>
          </a:bodyPr>
          <a:lstStyle/>
          <a:p>
            <a:pPr>
              <a:buNone/>
            </a:pPr>
            <a:r>
              <a:rPr lang="en-US" altLang="ko-KR" sz="1200" dirty="0" smtClean="0"/>
              <a:t>  </a:t>
            </a:r>
          </a:p>
          <a:p>
            <a:pPr>
              <a:buNone/>
            </a:pPr>
            <a:endParaRPr lang="en-US" altLang="ko-KR" sz="4000" dirty="0" smtClean="0"/>
          </a:p>
          <a:p>
            <a:pPr>
              <a:buNone/>
            </a:pPr>
            <a:r>
              <a:rPr lang="en-US" altLang="ko-KR" sz="4000" dirty="0" smtClean="0"/>
              <a:t>    # </a:t>
            </a:r>
            <a:r>
              <a:rPr lang="en-US" altLang="ko-KR" sz="4000" b="1" dirty="0" smtClean="0"/>
              <a:t>Synonymous expressions reveal </a:t>
            </a:r>
            <a:r>
              <a:rPr lang="en-US" altLang="ko-KR" sz="4000" b="1" dirty="0" smtClean="0">
                <a:solidFill>
                  <a:srgbClr val="FF0000"/>
                </a:solidFill>
              </a:rPr>
              <a:t>mutual entailment</a:t>
            </a:r>
            <a:r>
              <a:rPr lang="en-US" altLang="ko-KR" sz="4000" b="1" dirty="0" smtClean="0"/>
              <a:t> because they entail each other</a:t>
            </a:r>
            <a:r>
              <a:rPr lang="en-US" altLang="ko-KR" sz="4000" dirty="0" smtClean="0"/>
              <a:t>:</a:t>
            </a:r>
          </a:p>
          <a:p>
            <a:pPr>
              <a:buNone/>
            </a:pPr>
            <a:r>
              <a:rPr lang="en-US" altLang="ko-KR" sz="4000" dirty="0" smtClean="0"/>
              <a:t>   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1500" i="1" dirty="0" smtClean="0"/>
              <a:t>                        </a:t>
            </a:r>
            <a:r>
              <a:rPr lang="en-US" altLang="ko-KR" sz="3700" dirty="0" smtClean="0"/>
              <a:t>1.  Jack put off the meeting.  /  Jack postponed the meeting. 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3700" dirty="0" smtClean="0"/>
              <a:t>          2.  </a:t>
            </a:r>
            <a:r>
              <a:rPr lang="en-US" sz="3700" dirty="0" smtClean="0"/>
              <a:t>I saw a human being. I saw a person.</a:t>
            </a:r>
          </a:p>
          <a:p>
            <a:pPr>
              <a:lnSpc>
                <a:spcPct val="120000"/>
              </a:lnSpc>
              <a:buNone/>
            </a:pPr>
            <a:r>
              <a:rPr lang="en-US" sz="3700" dirty="0" smtClean="0"/>
              <a:t>          3. </a:t>
            </a:r>
            <a:r>
              <a:rPr lang="en-US" sz="3700" b="1" dirty="0" smtClean="0"/>
              <a:t>?</a:t>
            </a:r>
            <a:r>
              <a:rPr lang="en-US" sz="3700" dirty="0" smtClean="0"/>
              <a:t>Bob killed Charles. / Bob murdered Charles.</a:t>
            </a:r>
          </a:p>
          <a:p>
            <a:pPr>
              <a:lnSpc>
                <a:spcPct val="120000"/>
              </a:lnSpc>
              <a:buNone/>
            </a:pPr>
            <a:r>
              <a:rPr lang="en-US" sz="3700" dirty="0" smtClean="0"/>
              <a:t>          4.  Evelyn won the race. / The race was won by Evelyn.</a:t>
            </a:r>
          </a:p>
          <a:p>
            <a:pPr>
              <a:lnSpc>
                <a:spcPct val="120000"/>
              </a:lnSpc>
              <a:buNone/>
            </a:pPr>
            <a:r>
              <a:rPr lang="en-US" sz="3700" dirty="0" smtClean="0"/>
              <a:t>          5.  Greg has hit the ball too hard. / Greg has struck the ball too hard.</a:t>
            </a:r>
          </a:p>
          <a:p>
            <a:pPr>
              <a:lnSpc>
                <a:spcPct val="120000"/>
              </a:lnSpc>
              <a:buNone/>
            </a:pPr>
            <a:r>
              <a:rPr lang="en-US" sz="3700" dirty="0" smtClean="0"/>
              <a:t>          6.  My dog is bigger than your dog. Your dog is smaller than my dog.</a:t>
            </a:r>
          </a:p>
          <a:p>
            <a:pPr>
              <a:lnSpc>
                <a:spcPct val="120000"/>
              </a:lnSpc>
              <a:buNone/>
            </a:pPr>
            <a:r>
              <a:rPr lang="en-US" sz="3700" dirty="0" smtClean="0"/>
              <a:t>          7.  This pencil belongs to Roger. Roger owns this pencil.</a:t>
            </a:r>
          </a:p>
          <a:p>
            <a:pPr>
              <a:lnSpc>
                <a:spcPct val="120000"/>
              </a:lnSpc>
              <a:buNone/>
            </a:pPr>
            <a:r>
              <a:rPr lang="en-US" sz="3700" dirty="0" smtClean="0"/>
              <a:t>          8.  Ken almost shot his foot. Ken nearly shot his foot.</a:t>
            </a:r>
          </a:p>
          <a:p>
            <a:pPr>
              <a:lnSpc>
                <a:spcPct val="120000"/>
              </a:lnSpc>
              <a:buNone/>
            </a:pPr>
            <a:r>
              <a:rPr lang="en-US" sz="3700" dirty="0" smtClean="0"/>
              <a:t>          9. </a:t>
            </a:r>
            <a:r>
              <a:rPr lang="en-US" sz="3700" b="1" dirty="0" smtClean="0"/>
              <a:t>?</a:t>
            </a:r>
            <a:r>
              <a:rPr lang="en-US" sz="3700" dirty="0" smtClean="0"/>
              <a:t>Tom took a pig. Tom stole a pig</a:t>
            </a:r>
          </a:p>
          <a:p>
            <a:pPr>
              <a:buNone/>
            </a:pPr>
            <a:endParaRPr lang="en-US" sz="3700" dirty="0" smtClean="0"/>
          </a:p>
          <a:p>
            <a:pPr>
              <a:buNone/>
            </a:pPr>
            <a:endParaRPr lang="en-US" sz="3700" dirty="0" smtClean="0"/>
          </a:p>
          <a:p>
            <a:pPr>
              <a:buNone/>
            </a:pPr>
            <a:endParaRPr lang="en-US" sz="3700" dirty="0" smtClean="0"/>
          </a:p>
          <a:p>
            <a:pPr>
              <a:buNone/>
            </a:pPr>
            <a:r>
              <a:rPr lang="en-US" sz="3700" dirty="0" smtClean="0"/>
              <a:t>                             take                                       kill                                  </a:t>
            </a:r>
          </a:p>
          <a:p>
            <a:pPr>
              <a:buNone/>
            </a:pPr>
            <a:endParaRPr lang="en-US" sz="3700" dirty="0" smtClean="0"/>
          </a:p>
          <a:p>
            <a:pPr>
              <a:buNone/>
            </a:pPr>
            <a:r>
              <a:rPr lang="en-US" sz="3700" dirty="0" smtClean="0"/>
              <a:t>                     steal,  rob,  extort, …              murder,  slay,  knock off,  assassinate, …</a:t>
            </a:r>
          </a:p>
          <a:p>
            <a:pPr>
              <a:buNone/>
            </a:pPr>
            <a:endParaRPr lang="en-US" sz="3700" dirty="0" smtClean="0"/>
          </a:p>
          <a:p>
            <a:pPr>
              <a:buNone/>
            </a:pPr>
            <a:endParaRPr lang="en-US" sz="3700" dirty="0" smtClean="0"/>
          </a:p>
          <a:p>
            <a:pPr>
              <a:buNone/>
            </a:pPr>
            <a:endParaRPr lang="en-US" sz="1200" dirty="0" smtClean="0"/>
          </a:p>
          <a:p>
            <a:pPr>
              <a:buNone/>
            </a:pPr>
            <a:endParaRPr lang="en-US" sz="1200" dirty="0" smtClean="0"/>
          </a:p>
          <a:p>
            <a:pPr>
              <a:buNone/>
            </a:pPr>
            <a:endParaRPr lang="en-US" sz="3700" dirty="0" smtClean="0"/>
          </a:p>
          <a:p>
            <a:pPr>
              <a:buNone/>
            </a:pPr>
            <a:r>
              <a:rPr lang="en-US" sz="3700" dirty="0" smtClean="0"/>
              <a:t>                                                                                                                                          7&lt;1&gt;</a:t>
            </a:r>
          </a:p>
          <a:p>
            <a:pPr>
              <a:buNone/>
            </a:pPr>
            <a:endParaRPr lang="en-US" sz="1200" dirty="0" smtClean="0"/>
          </a:p>
          <a:p>
            <a:pPr>
              <a:buNone/>
            </a:pPr>
            <a:r>
              <a:rPr lang="en-US" altLang="ko-KR" sz="1200" dirty="0" smtClean="0"/>
              <a:t>      </a:t>
            </a:r>
            <a:endParaRPr lang="ko-KR" altLang="en-US" sz="1200" dirty="0"/>
          </a:p>
        </p:txBody>
      </p:sp>
      <p:cxnSp>
        <p:nvCxnSpPr>
          <p:cNvPr id="11" name="직선 연결선 10"/>
          <p:cNvCxnSpPr/>
          <p:nvPr/>
        </p:nvCxnSpPr>
        <p:spPr>
          <a:xfrm rot="10800000" flipV="1">
            <a:off x="4357686" y="4500570"/>
            <a:ext cx="285752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연결선 14"/>
          <p:cNvCxnSpPr/>
          <p:nvPr/>
        </p:nvCxnSpPr>
        <p:spPr>
          <a:xfrm rot="5400000">
            <a:off x="4537075" y="4606933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연결선 16"/>
          <p:cNvCxnSpPr/>
          <p:nvPr/>
        </p:nvCxnSpPr>
        <p:spPr>
          <a:xfrm>
            <a:off x="4643438" y="4500570"/>
            <a:ext cx="357190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연결선 18"/>
          <p:cNvCxnSpPr/>
          <p:nvPr/>
        </p:nvCxnSpPr>
        <p:spPr>
          <a:xfrm>
            <a:off x="4643438" y="4500570"/>
            <a:ext cx="1071570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직선 연결선 20"/>
          <p:cNvCxnSpPr/>
          <p:nvPr/>
        </p:nvCxnSpPr>
        <p:spPr>
          <a:xfrm rot="10800000" flipV="1">
            <a:off x="1928794" y="4500570"/>
            <a:ext cx="357190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직선 연결선 22"/>
          <p:cNvCxnSpPr/>
          <p:nvPr/>
        </p:nvCxnSpPr>
        <p:spPr>
          <a:xfrm rot="5400000">
            <a:off x="2178827" y="4607727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직선 연결선 24"/>
          <p:cNvCxnSpPr/>
          <p:nvPr/>
        </p:nvCxnSpPr>
        <p:spPr>
          <a:xfrm>
            <a:off x="2285984" y="4500570"/>
            <a:ext cx="428628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8596" y="642918"/>
            <a:ext cx="8229600" cy="296842"/>
          </a:xfrm>
        </p:spPr>
        <p:txBody>
          <a:bodyPr>
            <a:normAutofit/>
          </a:bodyPr>
          <a:lstStyle/>
          <a:p>
            <a:pPr algn="l"/>
            <a:r>
              <a:rPr lang="en-US" altLang="ko-KR" sz="1200" dirty="0" smtClean="0"/>
              <a:t> </a:t>
            </a:r>
            <a:r>
              <a:rPr lang="en-US" altLang="ko-KR" sz="1200" b="1" dirty="0" smtClean="0">
                <a:solidFill>
                  <a:srgbClr val="FF0000"/>
                </a:solidFill>
              </a:rPr>
              <a:t>(2) Antonyms(</a:t>
            </a:r>
            <a:r>
              <a:rPr lang="ko-KR" altLang="en-US" sz="1200" b="1" dirty="0" smtClean="0">
                <a:solidFill>
                  <a:srgbClr val="FF0000"/>
                </a:solidFill>
              </a:rPr>
              <a:t>반의어</a:t>
            </a:r>
            <a:r>
              <a:rPr lang="en-US" altLang="ko-KR" sz="1200" b="1" dirty="0" smtClean="0">
                <a:solidFill>
                  <a:srgbClr val="FF0000"/>
                </a:solidFill>
              </a:rPr>
              <a:t>)</a:t>
            </a:r>
            <a:endParaRPr lang="ko-KR" altLang="en-US" sz="1200" b="1" dirty="0">
              <a:solidFill>
                <a:srgbClr val="FF0000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sz="1200" dirty="0" smtClean="0"/>
              <a:t>    (a) </a:t>
            </a:r>
            <a:r>
              <a:rPr lang="en-US" altLang="ko-KR" sz="1200" b="1" dirty="0" smtClean="0"/>
              <a:t>complementary pairs of antonyms</a:t>
            </a:r>
          </a:p>
          <a:p>
            <a:pPr>
              <a:buNone/>
            </a:pPr>
            <a:r>
              <a:rPr lang="en-US" altLang="ko-KR" sz="1200" dirty="0" smtClean="0"/>
              <a:t>            :  These are complementary in that alive=not dead, dead=not alive, and so on.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          alive / dead            present / absent         awake / asleep          fail / pass        hit / miss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(b) </a:t>
            </a:r>
            <a:r>
              <a:rPr lang="en-US" altLang="ko-KR" sz="1200" b="1" dirty="0" smtClean="0"/>
              <a:t>gradable pairs of antonyms</a:t>
            </a:r>
          </a:p>
          <a:p>
            <a:pPr>
              <a:buNone/>
            </a:pPr>
            <a:r>
              <a:rPr lang="en-US" altLang="ko-KR" sz="1200" dirty="0" smtClean="0"/>
              <a:t>            :  The words in gradable pairs do not provide an absolute scale.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           big / small              hot / cold                         fast / slow            </a:t>
            </a:r>
          </a:p>
          <a:p>
            <a:pPr>
              <a:buNone/>
            </a:pPr>
            <a:r>
              <a:rPr lang="en-US" altLang="ko-KR" sz="1200" dirty="0" smtClean="0"/>
              <a:t>                 rich / poor              interesting / boring             near / far </a:t>
            </a:r>
          </a:p>
          <a:p>
            <a:pPr>
              <a:buNone/>
            </a:pPr>
            <a:r>
              <a:rPr lang="en-US" altLang="ko-KR" sz="1200" dirty="0" smtClean="0"/>
              <a:t>                 happy / sad            tall / short                         clever / stupid           beautiful / ugly</a:t>
            </a:r>
          </a:p>
          <a:p>
            <a:pPr>
              <a:buNone/>
            </a:pPr>
            <a:r>
              <a:rPr lang="en-US" altLang="ko-KR" sz="1200" dirty="0" smtClean="0"/>
              <a:t>                </a:t>
            </a:r>
          </a:p>
          <a:p>
            <a:pPr>
              <a:buNone/>
            </a:pPr>
            <a:r>
              <a:rPr lang="en-US" altLang="ko-KR" sz="1200" dirty="0" smtClean="0"/>
              <a:t>         -  We know that “a small elephant” is much bigger than “a large mouse”. </a:t>
            </a:r>
            <a:r>
              <a:rPr lang="en-US" altLang="ko-KR" sz="1200" i="1" dirty="0" smtClean="0"/>
              <a:t>Fast</a:t>
            </a:r>
            <a:r>
              <a:rPr lang="en-US" altLang="ko-KR" sz="1200" dirty="0" smtClean="0"/>
              <a:t> is faster when applied</a:t>
            </a:r>
          </a:p>
          <a:p>
            <a:pPr>
              <a:buNone/>
            </a:pPr>
            <a:r>
              <a:rPr lang="en-US" altLang="ko-KR" sz="1200" dirty="0" smtClean="0"/>
              <a:t>            to an airplane than to a car.</a:t>
            </a:r>
          </a:p>
          <a:p>
            <a:pPr>
              <a:buNone/>
            </a:pPr>
            <a:r>
              <a:rPr lang="en-US" altLang="ko-KR" sz="1200" dirty="0" smtClean="0"/>
              <a:t>         -  </a:t>
            </a:r>
            <a:r>
              <a:rPr lang="en-US" altLang="ko-KR" sz="1200" u="sng" dirty="0" smtClean="0"/>
              <a:t>hot</a:t>
            </a:r>
            <a:r>
              <a:rPr lang="en-US" altLang="ko-KR" sz="1200" dirty="0" smtClean="0"/>
              <a:t> – warm – tepid – cool - </a:t>
            </a:r>
            <a:r>
              <a:rPr lang="en-US" altLang="ko-KR" sz="1200" u="sng" dirty="0" smtClean="0"/>
              <a:t>cold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   # complementary antonym:  John is not alive.  / John is not dead.</a:t>
            </a:r>
          </a:p>
          <a:p>
            <a:pPr>
              <a:buNone/>
            </a:pPr>
            <a:r>
              <a:rPr lang="en-US" altLang="ko-KR" sz="1200" dirty="0" smtClean="0"/>
              <a:t>                                               (Both sentences cannot be true simultaneously.) </a:t>
            </a:r>
          </a:p>
          <a:p>
            <a:pPr>
              <a:buNone/>
            </a:pPr>
            <a:r>
              <a:rPr lang="en-US" altLang="ko-KR" sz="1200" dirty="0" smtClean="0"/>
              <a:t>            gradable antonym: The weather is not hot. / The weather is not cold.</a:t>
            </a:r>
          </a:p>
          <a:p>
            <a:pPr>
              <a:buNone/>
            </a:pPr>
            <a:r>
              <a:rPr lang="en-US" altLang="ko-KR" sz="1200" dirty="0" smtClean="0"/>
              <a:t>                                      (Both sentences can be true simultaneously.)        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endParaRPr lang="ko-KR" alt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857232"/>
            <a:ext cx="8143932" cy="582594"/>
          </a:xfrm>
          <a:solidFill>
            <a:srgbClr val="92D050"/>
          </a:solidFill>
        </p:spPr>
        <p:txBody>
          <a:bodyPr>
            <a:normAutofit/>
          </a:bodyPr>
          <a:lstStyle/>
          <a:p>
            <a:pPr algn="l"/>
            <a:r>
              <a:rPr lang="en-US" altLang="ko-KR" sz="2000" dirty="0" smtClean="0">
                <a:latin typeface="HY동녘M" pitchFamily="18" charset="-127"/>
                <a:ea typeface="HY동녘M" pitchFamily="18" charset="-127"/>
              </a:rPr>
              <a:t>4. The Meaning of Language(</a:t>
            </a:r>
            <a:r>
              <a:rPr lang="ko-KR" altLang="en-US" sz="2000" dirty="0" smtClean="0">
                <a:latin typeface="HY동녘M" pitchFamily="18" charset="-127"/>
                <a:ea typeface="HY동녘M" pitchFamily="18" charset="-127"/>
              </a:rPr>
              <a:t>언어의</a:t>
            </a:r>
            <a:r>
              <a:rPr lang="en-US" altLang="ko-KR" sz="2000" dirty="0" smtClean="0">
                <a:latin typeface="HY동녘M" pitchFamily="18" charset="-127"/>
                <a:ea typeface="HY동녘M" pitchFamily="18" charset="-127"/>
              </a:rPr>
              <a:t> </a:t>
            </a:r>
            <a:r>
              <a:rPr lang="ko-KR" altLang="en-US" sz="2000" dirty="0" smtClean="0">
                <a:latin typeface="HY동녘M" pitchFamily="18" charset="-127"/>
                <a:ea typeface="HY동녘M" pitchFamily="18" charset="-127"/>
              </a:rPr>
              <a:t>의미</a:t>
            </a:r>
            <a:r>
              <a:rPr lang="en-US" altLang="ko-KR" sz="2000" dirty="0" smtClean="0">
                <a:latin typeface="HY동녘M" pitchFamily="18" charset="-127"/>
                <a:ea typeface="HY동녘M" pitchFamily="18" charset="-127"/>
              </a:rPr>
              <a:t>: </a:t>
            </a:r>
            <a:r>
              <a:rPr lang="ko-KR" altLang="en-US" sz="2000" dirty="0" smtClean="0">
                <a:latin typeface="HY동녘M" pitchFamily="18" charset="-127"/>
                <a:ea typeface="HY동녘M" pitchFamily="18" charset="-127"/>
              </a:rPr>
              <a:t>의미론</a:t>
            </a:r>
            <a:r>
              <a:rPr lang="en-US" altLang="ko-KR" sz="2000" dirty="0" smtClean="0">
                <a:latin typeface="HY동녘M" pitchFamily="18" charset="-127"/>
                <a:ea typeface="HY동녘M" pitchFamily="18" charset="-127"/>
              </a:rPr>
              <a:t>)</a:t>
            </a:r>
            <a:endParaRPr lang="ko-KR" altLang="en-US" sz="2000" dirty="0">
              <a:latin typeface="HY동녘M" pitchFamily="18" charset="-127"/>
              <a:ea typeface="HY동녘M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28596" y="1785926"/>
            <a:ext cx="8229600" cy="4429156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2200" dirty="0" smtClean="0"/>
              <a:t> -  </a:t>
            </a:r>
            <a:r>
              <a:rPr lang="en-US" altLang="ko-KR" sz="2400" b="1" dirty="0" smtClean="0"/>
              <a:t>What</a:t>
            </a:r>
            <a:r>
              <a:rPr lang="ko-KR" altLang="en-US" sz="2400" b="1" dirty="0" smtClean="0"/>
              <a:t> </a:t>
            </a:r>
            <a:r>
              <a:rPr lang="en-US" altLang="ko-KR" sz="2400" b="1" dirty="0" smtClean="0"/>
              <a:t>is semantics?</a:t>
            </a:r>
          </a:p>
          <a:p>
            <a:pPr>
              <a:buNone/>
            </a:pPr>
            <a:endParaRPr lang="en-US" altLang="ko-KR" sz="2400" b="1" dirty="0" smtClean="0"/>
          </a:p>
          <a:p>
            <a:pPr>
              <a:buNone/>
            </a:pPr>
            <a:r>
              <a:rPr lang="en-US" altLang="ko-KR" sz="2200" dirty="0" smtClean="0"/>
              <a:t>     </a:t>
            </a:r>
            <a:r>
              <a:rPr lang="en-US" altLang="ko-KR" sz="2200" u="sng" dirty="0" smtClean="0"/>
              <a:t>The study of the linguistic meaning of morphemes, words, phrases, and sentences</a:t>
            </a:r>
          </a:p>
          <a:p>
            <a:pPr>
              <a:buNone/>
            </a:pPr>
            <a:endParaRPr lang="en-US" altLang="ko-KR" sz="2200" u="sng" dirty="0" smtClean="0"/>
          </a:p>
          <a:p>
            <a:pPr>
              <a:buNone/>
            </a:pPr>
            <a:r>
              <a:rPr lang="en-US" altLang="ko-KR" sz="2200" dirty="0" smtClean="0"/>
              <a:t>     Subfields of semantics: </a:t>
            </a:r>
          </a:p>
          <a:p>
            <a:pPr>
              <a:buNone/>
            </a:pPr>
            <a:endParaRPr lang="en-US" altLang="ko-KR" sz="2200" dirty="0" smtClean="0"/>
          </a:p>
          <a:p>
            <a:pPr>
              <a:buNone/>
            </a:pPr>
            <a:r>
              <a:rPr lang="en-US" altLang="ko-KR" sz="2200" dirty="0" smtClean="0"/>
              <a:t>       1</a:t>
            </a:r>
            <a:r>
              <a:rPr lang="en-US" altLang="ko-KR" sz="2200" b="1" dirty="0" smtClean="0"/>
              <a:t>. lexical semantics</a:t>
            </a:r>
            <a:r>
              <a:rPr lang="en-US" altLang="ko-KR" sz="2200" dirty="0" smtClean="0"/>
              <a:t>: concerned with the meanings of words and the meaning relationships among words</a:t>
            </a:r>
          </a:p>
          <a:p>
            <a:pPr>
              <a:buNone/>
            </a:pPr>
            <a:r>
              <a:rPr lang="en-US" altLang="ko-KR" sz="2200" dirty="0" smtClean="0"/>
              <a:t>       2. </a:t>
            </a:r>
            <a:r>
              <a:rPr lang="en-US" altLang="ko-KR" sz="2200" b="1" dirty="0" smtClean="0"/>
              <a:t>phrasal or sentential semantics</a:t>
            </a:r>
            <a:r>
              <a:rPr lang="en-US" altLang="ko-KR" sz="2200" dirty="0" smtClean="0"/>
              <a:t>: concerned with the meaning of syntactic units larger than the word</a:t>
            </a:r>
          </a:p>
          <a:p>
            <a:pPr>
              <a:buNone/>
            </a:pPr>
            <a:r>
              <a:rPr lang="en-US" altLang="ko-KR" sz="2200" dirty="0" smtClean="0"/>
              <a:t>       3. </a:t>
            </a:r>
            <a:r>
              <a:rPr lang="en-US" altLang="ko-KR" sz="2200" b="1" dirty="0" smtClean="0"/>
              <a:t>pragmatics</a:t>
            </a:r>
            <a:r>
              <a:rPr lang="en-US" altLang="ko-KR" sz="2200" dirty="0" smtClean="0"/>
              <a:t>: the study of how context affects meaning, for example, how the sentence </a:t>
            </a:r>
            <a:r>
              <a:rPr lang="en-US" altLang="ko-KR" sz="2200" i="1" u="sng" dirty="0" smtClean="0"/>
              <a:t>It’s cold in here</a:t>
            </a:r>
          </a:p>
          <a:p>
            <a:pPr>
              <a:buNone/>
            </a:pPr>
            <a:r>
              <a:rPr lang="en-US" altLang="ko-KR" sz="2200" dirty="0" smtClean="0"/>
              <a:t>                          comes to be interpreted as ‘</a:t>
            </a:r>
            <a:r>
              <a:rPr lang="en-US" altLang="ko-KR" sz="2200" u="sng" dirty="0" smtClean="0"/>
              <a:t>close the window</a:t>
            </a:r>
            <a:r>
              <a:rPr lang="en-US" altLang="ko-KR" sz="2200" dirty="0" smtClean="0"/>
              <a:t>’ in certain situations</a:t>
            </a:r>
          </a:p>
          <a:p>
            <a:pPr>
              <a:buNone/>
            </a:pPr>
            <a:endParaRPr lang="en-US" altLang="ko-KR" sz="2200" dirty="0" smtClean="0"/>
          </a:p>
          <a:p>
            <a:pPr>
              <a:buNone/>
            </a:pPr>
            <a:r>
              <a:rPr lang="en-US" altLang="ko-KR" sz="2200" dirty="0" smtClean="0"/>
              <a:t> -  We</a:t>
            </a:r>
            <a:r>
              <a:rPr lang="ko-KR" altLang="en-US" sz="2200" dirty="0" smtClean="0"/>
              <a:t> </a:t>
            </a:r>
            <a:r>
              <a:rPr lang="en-US" altLang="ko-KR" sz="2200" dirty="0" smtClean="0"/>
              <a:t>use language to convey information to others(</a:t>
            </a:r>
            <a:r>
              <a:rPr lang="en-US" altLang="ko-KR" sz="2200" i="1" dirty="0" smtClean="0"/>
              <a:t>My new bike is pink</a:t>
            </a:r>
            <a:r>
              <a:rPr lang="en-US" altLang="ko-KR" sz="2200" dirty="0" smtClean="0"/>
              <a:t>), </a:t>
            </a:r>
          </a:p>
          <a:p>
            <a:pPr>
              <a:buNone/>
            </a:pPr>
            <a:r>
              <a:rPr lang="en-US" altLang="ko-KR" sz="2200" dirty="0" smtClean="0"/>
              <a:t>                               ask questions(</a:t>
            </a:r>
            <a:r>
              <a:rPr lang="en-US" altLang="ko-KR" sz="2200" i="1" dirty="0" smtClean="0"/>
              <a:t>Who left the party early?</a:t>
            </a:r>
            <a:r>
              <a:rPr lang="en-US" altLang="ko-KR" sz="2200" dirty="0" smtClean="0"/>
              <a:t>), </a:t>
            </a:r>
          </a:p>
          <a:p>
            <a:pPr>
              <a:buNone/>
            </a:pPr>
            <a:r>
              <a:rPr lang="en-US" altLang="ko-KR" sz="2200" dirty="0" smtClean="0"/>
              <a:t>                               give commands(Stop lying!), and </a:t>
            </a:r>
          </a:p>
          <a:p>
            <a:pPr>
              <a:buNone/>
            </a:pPr>
            <a:r>
              <a:rPr lang="en-US" altLang="ko-KR" sz="2200" dirty="0" smtClean="0"/>
              <a:t>                               express wishes(</a:t>
            </a:r>
            <a:r>
              <a:rPr lang="en-US" altLang="ko-KR" sz="2200" i="1" dirty="0" smtClean="0"/>
              <a:t>May</a:t>
            </a:r>
            <a:r>
              <a:rPr lang="en-US" altLang="ko-KR" sz="2200" dirty="0" smtClean="0"/>
              <a:t> </a:t>
            </a:r>
            <a:r>
              <a:rPr lang="en-US" altLang="ko-KR" sz="2200" i="1" dirty="0" smtClean="0"/>
              <a:t>there be peace on Earth</a:t>
            </a:r>
            <a:r>
              <a:rPr lang="en-US" altLang="ko-KR" sz="2200" dirty="0" smtClean="0"/>
              <a:t>)</a:t>
            </a:r>
          </a:p>
          <a:p>
            <a:pPr>
              <a:buNone/>
            </a:pPr>
            <a:endParaRPr lang="en-US" altLang="ko-KR" sz="2200" dirty="0" smtClean="0"/>
          </a:p>
          <a:p>
            <a:pPr>
              <a:buNone/>
            </a:pPr>
            <a:r>
              <a:rPr lang="en-US" altLang="ko-KR" sz="2200" dirty="0"/>
              <a:t> </a:t>
            </a:r>
            <a:r>
              <a:rPr lang="en-US" altLang="ko-KR" sz="2200" dirty="0" smtClean="0"/>
              <a:t>-  What do you know about meaning when you know a language?</a:t>
            </a:r>
          </a:p>
          <a:p>
            <a:pPr>
              <a:buNone/>
            </a:pPr>
            <a:r>
              <a:rPr lang="en-US" altLang="ko-KR" sz="2200" dirty="0"/>
              <a:t> </a:t>
            </a:r>
            <a:r>
              <a:rPr lang="en-US" altLang="ko-KR" sz="2200" dirty="0" smtClean="0"/>
              <a:t>       You know when a “word” is meaningful (</a:t>
            </a:r>
            <a:r>
              <a:rPr lang="en-US" altLang="ko-KR" sz="2200" i="1" dirty="0" smtClean="0"/>
              <a:t>flick</a:t>
            </a:r>
            <a:r>
              <a:rPr lang="en-US" altLang="ko-KR" sz="2200" dirty="0" smtClean="0"/>
              <a:t>) or meaningless (</a:t>
            </a:r>
            <a:r>
              <a:rPr lang="en-US" altLang="ko-KR" sz="2200" i="1" dirty="0" err="1" smtClean="0"/>
              <a:t>blick</a:t>
            </a:r>
            <a:r>
              <a:rPr lang="en-US" altLang="ko-KR" sz="2200" dirty="0" smtClean="0"/>
              <a:t>), and </a:t>
            </a:r>
          </a:p>
          <a:p>
            <a:pPr>
              <a:buNone/>
            </a:pPr>
            <a:r>
              <a:rPr lang="en-US" altLang="ko-KR" sz="2200" dirty="0" smtClean="0"/>
              <a:t>        you know when a “sentence” is meaningful (</a:t>
            </a:r>
            <a:r>
              <a:rPr lang="en-US" altLang="ko-KR" sz="2200" i="1" dirty="0" smtClean="0"/>
              <a:t>Jack swims</a:t>
            </a:r>
            <a:r>
              <a:rPr lang="en-US" altLang="ko-KR" sz="2200" dirty="0" smtClean="0"/>
              <a:t>) or meaningless(</a:t>
            </a:r>
            <a:r>
              <a:rPr lang="en-US" altLang="ko-KR" sz="2200" i="1" dirty="0" smtClean="0"/>
              <a:t>Swims</a:t>
            </a:r>
            <a:r>
              <a:rPr lang="en-US" altLang="ko-KR" sz="2200" dirty="0" smtClean="0"/>
              <a:t> </a:t>
            </a:r>
            <a:r>
              <a:rPr lang="en-US" altLang="ko-KR" sz="2200" i="1" dirty="0" smtClean="0"/>
              <a:t>metaphorical every</a:t>
            </a:r>
            <a:r>
              <a:rPr lang="en-US" altLang="ko-KR" sz="2200" dirty="0" smtClean="0"/>
              <a:t>).</a:t>
            </a:r>
          </a:p>
          <a:p>
            <a:pPr>
              <a:buNone/>
            </a:pPr>
            <a:endParaRPr lang="en-US" altLang="ko-KR" sz="2200" dirty="0" smtClean="0"/>
          </a:p>
          <a:p>
            <a:pPr>
              <a:buNone/>
            </a:pPr>
            <a:endParaRPr lang="en-US" altLang="ko-KR" sz="2200" dirty="0" smtClean="0"/>
          </a:p>
          <a:p>
            <a:pPr>
              <a:buNone/>
            </a:pPr>
            <a:endParaRPr lang="en-US" altLang="ko-KR" sz="1200" dirty="0"/>
          </a:p>
          <a:p>
            <a:pPr>
              <a:buNone/>
            </a:pPr>
            <a:r>
              <a:rPr lang="en-US" altLang="ko-KR" sz="1200" dirty="0" smtClean="0"/>
              <a:t>  </a:t>
            </a:r>
            <a:endParaRPr lang="ko-KR" alt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28596" y="1071546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sz="1200" dirty="0" smtClean="0"/>
              <a:t>      - </a:t>
            </a:r>
            <a:r>
              <a:rPr lang="en-US" altLang="ko-KR" sz="1200" b="1" dirty="0" smtClean="0"/>
              <a:t>Marked and Unmarked expression:</a:t>
            </a:r>
            <a:endParaRPr lang="en-US" altLang="ko-KR" sz="1200" dirty="0" smtClean="0"/>
          </a:p>
          <a:p>
            <a:pPr>
              <a:buNone/>
            </a:pPr>
            <a:r>
              <a:rPr lang="en-US" altLang="ko-KR" sz="1200" b="1" dirty="0" smtClean="0"/>
              <a:t>                          </a:t>
            </a:r>
            <a:r>
              <a:rPr lang="en-US" altLang="ko-KR" sz="1200" b="1" u="sng" dirty="0" smtClean="0"/>
              <a:t>Unmarked  </a:t>
            </a:r>
            <a:r>
              <a:rPr lang="en-US" altLang="ko-KR" sz="1200" b="1" dirty="0" smtClean="0"/>
              <a:t>                                  </a:t>
            </a:r>
            <a:r>
              <a:rPr lang="en-US" altLang="ko-KR" sz="1200" b="1" u="sng" dirty="0" smtClean="0"/>
              <a:t>Marked</a:t>
            </a:r>
          </a:p>
          <a:p>
            <a:pPr>
              <a:buNone/>
            </a:pPr>
            <a:r>
              <a:rPr lang="en-US" altLang="ko-KR" sz="1200" dirty="0" smtClean="0"/>
              <a:t>                          How high is the mountain?               How low is it?</a:t>
            </a:r>
          </a:p>
          <a:p>
            <a:pPr>
              <a:buNone/>
            </a:pPr>
            <a:r>
              <a:rPr lang="en-US" altLang="ko-KR" sz="1200" b="1" dirty="0" smtClean="0"/>
              <a:t>                          </a:t>
            </a:r>
            <a:r>
              <a:rPr lang="en-US" altLang="ko-KR" sz="1200" dirty="0" smtClean="0"/>
              <a:t>Ten thousand feet high                    Ten thousand feet low</a:t>
            </a:r>
            <a:r>
              <a:rPr lang="en-US" altLang="ko-KR" sz="1200" b="1" dirty="0" smtClean="0"/>
              <a:t>           </a:t>
            </a:r>
          </a:p>
          <a:p>
            <a:pPr>
              <a:buNone/>
            </a:pPr>
            <a:r>
              <a:rPr lang="en-US" altLang="ko-KR" sz="1200" dirty="0" smtClean="0"/>
              <a:t>                          How tall is the building?                   How short is the building?</a:t>
            </a:r>
          </a:p>
          <a:p>
            <a:pPr>
              <a:buNone/>
            </a:pPr>
            <a:r>
              <a:rPr lang="en-US" altLang="ko-KR" sz="1200" dirty="0" smtClean="0"/>
              <a:t>                          How fast is it?                                How slow is it?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(c)  </a:t>
            </a:r>
            <a:r>
              <a:rPr lang="en-US" altLang="ko-KR" sz="1200" b="1" dirty="0" smtClean="0"/>
              <a:t>relational antonyms</a:t>
            </a:r>
            <a:r>
              <a:rPr lang="en-US" altLang="ko-KR" sz="1200" dirty="0" smtClean="0"/>
              <a:t>:  These display symmetry in their meanings. </a:t>
            </a:r>
          </a:p>
          <a:p>
            <a:pPr>
              <a:buNone/>
            </a:pPr>
            <a:r>
              <a:rPr lang="en-US" altLang="ko-KR" sz="1200" dirty="0" smtClean="0"/>
              <a:t>                                    If X gives Y to Z, then Z receives Y from X. If X is Y’s </a:t>
            </a:r>
            <a:r>
              <a:rPr lang="en-US" altLang="ko-KR" sz="1200" i="1" dirty="0" smtClean="0"/>
              <a:t>teacher</a:t>
            </a:r>
            <a:r>
              <a:rPr lang="en-US" altLang="ko-KR" sz="1200" dirty="0" smtClean="0"/>
              <a:t>, then Y is X’s </a:t>
            </a:r>
            <a:r>
              <a:rPr lang="en-US" altLang="ko-KR" sz="1200" i="1" dirty="0" smtClean="0"/>
              <a:t>pupil</a:t>
            </a:r>
            <a:r>
              <a:rPr lang="en-US" altLang="ko-KR" sz="1200" dirty="0" smtClean="0"/>
              <a:t>. </a:t>
            </a:r>
          </a:p>
          <a:p>
            <a:pPr>
              <a:buNone/>
            </a:pPr>
            <a:r>
              <a:rPr lang="en-US" altLang="ko-KR" sz="1200" dirty="0" smtClean="0"/>
              <a:t>                                    Pairs of words ending in –</a:t>
            </a:r>
            <a:r>
              <a:rPr lang="en-US" altLang="ko-KR" sz="1200" dirty="0" err="1" smtClean="0"/>
              <a:t>er</a:t>
            </a:r>
            <a:r>
              <a:rPr lang="en-US" altLang="ko-KR" sz="1200" dirty="0" smtClean="0"/>
              <a:t> and –</a:t>
            </a:r>
            <a:r>
              <a:rPr lang="en-US" altLang="ko-KR" sz="1200" dirty="0" err="1" smtClean="0"/>
              <a:t>ee</a:t>
            </a:r>
            <a:r>
              <a:rPr lang="en-US" altLang="ko-KR" sz="1200" dirty="0" smtClean="0"/>
              <a:t> are usually relational opposites.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         give / receive           buy / sell               teacher / pupil           employer / employee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-  Other antonyms with some affixes:</a:t>
            </a:r>
          </a:p>
          <a:p>
            <a:pPr>
              <a:buNone/>
            </a:pPr>
            <a:r>
              <a:rPr lang="en-US" altLang="ko-KR" sz="1200" dirty="0" smtClean="0"/>
              <a:t>               likely / </a:t>
            </a:r>
            <a:r>
              <a:rPr lang="en-US" altLang="ko-KR" sz="1200" b="1" dirty="0" smtClean="0"/>
              <a:t>un</a:t>
            </a:r>
            <a:r>
              <a:rPr lang="en-US" altLang="ko-KR" sz="1200" dirty="0" smtClean="0"/>
              <a:t>likely                 able / </a:t>
            </a:r>
            <a:r>
              <a:rPr lang="en-US" altLang="ko-KR" sz="1200" b="1" dirty="0" smtClean="0"/>
              <a:t>un</a:t>
            </a:r>
            <a:r>
              <a:rPr lang="en-US" altLang="ko-KR" sz="1200" dirty="0" smtClean="0"/>
              <a:t>able             fortunate / </a:t>
            </a:r>
            <a:r>
              <a:rPr lang="en-US" altLang="ko-KR" sz="1200" b="1" dirty="0" smtClean="0"/>
              <a:t>un</a:t>
            </a:r>
            <a:r>
              <a:rPr lang="en-US" altLang="ko-KR" sz="1200" dirty="0" smtClean="0"/>
              <a:t>fortunate</a:t>
            </a:r>
          </a:p>
          <a:p>
            <a:pPr>
              <a:buNone/>
            </a:pPr>
            <a:r>
              <a:rPr lang="en-US" altLang="ko-KR" sz="1200" dirty="0" smtClean="0"/>
              <a:t>               entity / </a:t>
            </a:r>
            <a:r>
              <a:rPr lang="en-US" altLang="ko-KR" sz="1200" b="1" dirty="0" smtClean="0"/>
              <a:t>non</a:t>
            </a:r>
            <a:r>
              <a:rPr lang="en-US" altLang="ko-KR" sz="1200" dirty="0" smtClean="0"/>
              <a:t>entity              conformist / </a:t>
            </a:r>
            <a:r>
              <a:rPr lang="en-US" altLang="ko-KR" sz="1200" b="1" dirty="0" smtClean="0"/>
              <a:t>non</a:t>
            </a:r>
            <a:r>
              <a:rPr lang="en-US" altLang="ko-KR" sz="1200" dirty="0" smtClean="0"/>
              <a:t>conformist</a:t>
            </a:r>
          </a:p>
          <a:p>
            <a:pPr>
              <a:buNone/>
            </a:pPr>
            <a:r>
              <a:rPr lang="en-US" altLang="ko-KR" sz="1200" dirty="0" smtClean="0"/>
              <a:t>               tolerant / </a:t>
            </a:r>
            <a:r>
              <a:rPr lang="en-US" altLang="ko-KR" sz="1200" b="1" dirty="0" smtClean="0"/>
              <a:t>in</a:t>
            </a:r>
            <a:r>
              <a:rPr lang="en-US" altLang="ko-KR" sz="1200" dirty="0" smtClean="0"/>
              <a:t>tolerant           discreet / </a:t>
            </a:r>
            <a:r>
              <a:rPr lang="en-US" altLang="ko-KR" sz="1200" b="1" dirty="0" smtClean="0"/>
              <a:t>in</a:t>
            </a:r>
            <a:r>
              <a:rPr lang="en-US" altLang="ko-KR" sz="1200" dirty="0" smtClean="0"/>
              <a:t>discreet             decent / </a:t>
            </a:r>
            <a:r>
              <a:rPr lang="en-US" altLang="ko-KR" sz="1200" b="1" dirty="0" smtClean="0"/>
              <a:t>in</a:t>
            </a:r>
            <a:r>
              <a:rPr lang="en-US" altLang="ko-KR" sz="1200" dirty="0" smtClean="0"/>
              <a:t>decent</a:t>
            </a:r>
          </a:p>
          <a:p>
            <a:pPr>
              <a:buNone/>
            </a:pPr>
            <a:endParaRPr lang="ko-KR" altLang="en-US" sz="12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8596" y="642918"/>
            <a:ext cx="8229600" cy="296842"/>
          </a:xfrm>
        </p:spPr>
        <p:txBody>
          <a:bodyPr>
            <a:normAutofit/>
          </a:bodyPr>
          <a:lstStyle/>
          <a:p>
            <a:pPr algn="l"/>
            <a:r>
              <a:rPr lang="en-US" altLang="ko-KR" sz="1200" dirty="0" smtClean="0"/>
              <a:t> </a:t>
            </a:r>
            <a:endParaRPr lang="ko-KR" altLang="en-US" sz="12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sz="1200" dirty="0" smtClean="0"/>
              <a:t>    </a:t>
            </a:r>
          </a:p>
          <a:p>
            <a:pPr>
              <a:buNone/>
            </a:pPr>
            <a:r>
              <a:rPr lang="en-US" altLang="ko-KR" sz="1200" dirty="0" smtClean="0"/>
              <a:t>===============</a:t>
            </a:r>
          </a:p>
          <a:p>
            <a:pPr>
              <a:buNone/>
            </a:pPr>
            <a:r>
              <a:rPr lang="en-US" altLang="ko-KR" sz="1200" dirty="0" smtClean="0"/>
              <a:t> </a:t>
            </a:r>
            <a:r>
              <a:rPr lang="en-US" altLang="ko-KR" sz="1400" b="1" dirty="0" smtClean="0"/>
              <a:t>-  Question</a:t>
            </a:r>
            <a:r>
              <a:rPr lang="en-US" altLang="ko-KR" sz="1200" dirty="0" smtClean="0"/>
              <a:t>:  Consider the some backfired examples. Are these the pairs of antonyms?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                loosen / unloosen</a:t>
            </a:r>
          </a:p>
          <a:p>
            <a:pPr>
              <a:buNone/>
            </a:pPr>
            <a:r>
              <a:rPr lang="en-US" altLang="ko-KR" sz="1200" dirty="0" smtClean="0"/>
              <a:t>                      flammable / inflammable</a:t>
            </a:r>
          </a:p>
          <a:p>
            <a:pPr>
              <a:buNone/>
            </a:pPr>
            <a:r>
              <a:rPr lang="en-US" altLang="ko-KR" sz="1200" dirty="0" smtClean="0"/>
              <a:t>                      valuable / invaluable</a:t>
            </a:r>
          </a:p>
          <a:p>
            <a:pPr>
              <a:buNone/>
            </a:pPr>
            <a:r>
              <a:rPr lang="en-US" altLang="ko-KR" sz="1200" dirty="0" smtClean="0"/>
              <a:t>                      parent / offspring</a:t>
            </a:r>
          </a:p>
          <a:p>
            <a:pPr>
              <a:buNone/>
            </a:pPr>
            <a:r>
              <a:rPr lang="en-US" altLang="ko-KR" sz="1200" dirty="0" smtClean="0"/>
              <a:t>===============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</a:t>
            </a:r>
            <a:r>
              <a:rPr lang="en-US" altLang="ko-KR" sz="1200" b="1" dirty="0" smtClean="0">
                <a:solidFill>
                  <a:srgbClr val="FF0000"/>
                </a:solidFill>
              </a:rPr>
              <a:t>(3) Homonyms(</a:t>
            </a:r>
            <a:r>
              <a:rPr lang="ko-KR" altLang="en-US" sz="1200" b="1" dirty="0" smtClean="0">
                <a:solidFill>
                  <a:srgbClr val="FF0000"/>
                </a:solidFill>
              </a:rPr>
              <a:t>동음이의어</a:t>
            </a:r>
            <a:r>
              <a:rPr lang="en-US" altLang="ko-KR" sz="1200" b="1" dirty="0" smtClean="0">
                <a:solidFill>
                  <a:srgbClr val="FF0000"/>
                </a:solidFill>
              </a:rPr>
              <a:t>)</a:t>
            </a:r>
            <a:r>
              <a:rPr lang="en-US" altLang="ko-KR" sz="1200" dirty="0" smtClean="0"/>
              <a:t>:  Homonyms are words that have different meanings but are pronounced the same,</a:t>
            </a:r>
          </a:p>
          <a:p>
            <a:pPr>
              <a:buNone/>
            </a:pPr>
            <a:r>
              <a:rPr lang="en-US" altLang="ko-KR" sz="1200" dirty="0" smtClean="0"/>
              <a:t>                                      and may or may not be spelled the same.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  (a) homophones:  having the same sound but different meaning</a:t>
            </a:r>
          </a:p>
          <a:p>
            <a:pPr>
              <a:buNone/>
            </a:pPr>
            <a:r>
              <a:rPr lang="en-US" altLang="ko-KR" sz="1200" dirty="0" smtClean="0"/>
              <a:t>                                sight/cite       soul/sole       bear/bare 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  (b) homographs:  having the same spelling but different sound and meaning.  </a:t>
            </a:r>
          </a:p>
          <a:p>
            <a:pPr>
              <a:buNone/>
            </a:pPr>
            <a:r>
              <a:rPr lang="en-US" altLang="ko-KR" sz="1200" dirty="0" smtClean="0"/>
              <a:t>                                p</a:t>
            </a:r>
            <a:r>
              <a:rPr lang="en-US" altLang="ko-KR" sz="1200" u="sng" dirty="0" smtClean="0"/>
              <a:t>u</a:t>
            </a:r>
            <a:r>
              <a:rPr lang="en-US" altLang="ko-KR" sz="1200" dirty="0" smtClean="0"/>
              <a:t>ssy/p</a:t>
            </a:r>
            <a:r>
              <a:rPr lang="en-US" altLang="ko-KR" sz="1200" u="sng" dirty="0" smtClean="0"/>
              <a:t>u</a:t>
            </a:r>
            <a:r>
              <a:rPr lang="en-US" altLang="ko-KR" sz="1200" dirty="0" smtClean="0"/>
              <a:t>ssy (meaning ‘infected’ and ‘kitten’) ,     bank / bank </a:t>
            </a:r>
          </a:p>
          <a:p>
            <a:pPr>
              <a:buNone/>
            </a:pPr>
            <a:r>
              <a:rPr lang="en-US" altLang="ko-KR" sz="1200" dirty="0" smtClean="0"/>
              <a:t>                                 /</a:t>
            </a:r>
            <a:r>
              <a:rPr lang="en-US" sz="1200" dirty="0" smtClean="0"/>
              <a:t>ʌ/     </a:t>
            </a:r>
            <a:r>
              <a:rPr lang="en-US" altLang="ko-KR" sz="1200" dirty="0" smtClean="0"/>
              <a:t>/u/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                                                                                                                                       7&lt;2&gt;</a:t>
            </a:r>
            <a:endParaRPr lang="ko-KR" altLang="en-US" sz="12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8596" y="642918"/>
            <a:ext cx="8229600" cy="296842"/>
          </a:xfrm>
        </p:spPr>
        <p:txBody>
          <a:bodyPr>
            <a:normAutofit/>
          </a:bodyPr>
          <a:lstStyle/>
          <a:p>
            <a:pPr algn="l"/>
            <a:r>
              <a:rPr lang="en-US" altLang="ko-KR" sz="1200" dirty="0" smtClean="0"/>
              <a:t> </a:t>
            </a:r>
            <a:r>
              <a:rPr lang="en-US" altLang="ko-KR" sz="1200" b="1" dirty="0" smtClean="0">
                <a:solidFill>
                  <a:srgbClr val="FF0000"/>
                </a:solidFill>
              </a:rPr>
              <a:t>(4) </a:t>
            </a:r>
            <a:r>
              <a:rPr lang="en-US" altLang="ko-KR" sz="1200" b="1" dirty="0" err="1" smtClean="0">
                <a:solidFill>
                  <a:srgbClr val="FF0000"/>
                </a:solidFill>
              </a:rPr>
              <a:t>Polysemy</a:t>
            </a:r>
            <a:r>
              <a:rPr lang="en-US" altLang="ko-KR" sz="1200" b="1" dirty="0" smtClean="0">
                <a:solidFill>
                  <a:srgbClr val="FF0000"/>
                </a:solidFill>
              </a:rPr>
              <a:t>(</a:t>
            </a:r>
            <a:r>
              <a:rPr lang="ko-KR" altLang="en-US" sz="1200" b="1" dirty="0" smtClean="0">
                <a:solidFill>
                  <a:srgbClr val="FF0000"/>
                </a:solidFill>
              </a:rPr>
              <a:t>다의어</a:t>
            </a:r>
            <a:r>
              <a:rPr lang="en-US" altLang="ko-KR" sz="1200" b="1" dirty="0" smtClean="0">
                <a:solidFill>
                  <a:srgbClr val="FF0000"/>
                </a:solidFill>
              </a:rPr>
              <a:t>)</a:t>
            </a:r>
            <a:endParaRPr lang="ko-KR" altLang="en-US" sz="1200" b="1" dirty="0">
              <a:solidFill>
                <a:srgbClr val="FF0000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sz="1200" dirty="0" smtClean="0"/>
              <a:t>        When a word has multiple meanings that are related conceptually or historically, </a:t>
            </a:r>
          </a:p>
          <a:p>
            <a:pPr>
              <a:buNone/>
            </a:pPr>
            <a:r>
              <a:rPr lang="en-US" altLang="ko-KR" sz="1200" dirty="0" smtClean="0"/>
              <a:t>        it is said to be </a:t>
            </a:r>
            <a:r>
              <a:rPr lang="en-US" altLang="ko-KR" sz="1200" dirty="0" err="1" smtClean="0"/>
              <a:t>polysemous</a:t>
            </a:r>
            <a:r>
              <a:rPr lang="en-US" altLang="ko-KR" sz="1200" dirty="0" smtClean="0"/>
              <a:t>.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          e.g.)  diamond  (means a jewel or a baseball field)</a:t>
            </a:r>
          </a:p>
          <a:p>
            <a:pPr>
              <a:buNone/>
            </a:pPr>
            <a:r>
              <a:rPr lang="en-US" altLang="ko-KR" sz="1200" dirty="0" smtClean="0"/>
              <a:t>                        red,  white,  blue (means color)</a:t>
            </a:r>
          </a:p>
          <a:p>
            <a:pPr>
              <a:buNone/>
            </a:pPr>
            <a:r>
              <a:rPr lang="en-US" altLang="ko-KR" sz="1200" dirty="0" smtClean="0"/>
              <a:t>                        lion,  tiger,  leopard,  lynx* (means felines)                                 </a:t>
            </a:r>
            <a:r>
              <a:rPr lang="en-US" sz="900" dirty="0" smtClean="0"/>
              <a:t>(lynx: </a:t>
            </a:r>
            <a:r>
              <a:rPr lang="ko-KR" altLang="en-US" sz="900" dirty="0" smtClean="0"/>
              <a:t>캐나다 야생고양이 스라소니</a:t>
            </a:r>
            <a:r>
              <a:rPr lang="en-US" altLang="ko-KR" sz="900" dirty="0" smtClean="0"/>
              <a:t>)</a:t>
            </a:r>
          </a:p>
          <a:p>
            <a:pPr>
              <a:buNone/>
            </a:pPr>
            <a:r>
              <a:rPr lang="en-US" altLang="ko-KR" sz="1200" dirty="0" smtClean="0"/>
              <a:t>                        column (means a </a:t>
            </a:r>
            <a:r>
              <a:rPr lang="en-US" sz="1200" dirty="0" smtClean="0"/>
              <a:t>pillar, marchers in narrow file, long thin section of news)</a:t>
            </a:r>
          </a:p>
          <a:p>
            <a:pPr>
              <a:buNone/>
            </a:pPr>
            <a:r>
              <a:rPr lang="en-US" sz="1200" dirty="0" smtClean="0"/>
              <a:t>                                                                                                             </a:t>
            </a:r>
            <a:endParaRPr lang="en-US" sz="900" dirty="0" smtClean="0"/>
          </a:p>
          <a:p>
            <a:pPr>
              <a:buNone/>
            </a:pPr>
            <a:r>
              <a:rPr lang="en-US" sz="1200" dirty="0" smtClean="0"/>
              <a:t> -  </a:t>
            </a:r>
            <a:r>
              <a:rPr lang="en-US" sz="1200" b="1" dirty="0" smtClean="0"/>
              <a:t>Semantic Features</a:t>
            </a:r>
          </a:p>
          <a:p>
            <a:pPr>
              <a:buNone/>
            </a:pPr>
            <a:r>
              <a:rPr lang="en-US" sz="1200" dirty="0" smtClean="0"/>
              <a:t>     - </a:t>
            </a:r>
            <a:r>
              <a:rPr lang="en-US" sz="1200" b="1" u="sng" dirty="0" smtClean="0"/>
              <a:t>Noun</a:t>
            </a:r>
          </a:p>
          <a:p>
            <a:pPr>
              <a:buNone/>
            </a:pPr>
            <a:r>
              <a:rPr lang="en-US" sz="1200" dirty="0" smtClean="0"/>
              <a:t>           In these examples, “female” is a semantic feature:</a:t>
            </a:r>
          </a:p>
          <a:p>
            <a:pPr>
              <a:buNone/>
            </a:pPr>
            <a:r>
              <a:rPr lang="en-US" sz="1200" dirty="0" smtClean="0"/>
              <a:t>                        tigress            hen            aunt            maiden          </a:t>
            </a:r>
          </a:p>
          <a:p>
            <a:pPr>
              <a:buNone/>
            </a:pPr>
            <a:r>
              <a:rPr lang="en-US" sz="1200" dirty="0" smtClean="0"/>
              <a:t>                        doe              mare            debutante*     widow              </a:t>
            </a:r>
            <a:r>
              <a:rPr lang="en-US" sz="900" dirty="0" smtClean="0"/>
              <a:t>(debutante: </a:t>
            </a:r>
            <a:r>
              <a:rPr lang="ko-KR" altLang="en-US" sz="900" dirty="0" smtClean="0"/>
              <a:t>사교계에 갓 진출한 상류층여성</a:t>
            </a:r>
            <a:r>
              <a:rPr lang="en-US" altLang="ko-KR" sz="900" dirty="0" smtClean="0"/>
              <a:t>)</a:t>
            </a:r>
            <a:endParaRPr lang="en-US" sz="900" dirty="0" smtClean="0"/>
          </a:p>
          <a:p>
            <a:pPr>
              <a:buNone/>
            </a:pPr>
            <a:r>
              <a:rPr lang="en-US" sz="1200" dirty="0" smtClean="0"/>
              <a:t>                        ewe              vixen            girl              woman</a:t>
            </a:r>
          </a:p>
          <a:p>
            <a:pPr>
              <a:buNone/>
            </a:pPr>
            <a:r>
              <a:rPr lang="en-US" sz="1200" dirty="0" smtClean="0"/>
              <a:t>         </a:t>
            </a:r>
          </a:p>
          <a:p>
            <a:pPr>
              <a:buNone/>
            </a:pPr>
            <a:r>
              <a:rPr lang="en-US" sz="1200" dirty="0" smtClean="0"/>
              <a:t>           In the following examples, “human” is a semantic feature: </a:t>
            </a:r>
          </a:p>
          <a:p>
            <a:pPr>
              <a:buNone/>
            </a:pPr>
            <a:r>
              <a:rPr lang="en-US" sz="1200" dirty="0" smtClean="0"/>
              <a:t>                        doctor            dean            professor         teenager</a:t>
            </a:r>
          </a:p>
          <a:p>
            <a:pPr>
              <a:buNone/>
            </a:pPr>
            <a:r>
              <a:rPr lang="en-US" sz="1200" dirty="0" smtClean="0"/>
              <a:t>                        bachelor         parent           baby              child</a:t>
            </a:r>
          </a:p>
          <a:p>
            <a:pPr>
              <a:buNone/>
            </a:pPr>
            <a:endParaRPr lang="en-US" sz="1200" dirty="0" smtClean="0"/>
          </a:p>
          <a:p>
            <a:pPr>
              <a:buNone/>
            </a:pPr>
            <a:r>
              <a:rPr lang="en-US" sz="1200" dirty="0" smtClean="0"/>
              <a:t>           Count nouns:  a dog,   dogs,    many dogs, …  </a:t>
            </a:r>
          </a:p>
          <a:p>
            <a:pPr>
              <a:buNone/>
            </a:pPr>
            <a:r>
              <a:rPr lang="en-US" sz="1200" dirty="0" smtClean="0"/>
              <a:t>           Mass nouns:  rice,  water,  milk,  hair,  furniture,  spaghetti, …  </a:t>
            </a:r>
          </a:p>
          <a:p>
            <a:pPr>
              <a:buNone/>
            </a:pPr>
            <a:r>
              <a:rPr lang="en-US" sz="1200" dirty="0" smtClean="0"/>
              <a:t>            </a:t>
            </a:r>
          </a:p>
          <a:p>
            <a:pPr>
              <a:buNone/>
            </a:pPr>
            <a:endParaRPr lang="ko-KR" altLang="en-US" sz="12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28596" y="785794"/>
            <a:ext cx="8229600" cy="5500726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>
              <a:lnSpc>
                <a:spcPts val="1000"/>
              </a:lnSpc>
              <a:buNone/>
            </a:pPr>
            <a:r>
              <a:rPr lang="en-US" altLang="ko-KR" sz="1500" dirty="0" smtClean="0"/>
              <a:t> </a:t>
            </a:r>
            <a:r>
              <a:rPr lang="en-US" altLang="ko-KR" sz="1500" b="1" dirty="0" smtClean="0"/>
              <a:t> </a:t>
            </a:r>
            <a:r>
              <a:rPr lang="ko-KR" altLang="en-US" sz="1500" b="1" dirty="0" smtClean="0"/>
              <a:t>  </a:t>
            </a:r>
            <a:r>
              <a:rPr lang="en-US" altLang="ko-KR" sz="1500" b="1" dirty="0" smtClean="0">
                <a:solidFill>
                  <a:srgbClr val="FF0000"/>
                </a:solidFill>
              </a:rPr>
              <a:t>Note:</a:t>
            </a:r>
          </a:p>
          <a:p>
            <a:pPr>
              <a:lnSpc>
                <a:spcPts val="1000"/>
              </a:lnSpc>
              <a:buNone/>
            </a:pPr>
            <a:endParaRPr lang="en-US" altLang="ko-KR" sz="1200" b="1" dirty="0" smtClean="0"/>
          </a:p>
          <a:p>
            <a:pPr>
              <a:lnSpc>
                <a:spcPct val="120000"/>
              </a:lnSpc>
              <a:buNone/>
            </a:pPr>
            <a:r>
              <a:rPr lang="en-US" altLang="ko-KR" sz="1200" b="1" dirty="0" smtClean="0"/>
              <a:t>     </a:t>
            </a:r>
            <a:r>
              <a:rPr lang="en-US" altLang="ko-KR" sz="1300" b="1" dirty="0" smtClean="0"/>
              <a:t>1. </a:t>
            </a:r>
            <a:r>
              <a:rPr lang="ko-KR" altLang="en-US" sz="1300" b="1" dirty="0" smtClean="0"/>
              <a:t>성분분석</a:t>
            </a:r>
            <a:r>
              <a:rPr lang="en-US" altLang="ko-KR" sz="1300" b="1" dirty="0" smtClean="0"/>
              <a:t>(componential analysis)</a:t>
            </a:r>
            <a:r>
              <a:rPr lang="en-US" altLang="ko-KR" sz="1200" b="1" dirty="0" smtClean="0"/>
              <a:t>: 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1200" b="1" dirty="0" smtClean="0"/>
              <a:t>          </a:t>
            </a:r>
            <a:r>
              <a:rPr lang="en-US" altLang="ko-KR" sz="1200" dirty="0" smtClean="0"/>
              <a:t>- </a:t>
            </a:r>
            <a:r>
              <a:rPr lang="ko-KR" altLang="en-US" sz="1200" dirty="0" smtClean="0"/>
              <a:t>한 단어의 의미는 그 단어를 구성하는 의미성분</a:t>
            </a:r>
            <a:r>
              <a:rPr lang="en-US" altLang="ko-KR" sz="1200" dirty="0" smtClean="0"/>
              <a:t>(semantic component)</a:t>
            </a:r>
            <a:r>
              <a:rPr lang="ko-KR" altLang="en-US" sz="1200" dirty="0" smtClean="0"/>
              <a:t>으로 규정할</a:t>
            </a:r>
            <a:r>
              <a:rPr lang="en-US" altLang="ko-KR" sz="1200" dirty="0" smtClean="0"/>
              <a:t> </a:t>
            </a:r>
            <a:r>
              <a:rPr lang="ko-KR" altLang="en-US" sz="1200" dirty="0" smtClean="0"/>
              <a:t>수 있음</a:t>
            </a:r>
            <a:r>
              <a:rPr lang="en-US" altLang="ko-KR" sz="1200" dirty="0" smtClean="0"/>
              <a:t>.</a:t>
            </a:r>
            <a:endParaRPr lang="ko-KR" altLang="en-US" sz="1200" dirty="0" smtClean="0"/>
          </a:p>
          <a:p>
            <a:pPr>
              <a:lnSpc>
                <a:spcPct val="120000"/>
              </a:lnSpc>
              <a:buNone/>
            </a:pPr>
            <a:r>
              <a:rPr lang="en-US" altLang="ko-KR" sz="1200" dirty="0" smtClean="0"/>
              <a:t>          - </a:t>
            </a:r>
            <a:r>
              <a:rPr lang="ko-KR" altLang="en-US" sz="1200" dirty="0" smtClean="0"/>
              <a:t>성분분석에 의해 주어진 단어의 의미성분들은 그 단어의 </a:t>
            </a:r>
            <a:r>
              <a:rPr lang="ko-KR" altLang="en-US" sz="1200" dirty="0" err="1" smtClean="0"/>
              <a:t>상위어들</a:t>
            </a:r>
            <a:r>
              <a:rPr lang="ko-KR" altLang="en-US" sz="1200" dirty="0" smtClean="0"/>
              <a:t> 이며 이것은 단어의 의미를</a:t>
            </a:r>
            <a:endParaRPr lang="en-US" altLang="ko-KR" sz="1200" dirty="0" smtClean="0"/>
          </a:p>
          <a:p>
            <a:pPr>
              <a:lnSpc>
                <a:spcPct val="120000"/>
              </a:lnSpc>
              <a:buNone/>
            </a:pPr>
            <a:r>
              <a:rPr lang="en-US" altLang="ko-KR" sz="1200" dirty="0" smtClean="0"/>
              <a:t>            </a:t>
            </a:r>
            <a:r>
              <a:rPr lang="ko-KR" altLang="en-US" sz="1200" dirty="0" smtClean="0"/>
              <a:t>구성하는 </a:t>
            </a:r>
            <a:r>
              <a:rPr lang="ko-KR" altLang="en-US" sz="1200" dirty="0" err="1" smtClean="0"/>
              <a:t>의미장</a:t>
            </a:r>
            <a:r>
              <a:rPr lang="en-US" altLang="ko-KR" sz="1200" dirty="0" smtClean="0"/>
              <a:t>(semantic field)</a:t>
            </a:r>
            <a:r>
              <a:rPr lang="ko-KR" altLang="en-US" sz="1200" dirty="0" smtClean="0"/>
              <a:t>을 형성한다</a:t>
            </a:r>
            <a:r>
              <a:rPr lang="en-US" altLang="ko-KR" sz="1200" dirty="0" smtClean="0"/>
              <a:t>. </a:t>
            </a:r>
          </a:p>
          <a:p>
            <a:pPr>
              <a:lnSpc>
                <a:spcPts val="1000"/>
              </a:lnSpc>
              <a:buNone/>
            </a:pPr>
            <a:endParaRPr lang="ko-KR" altLang="en-US" sz="1200" dirty="0" smtClean="0"/>
          </a:p>
          <a:p>
            <a:pPr>
              <a:buNone/>
            </a:pPr>
            <a:r>
              <a:rPr lang="en-US" altLang="ko-KR" sz="1200" dirty="0" smtClean="0"/>
              <a:t>                                                               animal</a:t>
            </a:r>
          </a:p>
          <a:p>
            <a:pPr>
              <a:buNone/>
            </a:pPr>
            <a:endParaRPr lang="ko-KR" altLang="en-US" sz="1200" dirty="0" smtClean="0"/>
          </a:p>
          <a:p>
            <a:pPr>
              <a:buNone/>
            </a:pPr>
            <a:r>
              <a:rPr lang="en-US" altLang="ko-KR" sz="1200" dirty="0" smtClean="0"/>
              <a:t>                                                    human             nonhuman</a:t>
            </a:r>
          </a:p>
          <a:p>
            <a:pPr>
              <a:buNone/>
            </a:pPr>
            <a:endParaRPr lang="ko-KR" altLang="en-US" sz="1200" dirty="0" smtClean="0"/>
          </a:p>
          <a:p>
            <a:pPr>
              <a:buNone/>
            </a:pPr>
            <a:r>
              <a:rPr lang="en-US" altLang="ko-KR" sz="1200" dirty="0" smtClean="0"/>
              <a:t>                                             male            female</a:t>
            </a:r>
          </a:p>
          <a:p>
            <a:pPr>
              <a:buNone/>
            </a:pPr>
            <a:endParaRPr lang="ko-KR" altLang="en-US" sz="1200" dirty="0" smtClean="0"/>
          </a:p>
          <a:p>
            <a:pPr>
              <a:buNone/>
            </a:pPr>
            <a:r>
              <a:rPr lang="en-US" altLang="ko-KR" sz="1200" dirty="0" smtClean="0"/>
              <a:t>                                        adult    child   adult   child</a:t>
            </a:r>
            <a:endParaRPr lang="ko-KR" altLang="en-US" sz="1200" dirty="0" smtClean="0"/>
          </a:p>
          <a:p>
            <a:pPr>
              <a:buNone/>
            </a:pPr>
            <a:r>
              <a:rPr lang="en-US" altLang="ko-KR" sz="1200" dirty="0" smtClean="0"/>
              <a:t>                                            |         |        |         |</a:t>
            </a:r>
            <a:endParaRPr lang="ko-KR" altLang="en-US" sz="1200" dirty="0" smtClean="0"/>
          </a:p>
          <a:p>
            <a:pPr>
              <a:lnSpc>
                <a:spcPct val="160000"/>
              </a:lnSpc>
              <a:buNone/>
            </a:pPr>
            <a:r>
              <a:rPr lang="en-US" altLang="ko-KR" sz="1200" dirty="0" smtClean="0"/>
              <a:t>                                         man     boy   woman  girl</a:t>
            </a:r>
            <a:endParaRPr lang="ko-KR" altLang="en-US" sz="1200" dirty="0" smtClean="0"/>
          </a:p>
          <a:p>
            <a:pPr>
              <a:buNone/>
            </a:pPr>
            <a:r>
              <a:rPr lang="en-US" altLang="ko-KR" sz="1200" b="1" dirty="0" smtClean="0"/>
              <a:t>     </a:t>
            </a:r>
            <a:r>
              <a:rPr lang="en-US" altLang="ko-KR" sz="1300" b="1" dirty="0" smtClean="0"/>
              <a:t>2. </a:t>
            </a:r>
            <a:r>
              <a:rPr lang="ko-KR" altLang="en-US" sz="1300" b="1" dirty="0" smtClean="0"/>
              <a:t>의미자질</a:t>
            </a:r>
            <a:r>
              <a:rPr lang="en-US" altLang="ko-KR" sz="1300" b="1" dirty="0" smtClean="0"/>
              <a:t>(semantic feature)</a:t>
            </a:r>
            <a:endParaRPr lang="ko-KR" altLang="en-US" sz="1300" b="1" dirty="0" smtClean="0"/>
          </a:p>
          <a:p>
            <a:pPr>
              <a:buNone/>
            </a:pPr>
            <a:r>
              <a:rPr lang="en-US" altLang="ko-KR" sz="1200" dirty="0" smtClean="0"/>
              <a:t>                          man: [HUMAN], [ADULT], [MALE]...</a:t>
            </a:r>
            <a:endParaRPr lang="ko-KR" altLang="en-US" sz="1200" dirty="0" smtClean="0"/>
          </a:p>
          <a:p>
            <a:pPr>
              <a:buNone/>
            </a:pPr>
            <a:r>
              <a:rPr lang="en-US" altLang="ko-KR" sz="1200" dirty="0" smtClean="0"/>
              <a:t>                          mare: [NONHUMAN], [ADULT], [FEMALE], [HORSE]...</a:t>
            </a:r>
          </a:p>
          <a:p>
            <a:pPr>
              <a:buNone/>
            </a:pPr>
            <a:endParaRPr lang="ko-KR" altLang="en-US" sz="1200" dirty="0" smtClean="0"/>
          </a:p>
          <a:p>
            <a:pPr>
              <a:buNone/>
            </a:pPr>
            <a:r>
              <a:rPr lang="ko-KR" altLang="en-US" sz="1200" dirty="0" smtClean="0"/>
              <a:t>        </a:t>
            </a:r>
            <a:r>
              <a:rPr lang="ko-KR" altLang="en-US" sz="1300" b="1" dirty="0" smtClean="0"/>
              <a:t>변별자질</a:t>
            </a:r>
            <a:r>
              <a:rPr lang="en-US" altLang="ko-KR" sz="1300" b="1" dirty="0" smtClean="0"/>
              <a:t>(distinctive feature)</a:t>
            </a:r>
            <a:endParaRPr lang="ko-KR" altLang="en-US" sz="1300" b="1" dirty="0" smtClean="0"/>
          </a:p>
          <a:p>
            <a:pPr>
              <a:buNone/>
            </a:pPr>
            <a:r>
              <a:rPr lang="en-US" altLang="ko-KR" sz="1200" dirty="0" smtClean="0"/>
              <a:t>                          man: </a:t>
            </a:r>
            <a:r>
              <a:rPr lang="en-US" altLang="ko-KR" sz="1200" u="sng" dirty="0" smtClean="0"/>
              <a:t>[+HUMAN], [+ADULT], [+MALE]</a:t>
            </a:r>
            <a:endParaRPr lang="ko-KR" altLang="en-US" sz="1200" dirty="0" smtClean="0"/>
          </a:p>
          <a:p>
            <a:pPr>
              <a:buNone/>
            </a:pPr>
            <a:r>
              <a:rPr lang="en-US" altLang="ko-KR" sz="1200" dirty="0" smtClean="0"/>
              <a:t>                          mare: </a:t>
            </a:r>
            <a:r>
              <a:rPr lang="en-US" altLang="ko-KR" sz="1200" u="sng" dirty="0" smtClean="0"/>
              <a:t>[-HUMAN], [+ADULT], [-MALE]</a:t>
            </a:r>
            <a:endParaRPr lang="ko-KR" altLang="en-US" sz="1200" dirty="0" smtClean="0"/>
          </a:p>
          <a:p>
            <a:pPr>
              <a:buNone/>
            </a:pPr>
            <a:r>
              <a:rPr lang="ko-KR" altLang="en-US" sz="1200" dirty="0" smtClean="0"/>
              <a:t>                                                ⇓</a:t>
            </a:r>
          </a:p>
          <a:p>
            <a:pPr>
              <a:buNone/>
            </a:pPr>
            <a:r>
              <a:rPr lang="ko-KR" altLang="en-US" sz="1200" dirty="0" smtClean="0"/>
              <a:t>                      각 단어의 의미를 나타내는 의미적 구성성분</a:t>
            </a:r>
          </a:p>
          <a:p>
            <a:pPr>
              <a:buNone/>
            </a:pPr>
            <a:endParaRPr lang="ko-KR" altLang="en-US" sz="1200" dirty="0"/>
          </a:p>
        </p:txBody>
      </p:sp>
      <p:cxnSp>
        <p:nvCxnSpPr>
          <p:cNvPr id="5" name="직선 연결선 4"/>
          <p:cNvCxnSpPr/>
          <p:nvPr/>
        </p:nvCxnSpPr>
        <p:spPr>
          <a:xfrm rot="10800000" flipV="1">
            <a:off x="3643306" y="2500306"/>
            <a:ext cx="428628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/>
          <p:nvPr/>
        </p:nvCxnSpPr>
        <p:spPr>
          <a:xfrm>
            <a:off x="4286248" y="2500306"/>
            <a:ext cx="428628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/>
          <p:cNvCxnSpPr/>
          <p:nvPr/>
        </p:nvCxnSpPr>
        <p:spPr>
          <a:xfrm rot="10800000" flipV="1">
            <a:off x="3143240" y="2928934"/>
            <a:ext cx="285752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연결선 12"/>
          <p:cNvCxnSpPr/>
          <p:nvPr/>
        </p:nvCxnSpPr>
        <p:spPr>
          <a:xfrm rot="5400000">
            <a:off x="2857488" y="3286124"/>
            <a:ext cx="214314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연결선 14"/>
          <p:cNvCxnSpPr/>
          <p:nvPr/>
        </p:nvCxnSpPr>
        <p:spPr>
          <a:xfrm rot="16200000" flipH="1">
            <a:off x="3214678" y="3286124"/>
            <a:ext cx="214314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연결선 16"/>
          <p:cNvCxnSpPr/>
          <p:nvPr/>
        </p:nvCxnSpPr>
        <p:spPr>
          <a:xfrm rot="5400000">
            <a:off x="3929058" y="3286124"/>
            <a:ext cx="214314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연결선 18"/>
          <p:cNvCxnSpPr/>
          <p:nvPr/>
        </p:nvCxnSpPr>
        <p:spPr>
          <a:xfrm rot="16200000" flipH="1">
            <a:off x="4214810" y="3286124"/>
            <a:ext cx="214314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직선 연결선 24"/>
          <p:cNvCxnSpPr/>
          <p:nvPr/>
        </p:nvCxnSpPr>
        <p:spPr>
          <a:xfrm>
            <a:off x="3643306" y="2928934"/>
            <a:ext cx="285752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8596" y="714356"/>
            <a:ext cx="8229600" cy="296842"/>
          </a:xfrm>
        </p:spPr>
        <p:txBody>
          <a:bodyPr>
            <a:normAutofit/>
          </a:bodyPr>
          <a:lstStyle/>
          <a:p>
            <a:pPr algn="l"/>
            <a:r>
              <a:rPr lang="en-US" altLang="ko-KR" sz="1200" dirty="0" smtClean="0"/>
              <a:t>     - </a:t>
            </a:r>
            <a:r>
              <a:rPr lang="en-US" altLang="ko-KR" sz="1200" b="1" u="sng" dirty="0" smtClean="0"/>
              <a:t>Verbs</a:t>
            </a:r>
            <a:endParaRPr lang="ko-KR" altLang="en-US" sz="1200" b="1" u="sng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sz="1200" dirty="0" smtClean="0"/>
              <a:t>             Verbs have semantic features as part of their meaning.</a:t>
            </a:r>
          </a:p>
          <a:p>
            <a:pPr>
              <a:buNone/>
            </a:pPr>
            <a:r>
              <a:rPr lang="en-US" altLang="ko-KR" sz="1200" dirty="0" smtClean="0"/>
              <a:t>             (a) “</a:t>
            </a:r>
            <a:r>
              <a:rPr lang="en-US" altLang="ko-KR" sz="1200" u="sng" dirty="0" smtClean="0"/>
              <a:t>Cause</a:t>
            </a:r>
            <a:r>
              <a:rPr lang="en-US" altLang="ko-KR" sz="1200" dirty="0" smtClean="0"/>
              <a:t>” is a feature of verbs such as </a:t>
            </a:r>
          </a:p>
          <a:p>
            <a:pPr>
              <a:buNone/>
            </a:pPr>
            <a:r>
              <a:rPr lang="en-US" altLang="ko-KR" sz="1200" dirty="0" smtClean="0"/>
              <a:t>                              darken            cause to become dark</a:t>
            </a:r>
          </a:p>
          <a:p>
            <a:pPr>
              <a:buNone/>
            </a:pPr>
            <a:r>
              <a:rPr lang="en-US" altLang="ko-KR" sz="1200" dirty="0" smtClean="0"/>
              <a:t>                              kill                 cause to die</a:t>
            </a:r>
          </a:p>
          <a:p>
            <a:pPr>
              <a:buNone/>
            </a:pPr>
            <a:r>
              <a:rPr lang="en-US" altLang="ko-KR" sz="1200" dirty="0" smtClean="0"/>
              <a:t>                              </a:t>
            </a:r>
            <a:r>
              <a:rPr lang="en-US" altLang="ko-KR" sz="1200" dirty="0" err="1" smtClean="0"/>
              <a:t>uglify</a:t>
            </a:r>
            <a:r>
              <a:rPr lang="en-US" altLang="ko-KR" sz="1200" dirty="0" smtClean="0"/>
              <a:t>              cause to become ugly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       (b) “</a:t>
            </a:r>
            <a:r>
              <a:rPr lang="en-US" altLang="ko-KR" sz="1200" u="sng" dirty="0" smtClean="0"/>
              <a:t>Go</a:t>
            </a:r>
            <a:r>
              <a:rPr lang="en-US" altLang="ko-KR" sz="1200" dirty="0" smtClean="0"/>
              <a:t>” is a feature of verbs that mean a change in location or possession, such as</a:t>
            </a:r>
          </a:p>
          <a:p>
            <a:pPr>
              <a:buNone/>
            </a:pPr>
            <a:r>
              <a:rPr lang="en-US" altLang="ko-KR" sz="1200" dirty="0" smtClean="0"/>
              <a:t>                   </a:t>
            </a:r>
            <a:r>
              <a:rPr lang="en-US" altLang="ko-KR" sz="1200" i="1" dirty="0" smtClean="0"/>
              <a:t>swim, crawl, throw, fly, give </a:t>
            </a:r>
            <a:r>
              <a:rPr lang="en-US" altLang="ko-KR" sz="1200" dirty="0" smtClean="0"/>
              <a:t>or </a:t>
            </a:r>
            <a:r>
              <a:rPr lang="en-US" altLang="ko-KR" sz="1200" i="1" dirty="0" smtClean="0"/>
              <a:t>buy</a:t>
            </a:r>
            <a:r>
              <a:rPr lang="en-US" altLang="ko-KR" sz="1200" dirty="0" smtClean="0"/>
              <a:t>:</a:t>
            </a:r>
          </a:p>
          <a:p>
            <a:pPr>
              <a:buNone/>
            </a:pPr>
            <a:r>
              <a:rPr lang="en-US" altLang="ko-KR" sz="1200" dirty="0" smtClean="0"/>
              <a:t>                              Jack </a:t>
            </a:r>
            <a:r>
              <a:rPr lang="en-US" altLang="ko-KR" sz="1200" u="sng" dirty="0" smtClean="0"/>
              <a:t>swims</a:t>
            </a:r>
            <a:r>
              <a:rPr lang="en-US" altLang="ko-KR" sz="1200" dirty="0" smtClean="0"/>
              <a:t>.</a:t>
            </a:r>
          </a:p>
          <a:p>
            <a:pPr>
              <a:buNone/>
            </a:pPr>
            <a:r>
              <a:rPr lang="en-US" altLang="ko-KR" sz="1200" dirty="0" smtClean="0"/>
              <a:t>                              The baby </a:t>
            </a:r>
            <a:r>
              <a:rPr lang="en-US" altLang="ko-KR" sz="1200" u="sng" dirty="0" smtClean="0"/>
              <a:t>crawled</a:t>
            </a:r>
            <a:r>
              <a:rPr lang="en-US" altLang="ko-KR" sz="1200" dirty="0" smtClean="0"/>
              <a:t> under the table.</a:t>
            </a:r>
          </a:p>
          <a:p>
            <a:pPr>
              <a:buNone/>
            </a:pPr>
            <a:r>
              <a:rPr lang="en-US" altLang="ko-KR" sz="1200" dirty="0" smtClean="0"/>
              <a:t>                              The baby </a:t>
            </a:r>
            <a:r>
              <a:rPr lang="en-US" altLang="ko-KR" sz="1200" u="sng" dirty="0" smtClean="0"/>
              <a:t>threw</a:t>
            </a:r>
            <a:r>
              <a:rPr lang="en-US" altLang="ko-KR" sz="1200" dirty="0" smtClean="0"/>
              <a:t> the ball over the fence.</a:t>
            </a:r>
          </a:p>
          <a:p>
            <a:pPr>
              <a:buNone/>
            </a:pPr>
            <a:r>
              <a:rPr lang="en-US" altLang="ko-KR" sz="1200" dirty="0" smtClean="0"/>
              <a:t>                              John </a:t>
            </a:r>
            <a:r>
              <a:rPr lang="en-US" altLang="ko-KR" sz="1200" u="sng" dirty="0" smtClean="0"/>
              <a:t>gave</a:t>
            </a:r>
            <a:r>
              <a:rPr lang="en-US" altLang="ko-KR" sz="1200" dirty="0" smtClean="0"/>
              <a:t> Mary a beautiful engagement ring.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      - Verbal features may have syntactic consequences:</a:t>
            </a:r>
          </a:p>
          <a:p>
            <a:pPr>
              <a:buNone/>
            </a:pPr>
            <a:r>
              <a:rPr lang="en-US" altLang="ko-KR" sz="1200" dirty="0" smtClean="0"/>
              <a:t>               Verbs can either describe </a:t>
            </a:r>
            <a:r>
              <a:rPr lang="en-US" altLang="ko-KR" sz="1200" b="1" dirty="0" smtClean="0"/>
              <a:t>events</a:t>
            </a:r>
            <a:r>
              <a:rPr lang="en-US" altLang="ko-KR" sz="1200" dirty="0" smtClean="0"/>
              <a:t> such as </a:t>
            </a:r>
            <a:r>
              <a:rPr lang="en-US" altLang="ko-KR" sz="1200" i="1" dirty="0" smtClean="0"/>
              <a:t>John kissed Mary/John ate oysters,</a:t>
            </a:r>
          </a:p>
          <a:p>
            <a:pPr>
              <a:buNone/>
            </a:pPr>
            <a:r>
              <a:rPr lang="en-US" altLang="ko-KR" sz="1200" i="1" dirty="0" smtClean="0"/>
              <a:t>               </a:t>
            </a:r>
            <a:r>
              <a:rPr lang="en-US" altLang="ko-KR" sz="1200" dirty="0" smtClean="0"/>
              <a:t>or </a:t>
            </a:r>
            <a:r>
              <a:rPr lang="en-US" altLang="ko-KR" sz="1200" b="1" dirty="0" smtClean="0"/>
              <a:t>states</a:t>
            </a:r>
            <a:r>
              <a:rPr lang="en-US" altLang="ko-KR" sz="1200" dirty="0" smtClean="0"/>
              <a:t> such as </a:t>
            </a:r>
            <a:r>
              <a:rPr lang="en-US" altLang="ko-KR" sz="1200" i="1" dirty="0" smtClean="0"/>
              <a:t>John knows Mary/John likes oysters.</a:t>
            </a:r>
          </a:p>
          <a:p>
            <a:pPr>
              <a:buNone/>
            </a:pPr>
            <a:endParaRPr lang="en-US" altLang="ko-KR" sz="1200" i="1" dirty="0" smtClean="0"/>
          </a:p>
          <a:p>
            <a:pPr>
              <a:buNone/>
            </a:pPr>
            <a:r>
              <a:rPr lang="en-US" altLang="ko-KR" sz="1200" i="1" dirty="0" smtClean="0"/>
              <a:t>                 </a:t>
            </a:r>
            <a:r>
              <a:rPr lang="en-US" altLang="ko-KR" sz="1200" b="1" u="sng" dirty="0" err="1" smtClean="0"/>
              <a:t>Eventives</a:t>
            </a:r>
            <a:r>
              <a:rPr lang="en-US" altLang="ko-KR" sz="1200" dirty="0" smtClean="0"/>
              <a:t>                                        </a:t>
            </a:r>
            <a:r>
              <a:rPr lang="en-US" altLang="ko-KR" sz="1200" b="1" u="sng" dirty="0" err="1" smtClean="0"/>
              <a:t>Statives</a:t>
            </a:r>
            <a:endParaRPr lang="en-US" altLang="ko-KR" sz="1200" b="1" u="sng" dirty="0" smtClean="0"/>
          </a:p>
          <a:p>
            <a:pPr>
              <a:buNone/>
            </a:pPr>
            <a:r>
              <a:rPr lang="en-US" altLang="ko-KR" sz="1200" i="1" dirty="0" smtClean="0"/>
              <a:t>             </a:t>
            </a:r>
            <a:r>
              <a:rPr lang="en-US" altLang="ko-KR" sz="1200" dirty="0" smtClean="0"/>
              <a:t>Mary was kissed by John                      ?Mary is known by John</a:t>
            </a:r>
          </a:p>
          <a:p>
            <a:pPr>
              <a:buNone/>
            </a:pPr>
            <a:r>
              <a:rPr lang="en-US" altLang="ko-KR" sz="1200" dirty="0" smtClean="0"/>
              <a:t>             John is kissing Mary                            ?John is knowing Mary</a:t>
            </a:r>
          </a:p>
          <a:p>
            <a:pPr>
              <a:buNone/>
            </a:pPr>
            <a:r>
              <a:rPr lang="en-US" altLang="ko-KR" sz="1200" dirty="0" smtClean="0"/>
              <a:t>             Kiss Mary!                                         ?Know Mary!</a:t>
            </a:r>
          </a:p>
          <a:p>
            <a:pPr>
              <a:buNone/>
            </a:pPr>
            <a:r>
              <a:rPr lang="en-US" altLang="ko-KR" sz="1200" dirty="0" smtClean="0"/>
              <a:t>                                                                                                                                              7&lt;3&gt;</a:t>
            </a:r>
            <a:endParaRPr lang="ko-KR" altLang="en-US" sz="12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857233"/>
            <a:ext cx="8229600" cy="492922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sz="1200" dirty="0" smtClean="0"/>
              <a:t>  -  </a:t>
            </a:r>
            <a:r>
              <a:rPr lang="en-US" altLang="ko-KR" sz="1200" b="1" dirty="0" smtClean="0"/>
              <a:t>Negative Polarity Items</a:t>
            </a:r>
            <a:r>
              <a:rPr lang="en-US" altLang="ko-KR" sz="1200" dirty="0" smtClean="0"/>
              <a:t>: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-  Expressions such as </a:t>
            </a:r>
            <a:r>
              <a:rPr lang="en-US" altLang="ko-KR" sz="1200" b="1" i="1" dirty="0" smtClean="0"/>
              <a:t>ever, anymore, have a red cent,</a:t>
            </a:r>
            <a:r>
              <a:rPr lang="en-US" altLang="ko-KR" sz="1200" dirty="0" smtClean="0"/>
              <a:t> and many more are ungrammatical in certain simple</a:t>
            </a:r>
          </a:p>
          <a:p>
            <a:pPr>
              <a:buNone/>
            </a:pPr>
            <a:r>
              <a:rPr lang="en-US" altLang="ko-KR" sz="1200" dirty="0" smtClean="0"/>
              <a:t>        affirmative sentence, but </a:t>
            </a:r>
            <a:r>
              <a:rPr lang="en-US" altLang="ko-KR" sz="1200" u="sng" dirty="0" smtClean="0"/>
              <a:t>grammatical is corresponding negative ones</a:t>
            </a:r>
            <a:r>
              <a:rPr lang="en-US" altLang="ko-KR" sz="1200" dirty="0" smtClean="0"/>
              <a:t>.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      e.g.)  *Mary will ever smile.     /   Mary will not ever smile.</a:t>
            </a:r>
          </a:p>
          <a:p>
            <a:pPr>
              <a:buNone/>
            </a:pPr>
            <a:r>
              <a:rPr lang="en-US" altLang="ko-KR" sz="1200" dirty="0" smtClean="0"/>
              <a:t>                   *I can visit you anymore. /   I cannot visit you anymore.</a:t>
            </a:r>
          </a:p>
          <a:p>
            <a:pPr>
              <a:buNone/>
            </a:pPr>
            <a:r>
              <a:rPr lang="en-US" altLang="ko-KR" sz="1200" dirty="0" smtClean="0"/>
              <a:t>                   *It’s worth a red cent.     /   It’s not worth a red cent.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  Such expressions are called </a:t>
            </a:r>
            <a:r>
              <a:rPr lang="en-US" altLang="ko-KR" sz="1200" b="1" dirty="0" smtClean="0">
                <a:solidFill>
                  <a:srgbClr val="FF0000"/>
                </a:solidFill>
              </a:rPr>
              <a:t>negative polarity items </a:t>
            </a:r>
            <a:r>
              <a:rPr lang="en-US" altLang="ko-KR" sz="1200" dirty="0" smtClean="0"/>
              <a:t>because they require a negative element such as</a:t>
            </a:r>
          </a:p>
          <a:p>
            <a:pPr>
              <a:buNone/>
            </a:pPr>
            <a:r>
              <a:rPr lang="en-US" altLang="ko-KR" sz="1200" dirty="0" smtClean="0"/>
              <a:t>        “</a:t>
            </a:r>
            <a:r>
              <a:rPr lang="en-US" altLang="ko-KR" sz="1200" b="1" dirty="0" smtClean="0"/>
              <a:t>not</a:t>
            </a:r>
            <a:r>
              <a:rPr lang="en-US" altLang="ko-KR" sz="1200" dirty="0" smtClean="0"/>
              <a:t>” elsewhere in the sentence.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-  Verbs such as </a:t>
            </a:r>
            <a:r>
              <a:rPr lang="en-US" altLang="ko-KR" sz="1200" b="1" i="1" dirty="0" smtClean="0"/>
              <a:t>doubt</a:t>
            </a:r>
            <a:r>
              <a:rPr lang="en-US" altLang="ko-KR" sz="1200" b="1" dirty="0" smtClean="0"/>
              <a:t> </a:t>
            </a:r>
            <a:r>
              <a:rPr lang="en-US" altLang="ko-KR" sz="1200" dirty="0" smtClean="0"/>
              <a:t>and </a:t>
            </a:r>
            <a:r>
              <a:rPr lang="en-US" altLang="ko-KR" sz="1200" i="1" dirty="0" smtClean="0"/>
              <a:t>r</a:t>
            </a:r>
            <a:r>
              <a:rPr lang="en-US" altLang="ko-KR" sz="1200" b="1" i="1" dirty="0" smtClean="0"/>
              <a:t>efuse</a:t>
            </a:r>
            <a:r>
              <a:rPr lang="en-US" altLang="ko-KR" sz="1200" dirty="0" smtClean="0"/>
              <a:t>, but not </a:t>
            </a:r>
            <a:r>
              <a:rPr lang="en-US" altLang="ko-KR" sz="1200" i="1" dirty="0" smtClean="0"/>
              <a:t>think</a:t>
            </a:r>
            <a:r>
              <a:rPr lang="en-US" altLang="ko-KR" sz="1200" dirty="0" smtClean="0"/>
              <a:t> and </a:t>
            </a:r>
            <a:r>
              <a:rPr lang="en-US" altLang="ko-KR" sz="1200" i="1" dirty="0" smtClean="0"/>
              <a:t>hope</a:t>
            </a:r>
            <a:r>
              <a:rPr lang="en-US" altLang="ko-KR" sz="1200" dirty="0" smtClean="0"/>
              <a:t>, have “negative” as a component of</a:t>
            </a:r>
          </a:p>
          <a:p>
            <a:pPr>
              <a:buNone/>
            </a:pPr>
            <a:r>
              <a:rPr lang="en-US" altLang="ko-KR" sz="1200" dirty="0" smtClean="0"/>
              <a:t>         their meaning: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      e.g.)  *John </a:t>
            </a:r>
            <a:r>
              <a:rPr lang="en-US" altLang="ko-KR" sz="1200" u="sng" dirty="0" smtClean="0"/>
              <a:t>thinks</a:t>
            </a:r>
            <a:r>
              <a:rPr lang="en-US" altLang="ko-KR" sz="1200" dirty="0" smtClean="0"/>
              <a:t> that he’ll ever fly a plane again.</a:t>
            </a:r>
          </a:p>
          <a:p>
            <a:pPr>
              <a:buNone/>
            </a:pPr>
            <a:r>
              <a:rPr lang="en-US" altLang="ko-KR" sz="1200" dirty="0" smtClean="0"/>
              <a:t>                   *John </a:t>
            </a:r>
            <a:r>
              <a:rPr lang="en-US" altLang="ko-KR" sz="1200" u="sng" dirty="0" smtClean="0"/>
              <a:t>hopes</a:t>
            </a:r>
            <a:r>
              <a:rPr lang="en-US" altLang="ko-KR" sz="1200" dirty="0" smtClean="0"/>
              <a:t> to ever fly a plane again.</a:t>
            </a:r>
          </a:p>
          <a:p>
            <a:pPr>
              <a:buNone/>
            </a:pPr>
            <a:r>
              <a:rPr lang="en-US" altLang="ko-KR" sz="1200" dirty="0" smtClean="0"/>
              <a:t>                    John </a:t>
            </a:r>
            <a:r>
              <a:rPr lang="en-US" altLang="ko-KR" sz="1200" u="sng" dirty="0" smtClean="0"/>
              <a:t>doubts</a:t>
            </a:r>
            <a:r>
              <a:rPr lang="en-US" altLang="ko-KR" sz="1200" dirty="0" smtClean="0"/>
              <a:t> that he’ll ever fly a plane again.</a:t>
            </a:r>
          </a:p>
          <a:p>
            <a:pPr>
              <a:buNone/>
            </a:pPr>
            <a:r>
              <a:rPr lang="en-US" altLang="ko-KR" sz="1200" dirty="0" smtClean="0"/>
              <a:t>                    John </a:t>
            </a:r>
            <a:r>
              <a:rPr lang="en-US" altLang="ko-KR" sz="1200" u="sng" dirty="0" smtClean="0"/>
              <a:t>refuses</a:t>
            </a:r>
            <a:r>
              <a:rPr lang="en-US" altLang="ko-KR" sz="1200" dirty="0" smtClean="0"/>
              <a:t> to ever fly a plane again.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       </a:t>
            </a:r>
            <a:endParaRPr lang="ko-KR" altLang="en-US" sz="12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8596" y="714356"/>
            <a:ext cx="8229600" cy="296842"/>
          </a:xfrm>
        </p:spPr>
        <p:txBody>
          <a:bodyPr>
            <a:noAutofit/>
          </a:bodyPr>
          <a:lstStyle/>
          <a:p>
            <a:pPr algn="l"/>
            <a:r>
              <a:rPr lang="en-US" altLang="ko-KR" sz="1400" dirty="0" smtClean="0"/>
              <a:t>  </a:t>
            </a:r>
            <a:r>
              <a:rPr lang="en-US" altLang="ko-KR" sz="1300" b="1" dirty="0" smtClean="0"/>
              <a:t>-  Argument Structure</a:t>
            </a:r>
            <a:endParaRPr lang="ko-KR" altLang="en-US" sz="1300" b="1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142985"/>
            <a:ext cx="8229600" cy="492922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altLang="ko-KR" sz="1200" dirty="0" smtClean="0"/>
              <a:t>    -  </a:t>
            </a:r>
            <a:r>
              <a:rPr lang="en-US" altLang="ko-KR" sz="1200" b="1" dirty="0" smtClean="0"/>
              <a:t>Thematic Roles(</a:t>
            </a:r>
            <a:r>
              <a:rPr lang="ko-KR" altLang="en-US" sz="1200" b="1" dirty="0" err="1" smtClean="0"/>
              <a:t>의미역</a:t>
            </a:r>
            <a:r>
              <a:rPr lang="en-US" altLang="ko-KR" sz="1200" b="1" dirty="0" smtClean="0"/>
              <a:t>)</a:t>
            </a:r>
          </a:p>
          <a:p>
            <a:pPr>
              <a:buNone/>
            </a:pPr>
            <a:endParaRPr lang="en-US" altLang="ko-KR" sz="1200" b="1" dirty="0" smtClean="0"/>
          </a:p>
          <a:p>
            <a:pPr>
              <a:buNone/>
            </a:pPr>
            <a:r>
              <a:rPr lang="en-US" altLang="ko-KR" sz="1200" b="1" dirty="0" smtClean="0"/>
              <a:t>       </a:t>
            </a:r>
            <a:r>
              <a:rPr lang="en-US" altLang="ko-KR" sz="1200" dirty="0" smtClean="0"/>
              <a:t>The NP arguments in the VP are semantically related in various ways to the verb. </a:t>
            </a:r>
          </a:p>
          <a:p>
            <a:pPr>
              <a:buNone/>
            </a:pPr>
            <a:r>
              <a:rPr lang="en-US" altLang="ko-KR" sz="1200" b="1" dirty="0" smtClean="0"/>
              <a:t>       </a:t>
            </a:r>
            <a:r>
              <a:rPr lang="en-US" altLang="ko-KR" sz="1200" dirty="0" smtClean="0"/>
              <a:t>The relations depend on the meaning of the particular verb.</a:t>
            </a:r>
          </a:p>
          <a:p>
            <a:pPr>
              <a:buNone/>
            </a:pPr>
            <a:endParaRPr lang="en-US" altLang="ko-KR" sz="1200" b="1" dirty="0" smtClean="0"/>
          </a:p>
          <a:p>
            <a:pPr>
              <a:buNone/>
            </a:pPr>
            <a:r>
              <a:rPr lang="en-US" altLang="ko-KR" sz="1200" b="1" dirty="0" smtClean="0"/>
              <a:t>         </a:t>
            </a:r>
            <a:r>
              <a:rPr lang="en-US" altLang="ko-KR" sz="1200" dirty="0" smtClean="0"/>
              <a:t>1.  </a:t>
            </a:r>
            <a:r>
              <a:rPr lang="en-US" altLang="ko-KR" sz="1200" u="sng" dirty="0" smtClean="0"/>
              <a:t>The boy </a:t>
            </a:r>
            <a:r>
              <a:rPr lang="en-US" altLang="ko-KR" sz="1200" dirty="0" smtClean="0"/>
              <a:t>rolled </a:t>
            </a:r>
            <a:r>
              <a:rPr lang="en-US" altLang="ko-KR" sz="1200" u="sng" dirty="0" smtClean="0"/>
              <a:t>a red ball</a:t>
            </a:r>
            <a:r>
              <a:rPr lang="en-US" altLang="ko-KR" sz="1200" dirty="0" smtClean="0"/>
              <a:t>.        </a:t>
            </a:r>
          </a:p>
          <a:p>
            <a:pPr>
              <a:buNone/>
            </a:pPr>
            <a:r>
              <a:rPr lang="en-US" altLang="ko-KR" sz="1200" dirty="0" smtClean="0"/>
              <a:t>               agent              theme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      </a:t>
            </a:r>
            <a:r>
              <a:rPr lang="en-US" altLang="ko-KR" sz="1200" dirty="0" smtClean="0">
                <a:sym typeface="Wingdings" pitchFamily="2" charset="2"/>
              </a:rPr>
              <a:t> The </a:t>
            </a:r>
            <a:r>
              <a:rPr lang="en-US" altLang="ko-KR" sz="1200" b="1" dirty="0" smtClean="0">
                <a:sym typeface="Wingdings" pitchFamily="2" charset="2"/>
              </a:rPr>
              <a:t>agent</a:t>
            </a:r>
            <a:r>
              <a:rPr lang="en-US" altLang="ko-KR" sz="1200" dirty="0" smtClean="0">
                <a:sym typeface="Wingdings" pitchFamily="2" charset="2"/>
              </a:rPr>
              <a:t> is the “doer” of the rolling action. The NP </a:t>
            </a:r>
            <a:r>
              <a:rPr lang="en-US" altLang="ko-KR" sz="1200" i="1" dirty="0" smtClean="0">
                <a:sym typeface="Wingdings" pitchFamily="2" charset="2"/>
              </a:rPr>
              <a:t>a red ball </a:t>
            </a:r>
            <a:r>
              <a:rPr lang="en-US" altLang="ko-KR" sz="1200" dirty="0" smtClean="0">
                <a:sym typeface="Wingdings" pitchFamily="2" charset="2"/>
              </a:rPr>
              <a:t>is the </a:t>
            </a:r>
            <a:r>
              <a:rPr lang="en-US" altLang="ko-KR" sz="1200" b="1" dirty="0" smtClean="0">
                <a:sym typeface="Wingdings" pitchFamily="2" charset="2"/>
              </a:rPr>
              <a:t>theme</a:t>
            </a:r>
            <a:r>
              <a:rPr lang="en-US" altLang="ko-KR" sz="1200" dirty="0" smtClean="0">
                <a:sym typeface="Wingdings" pitchFamily="2" charset="2"/>
              </a:rPr>
              <a:t> or the “</a:t>
            </a:r>
            <a:r>
              <a:rPr lang="en-US" altLang="ko-KR" sz="1200" dirty="0" err="1" smtClean="0">
                <a:sym typeface="Wingdings" pitchFamily="2" charset="2"/>
              </a:rPr>
              <a:t>undergoer</a:t>
            </a:r>
            <a:r>
              <a:rPr lang="en-US" altLang="ko-KR" sz="1200" dirty="0" smtClean="0">
                <a:sym typeface="Wingdings" pitchFamily="2" charset="2"/>
              </a:rPr>
              <a:t>”</a:t>
            </a:r>
          </a:p>
          <a:p>
            <a:pPr>
              <a:buNone/>
            </a:pPr>
            <a:r>
              <a:rPr lang="en-US" altLang="ko-KR" sz="1200" dirty="0" smtClean="0">
                <a:sym typeface="Wingdings" pitchFamily="2" charset="2"/>
              </a:rPr>
              <a:t>                of the rolling action. Relations such as agent and theme are called </a:t>
            </a:r>
            <a:r>
              <a:rPr lang="en-US" altLang="ko-KR" sz="1200" b="1" dirty="0" smtClean="0">
                <a:solidFill>
                  <a:srgbClr val="FF0000"/>
                </a:solidFill>
                <a:sym typeface="Wingdings" pitchFamily="2" charset="2"/>
              </a:rPr>
              <a:t>thematic roles</a:t>
            </a:r>
            <a:r>
              <a:rPr lang="en-US" altLang="ko-KR" sz="1200" dirty="0" smtClean="0">
                <a:sym typeface="Wingdings" pitchFamily="2" charset="2"/>
              </a:rPr>
              <a:t>.</a:t>
            </a:r>
          </a:p>
          <a:p>
            <a:pPr>
              <a:buNone/>
            </a:pPr>
            <a:r>
              <a:rPr lang="en-US" altLang="ko-KR" sz="1200" dirty="0" smtClean="0">
                <a:sym typeface="Wingdings" pitchFamily="2" charset="2"/>
              </a:rPr>
              <a:t>             Thematic roles express the kind of relation that holds between the arguments of the verb and</a:t>
            </a:r>
          </a:p>
          <a:p>
            <a:pPr>
              <a:buNone/>
            </a:pPr>
            <a:r>
              <a:rPr lang="en-US" altLang="ko-KR" sz="1200" dirty="0" smtClean="0">
                <a:sym typeface="Wingdings" pitchFamily="2" charset="2"/>
              </a:rPr>
              <a:t>                the type of situation that the verb describe.</a:t>
            </a:r>
          </a:p>
          <a:p>
            <a:pPr>
              <a:buNone/>
            </a:pPr>
            <a:endParaRPr lang="en-US" altLang="ko-KR" sz="1200" dirty="0" smtClean="0">
              <a:sym typeface="Wingdings" pitchFamily="2" charset="2"/>
            </a:endParaRPr>
          </a:p>
          <a:p>
            <a:pPr>
              <a:buNone/>
            </a:pPr>
            <a:r>
              <a:rPr lang="en-US" altLang="ko-KR" sz="1200" dirty="0" smtClean="0">
                <a:sym typeface="Wingdings" pitchFamily="2" charset="2"/>
              </a:rPr>
              <a:t>          2.  </a:t>
            </a:r>
            <a:r>
              <a:rPr lang="en-US" altLang="ko-KR" sz="1200" u="sng" dirty="0" smtClean="0">
                <a:sym typeface="Wingdings" pitchFamily="2" charset="2"/>
              </a:rPr>
              <a:t>The boy </a:t>
            </a:r>
            <a:r>
              <a:rPr lang="en-US" altLang="ko-KR" sz="1200" dirty="0" smtClean="0">
                <a:sym typeface="Wingdings" pitchFamily="2" charset="2"/>
              </a:rPr>
              <a:t>threw </a:t>
            </a:r>
            <a:r>
              <a:rPr lang="en-US" altLang="ko-KR" sz="1200" u="sng" dirty="0" smtClean="0">
                <a:sym typeface="Wingdings" pitchFamily="2" charset="2"/>
              </a:rPr>
              <a:t>the red ball</a:t>
            </a:r>
            <a:r>
              <a:rPr lang="en-US" altLang="ko-KR" sz="1200" dirty="0" smtClean="0">
                <a:sym typeface="Wingdings" pitchFamily="2" charset="2"/>
              </a:rPr>
              <a:t> to </a:t>
            </a:r>
            <a:r>
              <a:rPr lang="en-US" altLang="ko-KR" sz="1200" u="sng" dirty="0" smtClean="0">
                <a:sym typeface="Wingdings" pitchFamily="2" charset="2"/>
              </a:rPr>
              <a:t>the girl</a:t>
            </a:r>
            <a:r>
              <a:rPr lang="en-US" altLang="ko-KR" sz="1200" dirty="0" smtClean="0">
                <a:sym typeface="Wingdings" pitchFamily="2" charset="2"/>
              </a:rPr>
              <a:t>.</a:t>
            </a:r>
          </a:p>
          <a:p>
            <a:pPr>
              <a:buNone/>
            </a:pPr>
            <a:r>
              <a:rPr lang="en-US" altLang="ko-KR" sz="1200" dirty="0" smtClean="0">
                <a:sym typeface="Wingdings" pitchFamily="2" charset="2"/>
              </a:rPr>
              <a:t>                agent             theme            goal</a:t>
            </a:r>
          </a:p>
          <a:p>
            <a:pPr>
              <a:buNone/>
            </a:pPr>
            <a:endParaRPr lang="en-US" altLang="ko-KR" sz="1200" dirty="0" smtClean="0">
              <a:sym typeface="Wingdings" pitchFamily="2" charset="2"/>
            </a:endParaRPr>
          </a:p>
          <a:p>
            <a:pPr>
              <a:buNone/>
            </a:pPr>
            <a:r>
              <a:rPr lang="en-US" altLang="ko-KR" sz="1200" dirty="0" smtClean="0">
                <a:sym typeface="Wingdings" pitchFamily="2" charset="2"/>
              </a:rPr>
              <a:t>              </a:t>
            </a:r>
            <a:r>
              <a:rPr lang="en-US" altLang="ko-KR" sz="1200" i="1" dirty="0" smtClean="0">
                <a:sym typeface="Wingdings" pitchFamily="2" charset="2"/>
              </a:rPr>
              <a:t>The girl </a:t>
            </a:r>
            <a:r>
              <a:rPr lang="en-US" altLang="ko-KR" sz="1200" dirty="0" smtClean="0">
                <a:sym typeface="Wingdings" pitchFamily="2" charset="2"/>
              </a:rPr>
              <a:t>bears the thematic role of </a:t>
            </a:r>
            <a:r>
              <a:rPr lang="en-US" altLang="ko-KR" sz="1200" b="1" dirty="0" smtClean="0">
                <a:sym typeface="Wingdings" pitchFamily="2" charset="2"/>
              </a:rPr>
              <a:t>goal</a:t>
            </a:r>
            <a:r>
              <a:rPr lang="en-US" altLang="ko-KR" sz="1200" dirty="0" smtClean="0">
                <a:sym typeface="Wingdings" pitchFamily="2" charset="2"/>
              </a:rPr>
              <a:t>; </a:t>
            </a:r>
            <a:r>
              <a:rPr lang="en-US" altLang="ko-KR" sz="1200" u="sng" dirty="0" smtClean="0">
                <a:sym typeface="Wingdings" pitchFamily="2" charset="2"/>
              </a:rPr>
              <a:t>the endpoint of a change in location or possession.</a:t>
            </a:r>
          </a:p>
          <a:p>
            <a:pPr>
              <a:buNone/>
            </a:pPr>
            <a:endParaRPr lang="en-US" altLang="ko-KR" sz="1200" dirty="0" smtClean="0">
              <a:sym typeface="Wingdings" pitchFamily="2" charset="2"/>
            </a:endParaRPr>
          </a:p>
          <a:p>
            <a:pPr>
              <a:buNone/>
            </a:pPr>
            <a:r>
              <a:rPr lang="en-US" altLang="ko-KR" sz="1200" dirty="0" smtClean="0">
                <a:sym typeface="Wingdings" pitchFamily="2" charset="2"/>
              </a:rPr>
              <a:t>          3.  </a:t>
            </a:r>
            <a:r>
              <a:rPr lang="en-US" altLang="ko-KR" sz="1200" u="sng" dirty="0" smtClean="0">
                <a:sym typeface="Wingdings" pitchFamily="2" charset="2"/>
              </a:rPr>
              <a:t>Professor </a:t>
            </a:r>
            <a:r>
              <a:rPr lang="en-US" altLang="ko-KR" sz="1200" u="sng" dirty="0" err="1" smtClean="0">
                <a:sym typeface="Wingdings" pitchFamily="2" charset="2"/>
              </a:rPr>
              <a:t>Snape</a:t>
            </a:r>
            <a:r>
              <a:rPr lang="en-US" altLang="ko-KR" sz="1200" dirty="0" smtClean="0">
                <a:sym typeface="Wingdings" pitchFamily="2" charset="2"/>
              </a:rPr>
              <a:t> awakened </a:t>
            </a:r>
            <a:r>
              <a:rPr lang="en-US" altLang="ko-KR" sz="1200" u="sng" dirty="0" smtClean="0">
                <a:sym typeface="Wingdings" pitchFamily="2" charset="2"/>
              </a:rPr>
              <a:t>Harry Potter</a:t>
            </a:r>
            <a:r>
              <a:rPr lang="en-US" altLang="ko-KR" sz="1200" dirty="0" smtClean="0">
                <a:sym typeface="Wingdings" pitchFamily="2" charset="2"/>
              </a:rPr>
              <a:t> with </a:t>
            </a:r>
            <a:r>
              <a:rPr lang="en-US" altLang="ko-KR" sz="1200" u="sng" dirty="0" smtClean="0">
                <a:sym typeface="Wingdings" pitchFamily="2" charset="2"/>
              </a:rPr>
              <a:t>his wand</a:t>
            </a:r>
            <a:r>
              <a:rPr lang="en-US" altLang="ko-KR" sz="1200" dirty="0" smtClean="0">
                <a:sym typeface="Wingdings" pitchFamily="2" charset="2"/>
              </a:rPr>
              <a:t>.</a:t>
            </a:r>
          </a:p>
          <a:p>
            <a:pPr>
              <a:buNone/>
            </a:pPr>
            <a:r>
              <a:rPr lang="en-US" altLang="ko-KR" sz="1200" dirty="0" smtClean="0">
                <a:sym typeface="Wingdings" pitchFamily="2" charset="2"/>
              </a:rPr>
              <a:t>                      source                    </a:t>
            </a:r>
            <a:r>
              <a:rPr lang="en-US" altLang="ko-KR" sz="1200" dirty="0" err="1" smtClean="0">
                <a:sym typeface="Wingdings" pitchFamily="2" charset="2"/>
              </a:rPr>
              <a:t>experiencer</a:t>
            </a:r>
            <a:r>
              <a:rPr lang="en-US" altLang="ko-KR" sz="1200" dirty="0" smtClean="0">
                <a:sym typeface="Wingdings" pitchFamily="2" charset="2"/>
              </a:rPr>
              <a:t>        instrument </a:t>
            </a:r>
          </a:p>
          <a:p>
            <a:pPr>
              <a:buNone/>
            </a:pPr>
            <a:endParaRPr lang="en-US" altLang="ko-KR" sz="1200" dirty="0" smtClean="0">
              <a:sym typeface="Wingdings" pitchFamily="2" charset="2"/>
            </a:endParaRPr>
          </a:p>
          <a:p>
            <a:pPr>
              <a:buNone/>
            </a:pPr>
            <a:r>
              <a:rPr lang="en-US" altLang="ko-KR" sz="1200" dirty="0" smtClean="0">
                <a:sym typeface="Wingdings" pitchFamily="2" charset="2"/>
              </a:rPr>
              <a:t>              </a:t>
            </a:r>
            <a:r>
              <a:rPr lang="en-US" altLang="ko-KR" sz="1200" b="1" dirty="0" smtClean="0">
                <a:sym typeface="Wingdings" pitchFamily="2" charset="2"/>
              </a:rPr>
              <a:t>Source</a:t>
            </a:r>
            <a:r>
              <a:rPr lang="en-US" altLang="ko-KR" sz="1200" dirty="0" smtClean="0">
                <a:sym typeface="Wingdings" pitchFamily="2" charset="2"/>
              </a:rPr>
              <a:t>  is the action originates,  </a:t>
            </a:r>
            <a:r>
              <a:rPr lang="en-US" altLang="ko-KR" sz="1200" b="1" dirty="0" smtClean="0">
                <a:sym typeface="Wingdings" pitchFamily="2" charset="2"/>
              </a:rPr>
              <a:t>instrument</a:t>
            </a:r>
            <a:r>
              <a:rPr lang="en-US" altLang="ko-KR" sz="1200" dirty="0" smtClean="0">
                <a:sym typeface="Wingdings" pitchFamily="2" charset="2"/>
              </a:rPr>
              <a:t> is the means used to accomplish the action, and</a:t>
            </a:r>
          </a:p>
          <a:p>
            <a:pPr>
              <a:buNone/>
            </a:pPr>
            <a:r>
              <a:rPr lang="en-US" altLang="ko-KR" sz="1200" dirty="0" smtClean="0">
                <a:sym typeface="Wingdings" pitchFamily="2" charset="2"/>
              </a:rPr>
              <a:t>                 </a:t>
            </a:r>
            <a:r>
              <a:rPr lang="en-US" altLang="ko-KR" sz="1200" b="1" dirty="0" err="1" smtClean="0">
                <a:sym typeface="Wingdings" pitchFamily="2" charset="2"/>
              </a:rPr>
              <a:t>experiencer</a:t>
            </a:r>
            <a:r>
              <a:rPr lang="en-US" altLang="ko-KR" sz="1200" dirty="0" smtClean="0">
                <a:sym typeface="Wingdings" pitchFamily="2" charset="2"/>
              </a:rPr>
              <a:t> is the one receiving sensory input.</a:t>
            </a: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</a:t>
            </a:r>
            <a:endParaRPr lang="ko-KR" altLang="en-US" sz="12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19749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sz="1200" dirty="0" smtClean="0"/>
              <a:t>    4.  Verbs such as </a:t>
            </a:r>
            <a:r>
              <a:rPr lang="en-US" altLang="ko-KR" sz="1200" b="1" i="1" dirty="0" smtClean="0"/>
              <a:t>throw, buy, </a:t>
            </a:r>
            <a:r>
              <a:rPr lang="en-US" altLang="ko-KR" sz="1200" dirty="0" smtClean="0"/>
              <a:t>and </a:t>
            </a:r>
            <a:r>
              <a:rPr lang="en-US" altLang="ko-KR" sz="1200" b="1" i="1" dirty="0" smtClean="0"/>
              <a:t>fly</a:t>
            </a:r>
            <a:r>
              <a:rPr lang="en-US" altLang="ko-KR" sz="1200" dirty="0" smtClean="0"/>
              <a:t> contain a feature “go” expressing a change in location or possession.</a:t>
            </a:r>
          </a:p>
          <a:p>
            <a:pPr>
              <a:buNone/>
            </a:pPr>
            <a:r>
              <a:rPr lang="en-US" altLang="ko-KR" sz="1200" dirty="0" smtClean="0"/>
              <a:t>        The feature “go” is thus linked to the presence of the thematic roles of </a:t>
            </a:r>
            <a:r>
              <a:rPr lang="en-US" altLang="ko-KR" sz="1200" dirty="0" smtClean="0">
                <a:solidFill>
                  <a:srgbClr val="FF0000"/>
                </a:solidFill>
              </a:rPr>
              <a:t>theme</a:t>
            </a:r>
            <a:r>
              <a:rPr lang="en-US" altLang="ko-KR" sz="1200" dirty="0" smtClean="0"/>
              <a:t>, </a:t>
            </a:r>
            <a:r>
              <a:rPr lang="en-US" altLang="ko-KR" sz="1200" dirty="0" smtClean="0">
                <a:solidFill>
                  <a:srgbClr val="FF0000"/>
                </a:solidFill>
              </a:rPr>
              <a:t>source</a:t>
            </a:r>
            <a:r>
              <a:rPr lang="en-US" altLang="ko-KR" sz="1200" dirty="0" smtClean="0"/>
              <a:t>, and </a:t>
            </a:r>
            <a:r>
              <a:rPr lang="en-US" altLang="ko-KR" sz="1200" dirty="0" smtClean="0">
                <a:solidFill>
                  <a:srgbClr val="FF0000"/>
                </a:solidFill>
              </a:rPr>
              <a:t>goal</a:t>
            </a:r>
            <a:r>
              <a:rPr lang="en-US" altLang="ko-KR" sz="1200" dirty="0" smtClean="0"/>
              <a:t>.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5.  Verbs like </a:t>
            </a:r>
            <a:r>
              <a:rPr lang="en-US" altLang="ko-KR" sz="1200" b="1" i="1" dirty="0" smtClean="0"/>
              <a:t>awaken</a:t>
            </a:r>
            <a:r>
              <a:rPr lang="en-US" altLang="ko-KR" sz="1200" dirty="0" smtClean="0"/>
              <a:t> or </a:t>
            </a:r>
            <a:r>
              <a:rPr lang="en-US" altLang="ko-KR" sz="1200" b="1" i="1" dirty="0" smtClean="0"/>
              <a:t>frighten</a:t>
            </a:r>
            <a:r>
              <a:rPr lang="en-US" altLang="ko-KR" sz="1200" dirty="0" smtClean="0"/>
              <a:t> have a feature “affects mental state” so that one of its arguments </a:t>
            </a:r>
          </a:p>
          <a:p>
            <a:pPr>
              <a:buNone/>
            </a:pPr>
            <a:r>
              <a:rPr lang="en-US" altLang="ko-KR" sz="1200" dirty="0" smtClean="0"/>
              <a:t>        takes on the thematic role of </a:t>
            </a:r>
            <a:r>
              <a:rPr lang="en-US" altLang="ko-KR" sz="1200" dirty="0" err="1" smtClean="0">
                <a:solidFill>
                  <a:srgbClr val="FF0000"/>
                </a:solidFill>
              </a:rPr>
              <a:t>experiencer</a:t>
            </a:r>
            <a:r>
              <a:rPr lang="en-US" altLang="ko-KR" sz="1200" dirty="0" smtClean="0">
                <a:solidFill>
                  <a:srgbClr val="FF0000"/>
                </a:solidFill>
              </a:rPr>
              <a:t>.</a:t>
            </a:r>
            <a:r>
              <a:rPr lang="en-US" altLang="ko-KR" sz="1200" dirty="0" smtClean="0"/>
              <a:t>  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6.  A verb </a:t>
            </a:r>
            <a:r>
              <a:rPr lang="en-US" altLang="ko-KR" sz="1200" b="1" i="1" dirty="0" smtClean="0"/>
              <a:t>sell</a:t>
            </a:r>
            <a:r>
              <a:rPr lang="en-US" altLang="ko-KR" sz="1200" dirty="0" smtClean="0"/>
              <a:t> is linked to the presence of a </a:t>
            </a:r>
            <a:r>
              <a:rPr lang="en-US" altLang="ko-KR" sz="1200" dirty="0" smtClean="0">
                <a:solidFill>
                  <a:srgbClr val="FF0000"/>
                </a:solidFill>
              </a:rPr>
              <a:t>goal</a:t>
            </a:r>
            <a:r>
              <a:rPr lang="en-US" altLang="ko-KR" sz="1200" dirty="0" smtClean="0"/>
              <a:t>(the recipient or endpoint of the transfer), </a:t>
            </a:r>
          </a:p>
          <a:p>
            <a:pPr>
              <a:buNone/>
            </a:pPr>
            <a:r>
              <a:rPr lang="en-US" altLang="ko-KR" sz="1200" dirty="0" smtClean="0"/>
              <a:t>        and </a:t>
            </a:r>
            <a:r>
              <a:rPr lang="en-US" altLang="ko-KR" sz="1200" b="1" i="1" dirty="0" smtClean="0"/>
              <a:t>buy</a:t>
            </a:r>
            <a:r>
              <a:rPr lang="en-US" altLang="ko-KR" sz="1200" dirty="0" smtClean="0"/>
              <a:t> to the presence of a </a:t>
            </a:r>
            <a:r>
              <a:rPr lang="en-US" altLang="ko-KR" sz="1200" dirty="0" smtClean="0">
                <a:solidFill>
                  <a:srgbClr val="FF0000"/>
                </a:solidFill>
              </a:rPr>
              <a:t>source</a:t>
            </a:r>
            <a:r>
              <a:rPr lang="en-US" altLang="ko-KR" sz="1200" dirty="0" smtClean="0"/>
              <a:t> (the initiator of the transfer)</a:t>
            </a:r>
          </a:p>
          <a:p>
            <a:pPr>
              <a:buNone/>
            </a:pPr>
            <a:r>
              <a:rPr lang="en-US" altLang="ko-KR" sz="1200" dirty="0" smtClean="0"/>
              <a:t>              e.g.)  (a)  </a:t>
            </a:r>
            <a:r>
              <a:rPr lang="en-US" altLang="ko-KR" sz="1200" u="sng" dirty="0" smtClean="0"/>
              <a:t>John</a:t>
            </a:r>
            <a:r>
              <a:rPr lang="en-US" altLang="ko-KR" sz="1200" dirty="0" smtClean="0"/>
              <a:t> sold </a:t>
            </a:r>
            <a:r>
              <a:rPr lang="en-US" altLang="ko-KR" sz="1200" u="sng" dirty="0" smtClean="0"/>
              <a:t>the book</a:t>
            </a:r>
            <a:r>
              <a:rPr lang="en-US" altLang="ko-KR" sz="1200" dirty="0" smtClean="0"/>
              <a:t> to </a:t>
            </a:r>
            <a:r>
              <a:rPr lang="en-US" altLang="ko-KR" sz="1200" u="sng" dirty="0" smtClean="0"/>
              <a:t>Mary</a:t>
            </a:r>
            <a:r>
              <a:rPr lang="en-US" altLang="ko-KR" sz="1200" dirty="0" smtClean="0"/>
              <a:t>.</a:t>
            </a:r>
          </a:p>
          <a:p>
            <a:pPr>
              <a:buNone/>
            </a:pPr>
            <a:r>
              <a:rPr lang="en-US" altLang="ko-KR" sz="1200" dirty="0" smtClean="0"/>
              <a:t>                          agent         theme       goal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               (b)  </a:t>
            </a:r>
            <a:r>
              <a:rPr lang="en-US" altLang="ko-KR" sz="1200" u="sng" dirty="0" smtClean="0"/>
              <a:t>Mary</a:t>
            </a:r>
            <a:r>
              <a:rPr lang="en-US" altLang="ko-KR" sz="1200" dirty="0" smtClean="0"/>
              <a:t> bought </a:t>
            </a:r>
            <a:r>
              <a:rPr lang="en-US" altLang="ko-KR" sz="1200" u="sng" dirty="0" smtClean="0"/>
              <a:t>the book</a:t>
            </a:r>
            <a:r>
              <a:rPr lang="en-US" altLang="ko-KR" sz="1200" dirty="0" smtClean="0"/>
              <a:t> from </a:t>
            </a:r>
            <a:r>
              <a:rPr lang="en-US" altLang="ko-KR" sz="1200" u="sng" dirty="0" smtClean="0"/>
              <a:t>John</a:t>
            </a:r>
            <a:r>
              <a:rPr lang="en-US" altLang="ko-KR" sz="1200" dirty="0" smtClean="0"/>
              <a:t>.</a:t>
            </a:r>
          </a:p>
          <a:p>
            <a:pPr>
              <a:buNone/>
            </a:pPr>
            <a:r>
              <a:rPr lang="en-US" altLang="ko-KR" sz="1200" dirty="0" smtClean="0"/>
              <a:t>                          agent             theme          source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=================</a:t>
            </a:r>
          </a:p>
          <a:p>
            <a:pPr>
              <a:buNone/>
            </a:pPr>
            <a:r>
              <a:rPr lang="en-US" altLang="ko-KR" sz="1200" dirty="0" smtClean="0"/>
              <a:t>  </a:t>
            </a:r>
            <a:r>
              <a:rPr lang="en-US" altLang="ko-KR" sz="1400" b="1" dirty="0" smtClean="0"/>
              <a:t>-  Question</a:t>
            </a:r>
            <a:r>
              <a:rPr lang="en-US" altLang="ko-KR" sz="1200" dirty="0" smtClean="0"/>
              <a:t>:  Consider the thematic roles of the underlined expressions.</a:t>
            </a:r>
          </a:p>
          <a:p>
            <a:pPr>
              <a:buNone/>
            </a:pPr>
            <a:r>
              <a:rPr lang="en-US" altLang="ko-KR" sz="1200" dirty="0" smtClean="0"/>
              <a:t>                       1. </a:t>
            </a:r>
            <a:r>
              <a:rPr lang="en-US" altLang="ko-KR" sz="1200" u="sng" dirty="0" smtClean="0"/>
              <a:t>The dog</a:t>
            </a:r>
            <a:r>
              <a:rPr lang="en-US" altLang="ko-KR" sz="1200" dirty="0" smtClean="0"/>
              <a:t> bit </a:t>
            </a:r>
            <a:r>
              <a:rPr lang="en-US" altLang="ko-KR" sz="1200" u="sng" dirty="0" smtClean="0"/>
              <a:t>the stick</a:t>
            </a:r>
            <a:r>
              <a:rPr lang="en-US" altLang="ko-KR" sz="1200" dirty="0" smtClean="0"/>
              <a:t>.  /  </a:t>
            </a:r>
            <a:r>
              <a:rPr lang="en-US" altLang="ko-KR" sz="1200" u="sng" dirty="0" smtClean="0"/>
              <a:t>The stick</a:t>
            </a:r>
            <a:r>
              <a:rPr lang="en-US" altLang="ko-KR" sz="1200" dirty="0" smtClean="0"/>
              <a:t> was bitten by </a:t>
            </a:r>
            <a:r>
              <a:rPr lang="en-US" altLang="ko-KR" sz="1200" u="sng" dirty="0" smtClean="0"/>
              <a:t>the dog</a:t>
            </a:r>
            <a:r>
              <a:rPr lang="en-US" altLang="ko-KR" sz="1200" dirty="0" smtClean="0"/>
              <a:t>.</a:t>
            </a:r>
          </a:p>
          <a:p>
            <a:pPr>
              <a:buNone/>
            </a:pPr>
            <a:r>
              <a:rPr lang="en-US" altLang="ko-KR" sz="1200" dirty="0" smtClean="0"/>
              <a:t>                       2. </a:t>
            </a:r>
            <a:r>
              <a:rPr lang="en-US" altLang="ko-KR" sz="1200" u="sng" dirty="0" smtClean="0"/>
              <a:t>The trainer</a:t>
            </a:r>
            <a:r>
              <a:rPr lang="en-US" altLang="ko-KR" sz="1200" dirty="0" smtClean="0"/>
              <a:t> gave </a:t>
            </a:r>
            <a:r>
              <a:rPr lang="en-US" altLang="ko-KR" sz="1200" u="sng" dirty="0" smtClean="0"/>
              <a:t>the dog</a:t>
            </a:r>
            <a:r>
              <a:rPr lang="en-US" altLang="ko-KR" sz="1200" dirty="0" smtClean="0"/>
              <a:t> </a:t>
            </a:r>
            <a:r>
              <a:rPr lang="en-US" altLang="ko-KR" sz="1200" u="sng" dirty="0" smtClean="0"/>
              <a:t>a treat</a:t>
            </a:r>
            <a:r>
              <a:rPr lang="en-US" altLang="ko-KR" sz="1200" dirty="0" smtClean="0"/>
              <a:t>.  /  </a:t>
            </a:r>
            <a:r>
              <a:rPr lang="en-US" altLang="ko-KR" sz="1200" u="sng" dirty="0" smtClean="0"/>
              <a:t>The trainer</a:t>
            </a:r>
            <a:r>
              <a:rPr lang="en-US" altLang="ko-KR" sz="1200" dirty="0" smtClean="0"/>
              <a:t> gave </a:t>
            </a:r>
            <a:r>
              <a:rPr lang="en-US" altLang="ko-KR" sz="1200" u="sng" dirty="0" smtClean="0"/>
              <a:t>a treat</a:t>
            </a:r>
            <a:r>
              <a:rPr lang="en-US" altLang="ko-KR" sz="1200" dirty="0" smtClean="0"/>
              <a:t> to </a:t>
            </a:r>
            <a:r>
              <a:rPr lang="en-US" altLang="ko-KR" sz="1200" u="sng" dirty="0" smtClean="0"/>
              <a:t>the dog</a:t>
            </a:r>
            <a:r>
              <a:rPr lang="en-US" altLang="ko-KR" sz="1200" dirty="0" smtClean="0"/>
              <a:t>.</a:t>
            </a:r>
          </a:p>
          <a:p>
            <a:pPr>
              <a:buNone/>
            </a:pPr>
            <a:r>
              <a:rPr lang="en-US" altLang="ko-KR" sz="1200" dirty="0" smtClean="0"/>
              <a:t>                       3. The boy opened </a:t>
            </a:r>
            <a:r>
              <a:rPr lang="en-US" altLang="ko-KR" sz="1200" u="sng" dirty="0" smtClean="0"/>
              <a:t>the door</a:t>
            </a:r>
            <a:r>
              <a:rPr lang="en-US" altLang="ko-KR" sz="1200" dirty="0" smtClean="0"/>
              <a:t> with </a:t>
            </a:r>
            <a:r>
              <a:rPr lang="en-US" altLang="ko-KR" sz="1200" u="sng" dirty="0" smtClean="0"/>
              <a:t>the key</a:t>
            </a:r>
            <a:r>
              <a:rPr lang="en-US" altLang="ko-KR" sz="1200" dirty="0" smtClean="0"/>
              <a:t>.</a:t>
            </a:r>
          </a:p>
          <a:p>
            <a:pPr>
              <a:buNone/>
            </a:pPr>
            <a:r>
              <a:rPr lang="en-US" altLang="ko-KR" sz="1200" dirty="0" smtClean="0"/>
              <a:t>                       4. </a:t>
            </a:r>
            <a:r>
              <a:rPr lang="en-US" altLang="ko-KR" sz="1200" u="sng" dirty="0" smtClean="0"/>
              <a:t>The key</a:t>
            </a:r>
            <a:r>
              <a:rPr lang="en-US" altLang="ko-KR" sz="1200" dirty="0" smtClean="0"/>
              <a:t> opened the door.</a:t>
            </a:r>
          </a:p>
          <a:p>
            <a:pPr>
              <a:buNone/>
            </a:pPr>
            <a:r>
              <a:rPr lang="en-US" altLang="ko-KR" sz="1200" dirty="0" smtClean="0"/>
              <a:t>                       5. </a:t>
            </a:r>
            <a:r>
              <a:rPr lang="en-US" altLang="ko-KR" sz="1200" u="sng" dirty="0" smtClean="0"/>
              <a:t>The door</a:t>
            </a:r>
            <a:r>
              <a:rPr lang="en-US" altLang="ko-KR" sz="1200" dirty="0" smtClean="0"/>
              <a:t> opened.</a:t>
            </a:r>
          </a:p>
          <a:p>
            <a:pPr>
              <a:buNone/>
            </a:pPr>
            <a:r>
              <a:rPr lang="en-US" altLang="ko-KR" sz="1200" dirty="0" smtClean="0"/>
              <a:t>=================  Refer to pages 164-165</a:t>
            </a:r>
          </a:p>
          <a:p>
            <a:pPr>
              <a:buNone/>
            </a:pPr>
            <a:r>
              <a:rPr lang="en-US" altLang="ko-KR" sz="1200" dirty="0" smtClean="0"/>
              <a:t>                                                                                                                                              8&lt;1&gt;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785794"/>
            <a:ext cx="8143932" cy="439718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en-US" altLang="ko-KR" sz="1400" b="1" dirty="0" smtClean="0"/>
              <a:t>5. Pragmatics</a:t>
            </a:r>
            <a:endParaRPr lang="ko-KR" altLang="en-US" sz="1400" b="1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00034" y="1500174"/>
            <a:ext cx="8158162" cy="4625989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altLang="ko-KR" sz="1200" i="1" dirty="0" smtClean="0"/>
              <a:t>     </a:t>
            </a:r>
            <a:r>
              <a:rPr lang="en-US" altLang="ko-KR" sz="1300" dirty="0" smtClean="0"/>
              <a:t>Pragmatics:  The study of extra-truth-conditional meaning which comes about as a result of </a:t>
            </a:r>
          </a:p>
          <a:p>
            <a:pPr>
              <a:buNone/>
            </a:pPr>
            <a:r>
              <a:rPr lang="en-US" altLang="ko-KR" sz="1300" i="1" dirty="0" smtClean="0"/>
              <a:t>                      </a:t>
            </a:r>
            <a:r>
              <a:rPr lang="en-US" altLang="ko-KR" sz="1300" b="1" dirty="0" smtClean="0"/>
              <a:t>how a speaker uses the literal meaning in conversation</a:t>
            </a:r>
            <a:r>
              <a:rPr lang="en-US" altLang="ko-KR" sz="1300" dirty="0" smtClean="0"/>
              <a:t>, or as a part of a </a:t>
            </a:r>
            <a:r>
              <a:rPr lang="en-US" altLang="ko-KR" sz="1300" b="1" dirty="0" smtClean="0">
                <a:solidFill>
                  <a:srgbClr val="FF0000"/>
                </a:solidFill>
              </a:rPr>
              <a:t>discourse</a:t>
            </a:r>
            <a:r>
              <a:rPr lang="en-US" altLang="ko-KR" sz="1300" dirty="0" smtClean="0"/>
              <a:t>.</a:t>
            </a:r>
          </a:p>
          <a:p>
            <a:pPr>
              <a:buNone/>
            </a:pPr>
            <a:endParaRPr lang="en-US" altLang="ko-KR" sz="1300" i="1" dirty="0" smtClean="0"/>
          </a:p>
          <a:p>
            <a:pPr>
              <a:buNone/>
            </a:pPr>
            <a:r>
              <a:rPr lang="en-US" altLang="ko-KR" sz="1300" i="1" dirty="0" smtClean="0"/>
              <a:t>   </a:t>
            </a:r>
            <a:r>
              <a:rPr lang="en-US" altLang="ko-KR" sz="1400" b="1" dirty="0" smtClean="0"/>
              <a:t>(1)  </a:t>
            </a:r>
            <a:r>
              <a:rPr lang="en-US" altLang="ko-KR" sz="1400" b="1" dirty="0" err="1" smtClean="0"/>
              <a:t>Implicature</a:t>
            </a:r>
            <a:r>
              <a:rPr lang="en-US" altLang="ko-KR" sz="1400" b="1" dirty="0" smtClean="0"/>
              <a:t>(</a:t>
            </a:r>
            <a:r>
              <a:rPr lang="ko-KR" altLang="en-US" sz="1400" b="1" dirty="0" smtClean="0"/>
              <a:t>함축</a:t>
            </a:r>
            <a:r>
              <a:rPr lang="en-US" altLang="ko-KR" sz="1400" b="1" dirty="0" smtClean="0"/>
              <a:t>) </a:t>
            </a:r>
          </a:p>
          <a:p>
            <a:pPr>
              <a:buNone/>
            </a:pPr>
            <a:r>
              <a:rPr lang="en-US" altLang="ko-KR" sz="1300" dirty="0" smtClean="0"/>
              <a:t>                     </a:t>
            </a:r>
          </a:p>
          <a:p>
            <a:pPr>
              <a:buNone/>
            </a:pPr>
            <a:r>
              <a:rPr lang="en-US" altLang="ko-KR" sz="1300" dirty="0" smtClean="0"/>
              <a:t>          a.       Dad:  Very nice girl.  What do you think, Hon?</a:t>
            </a:r>
          </a:p>
          <a:p>
            <a:pPr>
              <a:buNone/>
            </a:pPr>
            <a:r>
              <a:rPr lang="en-US" altLang="ko-KR" sz="1300" dirty="0" smtClean="0"/>
              <a:t>                   Mom:  The turkey sure was moist.</a:t>
            </a:r>
          </a:p>
          <a:p>
            <a:pPr>
              <a:buNone/>
            </a:pPr>
            <a:endParaRPr lang="en-US" altLang="ko-KR" sz="1300" dirty="0" smtClean="0"/>
          </a:p>
          <a:p>
            <a:pPr>
              <a:buNone/>
            </a:pPr>
            <a:r>
              <a:rPr lang="en-US" altLang="ko-KR" sz="1300" dirty="0" smtClean="0"/>
              <a:t>        </a:t>
            </a:r>
            <a:r>
              <a:rPr lang="en-US" altLang="ko-KR" sz="1300" dirty="0" smtClean="0">
                <a:sym typeface="Wingdings" pitchFamily="2" charset="2"/>
              </a:rPr>
              <a:t> The literal meaning is that  Dad asked Mom whether she thinks the girl is nice and </a:t>
            </a:r>
          </a:p>
          <a:p>
            <a:pPr>
              <a:buNone/>
            </a:pPr>
            <a:r>
              <a:rPr lang="en-US" altLang="ko-KR" sz="1300" dirty="0" smtClean="0">
                <a:sym typeface="Wingdings" pitchFamily="2" charset="2"/>
              </a:rPr>
              <a:t>            Mom asserts that the turkey was moist. But this includes</a:t>
            </a:r>
            <a:r>
              <a:rPr lang="en-US" altLang="ko-KR" sz="1300" dirty="0" smtClean="0"/>
              <a:t> some extra-truth-conditional meaning.</a:t>
            </a:r>
          </a:p>
          <a:p>
            <a:pPr>
              <a:buNone/>
            </a:pPr>
            <a:r>
              <a:rPr lang="en-US" altLang="ko-KR" sz="1300" dirty="0" smtClean="0"/>
              <a:t>            </a:t>
            </a:r>
            <a:r>
              <a:rPr lang="en-US" altLang="ko-KR" sz="1300" dirty="0" smtClean="0">
                <a:solidFill>
                  <a:srgbClr val="FF0000"/>
                </a:solidFill>
              </a:rPr>
              <a:t>The assertion “The turkey sure was moist” </a:t>
            </a:r>
            <a:r>
              <a:rPr lang="en-US" altLang="ko-KR" sz="1300" b="1" dirty="0" smtClean="0">
                <a:solidFill>
                  <a:srgbClr val="FF0000"/>
                </a:solidFill>
              </a:rPr>
              <a:t>implies</a:t>
            </a:r>
            <a:r>
              <a:rPr lang="en-US" altLang="ko-KR" sz="1300" dirty="0" smtClean="0">
                <a:solidFill>
                  <a:srgbClr val="FF0000"/>
                </a:solidFill>
              </a:rPr>
              <a:t> “I do not like the girl”:</a:t>
            </a:r>
          </a:p>
          <a:p>
            <a:pPr>
              <a:buNone/>
            </a:pPr>
            <a:r>
              <a:rPr lang="en-US" altLang="ko-KR" sz="1300" dirty="0" smtClean="0"/>
              <a:t>            </a:t>
            </a:r>
            <a:r>
              <a:rPr lang="en-US" altLang="ko-KR" sz="1300" b="1" dirty="0" smtClean="0"/>
              <a:t>The meaning of this conversation can be interpreted by an </a:t>
            </a:r>
            <a:r>
              <a:rPr lang="en-US" altLang="ko-KR" sz="1300" b="1" dirty="0" err="1" smtClean="0">
                <a:solidFill>
                  <a:srgbClr val="FF0000"/>
                </a:solidFill>
              </a:rPr>
              <a:t>implicature</a:t>
            </a:r>
            <a:r>
              <a:rPr lang="en-US" altLang="ko-KR" sz="1300" b="1" dirty="0" smtClean="0"/>
              <a:t>.</a:t>
            </a:r>
          </a:p>
          <a:p>
            <a:pPr>
              <a:buNone/>
            </a:pPr>
            <a:endParaRPr lang="en-US" altLang="ko-KR" sz="1300" b="1" dirty="0" smtClean="0"/>
          </a:p>
          <a:p>
            <a:pPr>
              <a:buNone/>
            </a:pPr>
            <a:r>
              <a:rPr lang="en-US" altLang="ko-KR" sz="1300" dirty="0" smtClean="0"/>
              <a:t>          b.       Sue: Does Mary have a boyfriend?</a:t>
            </a:r>
          </a:p>
          <a:p>
            <a:pPr>
              <a:buNone/>
            </a:pPr>
            <a:r>
              <a:rPr lang="en-US" altLang="ko-KR" sz="1300" dirty="0" smtClean="0"/>
              <a:t>                    Bill: She’s been driving to Santa Barbara every weekend. -&gt; implies Mary has a boyfriend.</a:t>
            </a:r>
          </a:p>
          <a:p>
            <a:pPr>
              <a:buNone/>
            </a:pPr>
            <a:endParaRPr lang="en-US" altLang="ko-KR" sz="1300" dirty="0" smtClean="0"/>
          </a:p>
          <a:p>
            <a:pPr>
              <a:buNone/>
            </a:pPr>
            <a:r>
              <a:rPr lang="en-US" altLang="ko-KR" sz="1300" dirty="0" smtClean="0"/>
              <a:t>          c.        John: Do you know how to change a tire?</a:t>
            </a:r>
          </a:p>
          <a:p>
            <a:pPr>
              <a:buNone/>
            </a:pPr>
            <a:r>
              <a:rPr lang="en-US" altLang="ko-KR" sz="1300" dirty="0" smtClean="0"/>
              <a:t>                    Jane:  I know how to call a tow truck.     -&gt; implies Jane doesn’t know how to change a tire. </a:t>
            </a:r>
          </a:p>
          <a:p>
            <a:pPr>
              <a:buNone/>
            </a:pPr>
            <a:endParaRPr lang="en-US" altLang="ko-KR" sz="1300" dirty="0" smtClean="0"/>
          </a:p>
          <a:p>
            <a:pPr>
              <a:buNone/>
            </a:pPr>
            <a:r>
              <a:rPr lang="en-US" altLang="ko-KR" sz="1300" dirty="0" smtClean="0"/>
              <a:t>          d.        Dana: Do these slacks make my butt look big?</a:t>
            </a:r>
          </a:p>
          <a:p>
            <a:pPr>
              <a:buNone/>
            </a:pPr>
            <a:r>
              <a:rPr lang="en-US" altLang="ko-KR" sz="1300" dirty="0" smtClean="0"/>
              <a:t>                    Jamie: You look great in Chartreuse.       -&gt; implies Dana’s butt looks big.</a:t>
            </a:r>
          </a:p>
          <a:p>
            <a:pPr>
              <a:buNone/>
            </a:pPr>
            <a:r>
              <a:rPr lang="en-US" altLang="ko-KR" sz="1000" dirty="0" smtClean="0"/>
              <a:t>                           (Chartreuse: </a:t>
            </a:r>
            <a:r>
              <a:rPr lang="ko-KR" altLang="en-US" sz="1000" dirty="0" err="1" smtClean="0"/>
              <a:t>샤르트뢰즈</a:t>
            </a:r>
            <a:r>
              <a:rPr lang="ko-KR" altLang="en-US" sz="1000" dirty="0" smtClean="0"/>
              <a:t> 수도원</a:t>
            </a:r>
            <a:r>
              <a:rPr lang="en-US" altLang="ko-KR" sz="1000" dirty="0" smtClean="0"/>
              <a:t>)                                                              </a:t>
            </a:r>
          </a:p>
          <a:p>
            <a:pPr>
              <a:buNone/>
            </a:pPr>
            <a:r>
              <a:rPr lang="en-US" altLang="ko-KR" sz="1200" dirty="0" smtClean="0"/>
              <a:t>                                                                                                              </a:t>
            </a:r>
          </a:p>
          <a:p>
            <a:pPr>
              <a:buNone/>
            </a:pPr>
            <a:r>
              <a:rPr lang="en-US" altLang="ko-KR" sz="1200" i="1" dirty="0" smtClean="0"/>
              <a:t>       </a:t>
            </a:r>
            <a:endParaRPr lang="ko-KR" altLang="en-US" sz="1200" i="1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8596" y="785794"/>
            <a:ext cx="8229600" cy="368280"/>
          </a:xfrm>
        </p:spPr>
        <p:txBody>
          <a:bodyPr>
            <a:normAutofit/>
          </a:bodyPr>
          <a:lstStyle/>
          <a:p>
            <a:pPr algn="l"/>
            <a:r>
              <a:rPr lang="en-US" altLang="ko-KR" sz="1200" dirty="0" smtClean="0"/>
              <a:t>  </a:t>
            </a:r>
            <a:r>
              <a:rPr lang="en-US" altLang="ko-KR" sz="1300" b="1" dirty="0" smtClean="0"/>
              <a:t>(2)  Maxims of Conversation(</a:t>
            </a:r>
            <a:r>
              <a:rPr lang="ko-KR" altLang="en-US" sz="1300" b="1" dirty="0" smtClean="0"/>
              <a:t>대화격률</a:t>
            </a:r>
            <a:r>
              <a:rPr lang="en-US" altLang="ko-KR" sz="1300" b="1" dirty="0" smtClean="0"/>
              <a:t>)</a:t>
            </a:r>
            <a:endParaRPr lang="ko-KR" altLang="en-US" sz="1300" b="1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sz="1200" dirty="0" smtClean="0"/>
              <a:t>       - Grice concluded that language users can calculate </a:t>
            </a:r>
            <a:r>
              <a:rPr lang="en-US" altLang="ko-KR" sz="1200" dirty="0" err="1" smtClean="0"/>
              <a:t>implicatures</a:t>
            </a:r>
            <a:r>
              <a:rPr lang="en-US" altLang="ko-KR" sz="1200" dirty="0" smtClean="0"/>
              <a:t> because they are all following some </a:t>
            </a:r>
          </a:p>
          <a:p>
            <a:pPr>
              <a:buNone/>
            </a:pPr>
            <a:r>
              <a:rPr lang="en-US" altLang="ko-KR" sz="1200" dirty="0" smtClean="0"/>
              <a:t>         implicit principles. He called these principles </a:t>
            </a:r>
            <a:r>
              <a:rPr lang="en-US" altLang="ko-KR" sz="1200" b="1" dirty="0" smtClean="0">
                <a:solidFill>
                  <a:srgbClr val="FF0000"/>
                </a:solidFill>
              </a:rPr>
              <a:t>“maxims” </a:t>
            </a:r>
            <a:r>
              <a:rPr lang="en-US" altLang="ko-KR" sz="1200" dirty="0" smtClean="0"/>
              <a:t>of discourse, and used them to serve as the         </a:t>
            </a:r>
          </a:p>
          <a:p>
            <a:pPr>
              <a:buNone/>
            </a:pPr>
            <a:r>
              <a:rPr lang="en-US" altLang="ko-KR" sz="1200" dirty="0" smtClean="0"/>
              <a:t>         foundation of pragmatics, the study of extra-truth-conditional meaning.</a:t>
            </a:r>
          </a:p>
          <a:p>
            <a:pPr>
              <a:buNone/>
            </a:pPr>
            <a:r>
              <a:rPr lang="en-US" altLang="ko-KR" sz="1200" dirty="0" smtClean="0"/>
              <a:t>       - The principles of maxims of conversation can be referred as </a:t>
            </a:r>
            <a:r>
              <a:rPr lang="en-US" altLang="ko-KR" sz="1200" b="1" dirty="0" smtClean="0"/>
              <a:t>cooperative principle</a:t>
            </a:r>
            <a:r>
              <a:rPr lang="en-US" altLang="ko-KR" sz="1200" dirty="0" smtClean="0"/>
              <a:t>.   </a:t>
            </a:r>
          </a:p>
          <a:p>
            <a:pPr>
              <a:buNone/>
            </a:pPr>
            <a:r>
              <a:rPr lang="en-US" altLang="ko-KR" sz="1200" dirty="0" smtClean="0"/>
              <a:t>  </a:t>
            </a:r>
          </a:p>
          <a:p>
            <a:pPr>
              <a:buNone/>
            </a:pPr>
            <a:r>
              <a:rPr lang="en-US" altLang="ko-KR" sz="1200" dirty="0" smtClean="0"/>
              <a:t>      a.  </a:t>
            </a:r>
            <a:r>
              <a:rPr lang="en-US" altLang="ko-KR" sz="1200" b="1" dirty="0" smtClean="0"/>
              <a:t>Maxim of  Quality: Truth</a:t>
            </a:r>
          </a:p>
          <a:p>
            <a:pPr>
              <a:buNone/>
            </a:pPr>
            <a:r>
              <a:rPr lang="en-US" altLang="ko-KR" sz="1200" dirty="0" smtClean="0"/>
              <a:t>            Do not say what you believe to be false.</a:t>
            </a:r>
          </a:p>
          <a:p>
            <a:pPr>
              <a:buNone/>
            </a:pPr>
            <a:r>
              <a:rPr lang="en-US" altLang="ko-KR" sz="1200" dirty="0" smtClean="0"/>
              <a:t>            Do not say that for which you lack adequate evidence.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b.  </a:t>
            </a:r>
            <a:r>
              <a:rPr lang="en-US" altLang="ko-KR" sz="1200" b="1" dirty="0" smtClean="0"/>
              <a:t>Maxim of Quantity:  Information</a:t>
            </a:r>
          </a:p>
          <a:p>
            <a:pPr>
              <a:buNone/>
            </a:pPr>
            <a:r>
              <a:rPr lang="en-US" altLang="ko-KR" sz="1200" dirty="0" smtClean="0"/>
              <a:t>            Make you contribution as informative as is required for the current purposes of the exchange.</a:t>
            </a:r>
          </a:p>
          <a:p>
            <a:pPr>
              <a:buNone/>
            </a:pPr>
            <a:r>
              <a:rPr lang="en-US" altLang="ko-KR" sz="1200" dirty="0" smtClean="0"/>
              <a:t>            Do not make your contribution more informative than is required.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c.  </a:t>
            </a:r>
            <a:r>
              <a:rPr lang="en-US" altLang="ko-KR" sz="1200" b="1" dirty="0" smtClean="0"/>
              <a:t>Maxim of Relation:  Relevance</a:t>
            </a:r>
          </a:p>
          <a:p>
            <a:pPr>
              <a:buNone/>
            </a:pPr>
            <a:r>
              <a:rPr lang="en-US" altLang="ko-KR" sz="1200" dirty="0" smtClean="0"/>
              <a:t>            Be relevant.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d.  </a:t>
            </a:r>
            <a:r>
              <a:rPr lang="en-US" altLang="ko-KR" sz="1200" b="1" dirty="0" smtClean="0"/>
              <a:t>Maxim of Manner:  Clarity</a:t>
            </a:r>
          </a:p>
          <a:p>
            <a:pPr>
              <a:buNone/>
            </a:pPr>
            <a:r>
              <a:rPr lang="en-US" altLang="ko-KR" sz="1200" dirty="0" smtClean="0"/>
              <a:t>            Avoid obscurity of expression.</a:t>
            </a:r>
          </a:p>
          <a:p>
            <a:pPr>
              <a:buNone/>
            </a:pPr>
            <a:r>
              <a:rPr lang="en-US" altLang="ko-KR" sz="1200" dirty="0" smtClean="0"/>
              <a:t>            Avoid ambiguity.</a:t>
            </a:r>
          </a:p>
          <a:p>
            <a:pPr>
              <a:buNone/>
            </a:pPr>
            <a:r>
              <a:rPr lang="en-US" altLang="ko-KR" sz="1200" dirty="0" smtClean="0"/>
              <a:t>            Avoid unnecessary wordiness.</a:t>
            </a:r>
          </a:p>
          <a:p>
            <a:pPr>
              <a:buNone/>
            </a:pPr>
            <a:r>
              <a:rPr lang="en-US" altLang="ko-KR" sz="1200" dirty="0" smtClean="0"/>
              <a:t>            Be orderly. </a:t>
            </a:r>
          </a:p>
          <a:p>
            <a:pPr>
              <a:buNone/>
            </a:pPr>
            <a:endParaRPr lang="ko-KR" alt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28596" y="1214422"/>
            <a:ext cx="8229600" cy="378621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sz="1200" dirty="0" smtClean="0"/>
              <a:t> -  You know when a word has </a:t>
            </a:r>
            <a:r>
              <a:rPr lang="en-US" altLang="ko-KR" sz="1200" b="1" dirty="0" smtClean="0"/>
              <a:t>two meanings</a:t>
            </a:r>
            <a:r>
              <a:rPr lang="en-US" altLang="ko-KR" sz="1200" dirty="0" smtClean="0"/>
              <a:t>(</a:t>
            </a:r>
            <a:r>
              <a:rPr lang="en-US" altLang="ko-KR" sz="1200" i="1" dirty="0" smtClean="0"/>
              <a:t>bear</a:t>
            </a:r>
            <a:r>
              <a:rPr lang="en-US" altLang="ko-KR" sz="1200" dirty="0" smtClean="0"/>
              <a:t>) and </a:t>
            </a:r>
          </a:p>
          <a:p>
            <a:pPr>
              <a:buNone/>
            </a:pPr>
            <a:r>
              <a:rPr lang="en-US" altLang="ko-KR" sz="1200" dirty="0" smtClean="0"/>
              <a:t>                  when a sentence has two meanings(</a:t>
            </a:r>
            <a:r>
              <a:rPr lang="en-US" altLang="ko-KR" sz="1200" i="1" dirty="0" smtClean="0"/>
              <a:t>Jack</a:t>
            </a:r>
            <a:r>
              <a:rPr lang="en-US" altLang="ko-KR" sz="1200" dirty="0" smtClean="0"/>
              <a:t> </a:t>
            </a:r>
            <a:r>
              <a:rPr lang="en-US" altLang="ko-KR" sz="1200" i="1" dirty="0" smtClean="0"/>
              <a:t>saw a man with a telescope</a:t>
            </a:r>
            <a:r>
              <a:rPr lang="en-US" altLang="ko-KR" sz="1200" dirty="0" smtClean="0"/>
              <a:t>). 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You know when two words have the </a:t>
            </a:r>
            <a:r>
              <a:rPr lang="en-US" altLang="ko-KR" sz="1200" b="1" dirty="0" smtClean="0"/>
              <a:t>same meaning</a:t>
            </a:r>
            <a:r>
              <a:rPr lang="en-US" altLang="ko-KR" sz="1200" dirty="0" smtClean="0"/>
              <a:t>(</a:t>
            </a:r>
            <a:r>
              <a:rPr lang="en-US" altLang="ko-KR" sz="1200" i="1" dirty="0" smtClean="0"/>
              <a:t>sofa</a:t>
            </a:r>
            <a:r>
              <a:rPr lang="en-US" altLang="ko-KR" sz="1200" dirty="0" smtClean="0"/>
              <a:t> </a:t>
            </a:r>
            <a:r>
              <a:rPr lang="en-US" altLang="ko-KR" sz="1200" i="1" dirty="0" smtClean="0"/>
              <a:t>and couch</a:t>
            </a:r>
            <a:r>
              <a:rPr lang="en-US" altLang="ko-KR" sz="1200" dirty="0" smtClean="0"/>
              <a:t>), and </a:t>
            </a:r>
          </a:p>
          <a:p>
            <a:pPr>
              <a:buNone/>
            </a:pPr>
            <a:r>
              <a:rPr lang="en-US" altLang="ko-KR" sz="1200" dirty="0" smtClean="0"/>
              <a:t>                  when two sentences have the same meaning(</a:t>
            </a:r>
            <a:r>
              <a:rPr lang="en-US" altLang="ko-KR" sz="1200" i="1" dirty="0" smtClean="0"/>
              <a:t>Jack</a:t>
            </a:r>
            <a:r>
              <a:rPr lang="en-US" altLang="ko-KR" sz="1200" dirty="0" smtClean="0"/>
              <a:t> </a:t>
            </a:r>
            <a:r>
              <a:rPr lang="en-US" altLang="ko-KR" sz="1200" i="1" dirty="0" smtClean="0"/>
              <a:t>put off the meeting, Jack put the meeting off</a:t>
            </a:r>
            <a:r>
              <a:rPr lang="en-US" altLang="ko-KR" sz="1200" dirty="0" smtClean="0"/>
              <a:t>).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You know when words or sentences have </a:t>
            </a:r>
            <a:r>
              <a:rPr lang="en-US" altLang="ko-KR" sz="1200" b="1" dirty="0" smtClean="0"/>
              <a:t>opposite meanings </a:t>
            </a:r>
            <a:r>
              <a:rPr lang="en-US" altLang="ko-KR" sz="1200" dirty="0" smtClean="0"/>
              <a:t>(</a:t>
            </a:r>
            <a:r>
              <a:rPr lang="en-US" altLang="ko-KR" sz="1200" i="1" dirty="0" smtClean="0"/>
              <a:t>alive/dead; Jack swims/Jack doesn’t swim</a:t>
            </a:r>
            <a:r>
              <a:rPr lang="en-US" altLang="ko-KR" sz="1200" dirty="0" smtClean="0"/>
              <a:t>).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#  </a:t>
            </a:r>
            <a:r>
              <a:rPr lang="ko-KR" altLang="en-US" sz="1200" dirty="0" smtClean="0"/>
              <a:t>단어나 문장의 의미가 서로 유사한지 다른지 또는 하나의 표현이 이중적 의미를 갖는지는 </a:t>
            </a: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  </a:t>
            </a:r>
            <a:r>
              <a:rPr lang="ko-KR" altLang="en-US" sz="1200" dirty="0" smtClean="0"/>
              <a:t>그 언어를 사용하는</a:t>
            </a:r>
            <a:r>
              <a:rPr lang="en-US" altLang="ko-KR" sz="1200" dirty="0" smtClean="0"/>
              <a:t> </a:t>
            </a:r>
            <a:r>
              <a:rPr lang="ko-KR" altLang="en-US" sz="1200" dirty="0" smtClean="0"/>
              <a:t>모국어 화자들의 의미론적 직관에 따라 판단할 수 있으며 그 의미론적 </a:t>
            </a: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  </a:t>
            </a:r>
            <a:r>
              <a:rPr lang="ko-KR" altLang="en-US" sz="1200" dirty="0" smtClean="0"/>
              <a:t>판단은 진리조건적 이론에 근거할 수도</a:t>
            </a:r>
            <a:r>
              <a:rPr lang="en-US" altLang="ko-KR" sz="1200" dirty="0" smtClean="0"/>
              <a:t> </a:t>
            </a:r>
            <a:r>
              <a:rPr lang="ko-KR" altLang="en-US" sz="1200" dirty="0" smtClean="0"/>
              <a:t>있고 화용론적 이론에 근거할 수도 있다</a:t>
            </a:r>
            <a:r>
              <a:rPr lang="en-US" altLang="ko-KR" sz="1200" dirty="0" smtClean="0"/>
              <a:t>.</a:t>
            </a:r>
          </a:p>
          <a:p>
            <a:pPr>
              <a:buNone/>
            </a:pPr>
            <a:r>
              <a:rPr lang="en-US" altLang="ko-KR" sz="1200" dirty="0" smtClean="0"/>
              <a:t>             </a:t>
            </a:r>
          </a:p>
          <a:p>
            <a:pPr>
              <a:buNone/>
            </a:pPr>
            <a:r>
              <a:rPr lang="en-US" altLang="ko-KR" sz="1200" dirty="0" smtClean="0"/>
              <a:t>         -   </a:t>
            </a:r>
            <a:r>
              <a:rPr lang="ko-KR" altLang="en-US" sz="1200" dirty="0" smtClean="0"/>
              <a:t>진리조건적 의미론</a:t>
            </a:r>
            <a:r>
              <a:rPr lang="en-US" altLang="ko-KR" sz="1200" dirty="0" smtClean="0"/>
              <a:t>:  </a:t>
            </a:r>
            <a:r>
              <a:rPr lang="ko-KR" altLang="en-US" sz="1200" dirty="0" smtClean="0"/>
              <a:t>참</a:t>
            </a:r>
            <a:r>
              <a:rPr lang="en-US" altLang="ko-KR" sz="1200" dirty="0" smtClean="0"/>
              <a:t>(truth)</a:t>
            </a:r>
            <a:r>
              <a:rPr lang="ko-KR" altLang="en-US" sz="1200" dirty="0" smtClean="0"/>
              <a:t>과 거짓</a:t>
            </a:r>
            <a:r>
              <a:rPr lang="en-US" altLang="ko-KR" sz="1200" dirty="0" smtClean="0"/>
              <a:t>(false)</a:t>
            </a:r>
            <a:r>
              <a:rPr lang="ko-KR" altLang="en-US" sz="1200" dirty="0" smtClean="0"/>
              <a:t>으로 문장의 의미를 판단</a:t>
            </a: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   -   </a:t>
            </a:r>
            <a:r>
              <a:rPr lang="ko-KR" altLang="en-US" sz="1200" dirty="0" smtClean="0"/>
              <a:t>화용론적 의미론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참과 거짓으로 판단할 수 없으며 대화의 맥락을 통해 문장 의미가 전달되는지를 판단</a:t>
            </a:r>
            <a:r>
              <a:rPr lang="en-US" altLang="ko-KR" sz="1200" dirty="0" smtClean="0"/>
              <a:t>.</a:t>
            </a:r>
            <a:endParaRPr lang="ko-KR" altLang="en-US" sz="12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altLang="ko-KR" sz="1200" b="1" dirty="0" smtClean="0"/>
              <a:t>             </a:t>
            </a:r>
            <a:r>
              <a:rPr lang="en-US" altLang="ko-KR" sz="1200" dirty="0" smtClean="0"/>
              <a:t>a.   </a:t>
            </a:r>
            <a:r>
              <a:rPr lang="en-US" sz="1200" dirty="0" smtClean="0"/>
              <a:t>John has two PhDs. (I believe he has, and have adequate evidence that he has).</a:t>
            </a:r>
            <a:endParaRPr lang="en-US" altLang="ko-KR" sz="1200" b="1" dirty="0" smtClean="0"/>
          </a:p>
          <a:p>
            <a:pPr>
              <a:buNone/>
            </a:pPr>
            <a:r>
              <a:rPr lang="en-US" altLang="ko-KR" sz="1200" b="1" dirty="0" smtClean="0"/>
              <a:t>             </a:t>
            </a:r>
            <a:r>
              <a:rPr lang="en-US" altLang="ko-KR" sz="1200" dirty="0" smtClean="0"/>
              <a:t>b.   </a:t>
            </a:r>
            <a:r>
              <a:rPr lang="en-US" sz="1200" dirty="0" smtClean="0"/>
              <a:t>Nigel has only fourteen children.</a:t>
            </a:r>
            <a:endParaRPr lang="en-US" altLang="ko-KR" sz="1200" b="1" dirty="0" smtClean="0"/>
          </a:p>
          <a:p>
            <a:pPr>
              <a:buNone/>
            </a:pPr>
            <a:r>
              <a:rPr lang="en-US" altLang="ko-KR" sz="1200" b="1" dirty="0" smtClean="0"/>
              <a:t>             </a:t>
            </a:r>
            <a:r>
              <a:rPr lang="en-US" altLang="ko-KR" sz="1200" dirty="0" smtClean="0"/>
              <a:t>c.   </a:t>
            </a:r>
            <a:r>
              <a:rPr lang="en-US" sz="1200" dirty="0" smtClean="0"/>
              <a:t>A: Can you tell me the time?</a:t>
            </a:r>
          </a:p>
          <a:p>
            <a:pPr>
              <a:buNone/>
            </a:pPr>
            <a:r>
              <a:rPr lang="en-US" sz="1200" dirty="0" smtClean="0"/>
              <a:t>                  B: Well, the milkman has come.</a:t>
            </a:r>
            <a:endParaRPr lang="en-US" altLang="ko-KR" sz="1200" b="1" dirty="0" smtClean="0"/>
          </a:p>
          <a:p>
            <a:pPr>
              <a:buNone/>
            </a:pPr>
            <a:r>
              <a:rPr lang="en-US" altLang="ko-KR" sz="1200" b="1" dirty="0" smtClean="0"/>
              <a:t>             </a:t>
            </a:r>
            <a:r>
              <a:rPr lang="en-US" altLang="ko-KR" sz="1200" dirty="0" smtClean="0"/>
              <a:t>d.   </a:t>
            </a:r>
            <a:r>
              <a:rPr lang="en-US" sz="1200" dirty="0" smtClean="0"/>
              <a:t>Open the door.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b="1" dirty="0" smtClean="0"/>
              <a:t>      </a:t>
            </a:r>
            <a:r>
              <a:rPr lang="en-US" altLang="ko-KR" sz="1200" b="1" dirty="0" err="1" smtClean="0"/>
              <a:t>Floutings</a:t>
            </a:r>
            <a:r>
              <a:rPr lang="en-US" altLang="ko-KR" sz="1200" b="1" dirty="0" smtClean="0"/>
              <a:t> of Maxims: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    </a:t>
            </a:r>
            <a:r>
              <a:rPr lang="en-US" altLang="ko-KR" sz="1200" dirty="0" err="1" smtClean="0"/>
              <a:t>Implicatures</a:t>
            </a:r>
            <a:r>
              <a:rPr lang="en-US" altLang="ko-KR" sz="1200" dirty="0" smtClean="0"/>
              <a:t> can also arise when maxims are flouted.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         1.     Dad:  Very nice girl. What do you think, Hon?</a:t>
            </a:r>
          </a:p>
          <a:p>
            <a:pPr>
              <a:buNone/>
            </a:pPr>
            <a:r>
              <a:rPr lang="en-US" altLang="ko-KR" sz="1200" dirty="0" smtClean="0"/>
              <a:t>                      Mom: The turkey sure was moist.</a:t>
            </a:r>
          </a:p>
          <a:p>
            <a:pPr>
              <a:buNone/>
            </a:pPr>
            <a:r>
              <a:rPr lang="en-US" altLang="ko-KR" sz="1200" dirty="0" smtClean="0"/>
              <a:t>                      </a:t>
            </a:r>
            <a:r>
              <a:rPr lang="en-US" altLang="ko-KR" sz="1200" dirty="0" smtClean="0">
                <a:sym typeface="Wingdings" pitchFamily="2" charset="2"/>
              </a:rPr>
              <a:t> violating the maxim of Relation</a:t>
            </a:r>
          </a:p>
          <a:p>
            <a:pPr>
              <a:buNone/>
            </a:pPr>
            <a:endParaRPr lang="en-US" altLang="ko-KR" sz="1200" dirty="0" smtClean="0">
              <a:sym typeface="Wingdings" pitchFamily="2" charset="2"/>
            </a:endParaRPr>
          </a:p>
          <a:p>
            <a:pPr>
              <a:buNone/>
            </a:pPr>
            <a:r>
              <a:rPr lang="en-US" altLang="ko-KR" sz="1200" dirty="0" smtClean="0">
                <a:sym typeface="Wingdings" pitchFamily="2" charset="2"/>
              </a:rPr>
              <a:t>               2.     Polonius:  What do you read, my lord?</a:t>
            </a:r>
          </a:p>
          <a:p>
            <a:pPr>
              <a:buNone/>
            </a:pPr>
            <a:r>
              <a:rPr lang="en-US" altLang="ko-KR" sz="1200" dirty="0" smtClean="0">
                <a:sym typeface="Wingdings" pitchFamily="2" charset="2"/>
              </a:rPr>
              <a:t>                       Hamlet:  Words, words, words.</a:t>
            </a:r>
          </a:p>
          <a:p>
            <a:pPr>
              <a:buNone/>
            </a:pPr>
            <a:r>
              <a:rPr lang="en-US" altLang="ko-KR" sz="1200" dirty="0" smtClean="0">
                <a:sym typeface="Wingdings" pitchFamily="2" charset="2"/>
              </a:rPr>
              <a:t>                       violating the maxim of Quantity</a:t>
            </a:r>
          </a:p>
          <a:p>
            <a:pPr>
              <a:buNone/>
            </a:pPr>
            <a:endParaRPr lang="en-US" altLang="ko-KR" sz="1200" dirty="0" smtClean="0">
              <a:sym typeface="Wingdings" pitchFamily="2" charset="2"/>
            </a:endParaRPr>
          </a:p>
          <a:p>
            <a:pPr>
              <a:buNone/>
            </a:pPr>
            <a:r>
              <a:rPr lang="en-US" altLang="ko-KR" sz="1200" dirty="0" smtClean="0">
                <a:sym typeface="Wingdings" pitchFamily="2" charset="2"/>
              </a:rPr>
              <a:t>               3.     </a:t>
            </a:r>
            <a:r>
              <a:rPr lang="en-US" sz="1200" dirty="0" smtClean="0"/>
              <a:t>Queen Victoria was made of iron.</a:t>
            </a:r>
          </a:p>
          <a:p>
            <a:pPr>
              <a:buNone/>
            </a:pPr>
            <a:r>
              <a:rPr lang="en-US" sz="1200" dirty="0" smtClean="0"/>
              <a:t>                      </a:t>
            </a:r>
            <a:r>
              <a:rPr lang="en-US" sz="1200" dirty="0" smtClean="0">
                <a:sym typeface="Wingdings" pitchFamily="2" charset="2"/>
              </a:rPr>
              <a:t> violating the maxim of Quality</a:t>
            </a:r>
          </a:p>
          <a:p>
            <a:pPr>
              <a:buNone/>
            </a:pPr>
            <a:endParaRPr lang="en-US" sz="1200" dirty="0" smtClean="0">
              <a:sym typeface="Wingdings" pitchFamily="2" charset="2"/>
            </a:endParaRPr>
          </a:p>
          <a:p>
            <a:pPr>
              <a:buNone/>
            </a:pPr>
            <a:r>
              <a:rPr lang="en-US" sz="1200" dirty="0" smtClean="0">
                <a:sym typeface="Wingdings" pitchFamily="2" charset="2"/>
              </a:rPr>
              <a:t>               4.     </a:t>
            </a:r>
            <a:r>
              <a:rPr lang="en-US" sz="1200" dirty="0" smtClean="0"/>
              <a:t>Miss Singer produced a series of sounds corresponding closely to the score</a:t>
            </a:r>
          </a:p>
          <a:p>
            <a:pPr>
              <a:buNone/>
            </a:pPr>
            <a:r>
              <a:rPr lang="en-US" sz="1200" dirty="0" smtClean="0"/>
              <a:t>                      of an aria from </a:t>
            </a:r>
            <a:r>
              <a:rPr lang="en-US" sz="1200" dirty="0" err="1" smtClean="0"/>
              <a:t>Rigoletto</a:t>
            </a:r>
            <a:r>
              <a:rPr lang="en-US" sz="1200" dirty="0" smtClean="0"/>
              <a:t>.</a:t>
            </a:r>
          </a:p>
          <a:p>
            <a:pPr>
              <a:buNone/>
            </a:pPr>
            <a:r>
              <a:rPr lang="en-US" sz="1200" dirty="0" smtClean="0"/>
              <a:t>                      </a:t>
            </a:r>
            <a:r>
              <a:rPr lang="en-US" sz="1200" dirty="0" smtClean="0">
                <a:sym typeface="Wingdings" pitchFamily="2" charset="2"/>
              </a:rPr>
              <a:t> violating the maxim of Manner</a:t>
            </a:r>
            <a:endParaRPr lang="en-US" sz="1200" dirty="0" smtClean="0"/>
          </a:p>
          <a:p>
            <a:pPr>
              <a:buNone/>
            </a:pPr>
            <a:r>
              <a:rPr lang="en-US" altLang="ko-KR" sz="1200" dirty="0" smtClean="0">
                <a:sym typeface="Wingdings" pitchFamily="2" charset="2"/>
              </a:rPr>
              <a:t>                                                                                                                                              8&lt;2&gt;</a:t>
            </a:r>
            <a:endParaRPr lang="ko-KR" altLang="en-US" sz="12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8596" y="857232"/>
            <a:ext cx="8229600" cy="296842"/>
          </a:xfrm>
        </p:spPr>
        <p:txBody>
          <a:bodyPr>
            <a:normAutofit/>
          </a:bodyPr>
          <a:lstStyle/>
          <a:p>
            <a:pPr algn="l"/>
            <a:r>
              <a:rPr lang="en-US" altLang="ko-KR" sz="1200" dirty="0" smtClean="0"/>
              <a:t>  </a:t>
            </a:r>
            <a:r>
              <a:rPr lang="en-US" altLang="ko-KR" sz="1300" b="1" dirty="0" smtClean="0"/>
              <a:t>(3)  Presupposition(</a:t>
            </a:r>
            <a:r>
              <a:rPr lang="ko-KR" altLang="en-US" sz="1300" b="1" dirty="0" smtClean="0"/>
              <a:t>전제</a:t>
            </a:r>
            <a:r>
              <a:rPr lang="en-US" altLang="ko-KR" sz="1300" b="1" dirty="0" smtClean="0"/>
              <a:t>)</a:t>
            </a:r>
            <a:endParaRPr lang="ko-KR" altLang="en-US" sz="1300" b="1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altLang="ko-KR" sz="1200" dirty="0" smtClean="0"/>
              <a:t>        Situations</a:t>
            </a:r>
            <a:r>
              <a:rPr lang="ko-KR" altLang="en-US" sz="1200" dirty="0" smtClean="0"/>
              <a:t> </a:t>
            </a:r>
            <a:r>
              <a:rPr lang="en-US" altLang="ko-KR" sz="1200" dirty="0" smtClean="0"/>
              <a:t>that must exist for utterances to be appropriate are called </a:t>
            </a:r>
            <a:r>
              <a:rPr lang="en-US" altLang="ko-KR" sz="1200" b="1" dirty="0" smtClean="0"/>
              <a:t>presuppositions</a:t>
            </a:r>
            <a:r>
              <a:rPr lang="en-US" altLang="ko-KR" sz="1200" dirty="0" smtClean="0"/>
              <a:t>.</a:t>
            </a:r>
          </a:p>
          <a:p>
            <a:pPr>
              <a:buNone/>
            </a:pPr>
            <a:r>
              <a:rPr lang="en-US" altLang="ko-KR" sz="1200" dirty="0" smtClean="0"/>
              <a:t>    </a:t>
            </a:r>
          </a:p>
          <a:p>
            <a:pPr>
              <a:buNone/>
            </a:pPr>
            <a:r>
              <a:rPr lang="en-US" altLang="ko-KR" sz="1200" dirty="0" smtClean="0"/>
              <a:t>         a.  Have you stopped hugging your border collie?</a:t>
            </a:r>
          </a:p>
          <a:p>
            <a:pPr>
              <a:buNone/>
            </a:pPr>
            <a:r>
              <a:rPr lang="en-US" altLang="ko-KR" sz="1200" dirty="0" smtClean="0"/>
              <a:t>             presupposes that you hugged your border collie.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   b.  The river Avon runs through Stratford.</a:t>
            </a:r>
          </a:p>
          <a:p>
            <a:pPr>
              <a:buNone/>
            </a:pPr>
            <a:r>
              <a:rPr lang="en-US" altLang="ko-KR" sz="1200" dirty="0" smtClean="0"/>
              <a:t>              presupposes the existence of the river and the town.</a:t>
            </a:r>
          </a:p>
          <a:p>
            <a:pPr>
              <a:buNone/>
            </a:pPr>
            <a:r>
              <a:rPr lang="en-US" altLang="ko-KR" sz="1200" dirty="0" smtClean="0"/>
              <a:t>        </a:t>
            </a:r>
          </a:p>
          <a:p>
            <a:pPr>
              <a:buNone/>
            </a:pPr>
            <a:r>
              <a:rPr lang="en-US" altLang="ko-KR" sz="1200" dirty="0" smtClean="0"/>
              <a:t>         c.   Take some more tea.   /  Have another beer.</a:t>
            </a:r>
          </a:p>
          <a:p>
            <a:pPr>
              <a:buNone/>
            </a:pPr>
            <a:r>
              <a:rPr lang="en-US" altLang="ko-KR" sz="1200" dirty="0" smtClean="0"/>
              <a:t>              presuppose that one has already had some.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   d.  I am/am not sorry that the team lost.</a:t>
            </a:r>
          </a:p>
          <a:p>
            <a:pPr>
              <a:buNone/>
            </a:pPr>
            <a:r>
              <a:rPr lang="en-US" altLang="ko-KR" sz="1200" dirty="0" smtClean="0"/>
              <a:t>              presupposes that the team lost.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   e.  </a:t>
            </a:r>
            <a:r>
              <a:rPr lang="en-US" sz="1200" dirty="0" smtClean="0"/>
              <a:t>John realized/didn't realize that he was in debt.</a:t>
            </a:r>
          </a:p>
          <a:p>
            <a:pPr>
              <a:buNone/>
            </a:pPr>
            <a:r>
              <a:rPr lang="en-US" sz="1200" dirty="0" smtClean="0"/>
              <a:t>              presupposes that he was in debt.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   f.   </a:t>
            </a:r>
            <a:r>
              <a:rPr lang="en-US" sz="1200" dirty="0" smtClean="0"/>
              <a:t>Frankenstein was/wasn't aware that Dracula was there</a:t>
            </a:r>
          </a:p>
          <a:p>
            <a:pPr>
              <a:buNone/>
            </a:pPr>
            <a:r>
              <a:rPr lang="en-US" altLang="ko-KR" sz="1200" dirty="0" smtClean="0"/>
              <a:t>              presupposes that Dracula was there.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  =&gt; Presuppositions are different from </a:t>
            </a:r>
            <a:r>
              <a:rPr lang="en-US" altLang="ko-KR" sz="1200" dirty="0" err="1" smtClean="0"/>
              <a:t>implicatures</a:t>
            </a:r>
            <a:r>
              <a:rPr lang="en-US" altLang="ko-KR" sz="1200" dirty="0" smtClean="0"/>
              <a:t> or entailments.</a:t>
            </a:r>
          </a:p>
          <a:p>
            <a:pPr>
              <a:buNone/>
            </a:pPr>
            <a:r>
              <a:rPr lang="en-US" altLang="ko-KR" sz="1200" dirty="0" smtClean="0"/>
              <a:t>             Presuppositions prevent violations of the Maxims of Conversation.</a:t>
            </a:r>
            <a:endParaRPr lang="ko-KR" altLang="en-US" sz="12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8596" y="714356"/>
            <a:ext cx="8229600" cy="296842"/>
          </a:xfrm>
        </p:spPr>
        <p:txBody>
          <a:bodyPr>
            <a:noAutofit/>
          </a:bodyPr>
          <a:lstStyle/>
          <a:p>
            <a:pPr algn="l"/>
            <a:r>
              <a:rPr lang="en-US" altLang="ko-KR" sz="1200" dirty="0" smtClean="0"/>
              <a:t>  </a:t>
            </a:r>
            <a:r>
              <a:rPr lang="en-US" altLang="ko-KR" sz="1300" b="1" dirty="0" smtClean="0"/>
              <a:t>(4) Speech Acts(</a:t>
            </a:r>
            <a:r>
              <a:rPr lang="ko-KR" altLang="en-US" sz="1300" b="1" dirty="0" smtClean="0"/>
              <a:t>화행</a:t>
            </a:r>
            <a:r>
              <a:rPr lang="en-US" altLang="ko-KR" sz="1300" b="1" dirty="0" smtClean="0"/>
              <a:t>)</a:t>
            </a:r>
            <a:endParaRPr lang="ko-KR" altLang="en-US" sz="1300" b="1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sz="1200" dirty="0" smtClean="0"/>
              <a:t>        1.  You can use language to make promises, lay bets, issue warnings, christen boats, </a:t>
            </a:r>
          </a:p>
          <a:p>
            <a:pPr>
              <a:buNone/>
            </a:pPr>
            <a:r>
              <a:rPr lang="en-US" altLang="ko-KR" sz="1200" dirty="0" smtClean="0"/>
              <a:t>            place names in nomination, offer congratulations, or swear testimony. </a:t>
            </a:r>
          </a:p>
          <a:p>
            <a:pPr>
              <a:buNone/>
            </a:pPr>
            <a:r>
              <a:rPr lang="en-US" altLang="ko-KR" sz="1200" dirty="0" smtClean="0"/>
              <a:t>            </a:t>
            </a:r>
            <a:r>
              <a:rPr lang="en-US" altLang="ko-KR" sz="1200" b="1" dirty="0" smtClean="0"/>
              <a:t>The description of how this is done is the theory of </a:t>
            </a:r>
            <a:r>
              <a:rPr lang="en-US" altLang="ko-KR" sz="1200" b="1" dirty="0" smtClean="0">
                <a:solidFill>
                  <a:srgbClr val="FF0000"/>
                </a:solidFill>
              </a:rPr>
              <a:t>speech acts</a:t>
            </a:r>
            <a:r>
              <a:rPr lang="en-US" altLang="ko-KR" sz="1200" dirty="0" smtClean="0"/>
              <a:t>.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  2.  Promising, betting, warning, naming, testimony and so on cannot be explained by truth-conditional</a:t>
            </a:r>
          </a:p>
          <a:p>
            <a:pPr>
              <a:buNone/>
            </a:pPr>
            <a:r>
              <a:rPr lang="en-US" altLang="ko-KR" sz="1200" dirty="0" smtClean="0"/>
              <a:t>            semantics because they are not determined by the concept of truth or false.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  3.  By saying </a:t>
            </a:r>
            <a:r>
              <a:rPr lang="en-US" altLang="ko-KR" sz="1200" i="1" u="sng" dirty="0" smtClean="0"/>
              <a:t>I </a:t>
            </a:r>
            <a:r>
              <a:rPr lang="en-US" altLang="ko-KR" sz="1200" b="1" i="1" u="sng" dirty="0" smtClean="0">
                <a:solidFill>
                  <a:srgbClr val="0070C0"/>
                </a:solidFill>
              </a:rPr>
              <a:t>warn</a:t>
            </a:r>
            <a:r>
              <a:rPr lang="en-US" altLang="ko-KR" sz="1200" i="1" u="sng" dirty="0" smtClean="0"/>
              <a:t> you that there is a sheepdog in the closet</a:t>
            </a:r>
            <a:r>
              <a:rPr lang="en-US" altLang="ko-KR" sz="1200" dirty="0" smtClean="0"/>
              <a:t>, you not only say something,</a:t>
            </a:r>
          </a:p>
          <a:p>
            <a:pPr>
              <a:buNone/>
            </a:pPr>
            <a:r>
              <a:rPr lang="en-US" altLang="ko-KR" sz="1200" dirty="0" smtClean="0"/>
              <a:t>            you </a:t>
            </a:r>
            <a:r>
              <a:rPr lang="en-US" altLang="ko-KR" sz="1200" b="1" i="1" dirty="0" smtClean="0"/>
              <a:t>warn</a:t>
            </a:r>
            <a:r>
              <a:rPr lang="en-US" altLang="ko-KR" sz="1200" dirty="0" smtClean="0"/>
              <a:t> someone.  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  4.  Verbs like </a:t>
            </a:r>
            <a:r>
              <a:rPr lang="en-US" altLang="ko-KR" sz="1200" u="sng" dirty="0" smtClean="0"/>
              <a:t>bet, promise, warn, swear,</a:t>
            </a:r>
            <a:r>
              <a:rPr lang="en-US" altLang="ko-KR" sz="1200" dirty="0" smtClean="0"/>
              <a:t> and so on are </a:t>
            </a:r>
            <a:r>
              <a:rPr lang="en-US" altLang="ko-KR" sz="1200" b="1" dirty="0" err="1" smtClean="0"/>
              <a:t>performative</a:t>
            </a:r>
            <a:r>
              <a:rPr lang="en-US" altLang="ko-KR" sz="1200" b="1" dirty="0" smtClean="0"/>
              <a:t> verbs</a:t>
            </a:r>
            <a:r>
              <a:rPr lang="en-US" altLang="ko-KR" sz="1200" dirty="0" smtClean="0"/>
              <a:t>.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  5.  The following sentences show </a:t>
            </a:r>
            <a:r>
              <a:rPr lang="en-US" altLang="ko-KR" sz="1200" b="1" dirty="0" smtClean="0"/>
              <a:t>Speech Acts </a:t>
            </a:r>
            <a:r>
              <a:rPr lang="en-US" altLang="ko-KR" sz="1200" dirty="0" smtClean="0"/>
              <a:t>involving </a:t>
            </a:r>
            <a:r>
              <a:rPr lang="en-US" altLang="ko-KR" sz="1200" dirty="0" err="1" smtClean="0"/>
              <a:t>performative</a:t>
            </a:r>
            <a:r>
              <a:rPr lang="en-US" altLang="ko-KR" sz="1200" dirty="0" smtClean="0"/>
              <a:t> verbs.</a:t>
            </a:r>
          </a:p>
          <a:p>
            <a:pPr>
              <a:buNone/>
            </a:pPr>
            <a:r>
              <a:rPr lang="en-US" altLang="ko-KR" sz="1200" dirty="0" smtClean="0"/>
              <a:t>                   I </a:t>
            </a:r>
            <a:r>
              <a:rPr lang="en-US" altLang="ko-KR" sz="1200" i="1" dirty="0" smtClean="0">
                <a:solidFill>
                  <a:srgbClr val="FF0000"/>
                </a:solidFill>
              </a:rPr>
              <a:t>bet</a:t>
            </a:r>
            <a:r>
              <a:rPr lang="en-US" altLang="ko-KR" sz="1200" dirty="0" smtClean="0"/>
              <a:t> you five dollars the Yankees win.</a:t>
            </a:r>
          </a:p>
          <a:p>
            <a:pPr>
              <a:buNone/>
            </a:pPr>
            <a:r>
              <a:rPr lang="en-US" altLang="ko-KR" sz="1200" dirty="0" smtClean="0"/>
              <a:t>                   I </a:t>
            </a:r>
            <a:r>
              <a:rPr lang="en-US" altLang="ko-KR" sz="1200" i="1" dirty="0" smtClean="0">
                <a:solidFill>
                  <a:srgbClr val="FF0000"/>
                </a:solidFill>
              </a:rPr>
              <a:t>challenge</a:t>
            </a:r>
            <a:r>
              <a:rPr lang="en-US" altLang="ko-KR" sz="1200" dirty="0" smtClean="0"/>
              <a:t> you to a match.</a:t>
            </a:r>
          </a:p>
          <a:p>
            <a:pPr>
              <a:buNone/>
            </a:pPr>
            <a:r>
              <a:rPr lang="en-US" altLang="ko-KR" sz="1200" dirty="0" smtClean="0"/>
              <a:t>                   I </a:t>
            </a:r>
            <a:r>
              <a:rPr lang="en-US" altLang="ko-KR" sz="1200" i="1" dirty="0" smtClean="0">
                <a:solidFill>
                  <a:srgbClr val="FF0000"/>
                </a:solidFill>
              </a:rPr>
              <a:t>dare</a:t>
            </a:r>
            <a:r>
              <a:rPr lang="en-US" altLang="ko-KR" sz="1200" dirty="0" smtClean="0"/>
              <a:t> you to step over this line.</a:t>
            </a:r>
          </a:p>
          <a:p>
            <a:pPr>
              <a:buNone/>
            </a:pPr>
            <a:r>
              <a:rPr lang="en-US" altLang="ko-KR" sz="1200" dirty="0" smtClean="0"/>
              <a:t>                   I </a:t>
            </a:r>
            <a:r>
              <a:rPr lang="en-US" altLang="ko-KR" sz="1200" i="1" dirty="0" smtClean="0">
                <a:solidFill>
                  <a:srgbClr val="FF0000"/>
                </a:solidFill>
              </a:rPr>
              <a:t>fine</a:t>
            </a:r>
            <a:r>
              <a:rPr lang="en-US" altLang="ko-KR" sz="1200" dirty="0" smtClean="0"/>
              <a:t> you $100 for possession of oregano.</a:t>
            </a:r>
          </a:p>
          <a:p>
            <a:pPr>
              <a:buNone/>
            </a:pPr>
            <a:r>
              <a:rPr lang="en-US" altLang="ko-KR" sz="1200" dirty="0" smtClean="0"/>
              <a:t>                   I </a:t>
            </a:r>
            <a:r>
              <a:rPr lang="en-US" altLang="ko-KR" sz="1200" i="1" dirty="0" smtClean="0">
                <a:solidFill>
                  <a:srgbClr val="FF0000"/>
                </a:solidFill>
              </a:rPr>
              <a:t>move</a:t>
            </a:r>
            <a:r>
              <a:rPr lang="en-US" altLang="ko-KR" sz="1200" dirty="0" smtClean="0"/>
              <a:t> that we adjourn.</a:t>
            </a:r>
          </a:p>
          <a:p>
            <a:pPr>
              <a:buNone/>
            </a:pPr>
            <a:r>
              <a:rPr lang="en-US" altLang="ko-KR" sz="1200" dirty="0" smtClean="0"/>
              <a:t>                   I </a:t>
            </a:r>
            <a:r>
              <a:rPr lang="en-US" altLang="ko-KR" sz="1200" i="1" dirty="0" smtClean="0">
                <a:solidFill>
                  <a:srgbClr val="FF0000"/>
                </a:solidFill>
              </a:rPr>
              <a:t>nominate</a:t>
            </a:r>
            <a:r>
              <a:rPr lang="en-US" altLang="ko-KR" sz="1200" dirty="0" smtClean="0"/>
              <a:t> Batman for mayor of Gotham City.</a:t>
            </a:r>
          </a:p>
          <a:p>
            <a:pPr>
              <a:buNone/>
            </a:pPr>
            <a:r>
              <a:rPr lang="en-US" altLang="ko-KR" sz="1200" dirty="0" smtClean="0"/>
              <a:t>                   I </a:t>
            </a:r>
            <a:r>
              <a:rPr lang="en-US" altLang="ko-KR" sz="1200" i="1" dirty="0" smtClean="0">
                <a:solidFill>
                  <a:srgbClr val="FF0000"/>
                </a:solidFill>
              </a:rPr>
              <a:t>promise</a:t>
            </a:r>
            <a:r>
              <a:rPr lang="en-US" altLang="ko-KR" sz="1200" dirty="0" smtClean="0"/>
              <a:t> to improve.</a:t>
            </a:r>
          </a:p>
          <a:p>
            <a:pPr>
              <a:buNone/>
            </a:pPr>
            <a:r>
              <a:rPr lang="en-US" altLang="ko-KR" sz="1200" dirty="0" smtClean="0"/>
              <a:t>                   I </a:t>
            </a:r>
            <a:r>
              <a:rPr lang="en-US" altLang="ko-KR" sz="1200" i="1" dirty="0" smtClean="0">
                <a:solidFill>
                  <a:srgbClr val="FF0000"/>
                </a:solidFill>
              </a:rPr>
              <a:t>resign</a:t>
            </a:r>
            <a:r>
              <a:rPr lang="en-US" altLang="ko-KR" sz="1200" dirty="0" smtClean="0"/>
              <a:t>!</a:t>
            </a:r>
          </a:p>
          <a:p>
            <a:pPr>
              <a:buNone/>
            </a:pPr>
            <a:r>
              <a:rPr lang="en-US" altLang="ko-KR" sz="1200" dirty="0" smtClean="0"/>
              <a:t>                   I </a:t>
            </a:r>
            <a:r>
              <a:rPr lang="en-US" altLang="ko-KR" sz="1200" i="1" dirty="0" smtClean="0">
                <a:solidFill>
                  <a:srgbClr val="FF0000"/>
                </a:solidFill>
              </a:rPr>
              <a:t>pronounce</a:t>
            </a:r>
            <a:r>
              <a:rPr lang="en-US" altLang="ko-KR" sz="1200" dirty="0" smtClean="0"/>
              <a:t> you husband and wife.</a:t>
            </a:r>
            <a:endParaRPr lang="ko-KR" altLang="en-US" sz="12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19749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sz="1200" b="1" dirty="0" smtClean="0"/>
              <a:t>     -</a:t>
            </a:r>
            <a:r>
              <a:rPr lang="en-US" altLang="ko-KR" sz="1200" dirty="0" smtClean="0"/>
              <a:t>  </a:t>
            </a:r>
            <a:r>
              <a:rPr lang="en-US" altLang="ko-KR" sz="1200" b="1" dirty="0" smtClean="0"/>
              <a:t>Condition for Speech Acts: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      </a:t>
            </a:r>
            <a:r>
              <a:rPr lang="en-US" altLang="ko-KR" sz="1200" b="1" dirty="0" smtClean="0">
                <a:solidFill>
                  <a:schemeClr val="accent1">
                    <a:lumMod val="75000"/>
                  </a:schemeClr>
                </a:solidFill>
              </a:rPr>
              <a:t>(a)  The speaker is the subject as the first person, </a:t>
            </a:r>
            <a:r>
              <a:rPr lang="en-US" altLang="ko-KR" sz="1200" b="1" i="1" dirty="0" smtClean="0">
                <a:solidFill>
                  <a:schemeClr val="accent1">
                    <a:lumMod val="75000"/>
                  </a:schemeClr>
                </a:solidFill>
              </a:rPr>
              <a:t>I .</a:t>
            </a:r>
            <a:endParaRPr lang="en-US" altLang="ko-KR" sz="12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r>
              <a:rPr lang="en-US" altLang="ko-KR" sz="1200" b="1" dirty="0" smtClean="0">
                <a:solidFill>
                  <a:schemeClr val="accent1">
                    <a:lumMod val="75000"/>
                  </a:schemeClr>
                </a:solidFill>
              </a:rPr>
              <a:t>            (b)  By uttering, the sentence accomplishes some additional action, such as</a:t>
            </a:r>
          </a:p>
          <a:p>
            <a:pPr>
              <a:buNone/>
            </a:pPr>
            <a:r>
              <a:rPr lang="en-US" altLang="ko-KR" sz="1200" b="1" dirty="0" smtClean="0">
                <a:solidFill>
                  <a:schemeClr val="accent1">
                    <a:lumMod val="75000"/>
                  </a:schemeClr>
                </a:solidFill>
              </a:rPr>
              <a:t>                  daring, nominating, or resigning.</a:t>
            </a:r>
          </a:p>
          <a:p>
            <a:pPr>
              <a:buNone/>
            </a:pPr>
            <a:r>
              <a:rPr lang="en-US" altLang="ko-KR" sz="1200" b="1" dirty="0" smtClean="0">
                <a:solidFill>
                  <a:schemeClr val="accent1">
                    <a:lumMod val="75000"/>
                  </a:schemeClr>
                </a:solidFill>
              </a:rPr>
              <a:t>            (c)  All these sentences are affirmative, declarative, and in the present tense.</a:t>
            </a:r>
          </a:p>
          <a:p>
            <a:pPr>
              <a:buNone/>
            </a:pPr>
            <a:r>
              <a:rPr lang="en-US" altLang="ko-KR" sz="1200" b="1" dirty="0" smtClean="0">
                <a:solidFill>
                  <a:schemeClr val="accent1">
                    <a:lumMod val="75000"/>
                  </a:schemeClr>
                </a:solidFill>
              </a:rPr>
              <a:t>            (d)  They form typical </a:t>
            </a:r>
            <a:r>
              <a:rPr lang="en-US" altLang="ko-KR" sz="1200" b="1" dirty="0" err="1" smtClean="0">
                <a:solidFill>
                  <a:schemeClr val="accent1">
                    <a:lumMod val="75000"/>
                  </a:schemeClr>
                </a:solidFill>
              </a:rPr>
              <a:t>performative</a:t>
            </a:r>
            <a:r>
              <a:rPr lang="en-US" altLang="ko-KR" sz="1200" b="1" dirty="0" smtClean="0">
                <a:solidFill>
                  <a:schemeClr val="accent1">
                    <a:lumMod val="75000"/>
                  </a:schemeClr>
                </a:solidFill>
              </a:rPr>
              <a:t> sentences.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    </a:t>
            </a:r>
            <a:r>
              <a:rPr lang="en-US" altLang="ko-KR" sz="1200" dirty="0" smtClean="0">
                <a:sym typeface="Wingdings" pitchFamily="2" charset="2"/>
              </a:rPr>
              <a:t> </a:t>
            </a:r>
            <a:r>
              <a:rPr lang="ko-KR" altLang="en-US" sz="1200" dirty="0" smtClean="0">
                <a:sym typeface="Wingdings" pitchFamily="2" charset="2"/>
              </a:rPr>
              <a:t>화행</a:t>
            </a:r>
            <a:r>
              <a:rPr lang="en-US" altLang="ko-KR" sz="1200" dirty="0" smtClean="0">
                <a:sym typeface="Wingdings" pitchFamily="2" charset="2"/>
              </a:rPr>
              <a:t>(speech acts)</a:t>
            </a:r>
            <a:r>
              <a:rPr lang="ko-KR" altLang="en-US" sz="1200" dirty="0" smtClean="0">
                <a:sym typeface="Wingdings" pitchFamily="2" charset="2"/>
              </a:rPr>
              <a:t>이론은 </a:t>
            </a:r>
            <a:r>
              <a:rPr lang="en-US" altLang="ko-KR" sz="1200" b="1" dirty="0" smtClean="0">
                <a:sym typeface="Wingdings" pitchFamily="2" charset="2"/>
              </a:rPr>
              <a:t>1</a:t>
            </a:r>
            <a:r>
              <a:rPr lang="ko-KR" altLang="en-US" sz="1200" b="1" dirty="0" smtClean="0">
                <a:sym typeface="Wingdings" pitchFamily="2" charset="2"/>
              </a:rPr>
              <a:t>인칭 화자</a:t>
            </a:r>
            <a:r>
              <a:rPr lang="ko-KR" altLang="en-US" sz="1200" dirty="0" smtClean="0">
                <a:sym typeface="Wingdings" pitchFamily="2" charset="2"/>
              </a:rPr>
              <a:t>가</a:t>
            </a:r>
            <a:r>
              <a:rPr lang="ko-KR" altLang="en-US" sz="1200" b="1" dirty="0" smtClean="0">
                <a:sym typeface="Wingdings" pitchFamily="2" charset="2"/>
              </a:rPr>
              <a:t> 말을 함과 동시에 행동</a:t>
            </a:r>
            <a:r>
              <a:rPr lang="ko-KR" altLang="en-US" sz="1200" dirty="0" smtClean="0">
                <a:sym typeface="Wingdings" pitchFamily="2" charset="2"/>
              </a:rPr>
              <a:t>을</a:t>
            </a:r>
            <a:r>
              <a:rPr lang="ko-KR" altLang="en-US" sz="1200" b="1" dirty="0" smtClean="0">
                <a:sym typeface="Wingdings" pitchFamily="2" charset="2"/>
              </a:rPr>
              <a:t> </a:t>
            </a:r>
            <a:r>
              <a:rPr lang="ko-KR" altLang="en-US" sz="1200" dirty="0" smtClean="0">
                <a:sym typeface="Wingdings" pitchFamily="2" charset="2"/>
              </a:rPr>
              <a:t>한다는 것을 뜻하며</a:t>
            </a:r>
            <a:endParaRPr lang="en-US" altLang="ko-KR" sz="1200" dirty="0" smtClean="0">
              <a:sym typeface="Wingdings" pitchFamily="2" charset="2"/>
            </a:endParaRPr>
          </a:p>
          <a:p>
            <a:pPr>
              <a:buNone/>
            </a:pPr>
            <a:r>
              <a:rPr lang="en-US" altLang="ko-KR" sz="1200" dirty="0" smtClean="0">
                <a:sym typeface="Wingdings" pitchFamily="2" charset="2"/>
              </a:rPr>
              <a:t>            </a:t>
            </a:r>
            <a:r>
              <a:rPr lang="ko-KR" altLang="en-US" sz="1200" dirty="0" smtClean="0">
                <a:sym typeface="Wingdings" pitchFamily="2" charset="2"/>
              </a:rPr>
              <a:t> 문장을</a:t>
            </a:r>
            <a:r>
              <a:rPr lang="en-US" altLang="ko-KR" sz="1200" dirty="0" smtClean="0">
                <a:sym typeface="Wingdings" pitchFamily="2" charset="2"/>
              </a:rPr>
              <a:t> </a:t>
            </a:r>
            <a:r>
              <a:rPr lang="ko-KR" altLang="en-US" sz="1200" dirty="0" smtClean="0">
                <a:sym typeface="Wingdings" pitchFamily="2" charset="2"/>
              </a:rPr>
              <a:t>참이나 거짓의 진의로 설명할 수 없다</a:t>
            </a:r>
            <a:r>
              <a:rPr lang="en-US" altLang="ko-KR" sz="1200" dirty="0" smtClean="0">
                <a:sym typeface="Wingdings" pitchFamily="2" charset="2"/>
              </a:rPr>
              <a:t>. </a:t>
            </a:r>
            <a:r>
              <a:rPr lang="ko-KR" altLang="en-US" sz="1200" dirty="0" smtClean="0">
                <a:sym typeface="Wingdings" pitchFamily="2" charset="2"/>
              </a:rPr>
              <a:t>이러한 화행은 </a:t>
            </a:r>
            <a:r>
              <a:rPr lang="ko-KR" altLang="en-US" sz="1200" b="1" dirty="0" smtClean="0">
                <a:sym typeface="Wingdings" pitchFamily="2" charset="2"/>
              </a:rPr>
              <a:t>수행동사</a:t>
            </a:r>
            <a:r>
              <a:rPr lang="ko-KR" altLang="en-US" sz="1200" dirty="0" smtClean="0">
                <a:sym typeface="Wingdings" pitchFamily="2" charset="2"/>
              </a:rPr>
              <a:t>를 동반하며 </a:t>
            </a:r>
            <a:endParaRPr lang="en-US" altLang="ko-KR" sz="1200" dirty="0" smtClean="0">
              <a:sym typeface="Wingdings" pitchFamily="2" charset="2"/>
            </a:endParaRPr>
          </a:p>
          <a:p>
            <a:pPr>
              <a:buNone/>
            </a:pPr>
            <a:r>
              <a:rPr lang="en-US" altLang="ko-KR" sz="1200" dirty="0" smtClean="0">
                <a:sym typeface="Wingdings" pitchFamily="2" charset="2"/>
              </a:rPr>
              <a:t>             </a:t>
            </a:r>
            <a:r>
              <a:rPr lang="ko-KR" altLang="en-US" sz="1200" b="1" dirty="0" smtClean="0">
                <a:sym typeface="Wingdings" pitchFamily="2" charset="2"/>
              </a:rPr>
              <a:t>현재시제의 긍정서술문</a:t>
            </a:r>
            <a:r>
              <a:rPr lang="ko-KR" altLang="en-US" sz="1200" dirty="0" smtClean="0">
                <a:sym typeface="Wingdings" pitchFamily="2" charset="2"/>
              </a:rPr>
              <a:t>에서만</a:t>
            </a:r>
            <a:r>
              <a:rPr lang="en-US" altLang="ko-KR" sz="1200" dirty="0" smtClean="0">
                <a:sym typeface="Wingdings" pitchFamily="2" charset="2"/>
              </a:rPr>
              <a:t> </a:t>
            </a:r>
            <a:r>
              <a:rPr lang="ko-KR" altLang="en-US" sz="1200" dirty="0" smtClean="0">
                <a:sym typeface="Wingdings" pitchFamily="2" charset="2"/>
              </a:rPr>
              <a:t>나타난다</a:t>
            </a:r>
            <a:r>
              <a:rPr lang="en-US" altLang="ko-KR" sz="1200" dirty="0" smtClean="0">
                <a:sym typeface="Wingdings" pitchFamily="2" charset="2"/>
              </a:rPr>
              <a:t>.</a:t>
            </a:r>
            <a:r>
              <a:rPr lang="ko-KR" altLang="en-US" sz="1200" dirty="0" smtClean="0">
                <a:sym typeface="Wingdings" pitchFamily="2" charset="2"/>
              </a:rPr>
              <a:t> </a:t>
            </a:r>
            <a:r>
              <a:rPr lang="en-US" altLang="ko-KR" sz="1200" dirty="0" smtClean="0"/>
              <a:t> 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</a:t>
            </a:r>
            <a:r>
              <a:rPr lang="en-US" altLang="ko-KR" sz="1200" b="1" dirty="0" smtClean="0"/>
              <a:t>- </a:t>
            </a:r>
            <a:r>
              <a:rPr lang="en-US" altLang="ko-KR" sz="1200" dirty="0" smtClean="0"/>
              <a:t> </a:t>
            </a:r>
            <a:r>
              <a:rPr lang="en-US" altLang="ko-KR" sz="1200" dirty="0" err="1" smtClean="0"/>
              <a:t>Performative</a:t>
            </a:r>
            <a:r>
              <a:rPr lang="en-US" altLang="ko-KR" sz="1200" dirty="0" smtClean="0"/>
              <a:t> verbs also contain </a:t>
            </a:r>
            <a:r>
              <a:rPr lang="en-US" altLang="ko-KR" sz="1200" i="1" u="sng" dirty="0" smtClean="0"/>
              <a:t>hereby</a:t>
            </a:r>
            <a:r>
              <a:rPr lang="en-US" altLang="ko-KR" sz="1200" i="1" dirty="0" smtClean="0"/>
              <a:t>  </a:t>
            </a:r>
            <a:r>
              <a:rPr lang="en-US" altLang="ko-KR" sz="1200" dirty="0" smtClean="0"/>
              <a:t>in the place where the speaker I is followed by:       </a:t>
            </a:r>
          </a:p>
          <a:p>
            <a:pPr>
              <a:buNone/>
            </a:pPr>
            <a:r>
              <a:rPr lang="en-US" altLang="ko-KR" sz="1200" b="1" i="1" dirty="0" smtClean="0"/>
              <a:t>         I hereby ….  </a:t>
            </a:r>
          </a:p>
          <a:p>
            <a:pPr>
              <a:buNone/>
            </a:pPr>
            <a:r>
              <a:rPr lang="en-US" altLang="ko-KR" sz="1200" b="1" i="1" dirty="0" smtClean="0"/>
              <a:t>         </a:t>
            </a:r>
            <a:r>
              <a:rPr lang="en-US" altLang="ko-KR" sz="1200" dirty="0" smtClean="0"/>
              <a:t>In all of the examples given, insertion of </a:t>
            </a:r>
            <a:r>
              <a:rPr lang="en-US" altLang="ko-KR" sz="1200" b="1" dirty="0" smtClean="0"/>
              <a:t>hereby</a:t>
            </a:r>
            <a:r>
              <a:rPr lang="en-US" altLang="ko-KR" sz="1200" dirty="0" smtClean="0"/>
              <a:t> would be acceptable.</a:t>
            </a:r>
            <a:endParaRPr lang="en-US" altLang="ko-KR" sz="1200" b="1" i="1" dirty="0" smtClean="0"/>
          </a:p>
          <a:p>
            <a:pPr>
              <a:buNone/>
            </a:pPr>
            <a:endParaRPr lang="en-US" altLang="ko-KR" sz="1200" b="1" i="1" dirty="0" smtClean="0"/>
          </a:p>
          <a:p>
            <a:pPr>
              <a:buNone/>
            </a:pPr>
            <a:r>
              <a:rPr lang="en-US" altLang="ko-KR" sz="1200" b="1" i="1" dirty="0" smtClean="0"/>
              <a:t>                          </a:t>
            </a:r>
            <a:r>
              <a:rPr lang="en-US" altLang="ko-KR" sz="1200" dirty="0" smtClean="0"/>
              <a:t>I hereby apologize to you.</a:t>
            </a:r>
          </a:p>
          <a:p>
            <a:pPr>
              <a:buNone/>
            </a:pPr>
            <a:r>
              <a:rPr lang="en-US" altLang="ko-KR" sz="1200" b="1" i="1" dirty="0" smtClean="0"/>
              <a:t>                        * </a:t>
            </a:r>
            <a:r>
              <a:rPr lang="en-US" altLang="ko-KR" sz="1200" dirty="0" smtClean="0"/>
              <a:t>I hereby know you.</a:t>
            </a:r>
          </a:p>
          <a:p>
            <a:pPr>
              <a:buNone/>
            </a:pPr>
            <a:endParaRPr lang="en-US" altLang="ko-KR" sz="1200" b="1" i="1" dirty="0" smtClean="0"/>
          </a:p>
          <a:p>
            <a:pPr>
              <a:buNone/>
            </a:pPr>
            <a:endParaRPr lang="en-US" altLang="ko-KR" sz="1200" b="1" i="1" dirty="0" smtClean="0"/>
          </a:p>
          <a:p>
            <a:pPr>
              <a:buNone/>
            </a:pPr>
            <a:endParaRPr lang="en-US" altLang="ko-KR" sz="1200" b="1" i="1" dirty="0" smtClean="0"/>
          </a:p>
          <a:p>
            <a:pPr>
              <a:buNone/>
            </a:pPr>
            <a:r>
              <a:rPr lang="en-US" altLang="ko-KR" sz="1200" b="1" i="1" dirty="0" smtClean="0"/>
              <a:t>                                                                                                                                             </a:t>
            </a:r>
            <a:r>
              <a:rPr lang="en-US" altLang="ko-KR" sz="1200" dirty="0" smtClean="0"/>
              <a:t>8&lt;3&gt;</a:t>
            </a:r>
            <a:endParaRPr lang="ko-KR" alt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785794"/>
            <a:ext cx="8229600" cy="368280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en-US" altLang="ko-KR" sz="1400" b="1" dirty="0" smtClean="0"/>
              <a:t>1. What Speakers Know about Sentence Meaning</a:t>
            </a:r>
            <a:endParaRPr lang="ko-KR" altLang="en-US" sz="1400" b="1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a.  Linguistic Knowledge is by formulating semantic rules that build the meaning of a sentence from </a:t>
            </a:r>
          </a:p>
          <a:p>
            <a:pPr>
              <a:buNone/>
            </a:pPr>
            <a:r>
              <a:rPr lang="en-US" altLang="ko-KR" sz="1200" dirty="0" smtClean="0"/>
              <a:t>    the meanings of its words and the way the words combine syntactically. </a:t>
            </a:r>
            <a:r>
              <a:rPr lang="en-US" altLang="ko-KR" sz="1200" dirty="0" smtClean="0">
                <a:sym typeface="Wingdings" pitchFamily="2" charset="2"/>
              </a:rPr>
              <a:t> </a:t>
            </a:r>
            <a:r>
              <a:rPr lang="en-US" altLang="ko-KR" sz="1200" b="1" dirty="0" smtClean="0">
                <a:solidFill>
                  <a:srgbClr val="FF0000"/>
                </a:solidFill>
                <a:sym typeface="Wingdings" pitchFamily="2" charset="2"/>
              </a:rPr>
              <a:t>truth-conditional semantics</a:t>
            </a:r>
          </a:p>
          <a:p>
            <a:pPr>
              <a:buNone/>
            </a:pPr>
            <a:endParaRPr lang="en-US" altLang="ko-KR" sz="1200" b="1" dirty="0" smtClean="0">
              <a:solidFill>
                <a:srgbClr val="FF0000"/>
              </a:solidFill>
              <a:sym typeface="Wingdings" pitchFamily="2" charset="2"/>
            </a:endParaRPr>
          </a:p>
          <a:p>
            <a:pPr>
              <a:buNone/>
            </a:pPr>
            <a:r>
              <a:rPr lang="en-US" altLang="ko-KR" sz="1200" b="1" dirty="0" smtClean="0">
                <a:solidFill>
                  <a:srgbClr val="FF0000"/>
                </a:solidFill>
                <a:sym typeface="Wingdings" pitchFamily="2" charset="2"/>
              </a:rPr>
              <a:t>            </a:t>
            </a:r>
            <a:r>
              <a:rPr lang="en-US" altLang="ko-KR" sz="1200" dirty="0" smtClean="0">
                <a:sym typeface="Wingdings" pitchFamily="2" charset="2"/>
              </a:rPr>
              <a:t>e.g.)  </a:t>
            </a:r>
            <a:r>
              <a:rPr lang="en-US" altLang="ko-KR" sz="1200" i="1" dirty="0" smtClean="0">
                <a:sym typeface="Wingdings" pitchFamily="2" charset="2"/>
              </a:rPr>
              <a:t>Circles are square</a:t>
            </a:r>
            <a:r>
              <a:rPr lang="en-US" altLang="ko-KR" sz="1200" dirty="0" smtClean="0">
                <a:sym typeface="Wingdings" pitchFamily="2" charset="2"/>
              </a:rPr>
              <a:t>.    </a:t>
            </a:r>
            <a:r>
              <a:rPr lang="en-US" altLang="ko-KR" sz="1200" dirty="0" err="1" smtClean="0">
                <a:sym typeface="Wingdings" pitchFamily="2" charset="2"/>
              </a:rPr>
              <a:t>fasle</a:t>
            </a:r>
            <a:endParaRPr lang="en-US" altLang="ko-KR" sz="1200" b="1" dirty="0" smtClean="0">
              <a:solidFill>
                <a:srgbClr val="FF0000"/>
              </a:solidFill>
              <a:sym typeface="Wingdings" pitchFamily="2" charset="2"/>
            </a:endParaRPr>
          </a:p>
          <a:p>
            <a:pPr>
              <a:buNone/>
            </a:pPr>
            <a:endParaRPr lang="en-US" altLang="ko-KR" sz="1200" dirty="0" smtClean="0">
              <a:sym typeface="Wingdings" pitchFamily="2" charset="2"/>
            </a:endParaRPr>
          </a:p>
          <a:p>
            <a:pPr>
              <a:buNone/>
            </a:pPr>
            <a:r>
              <a:rPr lang="en-US" altLang="ko-KR" sz="1200" dirty="0" smtClean="0">
                <a:sym typeface="Wingdings" pitchFamily="2" charset="2"/>
              </a:rPr>
              <a:t> b.  By the linguistic knowledge, we determine whether a sentence is true or false(truth-conditional semantics), </a:t>
            </a:r>
          </a:p>
          <a:p>
            <a:pPr>
              <a:buNone/>
            </a:pPr>
            <a:r>
              <a:rPr lang="en-US" altLang="ko-KR" sz="1200" dirty="0" smtClean="0">
                <a:sym typeface="Wingdings" pitchFamily="2" charset="2"/>
              </a:rPr>
              <a:t>      when one sentence implies the truth or falseness of another(pragmatics), and </a:t>
            </a:r>
          </a:p>
          <a:p>
            <a:pPr>
              <a:buNone/>
            </a:pPr>
            <a:r>
              <a:rPr lang="en-US" altLang="ko-KR" sz="1200" dirty="0" smtClean="0">
                <a:sym typeface="Wingdings" pitchFamily="2" charset="2"/>
              </a:rPr>
              <a:t>      whether a sentence has multiple meanings(semantic ambiguity).</a:t>
            </a:r>
          </a:p>
          <a:p>
            <a:pPr>
              <a:buNone/>
            </a:pPr>
            <a:endParaRPr lang="en-US" altLang="ko-KR" sz="1200" dirty="0" smtClean="0">
              <a:sym typeface="Wingdings" pitchFamily="2" charset="2"/>
            </a:endParaRPr>
          </a:p>
          <a:p>
            <a:pPr>
              <a:buNone/>
            </a:pPr>
            <a:r>
              <a:rPr lang="en-US" altLang="ko-KR" sz="1200" dirty="0" smtClean="0">
                <a:sym typeface="Wingdings" pitchFamily="2" charset="2"/>
              </a:rPr>
              <a:t> c.  </a:t>
            </a:r>
            <a:r>
              <a:rPr lang="en-US" altLang="ko-KR" sz="1200" b="1" dirty="0" smtClean="0">
                <a:sym typeface="Wingdings" pitchFamily="2" charset="2"/>
              </a:rPr>
              <a:t>Truth-conditional semantics takes speaker’s knowledge of truth conditions, ‘true or false’ convention.</a:t>
            </a:r>
          </a:p>
          <a:p>
            <a:pPr>
              <a:buNone/>
            </a:pPr>
            <a:endParaRPr lang="en-US" altLang="ko-KR" sz="1200" dirty="0" smtClean="0">
              <a:sym typeface="Wingdings" pitchFamily="2" charset="2"/>
            </a:endParaRPr>
          </a:p>
          <a:p>
            <a:pPr>
              <a:buNone/>
            </a:pPr>
            <a:r>
              <a:rPr lang="en-US" altLang="ko-KR" sz="1200" dirty="0" smtClean="0">
                <a:sym typeface="Wingdings" pitchFamily="2" charset="2"/>
              </a:rPr>
              <a:t> d.  This is also called </a:t>
            </a:r>
            <a:r>
              <a:rPr lang="en-US" altLang="ko-KR" sz="1200" b="1" dirty="0" smtClean="0">
                <a:sym typeface="Wingdings" pitchFamily="2" charset="2"/>
              </a:rPr>
              <a:t>compositional semantics </a:t>
            </a:r>
            <a:r>
              <a:rPr lang="en-US" altLang="ko-KR" sz="1200" dirty="0" smtClean="0">
                <a:sym typeface="Wingdings" pitchFamily="2" charset="2"/>
              </a:rPr>
              <a:t>because it calculates the truth value of a sentence by composing,</a:t>
            </a:r>
          </a:p>
          <a:p>
            <a:pPr>
              <a:buNone/>
            </a:pPr>
            <a:r>
              <a:rPr lang="en-US" altLang="ko-KR" sz="1200" dirty="0" smtClean="0">
                <a:sym typeface="Wingdings" pitchFamily="2" charset="2"/>
              </a:rPr>
              <a:t>     or putting together, the meanings of smaller units.</a:t>
            </a:r>
          </a:p>
          <a:p>
            <a:pPr>
              <a:buNone/>
            </a:pPr>
            <a:r>
              <a:rPr lang="en-US" altLang="ko-KR" sz="1200" dirty="0" smtClean="0">
                <a:sym typeface="Wingdings" pitchFamily="2" charset="2"/>
              </a:rPr>
              <a:t>     (</a:t>
            </a:r>
            <a:r>
              <a:rPr lang="ko-KR" altLang="en-US" sz="1200" dirty="0" smtClean="0">
                <a:sym typeface="Wingdings" pitchFamily="2" charset="2"/>
              </a:rPr>
              <a:t>각 단어들의 의미성분들의 합으로 문장의 의미를 도출</a:t>
            </a:r>
            <a:r>
              <a:rPr lang="en-US" altLang="ko-KR" sz="1200" dirty="0" smtClean="0">
                <a:sym typeface="Wingdings" pitchFamily="2" charset="2"/>
              </a:rPr>
              <a:t>)</a:t>
            </a:r>
          </a:p>
          <a:p>
            <a:pPr>
              <a:buNone/>
            </a:pPr>
            <a:r>
              <a:rPr lang="en-US" altLang="ko-KR" sz="1200" dirty="0" smtClean="0">
                <a:sym typeface="Wingdings" pitchFamily="2" charset="2"/>
              </a:rPr>
              <a:t> </a:t>
            </a:r>
          </a:p>
          <a:p>
            <a:pPr>
              <a:buNone/>
            </a:pPr>
            <a:r>
              <a:rPr lang="en-US" altLang="ko-KR" sz="1200" dirty="0" smtClean="0">
                <a:sym typeface="Wingdings" pitchFamily="2" charset="2"/>
              </a:rPr>
              <a:t>     e.g.)  </a:t>
            </a:r>
            <a:r>
              <a:rPr lang="en-US" altLang="ko-KR" sz="1200" i="1" dirty="0" smtClean="0">
                <a:sym typeface="Wingdings" pitchFamily="2" charset="2"/>
              </a:rPr>
              <a:t>Jack swims</a:t>
            </a:r>
            <a:r>
              <a:rPr lang="en-US" altLang="ko-KR" sz="1200" dirty="0" smtClean="0">
                <a:sym typeface="Wingdings" pitchFamily="2" charset="2"/>
              </a:rPr>
              <a:t>.  /   </a:t>
            </a:r>
            <a:r>
              <a:rPr lang="en-US" altLang="ko-KR" sz="1200" i="1" dirty="0" smtClean="0">
                <a:sym typeface="Wingdings" pitchFamily="2" charset="2"/>
              </a:rPr>
              <a:t>Jack kissed Laura.</a:t>
            </a:r>
            <a:endParaRPr lang="en-US" altLang="ko-KR" sz="1200" dirty="0" smtClean="0">
              <a:sym typeface="Wingdings" pitchFamily="2" charset="2"/>
            </a:endParaRPr>
          </a:p>
          <a:p>
            <a:pPr>
              <a:buNone/>
            </a:pPr>
            <a:endParaRPr lang="en-US" altLang="ko-KR" sz="1200" i="1" dirty="0" smtClean="0">
              <a:sym typeface="Wingdings" pitchFamily="2" charset="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28596" y="785794"/>
            <a:ext cx="8229600" cy="505461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sz="1200" dirty="0" smtClean="0"/>
              <a:t> 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</a:t>
            </a:r>
            <a:r>
              <a:rPr lang="en-US" altLang="ko-KR" sz="1200" b="1" i="1" dirty="0" smtClean="0">
                <a:sym typeface="Wingdings" pitchFamily="2" charset="2"/>
              </a:rPr>
              <a:t>-</a:t>
            </a:r>
            <a:r>
              <a:rPr lang="en-US" altLang="ko-KR" sz="1200" i="1" dirty="0" smtClean="0">
                <a:sym typeface="Wingdings" pitchFamily="2" charset="2"/>
              </a:rPr>
              <a:t>  </a:t>
            </a:r>
            <a:r>
              <a:rPr lang="en-US" altLang="ko-KR" sz="1200" b="1" dirty="0" smtClean="0">
                <a:sym typeface="Wingdings" pitchFamily="2" charset="2"/>
              </a:rPr>
              <a:t>tautology(</a:t>
            </a:r>
            <a:r>
              <a:rPr lang="ko-KR" altLang="en-US" sz="1200" b="1" dirty="0" smtClean="0">
                <a:sym typeface="Wingdings" pitchFamily="2" charset="2"/>
              </a:rPr>
              <a:t>항진명제</a:t>
            </a:r>
            <a:r>
              <a:rPr lang="en-US" altLang="ko-KR" sz="1200" b="1" dirty="0" smtClean="0">
                <a:sym typeface="Wingdings" pitchFamily="2" charset="2"/>
              </a:rPr>
              <a:t>):</a:t>
            </a:r>
            <a:r>
              <a:rPr lang="en-US" altLang="ko-KR" sz="1200" dirty="0" smtClean="0">
                <a:sym typeface="Wingdings" pitchFamily="2" charset="2"/>
              </a:rPr>
              <a:t> A restricted number of sentences are </a:t>
            </a:r>
            <a:r>
              <a:rPr lang="en-US" altLang="ko-KR" sz="1200" b="1" dirty="0" smtClean="0">
                <a:sym typeface="Wingdings" pitchFamily="2" charset="2"/>
              </a:rPr>
              <a:t>always true</a:t>
            </a:r>
            <a:r>
              <a:rPr lang="en-US" altLang="ko-KR" sz="1200" dirty="0" smtClean="0">
                <a:sym typeface="Wingdings" pitchFamily="2" charset="2"/>
              </a:rPr>
              <a:t> regardless of the circumstances.</a:t>
            </a:r>
          </a:p>
          <a:p>
            <a:pPr>
              <a:buNone/>
            </a:pPr>
            <a:r>
              <a:rPr lang="en-US" altLang="ko-KR" sz="1200" i="1" dirty="0" smtClean="0">
                <a:sym typeface="Wingdings" pitchFamily="2" charset="2"/>
              </a:rPr>
              <a:t>        </a:t>
            </a:r>
            <a:r>
              <a:rPr lang="en-US" altLang="ko-KR" sz="1200" dirty="0" smtClean="0">
                <a:sym typeface="Wingdings" pitchFamily="2" charset="2"/>
              </a:rPr>
              <a:t>e.g.)   </a:t>
            </a:r>
            <a:r>
              <a:rPr lang="en-US" altLang="ko-KR" sz="1200" i="1" dirty="0" smtClean="0">
                <a:sym typeface="Wingdings" pitchFamily="2" charset="2"/>
              </a:rPr>
              <a:t> Circles are round</a:t>
            </a:r>
            <a:r>
              <a:rPr lang="en-US" altLang="ko-KR" sz="1200" dirty="0" smtClean="0">
                <a:sym typeface="Wingdings" pitchFamily="2" charset="2"/>
              </a:rPr>
              <a:t>.</a:t>
            </a:r>
          </a:p>
          <a:p>
            <a:pPr>
              <a:buNone/>
            </a:pPr>
            <a:r>
              <a:rPr lang="en-US" altLang="ko-KR" sz="1200" i="1" dirty="0" smtClean="0">
                <a:sym typeface="Wingdings" pitchFamily="2" charset="2"/>
              </a:rPr>
              <a:t>                  A person who is single is not married.</a:t>
            </a:r>
          </a:p>
          <a:p>
            <a:pPr>
              <a:buNone/>
            </a:pPr>
            <a:endParaRPr lang="en-US" altLang="ko-KR" sz="1200" i="1" dirty="0" smtClean="0">
              <a:sym typeface="Wingdings" pitchFamily="2" charset="2"/>
            </a:endParaRPr>
          </a:p>
          <a:p>
            <a:pPr>
              <a:buNone/>
            </a:pPr>
            <a:r>
              <a:rPr lang="en-US" altLang="ko-KR" sz="1200" i="1" dirty="0" smtClean="0">
                <a:sym typeface="Wingdings" pitchFamily="2" charset="2"/>
              </a:rPr>
              <a:t>    </a:t>
            </a:r>
            <a:r>
              <a:rPr lang="en-US" altLang="ko-KR" sz="1200" b="1" i="1" dirty="0" smtClean="0">
                <a:sym typeface="Wingdings" pitchFamily="2" charset="2"/>
              </a:rPr>
              <a:t>-  </a:t>
            </a:r>
            <a:r>
              <a:rPr lang="en-US" altLang="ko-KR" sz="1200" b="1" dirty="0" smtClean="0">
                <a:sym typeface="Wingdings" pitchFamily="2" charset="2"/>
              </a:rPr>
              <a:t>contradiction(</a:t>
            </a:r>
            <a:r>
              <a:rPr lang="ko-KR" altLang="en-US" sz="1200" b="1" dirty="0" smtClean="0">
                <a:sym typeface="Wingdings" pitchFamily="2" charset="2"/>
              </a:rPr>
              <a:t>모순명제</a:t>
            </a:r>
            <a:r>
              <a:rPr lang="en-US" altLang="ko-KR" sz="1200" b="1" dirty="0" smtClean="0">
                <a:sym typeface="Wingdings" pitchFamily="2" charset="2"/>
              </a:rPr>
              <a:t>)</a:t>
            </a:r>
            <a:r>
              <a:rPr lang="en-US" altLang="ko-KR" sz="1200" dirty="0" smtClean="0">
                <a:sym typeface="Wingdings" pitchFamily="2" charset="2"/>
              </a:rPr>
              <a:t>: Some sentences are </a:t>
            </a:r>
            <a:r>
              <a:rPr lang="en-US" altLang="ko-KR" sz="1200" b="1" dirty="0" smtClean="0">
                <a:sym typeface="Wingdings" pitchFamily="2" charset="2"/>
              </a:rPr>
              <a:t>always false</a:t>
            </a:r>
            <a:r>
              <a:rPr lang="en-US" altLang="ko-KR" sz="1200" dirty="0" smtClean="0">
                <a:sym typeface="Wingdings" pitchFamily="2" charset="2"/>
              </a:rPr>
              <a:t>.</a:t>
            </a:r>
          </a:p>
          <a:p>
            <a:pPr>
              <a:buNone/>
            </a:pPr>
            <a:r>
              <a:rPr lang="en-US" altLang="ko-KR" sz="1200" i="1" dirty="0" smtClean="0">
                <a:sym typeface="Wingdings" pitchFamily="2" charset="2"/>
              </a:rPr>
              <a:t>        </a:t>
            </a:r>
            <a:r>
              <a:rPr lang="en-US" altLang="ko-KR" sz="1200" dirty="0" smtClean="0">
                <a:sym typeface="Wingdings" pitchFamily="2" charset="2"/>
              </a:rPr>
              <a:t>e.g.)   </a:t>
            </a:r>
            <a:r>
              <a:rPr lang="en-US" altLang="ko-KR" sz="1200" i="1" dirty="0" smtClean="0">
                <a:sym typeface="Wingdings" pitchFamily="2" charset="2"/>
              </a:rPr>
              <a:t> Circles are square.</a:t>
            </a:r>
          </a:p>
          <a:p>
            <a:pPr>
              <a:buNone/>
            </a:pPr>
            <a:r>
              <a:rPr lang="en-US" altLang="ko-KR" sz="1200" i="1" dirty="0" smtClean="0">
                <a:sym typeface="Wingdings" pitchFamily="2" charset="2"/>
              </a:rPr>
              <a:t>                  A bachelor is married.</a:t>
            </a:r>
          </a:p>
          <a:p>
            <a:pPr>
              <a:buNone/>
            </a:pPr>
            <a:endParaRPr lang="en-US" altLang="ko-KR" sz="1200" i="1" dirty="0" smtClean="0">
              <a:sym typeface="Wingdings" pitchFamily="2" charset="2"/>
            </a:endParaRPr>
          </a:p>
          <a:p>
            <a:pPr>
              <a:buNone/>
            </a:pPr>
            <a:endParaRPr lang="en-US" altLang="ko-KR" sz="1200" i="1" dirty="0" smtClean="0">
              <a:sym typeface="Wingdings" pitchFamily="2" charset="2"/>
            </a:endParaRPr>
          </a:p>
          <a:p>
            <a:pPr>
              <a:buNone/>
            </a:pPr>
            <a:endParaRPr lang="en-US" altLang="ko-KR" sz="1200" i="1" dirty="0" smtClean="0">
              <a:sym typeface="Wingdings" pitchFamily="2" charset="2"/>
            </a:endParaRPr>
          </a:p>
          <a:p>
            <a:pPr>
              <a:buNone/>
            </a:pPr>
            <a:endParaRPr lang="en-US" altLang="ko-KR" sz="1200" i="1" dirty="0" smtClean="0">
              <a:sym typeface="Wingdings" pitchFamily="2" charset="2"/>
            </a:endParaRPr>
          </a:p>
          <a:p>
            <a:pPr>
              <a:buNone/>
            </a:pPr>
            <a:endParaRPr lang="en-US" altLang="ko-KR" sz="1200" i="1" dirty="0" smtClean="0">
              <a:sym typeface="Wingdings" pitchFamily="2" charset="2"/>
            </a:endParaRPr>
          </a:p>
          <a:p>
            <a:pPr>
              <a:buNone/>
            </a:pPr>
            <a:endParaRPr lang="en-US" altLang="ko-KR" sz="1200" i="1" dirty="0" smtClean="0">
              <a:sym typeface="Wingdings" pitchFamily="2" charset="2"/>
            </a:endParaRPr>
          </a:p>
          <a:p>
            <a:pPr>
              <a:buNone/>
            </a:pPr>
            <a:endParaRPr lang="en-US" altLang="ko-KR" sz="1200" i="1" dirty="0" smtClean="0">
              <a:sym typeface="Wingdings" pitchFamily="2" charset="2"/>
            </a:endParaRPr>
          </a:p>
          <a:p>
            <a:pPr>
              <a:buNone/>
            </a:pPr>
            <a:endParaRPr lang="en-US" altLang="ko-KR" sz="1200" i="1" dirty="0" smtClean="0">
              <a:sym typeface="Wingdings" pitchFamily="2" charset="2"/>
            </a:endParaRPr>
          </a:p>
          <a:p>
            <a:pPr>
              <a:buNone/>
            </a:pPr>
            <a:endParaRPr lang="en-US" altLang="ko-KR" sz="1200" i="1" dirty="0" smtClean="0">
              <a:sym typeface="Wingdings" pitchFamily="2" charset="2"/>
            </a:endParaRPr>
          </a:p>
          <a:p>
            <a:pPr>
              <a:buNone/>
            </a:pPr>
            <a:endParaRPr lang="en-US" altLang="ko-KR" sz="1200" i="1" dirty="0" smtClean="0">
              <a:sym typeface="Wingdings" pitchFamily="2" charset="2"/>
            </a:endParaRPr>
          </a:p>
          <a:p>
            <a:pPr>
              <a:buNone/>
            </a:pPr>
            <a:endParaRPr lang="en-US" altLang="ko-KR" sz="1200" i="1" dirty="0" smtClean="0">
              <a:sym typeface="Wingdings" pitchFamily="2" charset="2"/>
            </a:endParaRPr>
          </a:p>
          <a:p>
            <a:pPr>
              <a:buNone/>
            </a:pPr>
            <a:r>
              <a:rPr lang="en-US" altLang="ko-KR" sz="1200" i="1" dirty="0" smtClean="0">
                <a:sym typeface="Wingdings" pitchFamily="2" charset="2"/>
              </a:rPr>
              <a:t>                                                                                                                                             </a:t>
            </a:r>
            <a:r>
              <a:rPr lang="en-US" altLang="ko-KR" sz="1200" dirty="0" smtClean="0">
                <a:sym typeface="Wingdings" pitchFamily="2" charset="2"/>
              </a:rPr>
              <a:t>5&lt;3&gt;</a:t>
            </a:r>
            <a:r>
              <a:rPr lang="en-US" altLang="ko-KR" sz="1200" i="1" dirty="0" smtClean="0">
                <a:sym typeface="Wingdings" pitchFamily="2" charset="2"/>
              </a:rPr>
              <a:t>                                                                  </a:t>
            </a:r>
          </a:p>
          <a:p>
            <a:pPr>
              <a:buNone/>
            </a:pPr>
            <a:r>
              <a:rPr lang="en-US" altLang="ko-KR" sz="1200" i="1" dirty="0" smtClean="0">
                <a:sym typeface="Wingdings" pitchFamily="2" charset="2"/>
              </a:rPr>
              <a:t>                                                                                                         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28596" y="1428736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sz="1200" dirty="0" smtClean="0"/>
              <a:t> </a:t>
            </a:r>
            <a:r>
              <a:rPr lang="en-US" altLang="ko-KR" sz="1300" b="1" dirty="0" smtClean="0"/>
              <a:t>-</a:t>
            </a:r>
            <a:r>
              <a:rPr lang="en-US" altLang="ko-KR" sz="1300" dirty="0" smtClean="0"/>
              <a:t> </a:t>
            </a:r>
            <a:r>
              <a:rPr lang="en-US" altLang="ko-KR" sz="1300" b="1" dirty="0" smtClean="0">
                <a:solidFill>
                  <a:srgbClr val="FF0000"/>
                </a:solidFill>
              </a:rPr>
              <a:t>Entailment(</a:t>
            </a:r>
            <a:r>
              <a:rPr lang="ko-KR" altLang="en-US" sz="1300" b="1" dirty="0" smtClean="0">
                <a:solidFill>
                  <a:srgbClr val="FF0000"/>
                </a:solidFill>
              </a:rPr>
              <a:t>함의</a:t>
            </a:r>
            <a:r>
              <a:rPr lang="en-US" altLang="ko-KR" sz="1300" b="1" dirty="0" smtClean="0">
                <a:solidFill>
                  <a:srgbClr val="FF0000"/>
                </a:solidFill>
              </a:rPr>
              <a:t>) and Related Notions</a:t>
            </a:r>
          </a:p>
          <a:p>
            <a:pPr>
              <a:buNone/>
            </a:pPr>
            <a:r>
              <a:rPr lang="en-US" altLang="ko-KR" sz="1300" b="1" i="1" dirty="0" smtClean="0"/>
              <a:t>    </a:t>
            </a:r>
          </a:p>
          <a:p>
            <a:pPr>
              <a:buNone/>
            </a:pPr>
            <a:r>
              <a:rPr lang="en-US" altLang="ko-KR" sz="1300" b="1" i="1" dirty="0" smtClean="0"/>
              <a:t>   </a:t>
            </a:r>
            <a:r>
              <a:rPr lang="en-US" altLang="ko-KR" sz="1200" dirty="0" smtClean="0"/>
              <a:t>a.  One sentence </a:t>
            </a:r>
            <a:r>
              <a:rPr lang="en-US" altLang="ko-KR" sz="1200" b="1" dirty="0" smtClean="0"/>
              <a:t>entails </a:t>
            </a:r>
            <a:r>
              <a:rPr lang="en-US" altLang="ko-KR" sz="1200" dirty="0" smtClean="0"/>
              <a:t>another if whenever the first sentence is true the second one is also true in all</a:t>
            </a:r>
          </a:p>
          <a:p>
            <a:pPr>
              <a:buNone/>
            </a:pPr>
            <a:r>
              <a:rPr lang="en-US" altLang="ko-KR" sz="1200" dirty="0" smtClean="0"/>
              <a:t>       conceivable circumstances:</a:t>
            </a:r>
          </a:p>
          <a:p>
            <a:pPr>
              <a:buNone/>
            </a:pPr>
            <a:r>
              <a:rPr lang="en-US" altLang="ko-KR" sz="1200" dirty="0" smtClean="0"/>
              <a:t>         If you know that the sentence </a:t>
            </a:r>
            <a:r>
              <a:rPr lang="en-US" altLang="ko-KR" sz="1200" i="1" dirty="0" smtClean="0"/>
              <a:t>Jack swims beautifully </a:t>
            </a:r>
            <a:r>
              <a:rPr lang="en-US" altLang="ko-KR" sz="1200" dirty="0" smtClean="0"/>
              <a:t>is true, then you also know that the sentence </a:t>
            </a:r>
          </a:p>
          <a:p>
            <a:pPr>
              <a:buNone/>
            </a:pPr>
            <a:r>
              <a:rPr lang="en-US" altLang="ko-KR" sz="1200" dirty="0" smtClean="0"/>
              <a:t>         </a:t>
            </a:r>
            <a:r>
              <a:rPr lang="en-US" altLang="ko-KR" sz="1200" i="1" dirty="0" smtClean="0"/>
              <a:t>Jack swims </a:t>
            </a:r>
            <a:r>
              <a:rPr lang="en-US" altLang="ko-KR" sz="1200" dirty="0" smtClean="0"/>
              <a:t>is true. This meaning relation is called </a:t>
            </a:r>
            <a:r>
              <a:rPr lang="en-US" altLang="ko-KR" sz="1200" b="1" dirty="0" smtClean="0">
                <a:solidFill>
                  <a:srgbClr val="FF0000"/>
                </a:solidFill>
              </a:rPr>
              <a:t>entailment</a:t>
            </a:r>
            <a:r>
              <a:rPr lang="en-US" altLang="ko-KR" sz="1200" dirty="0" smtClean="0"/>
              <a:t>. We say that </a:t>
            </a:r>
            <a:r>
              <a:rPr lang="en-US" altLang="ko-KR" sz="1200" i="1" dirty="0" smtClean="0"/>
              <a:t>Jack swims beautifully </a:t>
            </a:r>
            <a:r>
              <a:rPr lang="en-US" altLang="ko-KR" sz="1200" b="1" dirty="0" smtClean="0">
                <a:solidFill>
                  <a:srgbClr val="FF0000"/>
                </a:solidFill>
              </a:rPr>
              <a:t>entails</a:t>
            </a:r>
          </a:p>
          <a:p>
            <a:pPr>
              <a:buNone/>
            </a:pPr>
            <a:r>
              <a:rPr lang="en-US" altLang="ko-KR" sz="1200" dirty="0" smtClean="0"/>
              <a:t>         </a:t>
            </a:r>
            <a:r>
              <a:rPr lang="en-US" altLang="ko-KR" sz="1200" i="1" dirty="0" smtClean="0"/>
              <a:t>Jack swims</a:t>
            </a:r>
            <a:r>
              <a:rPr lang="en-US" altLang="ko-KR" sz="1200" dirty="0" smtClean="0"/>
              <a:t>.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b.  Generally, </a:t>
            </a:r>
            <a:r>
              <a:rPr lang="en-US" altLang="ko-KR" sz="1200" u="sng" dirty="0" smtClean="0"/>
              <a:t>entailment goes only in one direction</a:t>
            </a:r>
            <a:r>
              <a:rPr lang="en-US" altLang="ko-KR" sz="1200" dirty="0" smtClean="0"/>
              <a:t>. While the sentence </a:t>
            </a:r>
            <a:r>
              <a:rPr lang="en-US" altLang="ko-KR" sz="1200" i="1" dirty="0" smtClean="0"/>
              <a:t>Jack swims beautifully </a:t>
            </a:r>
            <a:r>
              <a:rPr lang="en-US" altLang="ko-KR" sz="1200" dirty="0" smtClean="0"/>
              <a:t>entails </a:t>
            </a:r>
          </a:p>
          <a:p>
            <a:pPr>
              <a:buNone/>
            </a:pPr>
            <a:r>
              <a:rPr lang="en-US" altLang="ko-KR" sz="1200" i="1" dirty="0" smtClean="0"/>
              <a:t>       Jack swims</a:t>
            </a:r>
            <a:r>
              <a:rPr lang="en-US" altLang="ko-KR" sz="1200" dirty="0" smtClean="0"/>
              <a:t>, the reverse is not true. Knowing merely that </a:t>
            </a:r>
            <a:r>
              <a:rPr lang="en-US" altLang="ko-KR" sz="1200" i="1" dirty="0" smtClean="0"/>
              <a:t>Jack swims </a:t>
            </a:r>
            <a:r>
              <a:rPr lang="en-US" altLang="ko-KR" sz="1200" dirty="0" smtClean="0"/>
              <a:t>is true does not necessitate </a:t>
            </a:r>
          </a:p>
          <a:p>
            <a:pPr>
              <a:buNone/>
            </a:pPr>
            <a:r>
              <a:rPr lang="en-US" altLang="ko-KR" sz="1200" dirty="0" smtClean="0"/>
              <a:t>       the truth of </a:t>
            </a:r>
            <a:r>
              <a:rPr lang="en-US" altLang="ko-KR" sz="1200" i="1" dirty="0" smtClean="0"/>
              <a:t>Jack swims beautifully.</a:t>
            </a:r>
          </a:p>
          <a:p>
            <a:pPr>
              <a:buNone/>
            </a:pPr>
            <a:endParaRPr lang="en-US" altLang="ko-KR" sz="1200" i="1" dirty="0" smtClean="0"/>
          </a:p>
          <a:p>
            <a:pPr>
              <a:buNone/>
            </a:pPr>
            <a:r>
              <a:rPr lang="en-US" altLang="ko-KR" sz="1200" i="1" dirty="0" smtClean="0"/>
              <a:t>   </a:t>
            </a:r>
            <a:r>
              <a:rPr lang="en-US" altLang="ko-KR" sz="1200" dirty="0" smtClean="0"/>
              <a:t>c.  </a:t>
            </a:r>
            <a:r>
              <a:rPr lang="en-US" altLang="ko-KR" sz="1200" b="1" dirty="0" smtClean="0"/>
              <a:t>Mutual entailment</a:t>
            </a:r>
            <a:r>
              <a:rPr lang="en-US" altLang="ko-KR" sz="1200" dirty="0" smtClean="0"/>
              <a:t>: </a:t>
            </a:r>
          </a:p>
          <a:p>
            <a:pPr>
              <a:buNone/>
            </a:pPr>
            <a:r>
              <a:rPr lang="en-US" altLang="ko-KR" sz="1200" i="1" dirty="0" smtClean="0"/>
              <a:t>     </a:t>
            </a:r>
            <a:r>
              <a:rPr lang="en-US" altLang="ko-KR" sz="1200" dirty="0" smtClean="0"/>
              <a:t>Two</a:t>
            </a:r>
            <a:r>
              <a:rPr lang="ko-KR" altLang="en-US" sz="1200" dirty="0" smtClean="0"/>
              <a:t> </a:t>
            </a:r>
            <a:r>
              <a:rPr lang="en-US" altLang="ko-KR" sz="1200" dirty="0" smtClean="0"/>
              <a:t>sentences are synonymous(or paraphrases) if they are both true or both false with respect to the same</a:t>
            </a:r>
          </a:p>
          <a:p>
            <a:pPr>
              <a:buNone/>
            </a:pPr>
            <a:r>
              <a:rPr lang="en-US" altLang="ko-KR" sz="1200" dirty="0" smtClean="0"/>
              <a:t>      situations</a:t>
            </a:r>
            <a:r>
              <a:rPr lang="en-US" altLang="ko-KR" sz="1200" i="1" dirty="0" smtClean="0"/>
              <a:t>. </a:t>
            </a:r>
            <a:r>
              <a:rPr lang="en-US" altLang="ko-KR" sz="1200" dirty="0" smtClean="0"/>
              <a:t> Sentences like </a:t>
            </a:r>
            <a:r>
              <a:rPr lang="en-US" altLang="ko-KR" sz="1200" i="1" u="sng" dirty="0" smtClean="0"/>
              <a:t>Jack put off the meeting </a:t>
            </a:r>
            <a:r>
              <a:rPr lang="en-US" altLang="ko-KR" sz="1200" dirty="0" smtClean="0"/>
              <a:t>and </a:t>
            </a:r>
            <a:r>
              <a:rPr lang="en-US" altLang="ko-KR" sz="1200" i="1" u="sng" dirty="0" smtClean="0"/>
              <a:t>Jack postponed the meeting </a:t>
            </a:r>
            <a:r>
              <a:rPr lang="en-US" altLang="ko-KR" sz="1200" dirty="0" smtClean="0"/>
              <a:t>are </a:t>
            </a:r>
            <a:r>
              <a:rPr lang="en-US" altLang="ko-KR" sz="1200" dirty="0" smtClean="0">
                <a:solidFill>
                  <a:srgbClr val="FF0000"/>
                </a:solidFill>
              </a:rPr>
              <a:t>synonymous.</a:t>
            </a:r>
            <a:endParaRPr lang="en-US" altLang="ko-KR" sz="1200" dirty="0" smtClean="0"/>
          </a:p>
          <a:p>
            <a:pPr>
              <a:buNone/>
            </a:pPr>
            <a:r>
              <a:rPr lang="en-US" altLang="ko-KR" sz="1200" i="1" dirty="0" smtClean="0"/>
              <a:t>      </a:t>
            </a:r>
            <a:r>
              <a:rPr lang="en-US" altLang="ko-KR" sz="1200" i="1" dirty="0" smtClean="0">
                <a:solidFill>
                  <a:srgbClr val="FF0000"/>
                </a:solidFill>
                <a:sym typeface="Wingdings" pitchFamily="2" charset="2"/>
              </a:rPr>
              <a:t> </a:t>
            </a:r>
            <a:r>
              <a:rPr lang="en-US" altLang="ko-KR" sz="1200" dirty="0" smtClean="0">
                <a:solidFill>
                  <a:srgbClr val="FF0000"/>
                </a:solidFill>
                <a:sym typeface="Wingdings" pitchFamily="2" charset="2"/>
              </a:rPr>
              <a:t>Two sentences are synonymous if they entail each other</a:t>
            </a:r>
            <a:r>
              <a:rPr lang="en-US" altLang="ko-KR" sz="1200" dirty="0" smtClean="0">
                <a:sym typeface="Wingdings" pitchFamily="2" charset="2"/>
              </a:rPr>
              <a:t>.</a:t>
            </a:r>
          </a:p>
          <a:p>
            <a:pPr>
              <a:buNone/>
            </a:pPr>
            <a:endParaRPr lang="en-US" altLang="ko-KR" sz="1200" dirty="0" smtClean="0">
              <a:sym typeface="Wingdings" pitchFamily="2" charset="2"/>
            </a:endParaRPr>
          </a:p>
          <a:p>
            <a:pPr>
              <a:buNone/>
            </a:pPr>
            <a:r>
              <a:rPr lang="en-US" altLang="ko-KR" sz="1200" dirty="0" smtClean="0">
                <a:sym typeface="Wingdings" pitchFamily="2" charset="2"/>
              </a:rPr>
              <a:t>     </a:t>
            </a:r>
            <a:r>
              <a:rPr lang="en-US" altLang="ko-KR" sz="1200" b="1" dirty="0" smtClean="0">
                <a:sym typeface="Wingdings" pitchFamily="2" charset="2"/>
              </a:rPr>
              <a:t># Mutual entailment guarantees identical truth values in all situations; the sentences are synonymous.</a:t>
            </a:r>
            <a:endParaRPr lang="ko-KR" altLang="en-US" sz="1200" i="1" dirty="0" smtClean="0"/>
          </a:p>
          <a:p>
            <a:pPr>
              <a:buNone/>
            </a:pPr>
            <a:endParaRPr lang="ko-KR" alt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en-US" altLang="ko-KR" sz="1300" dirty="0" smtClean="0">
              <a:sym typeface="Wingdings" pitchFamily="2" charset="2"/>
            </a:endParaRPr>
          </a:p>
          <a:p>
            <a:pPr>
              <a:buNone/>
            </a:pPr>
            <a:r>
              <a:rPr lang="en-US" altLang="ko-KR" sz="1300" dirty="0" smtClean="0">
                <a:sym typeface="Wingdings" pitchFamily="2" charset="2"/>
              </a:rPr>
              <a:t>================</a:t>
            </a:r>
          </a:p>
          <a:p>
            <a:pPr>
              <a:buNone/>
            </a:pPr>
            <a:endParaRPr lang="en-US" altLang="ko-KR" sz="1300" dirty="0" smtClean="0">
              <a:sym typeface="Wingdings" pitchFamily="2" charset="2"/>
            </a:endParaRPr>
          </a:p>
          <a:p>
            <a:pPr>
              <a:buNone/>
            </a:pPr>
            <a:r>
              <a:rPr lang="en-US" altLang="ko-KR" sz="1300" dirty="0" smtClean="0">
                <a:sym typeface="Wingdings" pitchFamily="2" charset="2"/>
              </a:rPr>
              <a:t> </a:t>
            </a:r>
            <a:r>
              <a:rPr lang="en-US" altLang="ko-KR" sz="1500" b="1" dirty="0" smtClean="0">
                <a:sym typeface="Wingdings" pitchFamily="2" charset="2"/>
              </a:rPr>
              <a:t>-  Question</a:t>
            </a:r>
            <a:r>
              <a:rPr lang="en-US" altLang="ko-KR" sz="1300" dirty="0" smtClean="0">
                <a:sym typeface="Wingdings" pitchFamily="2" charset="2"/>
              </a:rPr>
              <a:t>: </a:t>
            </a:r>
            <a:r>
              <a:rPr lang="en-US" sz="1300" dirty="0" smtClean="0"/>
              <a:t>Does the first sentence entail the second?</a:t>
            </a:r>
          </a:p>
          <a:p>
            <a:pPr>
              <a:buNone/>
            </a:pPr>
            <a:endParaRPr lang="en-US" sz="1300" dirty="0" smtClean="0"/>
          </a:p>
          <a:p>
            <a:pPr>
              <a:buNone/>
            </a:pPr>
            <a:r>
              <a:rPr lang="en-US" sz="1300" dirty="0" smtClean="0"/>
              <a:t>             a. Bob killed Charles. Bob murdered Charles.</a:t>
            </a:r>
          </a:p>
          <a:p>
            <a:pPr>
              <a:buNone/>
            </a:pPr>
            <a:r>
              <a:rPr lang="en-US" sz="1300" dirty="0" smtClean="0"/>
              <a:t>             b. My socks are bright red. My socks are red.</a:t>
            </a:r>
          </a:p>
          <a:p>
            <a:pPr>
              <a:buNone/>
            </a:pPr>
            <a:r>
              <a:rPr lang="en-US" sz="1300" dirty="0" smtClean="0"/>
              <a:t>             c. Bob killed Charles. Charles is not alive.</a:t>
            </a:r>
          </a:p>
          <a:p>
            <a:pPr>
              <a:buNone/>
            </a:pPr>
            <a:r>
              <a:rPr lang="en-US" sz="1300" dirty="0" smtClean="0"/>
              <a:t>             d. The bus is late. The bus is very late.    </a:t>
            </a:r>
          </a:p>
          <a:p>
            <a:pPr>
              <a:buNone/>
            </a:pPr>
            <a:r>
              <a:rPr lang="en-US" sz="1300" dirty="0" smtClean="0"/>
              <a:t>             e Alan has planted marigolds. Alan has planted flowers.</a:t>
            </a:r>
          </a:p>
          <a:p>
            <a:pPr>
              <a:buNone/>
            </a:pPr>
            <a:r>
              <a:rPr lang="en-US" sz="1300" dirty="0" smtClean="0"/>
              <a:t>             f. Tom took a pig. Tom stole a pig.</a:t>
            </a:r>
          </a:p>
          <a:p>
            <a:pPr>
              <a:buNone/>
            </a:pPr>
            <a:r>
              <a:rPr lang="en-US" sz="1300" dirty="0"/>
              <a:t> </a:t>
            </a:r>
            <a:r>
              <a:rPr lang="en-US" sz="1300" dirty="0" smtClean="0"/>
              <a:t>            g. My </a:t>
            </a:r>
            <a:r>
              <a:rPr lang="en-US" sz="1300" dirty="0" err="1" smtClean="0"/>
              <a:t>neighbour</a:t>
            </a:r>
            <a:r>
              <a:rPr lang="en-US" sz="1300" dirty="0" smtClean="0"/>
              <a:t> owns a pistol.  My </a:t>
            </a:r>
            <a:r>
              <a:rPr lang="en-US" sz="1300" dirty="0" err="1" smtClean="0"/>
              <a:t>neighbour</a:t>
            </a:r>
            <a:r>
              <a:rPr lang="en-US" sz="1300" dirty="0" smtClean="0"/>
              <a:t> owns a firearm.</a:t>
            </a:r>
          </a:p>
          <a:p>
            <a:pPr>
              <a:buNone/>
            </a:pPr>
            <a:r>
              <a:rPr lang="en-US" sz="1300" dirty="0"/>
              <a:t> </a:t>
            </a:r>
            <a:r>
              <a:rPr lang="en-US" sz="1300" dirty="0" smtClean="0"/>
              <a:t>            h. This pencil belongs to Roger.  Roger owns this pencil.</a:t>
            </a:r>
          </a:p>
          <a:p>
            <a:pPr>
              <a:buNone/>
            </a:pPr>
            <a:r>
              <a:rPr lang="en-US" sz="1300" dirty="0"/>
              <a:t> </a:t>
            </a:r>
            <a:r>
              <a:rPr lang="en-US" sz="1300" dirty="0" smtClean="0"/>
              <a:t>             </a:t>
            </a:r>
            <a:r>
              <a:rPr lang="en-US" sz="1300" dirty="0" err="1" smtClean="0"/>
              <a:t>i</a:t>
            </a:r>
            <a:r>
              <a:rPr lang="en-US" sz="1300" dirty="0" smtClean="0"/>
              <a:t>.  I am wearing black boots.  I am wearing black footwear.</a:t>
            </a:r>
          </a:p>
          <a:p>
            <a:pPr>
              <a:buNone/>
            </a:pPr>
            <a:r>
              <a:rPr lang="en-US" sz="1300" dirty="0"/>
              <a:t> </a:t>
            </a:r>
            <a:r>
              <a:rPr lang="en-US" sz="1300" dirty="0" smtClean="0"/>
              <a:t>             j.  All dogs have fleas.  My dog </a:t>
            </a:r>
            <a:r>
              <a:rPr lang="en-US" sz="1300" smtClean="0"/>
              <a:t>has fleas.  </a:t>
            </a:r>
            <a:endParaRPr lang="en-US" sz="1300" dirty="0" smtClean="0"/>
          </a:p>
          <a:p>
            <a:pPr>
              <a:buNone/>
            </a:pPr>
            <a:endParaRPr lang="en-US" sz="1300" dirty="0" smtClean="0"/>
          </a:p>
          <a:p>
            <a:pPr>
              <a:buNone/>
            </a:pPr>
            <a:r>
              <a:rPr lang="en-US" sz="1300" dirty="0" smtClean="0"/>
              <a:t>================</a:t>
            </a:r>
          </a:p>
          <a:p>
            <a:pPr>
              <a:buNone/>
            </a:pPr>
            <a:endParaRPr lang="en-US" sz="1300" dirty="0" smtClean="0"/>
          </a:p>
          <a:p>
            <a:pPr>
              <a:buNone/>
            </a:pPr>
            <a:endParaRPr lang="en-US" altLang="ko-KR" sz="1300" dirty="0" smtClean="0">
              <a:sym typeface="Wingdings" pitchFamily="2" charset="2"/>
            </a:endParaRPr>
          </a:p>
          <a:p>
            <a:pPr>
              <a:buNone/>
            </a:pPr>
            <a:endParaRPr lang="en-US" altLang="ko-KR" sz="1200" i="1" dirty="0" smtClean="0">
              <a:sym typeface="Wingdings" pitchFamily="2" charset="2"/>
            </a:endParaRPr>
          </a:p>
          <a:p>
            <a:pPr>
              <a:buNone/>
            </a:pPr>
            <a:r>
              <a:rPr lang="en-US" altLang="ko-KR" sz="1200" i="1" dirty="0" smtClean="0">
                <a:sym typeface="Wingdings" pitchFamily="2" charset="2"/>
              </a:rPr>
              <a:t>      </a:t>
            </a:r>
            <a:endParaRPr lang="ko-KR" altLang="en-US" sz="1200" i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28596" y="928669"/>
            <a:ext cx="8229600" cy="521497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sz="1200" dirty="0" smtClean="0"/>
              <a:t> d.  </a:t>
            </a:r>
            <a:r>
              <a:rPr lang="en-US" altLang="ko-KR" sz="1200" b="1" dirty="0" smtClean="0"/>
              <a:t>Two sentences are </a:t>
            </a:r>
            <a:r>
              <a:rPr lang="en-US" altLang="ko-KR" sz="1200" b="1" dirty="0" smtClean="0">
                <a:solidFill>
                  <a:srgbClr val="FF0000"/>
                </a:solidFill>
              </a:rPr>
              <a:t>contradictory</a:t>
            </a:r>
            <a:r>
              <a:rPr lang="en-US" altLang="ko-KR" sz="1200" b="1" dirty="0" smtClean="0"/>
              <a:t> if, whenever one is true,  the other is false </a:t>
            </a:r>
            <a:r>
              <a:rPr lang="en-US" altLang="ko-KR" sz="1200" dirty="0" smtClean="0"/>
              <a:t>or, equivalently, there is no</a:t>
            </a:r>
          </a:p>
          <a:p>
            <a:pPr>
              <a:buNone/>
            </a:pPr>
            <a:r>
              <a:rPr lang="en-US" altLang="ko-KR" sz="1200" dirty="0" smtClean="0"/>
              <a:t>     situation in which they are both true or both false.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   e.g. )  The sentences </a:t>
            </a:r>
            <a:r>
              <a:rPr lang="en-US" altLang="ko-KR" sz="1200" i="1" dirty="0" smtClean="0"/>
              <a:t>Jack is alive </a:t>
            </a:r>
            <a:r>
              <a:rPr lang="en-US" altLang="ko-KR" sz="1200" dirty="0" smtClean="0"/>
              <a:t>and </a:t>
            </a:r>
            <a:r>
              <a:rPr lang="en-US" altLang="ko-KR" sz="1200" i="1" dirty="0" smtClean="0"/>
              <a:t>Jack is dead </a:t>
            </a:r>
            <a:r>
              <a:rPr lang="en-US" altLang="ko-KR" sz="1200" dirty="0" smtClean="0"/>
              <a:t>are contradictory because if the sentence </a:t>
            </a:r>
            <a:r>
              <a:rPr lang="en-US" altLang="ko-KR" sz="1200" i="1" dirty="0" smtClean="0"/>
              <a:t>Jack is alive</a:t>
            </a:r>
          </a:p>
          <a:p>
            <a:pPr>
              <a:buNone/>
            </a:pPr>
            <a:r>
              <a:rPr lang="en-US" altLang="ko-KR" sz="1200" dirty="0" smtClean="0"/>
              <a:t>                 is true, then the sentence </a:t>
            </a:r>
            <a:r>
              <a:rPr lang="en-US" altLang="ko-KR" sz="1200" i="1" dirty="0" smtClean="0"/>
              <a:t>Jack  is dead</a:t>
            </a:r>
            <a:r>
              <a:rPr lang="en-US" altLang="ko-KR" sz="1200" dirty="0" smtClean="0"/>
              <a:t> is false, and vice versa.  </a:t>
            </a:r>
          </a:p>
          <a:p>
            <a:pPr>
              <a:buNone/>
            </a:pPr>
            <a:r>
              <a:rPr lang="en-US" altLang="ko-KR" sz="1200" dirty="0" smtClean="0"/>
              <a:t>                 </a:t>
            </a:r>
            <a:r>
              <a:rPr lang="en-US" altLang="ko-KR" sz="1200" i="1" dirty="0" smtClean="0"/>
              <a:t>Jack is alive</a:t>
            </a:r>
            <a:r>
              <a:rPr lang="en-US" altLang="ko-KR" sz="1200" dirty="0" smtClean="0"/>
              <a:t> and </a:t>
            </a:r>
            <a:r>
              <a:rPr lang="en-US" altLang="ko-KR" sz="1200" i="1" dirty="0" smtClean="0"/>
              <a:t>Jack is dead</a:t>
            </a:r>
            <a:r>
              <a:rPr lang="en-US" altLang="ko-KR" sz="1200" dirty="0" smtClean="0"/>
              <a:t> have </a:t>
            </a:r>
            <a:r>
              <a:rPr lang="en-US" altLang="ko-KR" sz="1200" b="1" dirty="0" smtClean="0"/>
              <a:t>opposite truth values</a:t>
            </a:r>
            <a:r>
              <a:rPr lang="en-US" altLang="ko-KR" sz="1200" dirty="0" smtClean="0"/>
              <a:t>.</a:t>
            </a:r>
          </a:p>
          <a:p>
            <a:pPr>
              <a:buNone/>
            </a:pPr>
            <a:r>
              <a:rPr lang="en-US" altLang="ko-KR" sz="1200" dirty="0" smtClean="0"/>
              <a:t> </a:t>
            </a:r>
          </a:p>
          <a:p>
            <a:pPr>
              <a:buNone/>
            </a:pPr>
            <a:r>
              <a:rPr lang="en-US" altLang="ko-KR" sz="1200" dirty="0" smtClean="0"/>
              <a:t> e.   </a:t>
            </a:r>
            <a:r>
              <a:rPr lang="en-US" altLang="ko-KR" sz="1200" b="1" dirty="0" smtClean="0"/>
              <a:t>Two sentences are contradictory if one entails the negation of the other</a:t>
            </a:r>
            <a:r>
              <a:rPr lang="en-US" altLang="ko-KR" sz="1200" dirty="0" smtClean="0"/>
              <a:t>.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</a:t>
            </a:r>
            <a:r>
              <a:rPr lang="en-US" altLang="ko-KR" sz="1200" b="1" i="1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Jack is alive </a:t>
            </a:r>
            <a:r>
              <a:rPr lang="en-US" altLang="ko-KR" sz="1200" u="sng" dirty="0" smtClean="0"/>
              <a:t>entails the negation of </a:t>
            </a:r>
            <a:r>
              <a:rPr lang="en-US" altLang="ko-KR" sz="1200" i="1" u="sng" dirty="0" smtClean="0"/>
              <a:t>Jack is dead</a:t>
            </a:r>
            <a:r>
              <a:rPr lang="en-US" altLang="ko-KR" sz="1200" dirty="0" smtClean="0"/>
              <a:t>, namely </a:t>
            </a:r>
            <a:r>
              <a:rPr lang="en-US" altLang="ko-KR" sz="12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Jack is not dead</a:t>
            </a:r>
            <a:r>
              <a:rPr lang="en-US" altLang="ko-KR" sz="1200" dirty="0" smtClean="0"/>
              <a:t>. Similarly, </a:t>
            </a:r>
            <a:r>
              <a:rPr lang="en-US" altLang="ko-KR" sz="12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Jack is dead </a:t>
            </a:r>
            <a:r>
              <a:rPr lang="en-US" altLang="ko-KR" sz="1200" dirty="0" smtClean="0"/>
              <a:t>entails</a:t>
            </a:r>
          </a:p>
          <a:p>
            <a:pPr>
              <a:buNone/>
            </a:pPr>
            <a:r>
              <a:rPr lang="en-US" altLang="ko-KR" sz="1200" dirty="0" smtClean="0"/>
              <a:t>      the negation of </a:t>
            </a:r>
            <a:r>
              <a:rPr lang="en-US" altLang="ko-KR" sz="1200" i="1" dirty="0" smtClean="0"/>
              <a:t>Jack is alive</a:t>
            </a:r>
            <a:r>
              <a:rPr lang="en-US" altLang="ko-KR" sz="1200" dirty="0" smtClean="0"/>
              <a:t>, namely </a:t>
            </a:r>
            <a:r>
              <a:rPr lang="en-US" altLang="ko-KR" sz="12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Jack is not alive</a:t>
            </a:r>
            <a:r>
              <a:rPr lang="en-US" altLang="ko-KR" sz="1200" dirty="0" smtClean="0"/>
              <a:t>.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f.  The notions of </a:t>
            </a:r>
            <a:r>
              <a:rPr lang="en-US" altLang="ko-KR" sz="1200" u="sng" dirty="0" smtClean="0"/>
              <a:t>contradiction</a:t>
            </a:r>
            <a:r>
              <a:rPr lang="en-US" altLang="ko-KR" sz="1200" dirty="0" smtClean="0"/>
              <a:t> (always false) and </a:t>
            </a:r>
            <a:r>
              <a:rPr lang="en-US" altLang="ko-KR" sz="1200" u="sng" dirty="0" smtClean="0"/>
              <a:t>contradictory</a:t>
            </a:r>
            <a:r>
              <a:rPr lang="en-US" altLang="ko-KR" sz="1200" dirty="0" smtClean="0"/>
              <a:t> (opposite in truth value) are related in that</a:t>
            </a:r>
          </a:p>
          <a:p>
            <a:pPr>
              <a:buNone/>
            </a:pPr>
            <a:r>
              <a:rPr lang="en-US" altLang="ko-KR" sz="1200" dirty="0" smtClean="0"/>
              <a:t>     if two sentences are contradictory, their conjunction with </a:t>
            </a:r>
            <a:r>
              <a:rPr lang="en-US" altLang="ko-KR" sz="1200" i="1" u="sng" dirty="0" smtClean="0"/>
              <a:t>and</a:t>
            </a:r>
            <a:r>
              <a:rPr lang="en-US" altLang="ko-KR" sz="1200" dirty="0" smtClean="0"/>
              <a:t> is a contradiction. </a:t>
            </a:r>
          </a:p>
          <a:p>
            <a:pPr>
              <a:buNone/>
            </a:pPr>
            <a:r>
              <a:rPr lang="en-US" altLang="ko-KR" sz="1200" dirty="0" smtClean="0"/>
              <a:t>     Thus </a:t>
            </a:r>
            <a:r>
              <a:rPr lang="en-US" altLang="ko-KR" sz="1200" i="1" u="sng" dirty="0" smtClean="0"/>
              <a:t>Jack is alive and Jack is dead</a:t>
            </a:r>
            <a:r>
              <a:rPr lang="en-US" altLang="ko-KR" sz="1200" dirty="0" smtClean="0"/>
              <a:t> is a contradiction; it cannot be true under any circumstances.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</a:t>
            </a:r>
            <a:r>
              <a:rPr lang="en-US" altLang="ko-KR" sz="1200" dirty="0" err="1" smtClean="0"/>
              <a:t>cf</a:t>
            </a:r>
            <a:r>
              <a:rPr lang="en-US" altLang="ko-KR" sz="1200" dirty="0" smtClean="0"/>
              <a:t>)  contradiction:  Circles are square. </a:t>
            </a:r>
          </a:p>
          <a:p>
            <a:pPr>
              <a:buNone/>
            </a:pPr>
            <a:r>
              <a:rPr lang="en-US" altLang="ko-KR" sz="1200" dirty="0" smtClean="0"/>
              <a:t>                              A bachelor is married.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        contradictory:  Jack is alive. / Jack is dead. (in case Jack is the same person)</a:t>
            </a:r>
          </a:p>
          <a:p>
            <a:pPr>
              <a:buNone/>
            </a:pPr>
            <a:r>
              <a:rPr lang="en-US" altLang="ko-KR" sz="1200" dirty="0" smtClean="0"/>
              <a:t>                             </a:t>
            </a:r>
          </a:p>
          <a:p>
            <a:pPr>
              <a:buNone/>
            </a:pPr>
            <a:r>
              <a:rPr lang="en-US" altLang="ko-KR" sz="1200" dirty="0" smtClean="0"/>
              <a:t>                                                                                                                                             6&lt;1&gt;</a:t>
            </a:r>
          </a:p>
          <a:p>
            <a:pPr>
              <a:buNone/>
            </a:pPr>
            <a:r>
              <a:rPr lang="en-US" altLang="ko-KR" sz="1200" dirty="0" smtClean="0"/>
              <a:t>     </a:t>
            </a:r>
            <a:endParaRPr lang="ko-KR" alt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714356"/>
            <a:ext cx="8229600" cy="296842"/>
          </a:xfrm>
          <a:solidFill>
            <a:schemeClr val="bg2">
              <a:lumMod val="9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en-US" altLang="ko-KR" sz="1200" dirty="0" smtClean="0"/>
              <a:t> </a:t>
            </a:r>
            <a:r>
              <a:rPr lang="en-US" altLang="ko-KR" sz="1300" b="1" dirty="0" smtClean="0"/>
              <a:t>-  Ambiguity</a:t>
            </a:r>
            <a:endParaRPr lang="ko-KR" altLang="en-US" sz="1300" b="1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071547"/>
            <a:ext cx="8229600" cy="4714908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endParaRPr lang="en-US" altLang="ko-KR" sz="4800" b="1" dirty="0" smtClean="0"/>
          </a:p>
          <a:p>
            <a:pPr>
              <a:buNone/>
            </a:pPr>
            <a:r>
              <a:rPr lang="en-US" altLang="ko-KR" sz="4800" b="1" dirty="0" smtClean="0"/>
              <a:t>     </a:t>
            </a:r>
            <a:r>
              <a:rPr lang="en-US" altLang="ko-KR" sz="4800" b="1" dirty="0" smtClean="0">
                <a:solidFill>
                  <a:srgbClr val="FF0000"/>
                </a:solidFill>
              </a:rPr>
              <a:t>When words or phrases(sentences) have more than one meaning, they are ambiguous</a:t>
            </a:r>
            <a:r>
              <a:rPr lang="en-US" altLang="ko-KR" sz="4800" dirty="0" smtClean="0"/>
              <a:t>.</a:t>
            </a:r>
          </a:p>
          <a:p>
            <a:pPr>
              <a:buNone/>
            </a:pPr>
            <a:r>
              <a:rPr lang="en-US" altLang="ko-KR" sz="4800" dirty="0" smtClean="0"/>
              <a:t> </a:t>
            </a:r>
          </a:p>
          <a:p>
            <a:pPr>
              <a:buNone/>
            </a:pPr>
            <a:r>
              <a:rPr lang="en-US" altLang="ko-KR" sz="4800" dirty="0" smtClean="0"/>
              <a:t>     (1) </a:t>
            </a:r>
            <a:r>
              <a:rPr lang="en-US" altLang="ko-KR" sz="4800" b="1" dirty="0" smtClean="0"/>
              <a:t>Lexical Ambiguity </a:t>
            </a:r>
            <a:r>
              <a:rPr lang="en-US" altLang="ko-KR" sz="4800" dirty="0" smtClean="0"/>
              <a:t>arises when at least one word in a phrase has more than one meaning:</a:t>
            </a:r>
          </a:p>
          <a:p>
            <a:pPr>
              <a:buNone/>
            </a:pPr>
            <a:r>
              <a:rPr lang="en-US" altLang="ko-KR" sz="4800" dirty="0" smtClean="0"/>
              <a:t>          </a:t>
            </a:r>
            <a:r>
              <a:rPr lang="en-US" altLang="ko-KR" sz="4800" i="1" dirty="0" smtClean="0"/>
              <a:t>This will make you smart </a:t>
            </a:r>
            <a:r>
              <a:rPr lang="en-US" altLang="ko-KR" sz="4800" dirty="0" smtClean="0"/>
              <a:t>is ambiguous because of the two meanings of the word </a:t>
            </a:r>
            <a:r>
              <a:rPr lang="en-US" altLang="ko-KR" sz="4800" i="1" u="sng" dirty="0" smtClean="0"/>
              <a:t>smart</a:t>
            </a:r>
            <a:r>
              <a:rPr lang="en-US" altLang="ko-KR" sz="4800" dirty="0" smtClean="0"/>
              <a:t>: </a:t>
            </a:r>
          </a:p>
          <a:p>
            <a:pPr>
              <a:buNone/>
            </a:pPr>
            <a:r>
              <a:rPr lang="en-US" altLang="ko-KR" sz="4800" b="1" dirty="0" smtClean="0"/>
              <a:t>          </a:t>
            </a:r>
            <a:r>
              <a:rPr lang="en-US" altLang="ko-KR" sz="4800" u="sng" dirty="0" smtClean="0"/>
              <a:t>‘clever’ </a:t>
            </a:r>
            <a:r>
              <a:rPr lang="en-US" altLang="ko-KR" sz="4800" dirty="0" smtClean="0"/>
              <a:t>and </a:t>
            </a:r>
            <a:r>
              <a:rPr lang="en-US" altLang="ko-KR" sz="4800" u="sng" dirty="0" smtClean="0"/>
              <a:t>‘feel a burning sensation</a:t>
            </a:r>
            <a:r>
              <a:rPr lang="en-US" altLang="ko-KR" sz="4800" dirty="0" smtClean="0"/>
              <a:t>’.</a:t>
            </a:r>
          </a:p>
          <a:p>
            <a:pPr>
              <a:buNone/>
            </a:pPr>
            <a:endParaRPr lang="en-US" altLang="ko-KR" sz="4800" dirty="0" smtClean="0"/>
          </a:p>
          <a:p>
            <a:pPr>
              <a:buNone/>
            </a:pPr>
            <a:r>
              <a:rPr lang="en-US" altLang="ko-KR" sz="4800" dirty="0" smtClean="0"/>
              <a:t>     (2) </a:t>
            </a:r>
            <a:r>
              <a:rPr lang="en-US" altLang="ko-KR" sz="4800" b="1" dirty="0" smtClean="0"/>
              <a:t>Structural Ambiguity </a:t>
            </a:r>
            <a:r>
              <a:rPr lang="en-US" altLang="ko-KR" sz="4800" dirty="0" smtClean="0"/>
              <a:t>is showed in </a:t>
            </a:r>
            <a:r>
              <a:rPr lang="en-US" altLang="ko-KR" sz="4800" i="1" dirty="0" smtClean="0"/>
              <a:t>The boy saw the man with a telescope </a:t>
            </a:r>
            <a:r>
              <a:rPr lang="en-US" altLang="ko-KR" sz="4800" dirty="0" smtClean="0"/>
              <a:t>because it can mean that</a:t>
            </a:r>
          </a:p>
          <a:p>
            <a:pPr>
              <a:buNone/>
            </a:pPr>
            <a:r>
              <a:rPr lang="en-US" altLang="ko-KR" sz="4800" dirty="0" smtClean="0"/>
              <a:t>          </a:t>
            </a:r>
            <a:r>
              <a:rPr lang="ko-KR" altLang="en-US" sz="4800" dirty="0" smtClean="0"/>
              <a:t>➀ </a:t>
            </a:r>
            <a:r>
              <a:rPr lang="en-US" altLang="ko-KR" sz="4800" u="sng" dirty="0" smtClean="0"/>
              <a:t>the boy saw the man by using a telescope</a:t>
            </a:r>
            <a:r>
              <a:rPr lang="en-US" altLang="ko-KR" sz="4800" dirty="0" smtClean="0"/>
              <a:t> or that </a:t>
            </a:r>
          </a:p>
          <a:p>
            <a:pPr>
              <a:buNone/>
            </a:pPr>
            <a:r>
              <a:rPr lang="en-US" altLang="ko-KR" sz="4800" dirty="0" smtClean="0"/>
              <a:t>          </a:t>
            </a:r>
            <a:r>
              <a:rPr lang="ko-KR" altLang="en-US" sz="4800" dirty="0" smtClean="0"/>
              <a:t>➁ </a:t>
            </a:r>
            <a:r>
              <a:rPr lang="en-US" altLang="ko-KR" sz="4800" u="sng" dirty="0" smtClean="0"/>
              <a:t>the boy saw the man who was holding a telescope</a:t>
            </a:r>
            <a:r>
              <a:rPr lang="en-US" altLang="ko-KR" sz="4800" dirty="0" smtClean="0"/>
              <a:t>.</a:t>
            </a:r>
          </a:p>
          <a:p>
            <a:pPr>
              <a:buNone/>
            </a:pPr>
            <a:endParaRPr lang="en-US" altLang="ko-KR" sz="4800" dirty="0" smtClean="0"/>
          </a:p>
          <a:p>
            <a:pPr>
              <a:buNone/>
            </a:pPr>
            <a:r>
              <a:rPr lang="en-US" altLang="ko-KR" sz="4800" dirty="0" smtClean="0"/>
              <a:t>          --- Refer to page 143 for their syntactic structures</a:t>
            </a:r>
          </a:p>
          <a:p>
            <a:pPr>
              <a:buNone/>
            </a:pPr>
            <a:endParaRPr lang="en-US" altLang="ko-KR" sz="4800" dirty="0" smtClean="0"/>
          </a:p>
          <a:p>
            <a:pPr>
              <a:buNone/>
            </a:pPr>
            <a:r>
              <a:rPr lang="en-US" altLang="ko-KR" sz="4800" dirty="0" smtClean="0"/>
              <a:t>            e.g.)   </a:t>
            </a:r>
            <a:r>
              <a:rPr lang="ko-KR" altLang="en-US" sz="4800" dirty="0" smtClean="0"/>
              <a:t>➀</a:t>
            </a:r>
            <a:r>
              <a:rPr lang="en-US" altLang="ko-KR" sz="4800" dirty="0" smtClean="0"/>
              <a:t>’ The boy [</a:t>
            </a:r>
            <a:r>
              <a:rPr lang="en-US" altLang="ko-KR" sz="3600" dirty="0" smtClean="0"/>
              <a:t>V’</a:t>
            </a:r>
            <a:r>
              <a:rPr lang="en-US" altLang="ko-KR" sz="4800" dirty="0" smtClean="0"/>
              <a:t> saw [the man]] [</a:t>
            </a:r>
            <a:r>
              <a:rPr lang="en-US" altLang="ko-KR" sz="3600" dirty="0" smtClean="0"/>
              <a:t>PP</a:t>
            </a:r>
            <a:r>
              <a:rPr lang="en-US" altLang="ko-KR" sz="4800" dirty="0" smtClean="0"/>
              <a:t>  with the telescope]</a:t>
            </a:r>
          </a:p>
          <a:p>
            <a:pPr>
              <a:buNone/>
            </a:pPr>
            <a:r>
              <a:rPr lang="en-US" altLang="ko-KR" sz="4800" dirty="0" smtClean="0"/>
              <a:t>                    </a:t>
            </a:r>
            <a:r>
              <a:rPr lang="ko-KR" altLang="en-US" sz="4800" dirty="0" smtClean="0"/>
              <a:t>➁</a:t>
            </a:r>
            <a:r>
              <a:rPr lang="en-US" altLang="ko-KR" sz="4800" dirty="0" smtClean="0"/>
              <a:t>’</a:t>
            </a:r>
            <a:r>
              <a:rPr lang="ko-KR" altLang="en-US" sz="4800" dirty="0" smtClean="0"/>
              <a:t>  </a:t>
            </a:r>
            <a:r>
              <a:rPr lang="en-US" altLang="ko-KR" sz="4800" dirty="0" smtClean="0"/>
              <a:t>The boy saw [</a:t>
            </a:r>
            <a:r>
              <a:rPr lang="en-US" altLang="ko-KR" sz="3600" dirty="0" smtClean="0"/>
              <a:t>NP</a:t>
            </a:r>
            <a:r>
              <a:rPr lang="en-US" altLang="ko-KR" sz="4800" dirty="0" smtClean="0"/>
              <a:t>  the man [</a:t>
            </a:r>
            <a:r>
              <a:rPr lang="en-US" altLang="ko-KR" sz="3600" dirty="0" smtClean="0"/>
              <a:t>PP</a:t>
            </a:r>
            <a:r>
              <a:rPr lang="en-US" altLang="ko-KR" sz="4800" dirty="0" smtClean="0"/>
              <a:t>  with the telescope]]</a:t>
            </a:r>
          </a:p>
          <a:p>
            <a:pPr>
              <a:buNone/>
            </a:pPr>
            <a:endParaRPr lang="en-US" altLang="ko-KR" sz="4800" dirty="0" smtClean="0"/>
          </a:p>
          <a:p>
            <a:pPr>
              <a:buNone/>
            </a:pPr>
            <a:r>
              <a:rPr lang="en-US" altLang="ko-KR" sz="4800" dirty="0" smtClean="0"/>
              <a:t>                 -&gt; In </a:t>
            </a:r>
            <a:r>
              <a:rPr lang="ko-KR" altLang="en-US" sz="4800" dirty="0" smtClean="0"/>
              <a:t>➀</a:t>
            </a:r>
            <a:r>
              <a:rPr lang="en-US" altLang="ko-KR" sz="4800" dirty="0" smtClean="0"/>
              <a:t>,</a:t>
            </a:r>
            <a:r>
              <a:rPr lang="ko-KR" altLang="en-US" sz="4800" dirty="0" smtClean="0"/>
              <a:t> </a:t>
            </a:r>
            <a:r>
              <a:rPr lang="en-US" altLang="ko-KR" sz="4800" dirty="0" smtClean="0"/>
              <a:t>the PP </a:t>
            </a:r>
            <a:r>
              <a:rPr lang="en-US" altLang="ko-KR" sz="4800" i="1" dirty="0" smtClean="0"/>
              <a:t>with a telescope</a:t>
            </a:r>
            <a:r>
              <a:rPr lang="en-US" altLang="ko-KR" sz="4800" dirty="0" smtClean="0"/>
              <a:t> modifies V’, the action of seeing the man, so the interpretation</a:t>
            </a:r>
          </a:p>
          <a:p>
            <a:pPr>
              <a:buNone/>
            </a:pPr>
            <a:r>
              <a:rPr lang="en-US" altLang="ko-KR" sz="4800" dirty="0" smtClean="0"/>
              <a:t>                     is that the boy saw the man by using the telescope.  </a:t>
            </a:r>
          </a:p>
          <a:p>
            <a:pPr>
              <a:buNone/>
            </a:pPr>
            <a:r>
              <a:rPr lang="en-US" altLang="ko-KR" sz="4800" dirty="0" smtClean="0"/>
              <a:t>                     In </a:t>
            </a:r>
            <a:r>
              <a:rPr lang="ko-KR" altLang="en-US" sz="4800" dirty="0" smtClean="0"/>
              <a:t>➁</a:t>
            </a:r>
            <a:r>
              <a:rPr lang="en-US" altLang="ko-KR" sz="4800" dirty="0" smtClean="0"/>
              <a:t>, the PP </a:t>
            </a:r>
            <a:r>
              <a:rPr lang="en-US" altLang="ko-KR" sz="4800" i="1" dirty="0" smtClean="0"/>
              <a:t>with the telescope </a:t>
            </a:r>
            <a:r>
              <a:rPr lang="en-US" altLang="ko-KR" sz="4800" dirty="0" smtClean="0"/>
              <a:t>modifies the N man, so the interpretation is that the man</a:t>
            </a:r>
          </a:p>
          <a:p>
            <a:pPr>
              <a:buNone/>
            </a:pPr>
            <a:r>
              <a:rPr lang="en-US" altLang="ko-KR" sz="4800" dirty="0" smtClean="0"/>
              <a:t>                     has the telescope.</a:t>
            </a:r>
          </a:p>
          <a:p>
            <a:pPr>
              <a:buNone/>
            </a:pPr>
            <a:r>
              <a:rPr lang="en-US" altLang="ko-KR" sz="4800" dirty="0" smtClean="0"/>
              <a:t>                                     </a:t>
            </a:r>
          </a:p>
          <a:p>
            <a:pPr>
              <a:buNone/>
            </a:pPr>
            <a:r>
              <a:rPr lang="en-US" altLang="ko-KR" sz="4800" dirty="0" smtClean="0"/>
              <a:t>   </a:t>
            </a:r>
            <a:r>
              <a:rPr lang="en-US" altLang="ko-KR" sz="4800" dirty="0" smtClean="0">
                <a:sym typeface="Wingdings" pitchFamily="2" charset="2"/>
              </a:rPr>
              <a:t></a:t>
            </a:r>
            <a:r>
              <a:rPr lang="en-US" altLang="ko-KR" sz="4800" dirty="0" smtClean="0"/>
              <a:t>  Our knowledge of lexical and structural ambiguities reveals that the meaning of a linguistic expression</a:t>
            </a:r>
          </a:p>
          <a:p>
            <a:pPr>
              <a:buNone/>
            </a:pPr>
            <a:r>
              <a:rPr lang="en-US" altLang="ko-KR" sz="4800" dirty="0" smtClean="0"/>
              <a:t>        is built both on the words it contains and on its syntactic structure.</a:t>
            </a:r>
          </a:p>
          <a:p>
            <a:pPr>
              <a:buNone/>
            </a:pPr>
            <a:endParaRPr lang="en-US" altLang="ko-KR" sz="4800" dirty="0" smtClean="0"/>
          </a:p>
          <a:p>
            <a:pPr>
              <a:buNone/>
            </a:pPr>
            <a:r>
              <a:rPr lang="en-US" altLang="ko-KR" sz="4800" dirty="0" smtClean="0"/>
              <a:t> </a:t>
            </a:r>
            <a:endParaRPr lang="en-US" altLang="ko-KR" sz="3700" dirty="0" smtClean="0"/>
          </a:p>
          <a:p>
            <a:pPr>
              <a:buNone/>
            </a:pPr>
            <a:r>
              <a:rPr lang="en-US" altLang="ko-KR" sz="3700" dirty="0" smtClean="0"/>
              <a:t> </a:t>
            </a:r>
          </a:p>
          <a:p>
            <a:pPr>
              <a:buNone/>
            </a:pPr>
            <a:endParaRPr lang="en-US" altLang="ko-KR" sz="1200" dirty="0" smtClean="0"/>
          </a:p>
          <a:p>
            <a:pPr>
              <a:buNone/>
            </a:pPr>
            <a:r>
              <a:rPr lang="en-US" altLang="ko-KR" sz="1200" dirty="0" smtClean="0"/>
              <a:t>   </a:t>
            </a:r>
            <a:endParaRPr lang="ko-KR" alt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2046</TotalTime>
  <Words>5891</Words>
  <Application>Microsoft Office PowerPoint</Application>
  <PresentationFormat>화면 슬라이드 쇼(4:3)</PresentationFormat>
  <Paragraphs>741</Paragraphs>
  <Slides>33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33</vt:i4>
      </vt:variant>
    </vt:vector>
  </HeadingPairs>
  <TitlesOfParts>
    <vt:vector size="34" baseType="lpstr">
      <vt:lpstr>Office 테마</vt:lpstr>
      <vt:lpstr>영어학개론</vt:lpstr>
      <vt:lpstr>4. The Meaning of Language(언어의 의미: 의미론)</vt:lpstr>
      <vt:lpstr>PowerPoint 프레젠테이션</vt:lpstr>
      <vt:lpstr>1. What Speakers Know about Sentence Meaning</vt:lpstr>
      <vt:lpstr>PowerPoint 프레젠테이션</vt:lpstr>
      <vt:lpstr>PowerPoint 프레젠테이션</vt:lpstr>
      <vt:lpstr>PowerPoint 프레젠테이션</vt:lpstr>
      <vt:lpstr>PowerPoint 프레젠테이션</vt:lpstr>
      <vt:lpstr> -  Ambiguity</vt:lpstr>
      <vt:lpstr>2. Compositional Semantics</vt:lpstr>
      <vt:lpstr>     Semantic Rule II:</vt:lpstr>
      <vt:lpstr> -  Anomaly</vt:lpstr>
      <vt:lpstr>PowerPoint 프레젠테이션</vt:lpstr>
      <vt:lpstr>PowerPoint 프레젠테이션</vt:lpstr>
      <vt:lpstr>PowerPoint 프레젠테이션</vt:lpstr>
      <vt:lpstr>4. Lexical Semantics(Word Meanings)</vt:lpstr>
      <vt:lpstr> -  Lexical Relations</vt:lpstr>
      <vt:lpstr>PowerPoint 프레젠테이션</vt:lpstr>
      <vt:lpstr> (2) Antonyms(반의어)</vt:lpstr>
      <vt:lpstr>PowerPoint 프레젠테이션</vt:lpstr>
      <vt:lpstr> </vt:lpstr>
      <vt:lpstr> (4) Polysemy(다의어)</vt:lpstr>
      <vt:lpstr>PowerPoint 프레젠테이션</vt:lpstr>
      <vt:lpstr>     - Verbs</vt:lpstr>
      <vt:lpstr>PowerPoint 프레젠테이션</vt:lpstr>
      <vt:lpstr>  -  Argument Structure</vt:lpstr>
      <vt:lpstr>PowerPoint 프레젠테이션</vt:lpstr>
      <vt:lpstr>5. Pragmatics</vt:lpstr>
      <vt:lpstr>  (2)  Maxims of Conversation(대화격률)</vt:lpstr>
      <vt:lpstr>PowerPoint 프레젠테이션</vt:lpstr>
      <vt:lpstr>  (3)  Presupposition(전제)</vt:lpstr>
      <vt:lpstr>  (4) Speech Acts(화행)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영어학개론</dc:title>
  <dc:creator>수진</dc:creator>
  <cp:lastModifiedBy>지윤</cp:lastModifiedBy>
  <cp:revision>191</cp:revision>
  <dcterms:created xsi:type="dcterms:W3CDTF">2016-07-29T14:58:48Z</dcterms:created>
  <dcterms:modified xsi:type="dcterms:W3CDTF">2017-05-17T04:38:15Z</dcterms:modified>
</cp:coreProperties>
</file>