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31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791F61-B0EC-4EED-A9A8-52D2F55680C1}" type="datetimeFigureOut">
              <a:rPr lang="ko-KR" altLang="en-US" smtClean="0"/>
              <a:pPr/>
              <a:t>2017-07-28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8B46A1A-002A-4D17-BADD-5384286B201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b="1" dirty="0" smtClean="0"/>
              <a:t>- </a:t>
            </a:r>
            <a:r>
              <a:rPr lang="en-US" altLang="ko-KR" sz="1600" dirty="0" smtClean="0"/>
              <a:t> 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Different picture of the three sounds </a:t>
            </a:r>
            <a:r>
              <a:rPr lang="en-US" altLang="ko-KR" sz="1600" b="1" dirty="0" smtClean="0"/>
              <a:t>[s], [z], [ʃ]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in Korean and English:</a:t>
            </a:r>
          </a:p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Korean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: The three sounds are allophones of one and the same phoneme.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English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: They are in contrast and belong to three separate phonemes.</a:t>
            </a:r>
          </a:p>
          <a:p>
            <a:pPr>
              <a:buNone/>
            </a:pP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</a:t>
            </a:r>
            <a:r>
              <a:rPr lang="en-US" altLang="ko-KR" sz="1600" u="sng" dirty="0" smtClean="0">
                <a:latin typeface="맑은 고딕" pitchFamily="50" charset="-127"/>
                <a:ea typeface="맑은 고딕" pitchFamily="50" charset="-127"/>
              </a:rPr>
              <a:t>English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</a:t>
            </a:r>
            <a:r>
              <a:rPr lang="en-US" altLang="ko-KR" sz="1600" u="sng" dirty="0" smtClean="0">
                <a:latin typeface="맑은 고딕" pitchFamily="50" charset="-127"/>
                <a:ea typeface="맑은 고딕" pitchFamily="50" charset="-127"/>
              </a:rPr>
              <a:t>Korean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</a:t>
            </a: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Contrast:  ship-zip-sip</a:t>
            </a:r>
          </a:p>
          <a:p>
            <a:pPr>
              <a:buNone/>
            </a:pPr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</a:t>
            </a:r>
            <a:r>
              <a:rPr lang="en-US" altLang="ko-KR" sz="1600" dirty="0" smtClean="0"/>
              <a:t>/ʃ/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</a:t>
            </a:r>
            <a:r>
              <a:rPr lang="en-US" altLang="ko-KR" sz="1600" dirty="0" smtClean="0"/>
              <a:t>[ʃ]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/z/                    [z]                  /s/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/s/                    [s]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(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) Phonetic similarity: [s] and [z] share the place and manner of articulation,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different in voicing; [s] and [</a:t>
            </a:r>
            <a:r>
              <a:rPr lang="en-US" altLang="ko-KR" sz="1600" dirty="0" smtClean="0"/>
              <a:t>ʃ]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share the voicing and the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manner of articulation different in place of articulation.</a:t>
            </a:r>
          </a:p>
          <a:p>
            <a:pPr>
              <a:buNone/>
            </a:pP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(ii) Allophonic processes: change to [ʃ] before /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/, and to [z] after nasals.(Korean)   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843808" y="321297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2843808" y="3501008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2843808" y="3789040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427984" y="3212976"/>
            <a:ext cx="100811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4427984" y="3501008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V="1">
            <a:off x="4427984" y="3501008"/>
            <a:ext cx="100811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88843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Assimilation refers to the influence that one sound may have on another when   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they are contiguous in time.</a:t>
            </a:r>
          </a:p>
          <a:p>
            <a:pPr>
              <a:buNone/>
            </a:pP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(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) regressive assimilation(anticipatory 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coarticulation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): 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The following(conditioning) sound influences the preceding(conditioned)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sound.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[s]         [ʃ] /  </a:t>
            </a:r>
            <a:r>
              <a:rPr lang="en-US" altLang="ko-KR" sz="1600" u="sng" dirty="0" smtClean="0">
                <a:latin typeface="맑은 고딕" pitchFamily="50" charset="-127"/>
                <a:ea typeface="맑은 고딕" pitchFamily="50" charset="-127"/>
              </a:rPr>
              <a:t>       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/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             /</a:t>
            </a:r>
            <a:r>
              <a:rPr lang="en-US" altLang="ko-KR" sz="1600" b="1" dirty="0" err="1" smtClean="0">
                <a:latin typeface="맑은 고딕" pitchFamily="50" charset="-127"/>
                <a:ea typeface="맑은 고딕" pitchFamily="50" charset="-127"/>
              </a:rPr>
              <a:t>s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igan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       [</a:t>
            </a:r>
            <a:r>
              <a:rPr lang="en-US" altLang="ko-KR" sz="1600" b="1" dirty="0" err="1" smtClean="0">
                <a:latin typeface="맑은 고딕" pitchFamily="50" charset="-127"/>
                <a:ea typeface="맑은 고딕" pitchFamily="50" charset="-127"/>
              </a:rPr>
              <a:t>ʃ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igan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]  ‘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time’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(ii) progressive assimilation(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perseverative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coarticulation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):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The preceding sound influences the following sound.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/s/         [z] /  /n/ </a:t>
            </a:r>
            <a:r>
              <a:rPr lang="en-US" altLang="ko-KR" sz="1600" u="sng" dirty="0" smtClean="0">
                <a:latin typeface="맑은 고딕" pitchFamily="50" charset="-127"/>
                <a:ea typeface="맑은 고딕" pitchFamily="50" charset="-127"/>
              </a:rPr>
              <a:t>       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/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in</a:t>
            </a:r>
            <a:r>
              <a:rPr lang="en-US" altLang="ko-KR" sz="1600" b="1" dirty="0" err="1" smtClean="0">
                <a:latin typeface="맑은 고딕" pitchFamily="50" charset="-127"/>
                <a:ea typeface="맑은 고딕" pitchFamily="50" charset="-127"/>
              </a:rPr>
              <a:t>s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a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        [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in</a:t>
            </a:r>
            <a:r>
              <a:rPr lang="en-US" altLang="ko-KR" sz="1600" b="1" dirty="0" err="1" smtClean="0">
                <a:latin typeface="맑은 고딕" pitchFamily="50" charset="-127"/>
                <a:ea typeface="맑은 고딕" pitchFamily="50" charset="-127"/>
              </a:rPr>
              <a:t>z</a:t>
            </a:r>
            <a:r>
              <a:rPr lang="en-US" altLang="ko-KR" sz="1600" dirty="0" err="1" smtClean="0">
                <a:latin typeface="맑은 고딕" pitchFamily="50" charset="-127"/>
                <a:ea typeface="맑은 고딕" pitchFamily="50" charset="-127"/>
              </a:rPr>
              <a:t>a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]   ‘greetings’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08912" cy="532816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1800" dirty="0" smtClean="0"/>
              <a:t>  </a:t>
            </a:r>
            <a:r>
              <a:rPr lang="en-US" altLang="ko-KR" sz="1800" b="1" dirty="0" smtClean="0">
                <a:latin typeface="맑은 고딕" pitchFamily="50" charset="-127"/>
                <a:ea typeface="맑은 고딕" pitchFamily="50" charset="-127"/>
              </a:rPr>
              <a:t>-  Assimilation Processes</a:t>
            </a:r>
            <a:endParaRPr lang="ko-KR" altLang="en-US" sz="1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1907704" y="5301208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5436096" y="5301208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1907704" y="407707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5436096" y="407707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184576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</a:t>
            </a:r>
          </a:p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        Malayalam</a:t>
            </a:r>
            <a:r>
              <a:rPr lang="en-US" altLang="ko-KR" sz="1100" b="1" dirty="0" smtClean="0">
                <a:latin typeface="맑은 고딕" pitchFamily="50" charset="-127"/>
                <a:ea typeface="맑은 고딕" pitchFamily="50" charset="-127"/>
              </a:rPr>
              <a:t>                         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        English</a:t>
            </a:r>
          </a:p>
          <a:p>
            <a:pPr>
              <a:buNone/>
            </a:pP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                       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(separate phoneme)                                         (allophone)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/n/                   [n]</a:t>
            </a:r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                                                                                                    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/n/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/   /                  [   ]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Contrast: </a:t>
            </a:r>
            <a:r>
              <a:rPr lang="en-US" altLang="ko-KR" sz="1200" dirty="0" err="1" smtClean="0">
                <a:latin typeface="맑은 고딕" pitchFamily="50" charset="-127"/>
                <a:ea typeface="맑은 고딕" pitchFamily="50" charset="-127"/>
              </a:rPr>
              <a:t>panni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 “pig”</a:t>
            </a:r>
          </a:p>
          <a:p>
            <a:pPr>
              <a:buNone/>
            </a:pP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                             ka</a:t>
            </a:r>
            <a:r>
              <a:rPr lang="lv-LV" altLang="ko-KR" sz="1200" dirty="0" smtClean="0"/>
              <a:t>ņņ</a:t>
            </a:r>
            <a:r>
              <a:rPr lang="en-US" altLang="ko-KR" sz="1200" dirty="0" err="1" smtClean="0"/>
              <a:t>i</a:t>
            </a:r>
            <a:r>
              <a:rPr lang="en-US" altLang="ko-KR" sz="1200" dirty="0" smtClean="0"/>
              <a:t> 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”first”   </a:t>
            </a:r>
          </a:p>
          <a:p>
            <a:pPr>
              <a:buNone/>
            </a:pPr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100" b="1" dirty="0" smtClean="0">
                <a:latin typeface="맑은 고딕" pitchFamily="50" charset="-127"/>
                <a:ea typeface="맑은 고딕" pitchFamily="50" charset="-127"/>
              </a:rPr>
              <a:t>                       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Spanish                                        English</a:t>
            </a:r>
            <a:endParaRPr lang="en-US" altLang="ko-KR" sz="11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                      (allophone)                                                     (separate phoneme)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           [d]                     /d/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/d/                                                     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Contrast: </a:t>
            </a:r>
            <a:r>
              <a:rPr lang="en-US" altLang="ko-KR" sz="1200" u="sng" dirty="0" smtClean="0">
                <a:latin typeface="맑은 고딕" pitchFamily="50" charset="-127"/>
                <a:ea typeface="맑은 고딕" pitchFamily="50" charset="-127"/>
              </a:rPr>
              <a:t>day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en-US" altLang="ko-KR" sz="1200" u="sng" dirty="0" smtClean="0">
                <a:latin typeface="맑은 고딕" pitchFamily="50" charset="-127"/>
                <a:ea typeface="맑은 고딕" pitchFamily="50" charset="-127"/>
              </a:rPr>
              <a:t>they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           [</a:t>
            </a:r>
            <a:r>
              <a:rPr lang="en-US" altLang="ko-KR" sz="1600" dirty="0" smtClean="0"/>
              <a:t>ð]                              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en-US" altLang="ko-KR" sz="1600" dirty="0" smtClean="0"/>
              <a:t>ð/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Korean                                         English</a:t>
            </a:r>
            <a:endParaRPr lang="en-US" altLang="ko-KR" sz="11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                       (allophone)                                                    (separate phoneme)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           [r]                      /r/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/l/                                                       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Contrast: </a:t>
            </a:r>
            <a:r>
              <a:rPr lang="en-US" altLang="ko-KR" sz="1200" u="sng" dirty="0" smtClean="0">
                <a:latin typeface="맑은 고딕" pitchFamily="50" charset="-127"/>
                <a:ea typeface="맑은 고딕" pitchFamily="50" charset="-127"/>
              </a:rPr>
              <a:t>lake</a:t>
            </a:r>
            <a:r>
              <a:rPr lang="en-US" altLang="ko-KR" sz="1200" dirty="0" smtClean="0">
                <a:latin typeface="맑은 고딕" pitchFamily="50" charset="-127"/>
                <a:ea typeface="맑은 고딕" pitchFamily="50" charset="-127"/>
              </a:rPr>
              <a:t> - </a:t>
            </a:r>
            <a:r>
              <a:rPr lang="en-US" altLang="ko-KR" sz="1200" u="sng" dirty="0" smtClean="0">
                <a:latin typeface="맑은 고딕" pitchFamily="50" charset="-127"/>
                <a:ea typeface="맑은 고딕" pitchFamily="50" charset="-127"/>
              </a:rPr>
              <a:t>rake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                                 [l]                      /l/                             </a:t>
            </a:r>
          </a:p>
          <a:p>
            <a:pPr>
              <a:buNone/>
            </a:pPr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   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>
            <a:off x="1979712" y="1916832"/>
            <a:ext cx="162018" cy="216024"/>
          </a:xfrm>
          <a:prstGeom prst="rect">
            <a:avLst/>
          </a:prstGeom>
          <a:noFill/>
        </p:spPr>
      </p:pic>
      <p:pic>
        <p:nvPicPr>
          <p:cNvPr id="5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>
            <a:off x="3491880" y="1916832"/>
            <a:ext cx="162018" cy="216024"/>
          </a:xfrm>
          <a:prstGeom prst="rect">
            <a:avLst/>
          </a:prstGeom>
          <a:noFill/>
        </p:spPr>
      </p:pic>
      <p:cxnSp>
        <p:nvCxnSpPr>
          <p:cNvPr id="7" name="직선 연결선 6"/>
          <p:cNvCxnSpPr/>
          <p:nvPr/>
        </p:nvCxnSpPr>
        <p:spPr>
          <a:xfrm>
            <a:off x="2339752" y="155679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2339752" y="206084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3851920" y="1556792"/>
            <a:ext cx="108012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3851920" y="1772816"/>
            <a:ext cx="108012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V="1">
            <a:off x="2339752" y="3356992"/>
            <a:ext cx="100811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339752" y="3573016"/>
            <a:ext cx="100811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3923928" y="335699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3923928" y="3789040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V="1">
            <a:off x="2267744" y="4797152"/>
            <a:ext cx="108012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2267744" y="5013176"/>
            <a:ext cx="108012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3923928" y="479715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3923928" y="5229200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836712"/>
            <a:ext cx="7920880" cy="5289451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en-US" altLang="ko-KR" sz="1600" b="1" u="sng" dirty="0" smtClean="0">
                <a:latin typeface="맑은 고딕" pitchFamily="50" charset="-127"/>
                <a:ea typeface="맑은 고딕" pitchFamily="50" charset="-127"/>
              </a:rPr>
              <a:t> To sum up</a:t>
            </a:r>
          </a:p>
          <a:p>
            <a:pPr>
              <a:buNone/>
            </a:pP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(a)  The goal of any phonemic (phonological) analysis is to determine the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relationship between two or more sounds in a language.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(b)  Two languages may share the same sounds, but arrange them differently.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That is, phonetic identity does not result in phonemic identity.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en-US" altLang="ko-KR" sz="1600" smtClean="0">
                <a:latin typeface="맑은 고딕" pitchFamily="50" charset="-127"/>
                <a:ea typeface="맑은 고딕" pitchFamily="50" charset="-127"/>
              </a:rPr>
              <a:t>(c)  </a:t>
            </a:r>
            <a:r>
              <a:rPr lang="en-US" altLang="ko-KR" sz="1600" b="1" smtClean="0">
                <a:latin typeface="맑은 고딕" pitchFamily="50" charset="-127"/>
                <a:ea typeface="맑은 고딕" pitchFamily="50" charset="-127"/>
              </a:rPr>
              <a:t>Allophones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of the same phoneme in a language must be phonetically</a:t>
            </a:r>
          </a:p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similar and be in complementary distribution.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(d)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Realizations of different phonemes are in overlapping distribution, and   </a:t>
            </a:r>
          </a:p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are in contrast. That is, they must be capable of changing the meaning</a:t>
            </a:r>
          </a:p>
          <a:p>
            <a:pPr>
              <a:buNone/>
            </a:pP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        of a word if substituted for each other.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(e)  Rules often change only one or two features of a sound (or a group of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sounds), rather than making massive changes.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(f)  The set of sounds a rule applies to and the sounds appearing in the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environment of a rule normally share a particular phonetic feature or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features. Sets of sounds that share the same value for a feature set or sets</a:t>
            </a:r>
          </a:p>
          <a:p>
            <a:pPr>
              <a:buNone/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         of features are called “natural class.”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109</TotalTime>
  <Words>583</Words>
  <Application>Microsoft Office PowerPoint</Application>
  <PresentationFormat>화면 슬라이드 쇼(4:3)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고구려 벽화</vt:lpstr>
      <vt:lpstr>PowerPoint 프레젠테이션</vt:lpstr>
      <vt:lpstr>  -  Assimilation Processes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지윤</cp:lastModifiedBy>
  <cp:revision>22</cp:revision>
  <dcterms:created xsi:type="dcterms:W3CDTF">2017-06-25T01:59:28Z</dcterms:created>
  <dcterms:modified xsi:type="dcterms:W3CDTF">2017-07-28T00:29:12Z</dcterms:modified>
</cp:coreProperties>
</file>