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6.11738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23-02-07T14:08:42.512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1 113 0,'30'-28'218,"-1"28"-202,1 0 0,-1-29 46,0 29-46,1 0 15,-1 0 0,0-28-15,1-1 78,-1 29-32,1 0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6.11738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23-02-07T14:08:44.168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29 0,'29'0'187,"0"0"-155,0 0-17,0 0 32,1 0-16,-1-29-31,0 29 125,0 0-109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6.11738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23-02-07T14:08:46.320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33 0,'29'0'172,"0"0"-156,1-29 15,28 29 0,-29 0 16,0 0-16,1 0-15,-1 0 62,0 0 31,0 0-93,0 0 47,1 0-32,-1 0-16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6.11738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23-02-07T14:08:48.440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120 245 0,'-59'-59'78,"30"30"-62,29 0 15,-29 0-31,29-1 47,0 1 296,29 29-296,0-29 0,1 29-31,-1 0-1,0 0 32,29 0 31,-28 0-15,28 0-16,-29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6.11738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23-02-07T14:08:53.656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 0 0,'29'0'219,"1"0"-204,-1 0-15,0 0 16,29 0-16,1 0 15,-1 0-15,-29 0 16,30 0-16,-1 0 16,1 0-16,-1 0 15,0 0-15,-28 0 16,28 0-16,-29 0 16,30 0-16,-30 0 15,0 0-15,0 0 16,0 0-1,59 0-15,-30 0 16,-29 0 0,1 0-16,28 0 15,-29 0 1,30 0-16,-30 0 16,0 0-1,0 0 1,0 0-1,1 0 1,-1 0-16,0 0 16,0 0-16,0 0 15,1 0 17,-1 0-32,0 0 328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6.11738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23-02-07T14:09:37.656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1 0,'29'0'110,"1"0"-110,-1 0 47,0 0-32,0 0-15,0 0 16,0 0 0,1 0-1,-1 0 1,0 0-1,0 0-15,30 0 16,-30 0 0,29 0-1,-29 0 1,1 0 0,-1 0-16,0 0 15,0 0 1,0 0-1,1 0-15,-1 0 32,0 0-17,0 0 1,0 0 31,1 0-16,-1 0 16,0 0-16,0 0 0,0 0 1,1 0-17,-1 0 1,0 0 15,29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6.11738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23-02-07T14:09:39.672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0,'0'29'281,"29"-29"-265,1 0-16,28 0 15,-29 0-15,0 0 16,1 0-16,-1 0 16,0 0-16,0 0 15,0 0 1,1 0-16,-1 0 15,29 0 1,-29 0-16,1 0 31,-1 0-31,0 0 16,0 0 0,0 0-1,1 0 16,-1 0-31,0 0 16,0 0 15,30 0-15,-30 0 15,29 0 0,-29 0 1,1 0-1,-1 0 16,0 0-32,0 0 32,0 0 47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6.11738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23-02-07T14:09:41.600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60 0,'29'0'31,"0"0"31,-29-29-46,30 29 15,28 0-31,0 0 16,-29 0-1,30 0 1,-1 0 0,1 0-16,-30 0 15,0 0-15,0 0 16,0 0-16,1 0 16,28 0-16,0 0 15,-28 0 1,28 0-1,-29 0-15,30 0 16,-30 0 0,29 0 202,-58-29-202,29 29 15,1 0 16,-1 0-31,0 0 62,0 0 78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36.11738" units="1/cm"/>
          <inkml:channelProperty channel="Y" name="resolution" value="36.14458" units="1/cm"/>
          <inkml:channelProperty channel="T" name="resolution" value="1" units="1/dev"/>
        </inkml:channelProperties>
      </inkml:inkSource>
      <inkml:timestamp xml:id="ts0" timeString="2023-02-07T14:09:43.384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39 0,'59'0'62,"-30"0"-46,29 0-16,-29 0 16,30 0-1,-30 0-15,29 0 16,-28 0-16,-1 0 16,29 0-16,-29 0 15,30 0 1,-30 0-16,0 0 31,0 0-31,1 0 16,-1 0-1,0 0-15,0 0 16,0 0 0,1 0-16,-1 0 15,0 0 1,0 0-16,0 0 15,1 0 1,-1-31-16,0 31 16,0 0-1,0 0 17,1 0 61,-1 0-77,0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EB6F-DAC2-48FD-A0E6-FD391C43FD78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178B-6AC8-48D6-B020-09FCE645B3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456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EB6F-DAC2-48FD-A0E6-FD391C43FD78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178B-6AC8-48D6-B020-09FCE645B3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7388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EB6F-DAC2-48FD-A0E6-FD391C43FD78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178B-6AC8-48D6-B020-09FCE645B3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067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EB6F-DAC2-48FD-A0E6-FD391C43FD78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178B-6AC8-48D6-B020-09FCE645B3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519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EB6F-DAC2-48FD-A0E6-FD391C43FD78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178B-6AC8-48D6-B020-09FCE645B3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493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EB6F-DAC2-48FD-A0E6-FD391C43FD78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178B-6AC8-48D6-B020-09FCE645B3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9642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EB6F-DAC2-48FD-A0E6-FD391C43FD78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178B-6AC8-48D6-B020-09FCE645B3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8405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EB6F-DAC2-48FD-A0E6-FD391C43FD78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178B-6AC8-48D6-B020-09FCE645B3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1559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EB6F-DAC2-48FD-A0E6-FD391C43FD78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178B-6AC8-48D6-B020-09FCE645B3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4807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EB6F-DAC2-48FD-A0E6-FD391C43FD78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178B-6AC8-48D6-B020-09FCE645B3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198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EB6F-DAC2-48FD-A0E6-FD391C43FD78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1178B-6AC8-48D6-B020-09FCE645B3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249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3EB6F-DAC2-48FD-A0E6-FD391C43FD78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1178B-6AC8-48D6-B020-09FCE645B3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288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customXml" Target="../ink/ink6.xml"/><Relationship Id="rId18" Type="http://schemas.openxmlformats.org/officeDocument/2006/relationships/image" Target="../media/image9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6.emf"/><Relationship Id="rId17" Type="http://schemas.openxmlformats.org/officeDocument/2006/relationships/customXml" Target="../ink/ink8.xml"/><Relationship Id="rId2" Type="http://schemas.openxmlformats.org/officeDocument/2006/relationships/image" Target="../media/image1.png"/><Relationship Id="rId16" Type="http://schemas.openxmlformats.org/officeDocument/2006/relationships/image" Target="../media/image8.emf"/><Relationship Id="rId20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5.emf"/><Relationship Id="rId19" Type="http://schemas.openxmlformats.org/officeDocument/2006/relationships/customXml" Target="../ink/ink9.xml"/><Relationship Id="rId4" Type="http://schemas.openxmlformats.org/officeDocument/2006/relationships/image" Target="../media/image2.emf"/><Relationship Id="rId9" Type="http://schemas.openxmlformats.org/officeDocument/2006/relationships/customXml" Target="../ink/ink4.xml"/><Relationship Id="rId1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714703"/>
            <a:ext cx="10515600" cy="546226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</a:t>
            </a:r>
            <a:r>
              <a:rPr lang="en-US" altLang="ko-KR" sz="1800" b="1" dirty="0" smtClean="0"/>
              <a:t>11. PRO constituent</a:t>
            </a:r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      Chomsky assumes that in sentences like: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(62)   John tried </a:t>
            </a:r>
            <a:r>
              <a:rPr lang="en-US" altLang="ko-KR" sz="1800" b="1" i="1" dirty="0" smtClean="0"/>
              <a:t>to frighten Mary   </a:t>
            </a:r>
            <a:r>
              <a:rPr lang="en-US" altLang="ko-KR" sz="1800" dirty="0" smtClean="0"/>
              <a:t>  -&gt; surface structure(S-structure)</a:t>
            </a:r>
            <a:endParaRPr lang="en-US" altLang="ko-KR" sz="1800" b="1" i="1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</a:t>
            </a:r>
            <a:r>
              <a:rPr lang="en-US" altLang="ko-KR" sz="1800" dirty="0"/>
              <a:t>T</a:t>
            </a:r>
            <a:r>
              <a:rPr lang="en-US" altLang="ko-KR" sz="1800" dirty="0" smtClean="0"/>
              <a:t>he </a:t>
            </a:r>
            <a:r>
              <a:rPr lang="en-US" altLang="ko-KR" sz="1800" dirty="0" smtClean="0"/>
              <a:t>infinitive complement </a:t>
            </a:r>
            <a:r>
              <a:rPr lang="en-US" altLang="ko-KR" sz="1800" b="1" i="1" dirty="0" smtClean="0"/>
              <a:t>to frighten Mary </a:t>
            </a:r>
            <a:r>
              <a:rPr lang="en-US" altLang="ko-KR" sz="1800" dirty="0" smtClean="0"/>
              <a:t>has an empty </a:t>
            </a:r>
            <a:r>
              <a:rPr lang="en-US" altLang="ko-KR" sz="1800" dirty="0" smtClean="0">
                <a:solidFill>
                  <a:srgbClr val="FF0000"/>
                </a:solidFill>
              </a:rPr>
              <a:t>pronominal NP </a:t>
            </a:r>
            <a:r>
              <a:rPr lang="en-US" altLang="ko-KR" sz="1800" dirty="0" smtClean="0"/>
              <a:t>subject 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which he designates as </a:t>
            </a:r>
            <a:r>
              <a:rPr lang="en-US" altLang="ko-KR" sz="1800" dirty="0" smtClean="0">
                <a:solidFill>
                  <a:srgbClr val="FF0000"/>
                </a:solidFill>
              </a:rPr>
              <a:t>PRO</a:t>
            </a:r>
            <a:r>
              <a:rPr lang="en-US" altLang="ko-KR" sz="1800" dirty="0" smtClean="0"/>
              <a:t>: </a:t>
            </a:r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          (63) </a:t>
            </a:r>
            <a:r>
              <a:rPr lang="en-US" altLang="ko-KR" sz="1800" dirty="0" err="1" smtClean="0"/>
              <a:t>John</a:t>
            </a:r>
            <a:r>
              <a:rPr lang="en-US" altLang="ko-KR" sz="1400" b="1" dirty="0" err="1" smtClean="0">
                <a:solidFill>
                  <a:srgbClr val="FF0000"/>
                </a:solidFill>
              </a:rPr>
              <a:t>i</a:t>
            </a:r>
            <a:r>
              <a:rPr lang="en-US" altLang="ko-KR" sz="1800" dirty="0" smtClean="0"/>
              <a:t> tried [s’ comp </a:t>
            </a:r>
            <a:r>
              <a:rPr lang="en-US" altLang="ko-KR" sz="1800" dirty="0" err="1" smtClean="0"/>
              <a:t>PRO</a:t>
            </a:r>
            <a:r>
              <a:rPr lang="en-US" altLang="ko-KR" sz="1400" b="1" dirty="0" err="1" smtClean="0">
                <a:solidFill>
                  <a:srgbClr val="FF0000"/>
                </a:solidFill>
              </a:rPr>
              <a:t>i</a:t>
            </a:r>
            <a:r>
              <a:rPr lang="en-US" altLang="ko-KR" sz="1800" dirty="0" smtClean="0"/>
              <a:t> to frighten Mary]   -&gt; underlying structure(D-structure)</a:t>
            </a:r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     </a:t>
            </a:r>
            <a:r>
              <a:rPr lang="en-US" altLang="ko-KR" sz="1600" dirty="0" smtClean="0"/>
              <a:t>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The abstract </a:t>
            </a:r>
            <a:r>
              <a:rPr lang="en-US" altLang="ko-KR" sz="1600" b="1" dirty="0" smtClean="0"/>
              <a:t>PRO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must contain inherent person, number and gender feature.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(64) </a:t>
            </a:r>
            <a:r>
              <a:rPr lang="en-US" altLang="ko-KR" sz="1600" b="1" dirty="0" smtClean="0"/>
              <a:t>John</a:t>
            </a:r>
            <a:r>
              <a:rPr lang="en-US" altLang="ko-KR" sz="1600" dirty="0" smtClean="0"/>
              <a:t> tried [s’ </a:t>
            </a:r>
            <a:r>
              <a:rPr lang="en-US" altLang="ko-KR" sz="1600" b="1" dirty="0" smtClean="0"/>
              <a:t>PRO</a:t>
            </a:r>
            <a:r>
              <a:rPr lang="en-US" altLang="ko-KR" sz="1600" dirty="0" smtClean="0"/>
              <a:t> to be a </a:t>
            </a:r>
            <a:r>
              <a:rPr lang="en-US" altLang="ko-KR" sz="1600" b="1" dirty="0" smtClean="0"/>
              <a:t>good soldier</a:t>
            </a:r>
            <a:r>
              <a:rPr lang="en-US" altLang="ko-KR" sz="1600" dirty="0" smtClean="0"/>
              <a:t>/*good soldiers]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 smtClean="0"/>
              <a:t>        </a:t>
            </a:r>
            <a:r>
              <a:rPr lang="en-US" altLang="ko-KR" sz="1600" dirty="0" smtClean="0"/>
              <a:t>=&gt; PRO must be third person masculine singular in (64).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66541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504497"/>
            <a:ext cx="10515600" cy="5948855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 smtClean="0"/>
              <a:t>          ◈ </a:t>
            </a:r>
            <a:r>
              <a:rPr lang="en-US" altLang="ko-KR" sz="1800" dirty="0" smtClean="0">
                <a:solidFill>
                  <a:srgbClr val="FF0000"/>
                </a:solidFill>
              </a:rPr>
              <a:t>PRO never carries case, and PRO can never be governed.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</a:t>
            </a:r>
            <a:r>
              <a:rPr lang="en-US" altLang="ko-KR" sz="1800" dirty="0" smtClean="0">
                <a:solidFill>
                  <a:srgbClr val="0070C0"/>
                </a:solidFill>
              </a:rPr>
              <a:t>Lexical NPs can only occur in NP-positions where they are both governed and </a:t>
            </a:r>
          </a:p>
          <a:p>
            <a:pPr marL="0" indent="0">
              <a:buNone/>
            </a:pPr>
            <a:r>
              <a:rPr lang="en-US" altLang="ko-KR" sz="1800" dirty="0">
                <a:solidFill>
                  <a:srgbClr val="0070C0"/>
                </a:solidFill>
              </a:rPr>
              <a:t> </a:t>
            </a:r>
            <a:r>
              <a:rPr lang="en-US" altLang="ko-KR" sz="1800" dirty="0" smtClean="0">
                <a:solidFill>
                  <a:srgbClr val="0070C0"/>
                </a:solidFill>
              </a:rPr>
              <a:t>           case-marked. </a:t>
            </a:r>
            <a:r>
              <a:rPr lang="en-US" altLang="ko-KR" sz="1800" dirty="0" smtClean="0"/>
              <a:t>Therefore, PRO and lexical NP are in complementary distribution.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(65) </a:t>
            </a:r>
            <a:r>
              <a:rPr lang="en-US" altLang="ko-KR" sz="1800" b="1" dirty="0" smtClean="0"/>
              <a:t>PRO-CONDITION</a:t>
            </a:r>
            <a:endParaRPr lang="en-US" altLang="ko-KR" sz="1600" b="1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Any sentence containing PRO in a position where it is governed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(or case-marked) is ill-formed 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 smtClean="0"/>
              <a:t>    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        </a:t>
            </a:r>
            <a:r>
              <a:rPr lang="en-US" altLang="ko-KR" sz="1600" dirty="0" smtClean="0">
                <a:solidFill>
                  <a:srgbClr val="FF0000"/>
                </a:solidFill>
              </a:rPr>
              <a:t>barrier</a:t>
            </a:r>
            <a:endParaRPr lang="en-US" altLang="ko-KR" sz="14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(66a) : </a:t>
            </a:r>
            <a:r>
              <a:rPr lang="en-US" altLang="ko-KR" sz="1600" b="1" i="1" dirty="0" smtClean="0"/>
              <a:t>PRO</a:t>
            </a:r>
            <a:r>
              <a:rPr lang="en-US" altLang="ko-KR" sz="1600" dirty="0" smtClean="0"/>
              <a:t> cannot be governed by </a:t>
            </a:r>
            <a:r>
              <a:rPr lang="en-US" altLang="ko-KR" sz="1600" b="1" i="1" dirty="0" smtClean="0"/>
              <a:t>unclear</a:t>
            </a:r>
            <a:r>
              <a:rPr lang="en-US" altLang="ko-KR" sz="1600" dirty="0" smtClean="0"/>
              <a:t> across the barrier S-bar, satisfying PRO-Condition.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(66b) : Lexical NP </a:t>
            </a:r>
            <a:r>
              <a:rPr lang="en-US" altLang="ko-KR" sz="1600" b="1" i="1" dirty="0" smtClean="0"/>
              <a:t>John</a:t>
            </a:r>
            <a:r>
              <a:rPr lang="en-US" altLang="ko-KR" sz="1600" dirty="0" smtClean="0"/>
              <a:t> is ungoverned and caseless, violating Case Filter.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(66c) : </a:t>
            </a:r>
            <a:r>
              <a:rPr lang="en-US" altLang="ko-KR" sz="1600" b="1" i="1" dirty="0" smtClean="0"/>
              <a:t>John</a:t>
            </a:r>
            <a:r>
              <a:rPr lang="en-US" altLang="ko-KR" sz="1600" dirty="0" smtClean="0"/>
              <a:t> is governed and assigned nominative case by the </a:t>
            </a:r>
            <a:r>
              <a:rPr lang="en-US" altLang="ko-KR" sz="1600" b="1" dirty="0" smtClean="0"/>
              <a:t>Tense</a:t>
            </a:r>
            <a:r>
              <a:rPr lang="en-US" altLang="ko-KR" sz="1600" dirty="0" smtClean="0"/>
              <a:t> auxiliary </a:t>
            </a:r>
            <a:r>
              <a:rPr lang="en-US" altLang="ko-KR" sz="1600" b="1" i="1" dirty="0" smtClean="0"/>
              <a:t>will</a:t>
            </a:r>
            <a:r>
              <a:rPr lang="en-US" altLang="ko-KR" sz="1600" dirty="0" smtClean="0"/>
              <a:t>, satisfying Case Filter.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(66d) : </a:t>
            </a:r>
            <a:r>
              <a:rPr lang="en-US" altLang="ko-KR" sz="1600" b="1" i="1" dirty="0" smtClean="0"/>
              <a:t>PRO</a:t>
            </a:r>
            <a:r>
              <a:rPr lang="en-US" altLang="ko-KR" sz="1600" dirty="0" smtClean="0"/>
              <a:t> is governed and assigned nominative case by </a:t>
            </a:r>
            <a:r>
              <a:rPr lang="en-US" altLang="ko-KR" sz="1600" b="1" i="1" dirty="0" smtClean="0"/>
              <a:t>will</a:t>
            </a:r>
            <a:r>
              <a:rPr lang="en-US" altLang="ko-KR" sz="1600" dirty="0" smtClean="0"/>
              <a:t>, violating PRO-Condition.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627" y="3083842"/>
            <a:ext cx="6504096" cy="1087327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6" name="아래쪽 화살표 5"/>
          <p:cNvSpPr/>
          <p:nvPr/>
        </p:nvSpPr>
        <p:spPr>
          <a:xfrm>
            <a:off x="4172607" y="4117180"/>
            <a:ext cx="157655" cy="3286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잉크 1"/>
              <p14:cNvContentPartPr/>
              <p14:nvPr/>
            </p14:nvContentPartPr>
            <p14:xfrm>
              <a:off x="4140579" y="3269255"/>
              <a:ext cx="117000" cy="41400"/>
            </p14:xfrm>
          </p:contentPart>
        </mc:Choice>
        <mc:Fallback xmlns="">
          <p:pic>
            <p:nvPicPr>
              <p:cNvPr id="2" name="잉크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98819" y="3185015"/>
                <a:ext cx="20052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잉크 4"/>
              <p14:cNvContentPartPr/>
              <p14:nvPr/>
            </p14:nvContentPartPr>
            <p14:xfrm>
              <a:off x="4256859" y="3563015"/>
              <a:ext cx="84240" cy="10440"/>
            </p14:xfrm>
          </p:contentPart>
        </mc:Choice>
        <mc:Fallback xmlns="">
          <p:pic>
            <p:nvPicPr>
              <p:cNvPr id="5" name="잉크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14739" y="3479135"/>
                <a:ext cx="168480" cy="17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잉크 6"/>
              <p14:cNvContentPartPr/>
              <p14:nvPr/>
            </p14:nvContentPartPr>
            <p14:xfrm>
              <a:off x="4120059" y="3729695"/>
              <a:ext cx="147960" cy="11880"/>
            </p14:xfrm>
          </p:contentPart>
        </mc:Choice>
        <mc:Fallback xmlns="">
          <p:pic>
            <p:nvPicPr>
              <p:cNvPr id="7" name="잉크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077939" y="3645815"/>
                <a:ext cx="231840" cy="1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8" name="잉크 7"/>
              <p14:cNvContentPartPr/>
              <p14:nvPr/>
            </p14:nvContentPartPr>
            <p14:xfrm>
              <a:off x="4224099" y="3989975"/>
              <a:ext cx="117000" cy="88560"/>
            </p14:xfrm>
          </p:contentPart>
        </mc:Choice>
        <mc:Fallback xmlns="">
          <p:pic>
            <p:nvPicPr>
              <p:cNvPr id="8" name="잉크 7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181979" y="3906095"/>
                <a:ext cx="201240" cy="25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9" name="잉크 8"/>
              <p14:cNvContentPartPr/>
              <p14:nvPr/>
            </p14:nvContentPartPr>
            <p14:xfrm>
              <a:off x="4025019" y="4592975"/>
              <a:ext cx="578880" cy="360"/>
            </p14:xfrm>
          </p:contentPart>
        </mc:Choice>
        <mc:Fallback xmlns="">
          <p:pic>
            <p:nvPicPr>
              <p:cNvPr id="9" name="잉크 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983259" y="4509095"/>
                <a:ext cx="662760" cy="16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0" name="잉크 9"/>
              <p14:cNvContentPartPr/>
              <p14:nvPr/>
            </p14:nvContentPartPr>
            <p14:xfrm>
              <a:off x="5633499" y="3257735"/>
              <a:ext cx="388800" cy="720"/>
            </p14:xfrm>
          </p:contentPart>
        </mc:Choice>
        <mc:Fallback xmlns="">
          <p:pic>
            <p:nvPicPr>
              <p:cNvPr id="10" name="잉크 9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585619" y="3161975"/>
                <a:ext cx="484920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1" name="잉크 10"/>
              <p14:cNvContentPartPr/>
              <p14:nvPr/>
            </p14:nvContentPartPr>
            <p14:xfrm>
              <a:off x="5749059" y="3542135"/>
              <a:ext cx="378360" cy="11160"/>
            </p14:xfrm>
          </p:contentPart>
        </mc:Choice>
        <mc:Fallback xmlns="">
          <p:pic>
            <p:nvPicPr>
              <p:cNvPr id="11" name="잉크 10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701179" y="3446015"/>
                <a:ext cx="474480" cy="20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2" name="잉크 11"/>
              <p14:cNvContentPartPr/>
              <p14:nvPr/>
            </p14:nvContentPartPr>
            <p14:xfrm>
              <a:off x="5623059" y="3762095"/>
              <a:ext cx="389160" cy="21960"/>
            </p14:xfrm>
          </p:contentPart>
        </mc:Choice>
        <mc:Fallback xmlns="">
          <p:pic>
            <p:nvPicPr>
              <p:cNvPr id="12" name="잉크 11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575179" y="3665975"/>
                <a:ext cx="484920" cy="21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3" name="잉크 12"/>
              <p14:cNvContentPartPr/>
              <p14:nvPr/>
            </p14:nvContentPartPr>
            <p14:xfrm>
              <a:off x="5696499" y="4011935"/>
              <a:ext cx="410400" cy="21600"/>
            </p14:xfrm>
          </p:contentPart>
        </mc:Choice>
        <mc:Fallback xmlns="">
          <p:pic>
            <p:nvPicPr>
              <p:cNvPr id="13" name="잉크 12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648619" y="3916175"/>
                <a:ext cx="506160" cy="21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8510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59221" y="725214"/>
            <a:ext cx="10515600" cy="5559973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◈ Case Theory indirectly predicts that PRO can occur only as the subject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of a bare infinitive.</a:t>
            </a:r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(68) (a)    John tried to leave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(b)   </a:t>
            </a:r>
            <a:r>
              <a:rPr lang="en-US" altLang="ko-KR" sz="1600" dirty="0" smtClean="0">
                <a:solidFill>
                  <a:srgbClr val="FF0000"/>
                </a:solidFill>
              </a:rPr>
              <a:t>*</a:t>
            </a:r>
            <a:r>
              <a:rPr lang="en-US" altLang="ko-KR" sz="1600" dirty="0" smtClean="0"/>
              <a:t>John considers to be successful</a:t>
            </a:r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(69) (a)   John </a:t>
            </a:r>
            <a:r>
              <a:rPr lang="en-US" altLang="ko-KR" sz="1600" b="1" dirty="0" smtClean="0"/>
              <a:t>tried</a:t>
            </a:r>
            <a:r>
              <a:rPr lang="en-US" altLang="ko-KR" sz="1600" dirty="0" smtClean="0"/>
              <a:t> [</a:t>
            </a:r>
            <a:r>
              <a:rPr lang="en-US" altLang="ko-KR" sz="1600" dirty="0" smtClean="0">
                <a:solidFill>
                  <a:srgbClr val="FF0000"/>
                </a:solidFill>
              </a:rPr>
              <a:t>s’</a:t>
            </a:r>
            <a:r>
              <a:rPr lang="en-US" altLang="ko-KR" sz="1600" dirty="0" smtClean="0"/>
              <a:t> [</a:t>
            </a:r>
            <a:r>
              <a:rPr lang="en-US" altLang="ko-KR" sz="1200" dirty="0" smtClean="0"/>
              <a:t>COMP</a:t>
            </a:r>
            <a:r>
              <a:rPr lang="en-US" altLang="ko-KR" sz="1600" dirty="0" smtClean="0"/>
              <a:t> e]  [s </a:t>
            </a:r>
            <a:r>
              <a:rPr lang="en-US" altLang="ko-KR" sz="1600" b="1" dirty="0" smtClean="0"/>
              <a:t>PRO</a:t>
            </a:r>
            <a:r>
              <a:rPr lang="en-US" altLang="ko-KR" sz="1600" dirty="0" smtClean="0"/>
              <a:t> to leave]]</a:t>
            </a:r>
          </a:p>
          <a:p>
            <a:pPr marL="0" indent="0">
              <a:buNone/>
            </a:pPr>
            <a:r>
              <a:rPr lang="en-US" altLang="ko-KR" sz="1600" dirty="0" smtClean="0"/>
              <a:t>                                                           </a:t>
            </a:r>
            <a:r>
              <a:rPr lang="en-US" altLang="ko-KR" sz="1600" dirty="0" smtClean="0"/>
              <a:t>The node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S’</a:t>
            </a:r>
            <a:r>
              <a:rPr lang="en-US" altLang="ko-KR" sz="1600" dirty="0" smtClean="0"/>
              <a:t> </a:t>
            </a:r>
            <a:r>
              <a:rPr lang="en-US" altLang="ko-KR" sz="1600" dirty="0" smtClean="0"/>
              <a:t>is a barrier and PRO is ungoverned by </a:t>
            </a:r>
            <a:r>
              <a:rPr lang="en-US" altLang="ko-KR" sz="1600" b="1" i="1" dirty="0" smtClean="0"/>
              <a:t>tried.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(b)  </a:t>
            </a:r>
            <a:r>
              <a:rPr lang="en-US" altLang="ko-KR" sz="1600" dirty="0" smtClean="0">
                <a:solidFill>
                  <a:srgbClr val="FF0000"/>
                </a:solidFill>
              </a:rPr>
              <a:t>*</a:t>
            </a:r>
            <a:r>
              <a:rPr lang="en-US" altLang="ko-KR" sz="1600" dirty="0" smtClean="0"/>
              <a:t>John </a:t>
            </a:r>
            <a:r>
              <a:rPr lang="en-US" altLang="ko-KR" sz="1600" b="1" dirty="0" smtClean="0"/>
              <a:t>considers</a:t>
            </a:r>
            <a:r>
              <a:rPr lang="en-US" altLang="ko-KR" sz="1600" dirty="0" smtClean="0"/>
              <a:t> [</a:t>
            </a:r>
            <a:r>
              <a:rPr lang="en-US" altLang="ko-KR" sz="1600" dirty="0" smtClean="0">
                <a:solidFill>
                  <a:srgbClr val="FF0000"/>
                </a:solidFill>
              </a:rPr>
              <a:t>s</a:t>
            </a:r>
            <a:r>
              <a:rPr lang="en-US" altLang="ko-KR" sz="1600" dirty="0" smtClean="0"/>
              <a:t> </a:t>
            </a:r>
            <a:r>
              <a:rPr lang="en-US" altLang="ko-KR" sz="1600" b="1" dirty="0" smtClean="0"/>
              <a:t>PRO</a:t>
            </a:r>
            <a:r>
              <a:rPr lang="en-US" altLang="ko-KR" sz="1600" dirty="0" smtClean="0"/>
              <a:t> to be successful]]</a:t>
            </a: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                                          </a:t>
            </a:r>
            <a:r>
              <a:rPr lang="en-US" altLang="ko-KR" sz="1600" dirty="0" smtClean="0"/>
              <a:t> The node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S</a:t>
            </a:r>
            <a:r>
              <a:rPr lang="en-US" altLang="ko-KR" sz="1600" dirty="0" smtClean="0"/>
              <a:t> </a:t>
            </a:r>
            <a:r>
              <a:rPr lang="en-US" altLang="ko-KR" sz="1600" dirty="0" smtClean="0"/>
              <a:t>isn’t a barrier and PRO is governed by </a:t>
            </a:r>
            <a:r>
              <a:rPr lang="en-US" altLang="ko-KR" sz="1600" b="1" i="1" dirty="0" smtClean="0"/>
              <a:t>considers.</a:t>
            </a:r>
          </a:p>
          <a:p>
            <a:pPr marL="0" indent="0">
              <a:buNone/>
            </a:pPr>
            <a:r>
              <a:rPr lang="en-US" altLang="ko-KR" sz="1600" b="1" i="1" dirty="0"/>
              <a:t> </a:t>
            </a:r>
            <a:r>
              <a:rPr lang="en-US" altLang="ko-KR" sz="1600" b="1" i="1" dirty="0" smtClean="0"/>
              <a:t>                                                </a:t>
            </a:r>
            <a:r>
              <a:rPr lang="en-US" altLang="ko-KR" sz="1600" dirty="0" smtClean="0"/>
              <a:t>PRO-Condition is violated.</a:t>
            </a:r>
          </a:p>
          <a:p>
            <a:pPr marL="0" indent="0">
              <a:buNone/>
            </a:pPr>
            <a:r>
              <a:rPr lang="en-US" altLang="ko-KR" sz="1600" b="1" i="1" dirty="0"/>
              <a:t> </a:t>
            </a:r>
            <a:r>
              <a:rPr lang="en-US" altLang="ko-KR" sz="1600" b="1" i="1" dirty="0" smtClean="0"/>
              <a:t>                                                </a:t>
            </a:r>
            <a:r>
              <a:rPr lang="en-US" altLang="ko-KR" sz="1600" dirty="0" smtClean="0"/>
              <a:t>The verb </a:t>
            </a:r>
            <a:r>
              <a:rPr lang="en-US" altLang="ko-KR" sz="1600" b="1" i="1" dirty="0" smtClean="0"/>
              <a:t>considers</a:t>
            </a:r>
            <a:r>
              <a:rPr lang="en-US" altLang="ko-KR" sz="1600" dirty="0" smtClean="0"/>
              <a:t> </a:t>
            </a:r>
            <a:r>
              <a:rPr lang="en-US" altLang="ko-KR" sz="1600" dirty="0" smtClean="0"/>
              <a:t>govern</a:t>
            </a:r>
            <a:r>
              <a:rPr lang="en-US" altLang="ko-KR" sz="1600" dirty="0"/>
              <a:t>s</a:t>
            </a:r>
            <a:r>
              <a:rPr lang="en-US" altLang="ko-KR" sz="1600" dirty="0" smtClean="0"/>
              <a:t> </a:t>
            </a:r>
            <a:r>
              <a:rPr lang="en-US" altLang="ko-KR" sz="1600" dirty="0" smtClean="0"/>
              <a:t>PRO because there is no intervening</a:t>
            </a:r>
          </a:p>
          <a:p>
            <a:pPr marL="0" indent="0">
              <a:buNone/>
            </a:pPr>
            <a:r>
              <a:rPr lang="en-US" altLang="ko-KR" sz="1600" b="1" i="1" dirty="0"/>
              <a:t> </a:t>
            </a:r>
            <a:r>
              <a:rPr lang="en-US" altLang="ko-KR" sz="1600" b="1" i="1" dirty="0" smtClean="0"/>
              <a:t>                                                </a:t>
            </a:r>
            <a:r>
              <a:rPr lang="en-US" altLang="ko-KR" sz="1600" dirty="0" smtClean="0"/>
              <a:t>S-bar. </a:t>
            </a:r>
            <a:r>
              <a:rPr lang="en-US" altLang="ko-KR" sz="1600" b="1" i="1" dirty="0">
                <a:solidFill>
                  <a:srgbClr val="FF0000"/>
                </a:solidFill>
              </a:rPr>
              <a:t>C</a:t>
            </a:r>
            <a:r>
              <a:rPr lang="en-US" altLang="ko-KR" sz="1600" b="1" i="1" dirty="0" smtClean="0">
                <a:solidFill>
                  <a:srgbClr val="FF0000"/>
                </a:solidFill>
              </a:rPr>
              <a:t>onsiders</a:t>
            </a:r>
            <a:r>
              <a:rPr lang="en-US" altLang="ko-KR" sz="1600" dirty="0" smtClean="0">
                <a:solidFill>
                  <a:srgbClr val="FF0000"/>
                </a:solidFill>
              </a:rPr>
              <a:t> has no S-bar by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S-bar Deletion </a:t>
            </a:r>
            <a:r>
              <a:rPr lang="en-US" altLang="ko-KR" sz="1600" dirty="0" smtClean="0">
                <a:solidFill>
                  <a:srgbClr val="FF0000"/>
                </a:solidFill>
              </a:rPr>
              <a:t>in D-structure</a:t>
            </a:r>
            <a:r>
              <a:rPr lang="en-US" altLang="ko-KR" sz="1600" b="1" dirty="0" smtClean="0"/>
              <a:t>.</a:t>
            </a:r>
            <a:endParaRPr lang="ko-KR" altLang="en-US" sz="1600" b="1" dirty="0"/>
          </a:p>
        </p:txBody>
      </p:sp>
      <p:sp>
        <p:nvSpPr>
          <p:cNvPr id="4" name="위로 구부러진 화살표 3"/>
          <p:cNvSpPr/>
          <p:nvPr/>
        </p:nvSpPr>
        <p:spPr>
          <a:xfrm>
            <a:off x="3226676" y="3505200"/>
            <a:ext cx="1933903" cy="39939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위로 구부러진 화살표 4"/>
          <p:cNvSpPr/>
          <p:nvPr/>
        </p:nvSpPr>
        <p:spPr>
          <a:xfrm>
            <a:off x="3226676" y="4172606"/>
            <a:ext cx="1324303" cy="29429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7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662152"/>
            <a:ext cx="10515600" cy="561252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</a:t>
            </a:r>
            <a:r>
              <a:rPr lang="en-US" altLang="ko-KR" sz="1800" b="1" dirty="0" smtClean="0"/>
              <a:t>12. Case-marking in Raising Constructions</a:t>
            </a:r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          </a:t>
            </a:r>
            <a:r>
              <a:rPr lang="en-US" altLang="ko-KR" sz="1600" dirty="0" smtClean="0"/>
              <a:t>(72)   John seems </a:t>
            </a:r>
            <a:r>
              <a:rPr lang="en-US" altLang="ko-KR" sz="1600" u="sng" dirty="0" smtClean="0"/>
              <a:t>      </a:t>
            </a:r>
            <a:r>
              <a:rPr lang="en-US" altLang="ko-KR" sz="1600" dirty="0" smtClean="0"/>
              <a:t>to like Mary    -&gt; Surface Structure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(73)   </a:t>
            </a:r>
            <a:r>
              <a:rPr lang="en-US" altLang="ko-KR" sz="1600" u="sng" dirty="0" smtClean="0"/>
              <a:t>     </a:t>
            </a:r>
            <a:r>
              <a:rPr lang="en-US" altLang="ko-KR" sz="1600" dirty="0" smtClean="0"/>
              <a:t>  seems [</a:t>
            </a:r>
            <a:r>
              <a:rPr lang="en-US" altLang="ko-KR" sz="1600" dirty="0" smtClean="0">
                <a:solidFill>
                  <a:srgbClr val="FF0000"/>
                </a:solidFill>
              </a:rPr>
              <a:t>s’</a:t>
            </a:r>
            <a:r>
              <a:rPr lang="en-US" altLang="ko-KR" sz="1600" dirty="0" smtClean="0"/>
              <a:t> [s John to like Mary]   -&gt; Deep Structure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b="1" i="1" dirty="0" smtClean="0"/>
              <a:t>         John </a:t>
            </a:r>
            <a:r>
              <a:rPr lang="en-US" altLang="ko-KR" sz="1600" dirty="0" smtClean="0"/>
              <a:t>in (73) fails to be assigned any case at all by </a:t>
            </a:r>
            <a:r>
              <a:rPr lang="en-US" altLang="ko-KR" sz="1600" b="1" i="1" dirty="0" smtClean="0"/>
              <a:t>seems</a:t>
            </a:r>
            <a:r>
              <a:rPr lang="en-US" altLang="ko-KR" sz="1600" dirty="0" smtClean="0"/>
              <a:t> because </a:t>
            </a:r>
            <a:r>
              <a:rPr lang="en-US" altLang="ko-KR" sz="1600" b="1" i="1" dirty="0" smtClean="0"/>
              <a:t>seems</a:t>
            </a:r>
            <a:r>
              <a:rPr lang="en-US" altLang="ko-KR" sz="1600" dirty="0" smtClean="0"/>
              <a:t> is not a transitive verb.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And also </a:t>
            </a:r>
            <a:r>
              <a:rPr lang="en-US" altLang="ko-KR" sz="1600" b="1" i="1" dirty="0" smtClean="0"/>
              <a:t>seems</a:t>
            </a:r>
            <a:r>
              <a:rPr lang="en-US" altLang="ko-KR" sz="1600" dirty="0" smtClean="0"/>
              <a:t> doesn’t govern </a:t>
            </a:r>
            <a:r>
              <a:rPr lang="en-US" altLang="ko-KR" sz="1600" b="1" i="1" dirty="0" smtClean="0"/>
              <a:t>John</a:t>
            </a:r>
            <a:r>
              <a:rPr lang="en-US" altLang="ko-KR" sz="1600" dirty="0" smtClean="0"/>
              <a:t> since there is </a:t>
            </a:r>
            <a:r>
              <a:rPr lang="en-US" altLang="ko-KR" sz="1600" dirty="0" err="1" smtClean="0"/>
              <a:t>underlyingly</a:t>
            </a:r>
            <a:r>
              <a:rPr lang="en-US" altLang="ko-KR" sz="1600" dirty="0" smtClean="0"/>
              <a:t> a barrier S-bar.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But remarkably, a subject John needs a nominative case regardless of case-assigning from seems.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In (73), the nominative case of </a:t>
            </a:r>
            <a:r>
              <a:rPr lang="en-US" altLang="ko-KR" sz="1600" b="1" i="1" dirty="0" smtClean="0"/>
              <a:t>John</a:t>
            </a:r>
            <a:r>
              <a:rPr lang="en-US" altLang="ko-KR" sz="1600" dirty="0" smtClean="0"/>
              <a:t> is not satisfied in the infinitive clause.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Accordingly, </a:t>
            </a:r>
            <a:r>
              <a:rPr lang="en-US" altLang="ko-KR" sz="1600" b="1" i="1" dirty="0" smtClean="0"/>
              <a:t>John</a:t>
            </a:r>
            <a:r>
              <a:rPr lang="en-US" altLang="ko-KR" sz="1600" dirty="0" smtClean="0"/>
              <a:t> in underlying structure (73) should be </a:t>
            </a:r>
            <a:r>
              <a:rPr lang="en-US" altLang="ko-KR" sz="1600" b="1" dirty="0" smtClean="0"/>
              <a:t>raised to the subject position </a:t>
            </a:r>
            <a:r>
              <a:rPr lang="en-US" altLang="ko-KR" sz="1600" dirty="0" smtClean="0"/>
              <a:t>to get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</a:t>
            </a:r>
            <a:r>
              <a:rPr lang="en-US" altLang="ko-KR" sz="1600" b="1" dirty="0" smtClean="0"/>
              <a:t>a nominative case from TENSE in tensed clause</a:t>
            </a:r>
            <a:r>
              <a:rPr lang="en-US" altLang="ko-KR" sz="1600" dirty="0" smtClean="0"/>
              <a:t>, satisfying Case Filter.</a:t>
            </a:r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</a:t>
            </a:r>
            <a:r>
              <a:rPr lang="en-US" altLang="ko-KR" sz="1600" dirty="0" smtClean="0">
                <a:solidFill>
                  <a:srgbClr val="FF0000"/>
                </a:solidFill>
              </a:rPr>
              <a:t>In NP-movement like (73), case-marking applies at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S-structure</a:t>
            </a:r>
            <a:r>
              <a:rPr lang="en-US" altLang="ko-KR" sz="1600" dirty="0" smtClean="0">
                <a:solidFill>
                  <a:srgbClr val="FF0000"/>
                </a:solidFill>
              </a:rPr>
              <a:t>, not at D-structure</a:t>
            </a:r>
            <a:r>
              <a:rPr lang="en-US" altLang="ko-KR" sz="1600" dirty="0" smtClean="0"/>
              <a:t>: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(74)   John</a:t>
            </a:r>
            <a:r>
              <a:rPr lang="en-US" altLang="ko-KR" sz="1200" dirty="0" smtClean="0"/>
              <a:t>2</a:t>
            </a:r>
            <a:r>
              <a:rPr lang="en-US" altLang="ko-KR" sz="1600" dirty="0" smtClean="0"/>
              <a:t> seems [s [</a:t>
            </a:r>
            <a:r>
              <a:rPr lang="en-US" altLang="ko-KR" sz="1200" dirty="0" smtClean="0"/>
              <a:t>NP2</a:t>
            </a:r>
            <a:r>
              <a:rPr lang="en-US" altLang="ko-KR" sz="1600" dirty="0" smtClean="0"/>
              <a:t>  e] to like Mary] </a:t>
            </a:r>
          </a:p>
          <a:p>
            <a:pPr marL="0" indent="0">
              <a:buNone/>
            </a:pP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31224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630620"/>
            <a:ext cx="10515600" cy="5633545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The NP-movement in (73) is </a:t>
            </a:r>
            <a:r>
              <a:rPr lang="en-US" altLang="ko-KR" sz="1800" b="1" dirty="0" smtClean="0"/>
              <a:t>obligatory</a:t>
            </a:r>
            <a:r>
              <a:rPr lang="en-US" altLang="ko-KR" sz="1800" dirty="0" smtClean="0"/>
              <a:t> for NP’s case checking.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If NP-movement doesn’t occur like (75), </a:t>
            </a:r>
            <a:r>
              <a:rPr lang="en-US" altLang="ko-KR" sz="1800" b="1" i="1" dirty="0" smtClean="0"/>
              <a:t>John</a:t>
            </a:r>
            <a:r>
              <a:rPr lang="en-US" altLang="ko-KR" sz="1800" dirty="0" smtClean="0"/>
              <a:t> has no case and violates </a:t>
            </a:r>
            <a:r>
              <a:rPr lang="en-US" altLang="ko-KR" sz="1800" b="1" dirty="0" smtClean="0"/>
              <a:t>Case Filter.</a:t>
            </a:r>
          </a:p>
          <a:p>
            <a:pPr marL="0" indent="0">
              <a:buNone/>
            </a:pPr>
            <a:endParaRPr lang="en-US" altLang="ko-KR" sz="1800" b="1" dirty="0"/>
          </a:p>
          <a:p>
            <a:pPr marL="0" indent="0">
              <a:buNone/>
            </a:pPr>
            <a:r>
              <a:rPr lang="en-US" altLang="ko-KR" sz="1800" dirty="0" smtClean="0"/>
              <a:t>         </a:t>
            </a:r>
            <a:r>
              <a:rPr lang="en-US" altLang="ko-KR" sz="1600" dirty="0" smtClean="0"/>
              <a:t>(75)   *It seems John to like Mary.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It seems [s’ [s  </a:t>
            </a:r>
            <a:r>
              <a:rPr lang="en-US" altLang="ko-KR" sz="1600" b="1" dirty="0" smtClean="0"/>
              <a:t>John</a:t>
            </a:r>
            <a:r>
              <a:rPr lang="en-US" altLang="ko-KR" sz="1600" dirty="0" smtClean="0"/>
              <a:t> to like Mary ]]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 ♣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Case Theory </a:t>
            </a:r>
            <a:r>
              <a:rPr lang="en-US" altLang="ko-KR" sz="1600" b="1" dirty="0" smtClean="0"/>
              <a:t>provides us with a principled account of why it seems that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NP-movement is</a:t>
            </a:r>
          </a:p>
          <a:p>
            <a:pPr marL="0" indent="0">
              <a:buNone/>
            </a:pPr>
            <a:r>
              <a:rPr lang="en-US" altLang="ko-KR" sz="1600" b="1" dirty="0"/>
              <a:t> </a:t>
            </a:r>
            <a:r>
              <a:rPr lang="en-US" altLang="ko-KR" sz="1600" b="1" dirty="0" smtClean="0"/>
              <a:t>         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obligatory</a:t>
            </a:r>
            <a:r>
              <a:rPr lang="en-US" altLang="ko-KR" sz="1600" b="1" dirty="0" smtClean="0"/>
              <a:t> with 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Raising</a:t>
            </a:r>
            <a:r>
              <a:rPr lang="en-US" altLang="ko-KR" sz="1600" b="1" dirty="0" smtClean="0"/>
              <a:t> </a:t>
            </a:r>
            <a:r>
              <a:rPr lang="en-US" altLang="ko-KR" sz="1600" b="1" dirty="0" err="1" smtClean="0">
                <a:solidFill>
                  <a:srgbClr val="FF0000"/>
                </a:solidFill>
              </a:rPr>
              <a:t>predictates</a:t>
            </a:r>
            <a:r>
              <a:rPr lang="en-US" altLang="ko-KR" sz="1600" b="1" dirty="0" smtClean="0"/>
              <a:t> like </a:t>
            </a:r>
            <a:r>
              <a:rPr lang="en-US" altLang="ko-KR" sz="1600" b="1" i="1" dirty="0" smtClean="0"/>
              <a:t>seem, likely</a:t>
            </a:r>
            <a:r>
              <a:rPr lang="en-US" altLang="ko-KR" sz="1600" b="1" dirty="0" smtClean="0"/>
              <a:t>, etc.</a:t>
            </a:r>
            <a:endParaRPr lang="en-US" altLang="ko-KR" sz="1600" dirty="0" smtClean="0"/>
          </a:p>
          <a:p>
            <a:pPr marL="0" indent="0">
              <a:buNone/>
            </a:pPr>
            <a:endParaRPr lang="en-US" altLang="ko-KR" sz="1600" b="1" dirty="0"/>
          </a:p>
          <a:p>
            <a:pPr marL="0" indent="0">
              <a:buNone/>
            </a:pPr>
            <a:r>
              <a:rPr lang="en-US" altLang="ko-KR" sz="1600" dirty="0" smtClean="0"/>
              <a:t>           (77)   John was criticized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(78)   </a:t>
            </a:r>
            <a:r>
              <a:rPr lang="en-US" altLang="ko-KR" sz="1600" u="sng" dirty="0" smtClean="0"/>
              <a:t>    </a:t>
            </a:r>
            <a:r>
              <a:rPr lang="en-US" altLang="ko-KR" sz="1600" dirty="0" smtClean="0"/>
              <a:t> was criticized </a:t>
            </a:r>
            <a:r>
              <a:rPr lang="en-US" altLang="ko-KR" sz="1600" b="1" dirty="0" smtClean="0"/>
              <a:t>John  -&gt; </a:t>
            </a:r>
            <a:r>
              <a:rPr lang="en-US" altLang="ko-KR" sz="1600" dirty="0" smtClean="0"/>
              <a:t>underlying structure</a:t>
            </a:r>
            <a:endParaRPr lang="en-US" altLang="ko-KR" sz="1600" b="1" dirty="0" smtClean="0"/>
          </a:p>
          <a:p>
            <a:pPr marL="457200" lvl="1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(79)   </a:t>
            </a:r>
            <a:r>
              <a:rPr lang="en-US" altLang="ko-KR" sz="1600" b="1" dirty="0" smtClean="0"/>
              <a:t>John</a:t>
            </a:r>
            <a:r>
              <a:rPr lang="en-US" altLang="ko-KR" sz="1200" b="1" dirty="0" smtClean="0"/>
              <a:t>2</a:t>
            </a:r>
            <a:r>
              <a:rPr lang="en-US" altLang="ko-KR" sz="1600" dirty="0" smtClean="0"/>
              <a:t> was criticized [NP</a:t>
            </a:r>
            <a:r>
              <a:rPr lang="en-US" altLang="ko-KR" sz="1200" dirty="0" smtClean="0"/>
              <a:t>2</a:t>
            </a:r>
            <a:r>
              <a:rPr lang="en-US" altLang="ko-KR" sz="1600" dirty="0" smtClean="0"/>
              <a:t>  e]   -&gt; surface structure with raising of John, satisfying Case Filter</a:t>
            </a:r>
          </a:p>
          <a:p>
            <a:pPr marL="457200" lvl="1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(80)  *It was </a:t>
            </a:r>
            <a:r>
              <a:rPr lang="en-US" altLang="ko-KR" sz="1600" u="sng" dirty="0" smtClean="0"/>
              <a:t>criticized</a:t>
            </a:r>
            <a:r>
              <a:rPr lang="en-US" altLang="ko-KR" sz="1600" dirty="0" smtClean="0"/>
              <a:t> </a:t>
            </a:r>
            <a:r>
              <a:rPr lang="en-US" altLang="ko-KR" sz="1600" b="1" dirty="0" smtClean="0"/>
              <a:t>John</a:t>
            </a:r>
            <a:r>
              <a:rPr lang="en-US" altLang="ko-KR" sz="1600" dirty="0" smtClean="0"/>
              <a:t>    -&gt; violating Case Filter </a:t>
            </a:r>
          </a:p>
          <a:p>
            <a:pPr marL="457200" lvl="1" indent="0">
              <a:buNone/>
            </a:pPr>
            <a:endParaRPr lang="en-US" altLang="ko-KR" sz="1600" dirty="0"/>
          </a:p>
          <a:p>
            <a:pPr marL="457200" lvl="1" indent="0">
              <a:buNone/>
            </a:pPr>
            <a:r>
              <a:rPr lang="en-US" altLang="ko-KR" sz="1600" dirty="0" smtClean="0"/>
              <a:t>           The passive verb cannot assign a case to the NP </a:t>
            </a:r>
            <a:r>
              <a:rPr lang="en-US" altLang="ko-KR" sz="1600" b="1" i="1" dirty="0" smtClean="0"/>
              <a:t>John</a:t>
            </a:r>
            <a:endParaRPr lang="ko-KR" altLang="en-US" sz="1600" b="1" i="1" dirty="0"/>
          </a:p>
        </p:txBody>
      </p:sp>
      <p:sp>
        <p:nvSpPr>
          <p:cNvPr id="4" name="아래쪽 화살표 3"/>
          <p:cNvSpPr/>
          <p:nvPr/>
        </p:nvSpPr>
        <p:spPr>
          <a:xfrm>
            <a:off x="3174124" y="5412828"/>
            <a:ext cx="168166" cy="2312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892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06669" y="819807"/>
            <a:ext cx="10515600" cy="5265683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(82)  </a:t>
            </a:r>
            <a:r>
              <a:rPr lang="en-US" altLang="ko-KR" sz="1800" dirty="0" smtClean="0">
                <a:solidFill>
                  <a:srgbClr val="FF0000"/>
                </a:solidFill>
              </a:rPr>
              <a:t>NP-Trace Condition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   </a:t>
            </a:r>
            <a:r>
              <a:rPr lang="en-US" altLang="ko-KR" sz="1800" b="1" dirty="0" smtClean="0"/>
              <a:t>The trace of an NP Movement cannot be case-marked</a:t>
            </a:r>
            <a:r>
              <a:rPr lang="en-US" altLang="ko-KR" sz="1800" dirty="0" smtClean="0"/>
              <a:t>.</a:t>
            </a:r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        (83) (a)  It is necessary for John to leave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  (b) *John is necessary for </a:t>
            </a:r>
            <a:r>
              <a:rPr lang="en-US" altLang="ko-KR" sz="1800" u="sng" dirty="0" smtClean="0"/>
              <a:t>    </a:t>
            </a:r>
            <a:r>
              <a:rPr lang="en-US" altLang="ko-KR" sz="1800" dirty="0" smtClean="0"/>
              <a:t> to leave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(85)  *</a:t>
            </a:r>
            <a:r>
              <a:rPr lang="en-US" altLang="ko-KR" sz="1800" dirty="0" smtClean="0">
                <a:solidFill>
                  <a:srgbClr val="FF0000"/>
                </a:solidFill>
              </a:rPr>
              <a:t>John</a:t>
            </a:r>
            <a:r>
              <a:rPr lang="en-US" altLang="ko-KR" sz="1200" dirty="0" smtClean="0">
                <a:solidFill>
                  <a:srgbClr val="FF0000"/>
                </a:solidFill>
              </a:rPr>
              <a:t>2</a:t>
            </a:r>
            <a:r>
              <a:rPr lang="en-US" altLang="ko-KR" sz="1800" dirty="0" smtClean="0"/>
              <a:t> is necessary [s’ [</a:t>
            </a:r>
            <a:r>
              <a:rPr lang="en-US" altLang="ko-KR" sz="1200" dirty="0" smtClean="0"/>
              <a:t>COMP</a:t>
            </a:r>
            <a:r>
              <a:rPr lang="en-US" altLang="ko-KR" sz="1800" dirty="0" smtClean="0"/>
              <a:t> for]  [s </a:t>
            </a:r>
            <a:r>
              <a:rPr lang="en-US" altLang="ko-KR" sz="1800" u="sng" dirty="0" smtClean="0">
                <a:solidFill>
                  <a:srgbClr val="FF0000"/>
                </a:solidFill>
              </a:rPr>
              <a:t>[</a:t>
            </a:r>
            <a:r>
              <a:rPr lang="en-US" altLang="ko-KR" sz="1200" u="sng" dirty="0" smtClean="0">
                <a:solidFill>
                  <a:srgbClr val="FF0000"/>
                </a:solidFill>
              </a:rPr>
              <a:t>NP2</a:t>
            </a:r>
            <a:r>
              <a:rPr lang="en-US" altLang="ko-KR" sz="1800" u="sng" dirty="0" smtClean="0">
                <a:solidFill>
                  <a:srgbClr val="FF0000"/>
                </a:solidFill>
              </a:rPr>
              <a:t>  e] </a:t>
            </a:r>
            <a:r>
              <a:rPr lang="en-US" altLang="ko-KR" sz="1800" dirty="0" smtClean="0"/>
              <a:t>to leave ]]  </a:t>
            </a:r>
            <a:r>
              <a:rPr lang="en-US" altLang="ko-KR" sz="1600" dirty="0" smtClean="0"/>
              <a:t>-&gt; underlying structure of (83)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                                 NP-trace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   ◈  In (85), the trace of </a:t>
            </a:r>
            <a:r>
              <a:rPr lang="en-US" altLang="ko-KR" sz="1600" b="1" i="1" dirty="0" smtClean="0"/>
              <a:t>John</a:t>
            </a:r>
            <a:r>
              <a:rPr lang="en-US" altLang="ko-KR" sz="1600" dirty="0" smtClean="0"/>
              <a:t> </a:t>
            </a:r>
            <a:r>
              <a:rPr lang="en-US" altLang="ko-KR" sz="1600" dirty="0">
                <a:solidFill>
                  <a:srgbClr val="FF0000"/>
                </a:solidFill>
              </a:rPr>
              <a:t>[NP2  e] </a:t>
            </a:r>
            <a:r>
              <a:rPr lang="en-US" altLang="ko-KR" sz="1600" dirty="0" smtClean="0"/>
              <a:t>is assigned objective case, since it is governed by the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prepositional </a:t>
            </a:r>
            <a:r>
              <a:rPr lang="en-US" altLang="ko-KR" sz="1600" dirty="0" err="1" smtClean="0"/>
              <a:t>complementiser</a:t>
            </a:r>
            <a:r>
              <a:rPr lang="en-US" altLang="ko-KR" sz="1600" dirty="0" smtClean="0"/>
              <a:t> </a:t>
            </a:r>
            <a:r>
              <a:rPr lang="en-US" altLang="ko-KR" sz="1600" b="1" i="1" dirty="0" smtClean="0"/>
              <a:t>for</a:t>
            </a:r>
            <a:r>
              <a:rPr lang="en-US" altLang="ko-KR" sz="1600" dirty="0"/>
              <a:t>.</a:t>
            </a:r>
            <a:r>
              <a:rPr lang="en-US" altLang="ko-KR" sz="1600" dirty="0" smtClean="0"/>
              <a:t> But NP-trace cannot carry case-marking by (82).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So (83b) that undergoes NP-movement is ill-formed, violating NP-Trace Condition.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</a:t>
            </a:r>
            <a:endParaRPr lang="ko-KR" altLang="en-US" sz="1800" dirty="0"/>
          </a:p>
        </p:txBody>
      </p:sp>
      <p:sp>
        <p:nvSpPr>
          <p:cNvPr id="4" name="아래쪽 화살표 3"/>
          <p:cNvSpPr/>
          <p:nvPr/>
        </p:nvSpPr>
        <p:spPr>
          <a:xfrm>
            <a:off x="6064469" y="3142593"/>
            <a:ext cx="147145" cy="1156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56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849</Words>
  <Application>Microsoft Office PowerPoint</Application>
  <PresentationFormat>와이드스크린</PresentationFormat>
  <Paragraphs>89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9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27</cp:revision>
  <dcterms:created xsi:type="dcterms:W3CDTF">2022-12-21T12:39:24Z</dcterms:created>
  <dcterms:modified xsi:type="dcterms:W3CDTF">2023-02-08T03:14:56Z</dcterms:modified>
</cp:coreProperties>
</file>