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924"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B64A0AB8-173B-4EDB-AE12-11586FFADB73}" type="datetimeFigureOut">
              <a:rPr lang="ko-KR" altLang="en-US" smtClean="0"/>
              <a:pPr/>
              <a:t>2017-09-20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848DB3E-A3C2-4C8D-97DD-EC464BE1C950}"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4A0AB8-173B-4EDB-AE12-11586FFADB73}" type="datetimeFigureOut">
              <a:rPr lang="ko-KR" altLang="en-US" smtClean="0"/>
              <a:pPr/>
              <a:t>2017-09-20</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8DB3E-A3C2-4C8D-97DD-EC464BE1C95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539552" y="692696"/>
            <a:ext cx="8064896" cy="648072"/>
          </a:xfrm>
          <a:solidFill>
            <a:schemeClr val="accent6">
              <a:lumMod val="40000"/>
              <a:lumOff val="60000"/>
            </a:schemeClr>
          </a:solidFill>
          <a:ln>
            <a:solidFill>
              <a:srgbClr val="FF0000"/>
            </a:solidFill>
          </a:ln>
        </p:spPr>
        <p:txBody>
          <a:bodyPr>
            <a:normAutofit/>
          </a:bodyPr>
          <a:lstStyle/>
          <a:p>
            <a:r>
              <a:rPr lang="en-US" altLang="ko-KR" sz="2800" b="1" dirty="0" smtClean="0"/>
              <a:t>2. Phonology</a:t>
            </a:r>
            <a:endParaRPr lang="ko-KR" altLang="en-US" sz="2800" b="1" dirty="0"/>
          </a:p>
        </p:txBody>
      </p:sp>
      <p:sp>
        <p:nvSpPr>
          <p:cNvPr id="3" name="내용 개체 틀 2"/>
          <p:cNvSpPr>
            <a:spLocks noGrp="1"/>
          </p:cNvSpPr>
          <p:nvPr>
            <p:ph idx="1"/>
          </p:nvPr>
        </p:nvSpPr>
        <p:spPr>
          <a:xfrm>
            <a:off x="539552" y="1556792"/>
            <a:ext cx="8064896" cy="4525963"/>
          </a:xfrm>
          <a:solidFill>
            <a:schemeClr val="bg2"/>
          </a:solidFill>
          <a:ln>
            <a:solidFill>
              <a:schemeClr val="accent3">
                <a:lumMod val="50000"/>
              </a:schemeClr>
            </a:solidFill>
          </a:ln>
        </p:spPr>
        <p:txBody>
          <a:bodyPr>
            <a:normAutofit/>
          </a:bodyPr>
          <a:lstStyle/>
          <a:p>
            <a:pPr>
              <a:buNone/>
            </a:pPr>
            <a:r>
              <a:rPr lang="en-US" altLang="ko-KR" sz="2000" b="1" dirty="0" smtClean="0"/>
              <a:t> 2.1 Introduction</a:t>
            </a:r>
          </a:p>
          <a:p>
            <a:pPr>
              <a:buNone/>
            </a:pPr>
            <a:r>
              <a:rPr lang="en-US" altLang="ko-KR" sz="1600" b="1" dirty="0"/>
              <a:t> </a:t>
            </a:r>
            <a:endParaRPr lang="en-US" altLang="ko-KR" sz="1600" b="1" dirty="0" smtClean="0"/>
          </a:p>
          <a:p>
            <a:pPr>
              <a:buNone/>
            </a:pPr>
            <a:r>
              <a:rPr lang="en-US" altLang="ko-KR" sz="1600" b="1" dirty="0"/>
              <a:t> </a:t>
            </a:r>
            <a:r>
              <a:rPr lang="en-US" altLang="ko-KR" sz="1600" b="1" dirty="0" smtClean="0"/>
              <a:t>    -</a:t>
            </a:r>
            <a:r>
              <a:rPr lang="en-US" altLang="ko-KR" sz="1600" dirty="0" smtClean="0"/>
              <a:t> Several sounds may be shared by a multiplicity of languages. It is also </a:t>
            </a:r>
          </a:p>
          <a:p>
            <a:pPr>
              <a:buNone/>
            </a:pPr>
            <a:r>
              <a:rPr lang="en-US" altLang="ko-KR" sz="1600" b="1" dirty="0"/>
              <a:t> </a:t>
            </a:r>
            <a:r>
              <a:rPr lang="en-US" altLang="ko-KR" sz="1600" b="1" dirty="0" smtClean="0"/>
              <a:t>      </a:t>
            </a:r>
            <a:r>
              <a:rPr lang="en-US" altLang="ko-KR" sz="1600" dirty="0" smtClean="0"/>
              <a:t>possible that two or more languages have exactly the same sounds. </a:t>
            </a:r>
          </a:p>
          <a:p>
            <a:pPr>
              <a:buNone/>
            </a:pPr>
            <a:r>
              <a:rPr lang="en-US" altLang="ko-KR" sz="1600" dirty="0"/>
              <a:t> </a:t>
            </a:r>
            <a:r>
              <a:rPr lang="en-US" altLang="ko-KR" sz="1600" dirty="0" smtClean="0"/>
              <a:t>      However, having the same sounds does not mean that their phonologies </a:t>
            </a:r>
          </a:p>
          <a:p>
            <a:pPr>
              <a:buNone/>
            </a:pPr>
            <a:r>
              <a:rPr lang="en-US" altLang="ko-KR" sz="1600" dirty="0"/>
              <a:t> </a:t>
            </a:r>
            <a:r>
              <a:rPr lang="en-US" altLang="ko-KR" sz="1600" dirty="0" smtClean="0"/>
              <a:t>      are the same.                         </a:t>
            </a:r>
            <a:r>
              <a:rPr lang="en-US" altLang="ko-KR" sz="1600" smtClean="0"/>
              <a:t>← /n/</a:t>
            </a:r>
            <a:endParaRPr lang="en-US" altLang="ko-KR" sz="1600" dirty="0" smtClean="0"/>
          </a:p>
          <a:p>
            <a:pPr>
              <a:buNone/>
            </a:pPr>
            <a:endParaRPr lang="en-US" altLang="ko-KR" sz="1600" dirty="0"/>
          </a:p>
          <a:p>
            <a:pPr>
              <a:buNone/>
            </a:pPr>
            <a:r>
              <a:rPr lang="en-US" altLang="ko-KR" sz="1600" dirty="0" smtClean="0"/>
              <a:t>         e.g.)  name [</a:t>
            </a:r>
            <a:r>
              <a:rPr lang="en-US" altLang="ko-KR" sz="1600" b="1" dirty="0" err="1"/>
              <a:t>n</a:t>
            </a:r>
            <a:r>
              <a:rPr lang="en-US" altLang="ko-KR" sz="1600" dirty="0" err="1" smtClean="0"/>
              <a:t>em</a:t>
            </a:r>
            <a:r>
              <a:rPr lang="en-US" altLang="ko-KR" sz="1600" dirty="0" smtClean="0"/>
              <a:t>]      voiced alveolar nasal</a:t>
            </a:r>
          </a:p>
          <a:p>
            <a:pPr>
              <a:buNone/>
            </a:pPr>
            <a:r>
              <a:rPr lang="en-US" altLang="ko-KR" sz="1600" dirty="0"/>
              <a:t> </a:t>
            </a:r>
            <a:r>
              <a:rPr lang="en-US" altLang="ko-KR" sz="1600" dirty="0" smtClean="0"/>
              <a:t>               snail [s  el]        partially devoiced nasal   </a:t>
            </a:r>
          </a:p>
          <a:p>
            <a:pPr>
              <a:buNone/>
            </a:pPr>
            <a:r>
              <a:rPr lang="en-US" altLang="ko-KR" sz="1600" dirty="0"/>
              <a:t> </a:t>
            </a:r>
            <a:r>
              <a:rPr lang="en-US" altLang="ko-KR" sz="1600" dirty="0" smtClean="0"/>
              <a:t>               invite [</a:t>
            </a:r>
            <a:r>
              <a:rPr lang="en-US" altLang="ko-KR" sz="1600" dirty="0" err="1" smtClean="0"/>
              <a:t>ɪ</a:t>
            </a:r>
            <a:r>
              <a:rPr lang="en-US" altLang="ko-KR" sz="1600" b="1" dirty="0" err="1" smtClean="0"/>
              <a:t>ɱ</a:t>
            </a:r>
            <a:r>
              <a:rPr lang="en-US" altLang="ko-KR" sz="1600" dirty="0" err="1" smtClean="0"/>
              <a:t>vaɪt</a:t>
            </a:r>
            <a:r>
              <a:rPr lang="en-US" altLang="ko-KR" sz="1600" dirty="0" smtClean="0"/>
              <a:t>]    </a:t>
            </a:r>
            <a:r>
              <a:rPr lang="en-US" altLang="ko-KR" sz="1600" dirty="0" err="1" smtClean="0"/>
              <a:t>labio</a:t>
            </a:r>
            <a:r>
              <a:rPr lang="en-US" altLang="ko-KR" sz="1600" dirty="0" smtClean="0"/>
              <a:t>-dental nasal           </a:t>
            </a:r>
          </a:p>
          <a:p>
            <a:pPr>
              <a:buNone/>
            </a:pPr>
            <a:r>
              <a:rPr lang="en-US" altLang="ko-KR" sz="1600" dirty="0" smtClean="0"/>
              <a:t>                panther [</a:t>
            </a:r>
            <a:r>
              <a:rPr lang="en-US" altLang="ko-KR" sz="1600" dirty="0" err="1" smtClean="0"/>
              <a:t>pæ</a:t>
            </a:r>
            <a:r>
              <a:rPr lang="en-US" altLang="ko-KR" sz="1600" b="1" dirty="0" smtClean="0"/>
              <a:t>   </a:t>
            </a:r>
            <a:r>
              <a:rPr lang="en-US" altLang="ko-KR" sz="1600" dirty="0" err="1" smtClean="0"/>
              <a:t>ɵɚ</a:t>
            </a:r>
            <a:r>
              <a:rPr lang="en-US" altLang="ko-KR" sz="1600" dirty="0" smtClean="0"/>
              <a:t>]  dental nasal  </a:t>
            </a:r>
          </a:p>
          <a:p>
            <a:pPr>
              <a:buNone/>
            </a:pPr>
            <a:r>
              <a:rPr lang="en-US" altLang="ko-KR" sz="1600" dirty="0"/>
              <a:t> </a:t>
            </a:r>
            <a:r>
              <a:rPr lang="en-US" altLang="ko-KR" sz="1600" dirty="0" smtClean="0"/>
              <a:t>      </a:t>
            </a:r>
          </a:p>
          <a:p>
            <a:pPr>
              <a:buNone/>
            </a:pPr>
            <a:r>
              <a:rPr lang="en-US" altLang="ko-KR" sz="1600" dirty="0"/>
              <a:t> </a:t>
            </a:r>
            <a:r>
              <a:rPr lang="en-US" altLang="ko-KR" sz="1600" dirty="0" smtClean="0"/>
              <a:t>    - In fact, the sounds that are identified as the same are not phonetically </a:t>
            </a:r>
          </a:p>
          <a:p>
            <a:pPr>
              <a:buNone/>
            </a:pPr>
            <a:r>
              <a:rPr lang="en-US" altLang="ko-KR" sz="1600" dirty="0"/>
              <a:t> </a:t>
            </a:r>
            <a:r>
              <a:rPr lang="en-US" altLang="ko-KR" sz="1600" dirty="0" smtClean="0"/>
              <a:t>      identical. However, native speakers of English do not pay attention to them, </a:t>
            </a:r>
          </a:p>
          <a:p>
            <a:pPr>
              <a:buNone/>
            </a:pPr>
            <a:r>
              <a:rPr lang="en-US" altLang="ko-KR" sz="1600" dirty="0"/>
              <a:t> </a:t>
            </a:r>
            <a:r>
              <a:rPr lang="en-US" altLang="ko-KR" sz="1600" dirty="0" smtClean="0"/>
              <a:t>      as the differences are functionally not relevant in their language.  </a:t>
            </a:r>
          </a:p>
        </p:txBody>
      </p:sp>
      <p:pic>
        <p:nvPicPr>
          <p:cNvPr id="4" name="Picture 2" descr="C:\Users\user\Documents\Scan0022.jpg"/>
          <p:cNvPicPr>
            <a:picLocks noChangeAspect="1" noChangeArrowheads="1"/>
          </p:cNvPicPr>
          <p:nvPr/>
        </p:nvPicPr>
        <p:blipFill>
          <a:blip r:embed="rId2" cstate="print"/>
          <a:srcRect l="53963" t="43453" r="44068" b="55312"/>
          <a:stretch>
            <a:fillRect/>
          </a:stretch>
        </p:blipFill>
        <p:spPr bwMode="auto">
          <a:xfrm>
            <a:off x="5076056" y="4293096"/>
            <a:ext cx="353200" cy="282560"/>
          </a:xfrm>
          <a:prstGeom prst="rect">
            <a:avLst/>
          </a:prstGeom>
          <a:noFill/>
        </p:spPr>
      </p:pic>
      <p:pic>
        <p:nvPicPr>
          <p:cNvPr id="5" name="Picture 2" descr="C:\Users\user\Documents\Scan0022.jpg"/>
          <p:cNvPicPr>
            <a:picLocks noChangeAspect="1" noChangeArrowheads="1"/>
          </p:cNvPicPr>
          <p:nvPr/>
        </p:nvPicPr>
        <p:blipFill>
          <a:blip r:embed="rId2" cstate="print"/>
          <a:srcRect l="52387" t="43452" r="46431" b="55312"/>
          <a:stretch>
            <a:fillRect/>
          </a:stretch>
        </p:blipFill>
        <p:spPr bwMode="auto">
          <a:xfrm>
            <a:off x="5652120" y="4005064"/>
            <a:ext cx="216024" cy="288032"/>
          </a:xfrm>
          <a:prstGeom prst="rect">
            <a:avLst/>
          </a:prstGeom>
          <a:noFill/>
        </p:spPr>
      </p:pic>
      <p:pic>
        <p:nvPicPr>
          <p:cNvPr id="6" name="Picture 2" descr="C:\Users\user\Documents\Scan0022.jpg"/>
          <p:cNvPicPr>
            <a:picLocks noChangeAspect="1" noChangeArrowheads="1"/>
          </p:cNvPicPr>
          <p:nvPr/>
        </p:nvPicPr>
        <p:blipFill>
          <a:blip r:embed="rId2" cstate="print"/>
          <a:srcRect l="52387" t="43452" r="46431" b="55312"/>
          <a:stretch>
            <a:fillRect/>
          </a:stretch>
        </p:blipFill>
        <p:spPr bwMode="auto">
          <a:xfrm>
            <a:off x="2411760" y="4077072"/>
            <a:ext cx="144016" cy="192021"/>
          </a:xfrm>
          <a:prstGeom prst="rect">
            <a:avLst/>
          </a:prstGeom>
          <a:noFill/>
        </p:spPr>
      </p:pic>
      <p:pic>
        <p:nvPicPr>
          <p:cNvPr id="7" name="Picture 2" descr="C:\Users\user\Documents\Scan0022.jpg"/>
          <p:cNvPicPr>
            <a:picLocks noChangeAspect="1" noChangeArrowheads="1"/>
          </p:cNvPicPr>
          <p:nvPr/>
        </p:nvPicPr>
        <p:blipFill>
          <a:blip r:embed="rId2" cstate="print"/>
          <a:srcRect l="50417" t="43453" r="48401" b="55312"/>
          <a:stretch>
            <a:fillRect/>
          </a:stretch>
        </p:blipFill>
        <p:spPr bwMode="auto">
          <a:xfrm>
            <a:off x="4797001" y="4653136"/>
            <a:ext cx="207047" cy="276062"/>
          </a:xfrm>
          <a:prstGeom prst="rect">
            <a:avLst/>
          </a:prstGeom>
          <a:noFill/>
        </p:spPr>
      </p:pic>
      <p:pic>
        <p:nvPicPr>
          <p:cNvPr id="8" name="Picture 2" descr="C:\Users\user\Documents\Scan0022.jpg"/>
          <p:cNvPicPr>
            <a:picLocks noChangeAspect="1" noChangeArrowheads="1"/>
          </p:cNvPicPr>
          <p:nvPr/>
        </p:nvPicPr>
        <p:blipFill>
          <a:blip r:embed="rId2" cstate="print"/>
          <a:srcRect l="50417" t="43453" r="48401" b="55312"/>
          <a:stretch>
            <a:fillRect/>
          </a:stretch>
        </p:blipFill>
        <p:spPr bwMode="auto">
          <a:xfrm>
            <a:off x="2928926" y="4643446"/>
            <a:ext cx="162018" cy="216024"/>
          </a:xfrm>
          <a:prstGeom prst="rect">
            <a:avLst/>
          </a:prstGeom>
          <a:noFill/>
        </p:spPr>
      </p:pic>
      <p:pic>
        <p:nvPicPr>
          <p:cNvPr id="10" name="Picture 2" descr="C:\Users\user\Documents\Scan0022.jpg"/>
          <p:cNvPicPr>
            <a:picLocks noChangeAspect="1" noChangeArrowheads="1"/>
          </p:cNvPicPr>
          <p:nvPr/>
        </p:nvPicPr>
        <p:blipFill>
          <a:blip r:embed="rId2" cstate="print"/>
          <a:srcRect l="48054" t="42835" r="43280" b="55312"/>
          <a:stretch>
            <a:fillRect/>
          </a:stretch>
        </p:blipFill>
        <p:spPr bwMode="auto">
          <a:xfrm>
            <a:off x="2555776" y="3068960"/>
            <a:ext cx="1440160" cy="36004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39552" y="908720"/>
            <a:ext cx="8064896" cy="5217443"/>
          </a:xfrm>
          <a:solidFill>
            <a:schemeClr val="accent3">
              <a:lumMod val="20000"/>
              <a:lumOff val="80000"/>
            </a:schemeClr>
          </a:solidFill>
          <a:ln>
            <a:solidFill>
              <a:schemeClr val="tx1"/>
            </a:solidFill>
          </a:ln>
        </p:spPr>
        <p:txBody>
          <a:bodyPr>
            <a:normAutofit/>
          </a:bodyPr>
          <a:lstStyle/>
          <a:p>
            <a:endParaRPr lang="en-US" altLang="ko-KR" sz="1600" dirty="0" smtClean="0"/>
          </a:p>
          <a:p>
            <a:r>
              <a:rPr lang="en-US" altLang="ko-KR" sz="1600" dirty="0" smtClean="0"/>
              <a:t>In </a:t>
            </a:r>
            <a:r>
              <a:rPr lang="en-US" altLang="ko-KR" sz="1600" b="1" dirty="0" smtClean="0"/>
              <a:t>Malayalam</a:t>
            </a:r>
            <a:r>
              <a:rPr lang="en-US" altLang="ko-KR" sz="1600" dirty="0" smtClean="0"/>
              <a:t>(spoken in the southwest of India), the employment of dental nasal [  ] instead of alveolar nasal [n] in a given word can change the meaning of the word, the phonetic difference between the dental and alveolar nasals cannot be overlooked, and the speakers of Malayalam would perceive the phonetic difference under consideration immediately.</a:t>
            </a:r>
          </a:p>
          <a:p>
            <a:endParaRPr lang="en-US" altLang="ko-KR" sz="1600" dirty="0"/>
          </a:p>
          <a:p>
            <a:r>
              <a:rPr lang="en-US" altLang="ko-KR" sz="1600" dirty="0" smtClean="0"/>
              <a:t>In </a:t>
            </a:r>
            <a:r>
              <a:rPr lang="en-US" altLang="ko-KR" sz="1600" b="1" dirty="0" smtClean="0"/>
              <a:t>Spanish</a:t>
            </a:r>
            <a:r>
              <a:rPr lang="en-US" altLang="ko-KR" sz="1600" dirty="0" smtClean="0"/>
              <a:t>, a single orthographic </a:t>
            </a:r>
            <a:r>
              <a:rPr lang="en-US" altLang="ko-KR" sz="1600" b="1" u="sng" dirty="0" smtClean="0"/>
              <a:t>d</a:t>
            </a:r>
            <a:r>
              <a:rPr lang="en-US" altLang="ko-KR" sz="1600" dirty="0" smtClean="0"/>
              <a:t> is differently pronounced as </a:t>
            </a:r>
            <a:r>
              <a:rPr lang="en-US" altLang="ko-KR" sz="1600" dirty="0" err="1" smtClean="0"/>
              <a:t>dentalized</a:t>
            </a:r>
            <a:r>
              <a:rPr lang="en-US" altLang="ko-KR" sz="1600" dirty="0" smtClean="0"/>
              <a:t> stop    </a:t>
            </a:r>
            <a:r>
              <a:rPr lang="en-US" altLang="ko-KR" sz="1600" b="1" dirty="0"/>
              <a:t> </a:t>
            </a:r>
            <a:r>
              <a:rPr lang="en-US" altLang="ko-KR" sz="1600" b="1" dirty="0" smtClean="0"/>
              <a:t>    </a:t>
            </a:r>
          </a:p>
          <a:p>
            <a:pPr>
              <a:buNone/>
            </a:pPr>
            <a:r>
              <a:rPr lang="en-US" altLang="ko-KR" sz="1600" b="1" dirty="0" smtClean="0"/>
              <a:t>           </a:t>
            </a:r>
            <a:r>
              <a:rPr lang="en-US" altLang="ko-KR" sz="1600" dirty="0" smtClean="0"/>
              <a:t>and dental fricative </a:t>
            </a:r>
            <a:r>
              <a:rPr lang="en-US" altLang="ko-KR" sz="1600" b="1" dirty="0" smtClean="0"/>
              <a:t>[ð]</a:t>
            </a:r>
            <a:r>
              <a:rPr lang="en-US" altLang="ko-KR" sz="1600" dirty="0" smtClean="0"/>
              <a:t> according to its position in a word. But Spanish</a:t>
            </a:r>
          </a:p>
          <a:p>
            <a:pPr>
              <a:buNone/>
            </a:pPr>
            <a:r>
              <a:rPr lang="en-US" altLang="ko-KR" sz="1600" dirty="0"/>
              <a:t> </a:t>
            </a:r>
            <a:r>
              <a:rPr lang="en-US" altLang="ko-KR" sz="1600" dirty="0" smtClean="0"/>
              <a:t>     speakers overlook the phonetically different sounds.</a:t>
            </a:r>
          </a:p>
          <a:p>
            <a:pPr>
              <a:buNone/>
            </a:pPr>
            <a:r>
              <a:rPr lang="en-US" altLang="ko-KR" sz="1600" dirty="0" smtClean="0"/>
              <a:t>         e.g.)  </a:t>
            </a:r>
            <a:r>
              <a:rPr lang="en-US" altLang="ko-KR" sz="1600" dirty="0" err="1" smtClean="0"/>
              <a:t>dentalized</a:t>
            </a:r>
            <a:r>
              <a:rPr lang="en-US" altLang="ko-KR" sz="1600" dirty="0" smtClean="0"/>
              <a:t>       :    </a:t>
            </a:r>
            <a:r>
              <a:rPr lang="en-US" altLang="ko-KR" sz="1600" dirty="0" smtClean="0">
                <a:solidFill>
                  <a:srgbClr val="FF0000"/>
                </a:solidFill>
              </a:rPr>
              <a:t>d</a:t>
            </a:r>
            <a:r>
              <a:rPr lang="en-US" altLang="ko-KR" sz="1600" dirty="0" smtClean="0"/>
              <a:t>rama   “drama”</a:t>
            </a:r>
            <a:endParaRPr lang="en-US" altLang="ko-KR" sz="1600" dirty="0"/>
          </a:p>
          <a:p>
            <a:pPr>
              <a:buNone/>
            </a:pPr>
            <a:r>
              <a:rPr lang="en-US" altLang="ko-KR" sz="1600" dirty="0" smtClean="0"/>
              <a:t>                                        </a:t>
            </a:r>
            <a:r>
              <a:rPr lang="en-US" altLang="ko-KR" sz="1600" dirty="0" smtClean="0">
                <a:solidFill>
                  <a:srgbClr val="FF0000"/>
                </a:solidFill>
              </a:rPr>
              <a:t>d</a:t>
            </a:r>
            <a:r>
              <a:rPr lang="en-US" altLang="ko-KR" sz="1600" dirty="0" smtClean="0"/>
              <a:t>olor    “pain”          </a:t>
            </a:r>
          </a:p>
          <a:p>
            <a:pPr>
              <a:buNone/>
            </a:pPr>
            <a:r>
              <a:rPr lang="en-US" altLang="ko-KR" sz="1600" dirty="0" smtClean="0"/>
              <a:t>                dental fricative</a:t>
            </a:r>
            <a:r>
              <a:rPr lang="en-US" altLang="ko-KR" sz="1600" b="1" dirty="0" smtClean="0"/>
              <a:t> </a:t>
            </a:r>
            <a:r>
              <a:rPr lang="en-US" altLang="ko-KR" sz="1600" dirty="0" smtClean="0"/>
              <a:t>[ð] :  comi</a:t>
            </a:r>
            <a:r>
              <a:rPr lang="en-US" altLang="ko-KR" sz="1600" dirty="0" smtClean="0">
                <a:solidFill>
                  <a:srgbClr val="FF0000"/>
                </a:solidFill>
              </a:rPr>
              <a:t>d</a:t>
            </a:r>
            <a:r>
              <a:rPr lang="en-US" altLang="ko-KR" sz="1600" dirty="0" smtClean="0"/>
              <a:t>a    “food”</a:t>
            </a:r>
          </a:p>
          <a:p>
            <a:pPr>
              <a:buNone/>
            </a:pPr>
            <a:r>
              <a:rPr lang="en-US" altLang="ko-KR" sz="1600" dirty="0" smtClean="0"/>
              <a:t>                                            </a:t>
            </a:r>
            <a:r>
              <a:rPr lang="en-US" altLang="ko-KR" sz="1600" dirty="0" err="1" smtClean="0"/>
              <a:t>la</a:t>
            </a:r>
            <a:r>
              <a:rPr lang="en-US" altLang="ko-KR" sz="1600" dirty="0" err="1" smtClean="0">
                <a:solidFill>
                  <a:srgbClr val="FF0000"/>
                </a:solidFill>
              </a:rPr>
              <a:t>d</a:t>
            </a:r>
            <a:r>
              <a:rPr lang="en-US" altLang="ko-KR" sz="1600" dirty="0" err="1" smtClean="0"/>
              <a:t>o</a:t>
            </a:r>
            <a:r>
              <a:rPr lang="en-US" altLang="ko-KR" sz="1600" dirty="0" smtClean="0"/>
              <a:t>       “side” </a:t>
            </a:r>
          </a:p>
          <a:p>
            <a:pPr>
              <a:buNone/>
            </a:pPr>
            <a:endParaRPr lang="en-US" altLang="ko-KR" sz="1600" dirty="0"/>
          </a:p>
          <a:p>
            <a:pPr>
              <a:buNone/>
            </a:pPr>
            <a:r>
              <a:rPr lang="en-US" altLang="ko-KR" sz="1600" dirty="0" smtClean="0"/>
              <a:t>       - </a:t>
            </a:r>
            <a:r>
              <a:rPr lang="en-US" altLang="ko-KR" sz="1600" u="sng" dirty="0" smtClean="0"/>
              <a:t>The difference between these two sounds is very critical in </a:t>
            </a:r>
            <a:r>
              <a:rPr lang="en-US" altLang="ko-KR" sz="1600" b="1" u="sng" dirty="0" smtClean="0"/>
              <a:t>English</a:t>
            </a:r>
            <a:r>
              <a:rPr lang="en-US" altLang="ko-KR" sz="1600" u="sng" dirty="0" smtClean="0"/>
              <a:t> as in</a:t>
            </a:r>
          </a:p>
          <a:p>
            <a:pPr>
              <a:buNone/>
            </a:pPr>
            <a:r>
              <a:rPr lang="en-US" altLang="ko-KR" sz="1600" dirty="0"/>
              <a:t> </a:t>
            </a:r>
            <a:r>
              <a:rPr lang="en-US" altLang="ko-KR" sz="1600" dirty="0" smtClean="0"/>
              <a:t>         </a:t>
            </a:r>
            <a:r>
              <a:rPr lang="en-US" altLang="ko-KR" sz="1600" b="1" u="sng" dirty="0" smtClean="0"/>
              <a:t>day[de]</a:t>
            </a:r>
            <a:r>
              <a:rPr lang="en-US" altLang="ko-KR" sz="1600" u="sng" dirty="0" smtClean="0"/>
              <a:t> and </a:t>
            </a:r>
            <a:r>
              <a:rPr lang="en-US" altLang="ko-KR" sz="1600" b="1" u="sng" dirty="0" smtClean="0"/>
              <a:t>they[</a:t>
            </a:r>
            <a:r>
              <a:rPr lang="en-US" altLang="ko-KR" sz="1600" b="1" u="sng" dirty="0" err="1" smtClean="0"/>
              <a:t>ðe</a:t>
            </a:r>
            <a:r>
              <a:rPr lang="en-US" altLang="ko-KR" sz="1600" b="1" u="sng" dirty="0" smtClean="0"/>
              <a:t>]</a:t>
            </a:r>
          </a:p>
          <a:p>
            <a:pPr>
              <a:buNone/>
            </a:pPr>
            <a:endParaRPr lang="en-US" altLang="ko-KR" sz="1600" dirty="0"/>
          </a:p>
        </p:txBody>
      </p:sp>
      <p:pic>
        <p:nvPicPr>
          <p:cNvPr id="6" name="Picture 3" descr="C:\Users\user\Documents\Scan0022.jpg"/>
          <p:cNvPicPr>
            <a:picLocks noChangeAspect="1" noChangeArrowheads="1"/>
          </p:cNvPicPr>
          <p:nvPr/>
        </p:nvPicPr>
        <p:blipFill>
          <a:blip r:embed="rId2" cstate="print"/>
          <a:srcRect l="37184" t="29788" r="60108" b="68637"/>
          <a:stretch>
            <a:fillRect/>
          </a:stretch>
        </p:blipFill>
        <p:spPr bwMode="auto">
          <a:xfrm>
            <a:off x="971600" y="3068960"/>
            <a:ext cx="360040" cy="288032"/>
          </a:xfrm>
          <a:prstGeom prst="rect">
            <a:avLst/>
          </a:prstGeom>
          <a:noFill/>
        </p:spPr>
      </p:pic>
      <p:pic>
        <p:nvPicPr>
          <p:cNvPr id="7" name="Picture 3" descr="C:\Users\user\Documents\Scan0022.jpg"/>
          <p:cNvPicPr>
            <a:picLocks noChangeAspect="1" noChangeArrowheads="1"/>
          </p:cNvPicPr>
          <p:nvPr/>
        </p:nvPicPr>
        <p:blipFill>
          <a:blip r:embed="rId2" cstate="print"/>
          <a:srcRect l="37184" t="29788" r="60108" b="68637"/>
          <a:stretch>
            <a:fillRect/>
          </a:stretch>
        </p:blipFill>
        <p:spPr bwMode="auto">
          <a:xfrm>
            <a:off x="2771800" y="3717032"/>
            <a:ext cx="360040" cy="288032"/>
          </a:xfrm>
          <a:prstGeom prst="rect">
            <a:avLst/>
          </a:prstGeom>
          <a:noFill/>
        </p:spPr>
      </p:pic>
      <p:pic>
        <p:nvPicPr>
          <p:cNvPr id="8" name="Picture 2" descr="C:\Users\user\Documents\Scan0022.jpg"/>
          <p:cNvPicPr>
            <a:picLocks noChangeAspect="1" noChangeArrowheads="1"/>
          </p:cNvPicPr>
          <p:nvPr/>
        </p:nvPicPr>
        <p:blipFill>
          <a:blip r:embed="rId2" cstate="print"/>
          <a:srcRect l="50548" t="43453" r="48401" b="55312"/>
          <a:stretch>
            <a:fillRect/>
          </a:stretch>
        </p:blipFill>
        <p:spPr bwMode="auto">
          <a:xfrm>
            <a:off x="1547664" y="1556792"/>
            <a:ext cx="144015" cy="21602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539552" y="620688"/>
            <a:ext cx="8064896" cy="576064"/>
          </a:xfrm>
          <a:solidFill>
            <a:schemeClr val="accent1">
              <a:lumMod val="20000"/>
              <a:lumOff val="80000"/>
            </a:schemeClr>
          </a:solidFill>
          <a:ln>
            <a:solidFill>
              <a:schemeClr val="tx1"/>
            </a:solidFill>
          </a:ln>
        </p:spPr>
        <p:txBody>
          <a:bodyPr>
            <a:normAutofit/>
          </a:bodyPr>
          <a:lstStyle/>
          <a:p>
            <a:pPr algn="l"/>
            <a:r>
              <a:rPr lang="en-US" altLang="ko-KR" sz="2000" b="1" dirty="0" smtClean="0"/>
              <a:t>2.2  Complementary versus Overlapping Distribution</a:t>
            </a:r>
            <a:endParaRPr lang="ko-KR" altLang="en-US" sz="2000" b="1" dirty="0"/>
          </a:p>
        </p:txBody>
      </p:sp>
      <p:sp>
        <p:nvSpPr>
          <p:cNvPr id="3" name="내용 개체 틀 2"/>
          <p:cNvSpPr>
            <a:spLocks noGrp="1"/>
          </p:cNvSpPr>
          <p:nvPr>
            <p:ph idx="1"/>
          </p:nvPr>
        </p:nvSpPr>
        <p:spPr>
          <a:xfrm>
            <a:off x="539552" y="1340768"/>
            <a:ext cx="8064896" cy="4525963"/>
          </a:xfrm>
          <a:solidFill>
            <a:schemeClr val="bg2"/>
          </a:solidFill>
          <a:ln>
            <a:solidFill>
              <a:schemeClr val="tx1"/>
            </a:solidFill>
          </a:ln>
        </p:spPr>
        <p:txBody>
          <a:bodyPr>
            <a:normAutofit lnSpcReduction="10000"/>
          </a:bodyPr>
          <a:lstStyle/>
          <a:p>
            <a:pPr>
              <a:buNone/>
            </a:pPr>
            <a:r>
              <a:rPr lang="en-US" altLang="ko-KR" sz="1800" dirty="0" smtClean="0"/>
              <a:t>  </a:t>
            </a:r>
            <a:r>
              <a:rPr lang="en-US" altLang="ko-KR" sz="1800" b="1" dirty="0" smtClean="0"/>
              <a:t>2.2.1  Overlapping distribution and contrast</a:t>
            </a:r>
          </a:p>
          <a:p>
            <a:pPr>
              <a:buNone/>
            </a:pPr>
            <a:endParaRPr lang="en-US" altLang="ko-KR" sz="1800" dirty="0"/>
          </a:p>
          <a:p>
            <a:pPr>
              <a:buNone/>
            </a:pPr>
            <a:r>
              <a:rPr lang="en-US" altLang="ko-KR" sz="1800" dirty="0" smtClean="0"/>
              <a:t>   </a:t>
            </a:r>
            <a:r>
              <a:rPr lang="en-US" altLang="ko-KR" sz="1600" dirty="0" smtClean="0"/>
              <a:t>-  When two sounds are capable of occurring in the same environment, we say </a:t>
            </a:r>
          </a:p>
          <a:p>
            <a:pPr>
              <a:buNone/>
            </a:pPr>
            <a:r>
              <a:rPr lang="en-US" altLang="ko-KR" sz="1600" dirty="0"/>
              <a:t> </a:t>
            </a:r>
            <a:r>
              <a:rPr lang="en-US" altLang="ko-KR" sz="1600" dirty="0" smtClean="0"/>
              <a:t>     that these sounds are in overlapping distribution.</a:t>
            </a:r>
          </a:p>
          <a:p>
            <a:pPr>
              <a:buNone/>
            </a:pPr>
            <a:r>
              <a:rPr lang="en-US" altLang="ko-KR" sz="1600" dirty="0"/>
              <a:t> </a:t>
            </a:r>
            <a:r>
              <a:rPr lang="en-US" altLang="ko-KR" sz="1600" dirty="0" smtClean="0"/>
              <a:t>       e.g.)   lake[</a:t>
            </a:r>
            <a:r>
              <a:rPr lang="en-US" altLang="ko-KR" sz="1600" dirty="0" err="1" smtClean="0">
                <a:solidFill>
                  <a:srgbClr val="FF0000"/>
                </a:solidFill>
              </a:rPr>
              <a:t>l</a:t>
            </a:r>
            <a:r>
              <a:rPr lang="en-US" altLang="ko-KR" sz="1600" dirty="0" err="1" smtClean="0"/>
              <a:t>ek</a:t>
            </a:r>
            <a:r>
              <a:rPr lang="en-US" altLang="ko-KR" sz="1600" dirty="0" smtClean="0"/>
              <a:t>]    -  rake[</a:t>
            </a:r>
            <a:r>
              <a:rPr lang="en-US" altLang="ko-KR" sz="1600" dirty="0" err="1" smtClean="0">
                <a:solidFill>
                  <a:srgbClr val="FF0000"/>
                </a:solidFill>
              </a:rPr>
              <a:t>r</a:t>
            </a:r>
            <a:r>
              <a:rPr lang="en-US" altLang="ko-KR" sz="1600" dirty="0" err="1" smtClean="0"/>
              <a:t>ek</a:t>
            </a:r>
            <a:r>
              <a:rPr lang="en-US" altLang="ko-KR" sz="1600" dirty="0" smtClean="0"/>
              <a:t>]                kin [</a:t>
            </a:r>
            <a:r>
              <a:rPr lang="en-US" altLang="ko-KR" sz="1600" dirty="0" err="1" smtClean="0"/>
              <a:t>kɪ</a:t>
            </a:r>
            <a:r>
              <a:rPr lang="en-US" altLang="ko-KR" sz="1600" dirty="0" err="1" smtClean="0">
                <a:solidFill>
                  <a:srgbClr val="FF0000"/>
                </a:solidFill>
              </a:rPr>
              <a:t>n</a:t>
            </a:r>
            <a:r>
              <a:rPr lang="en-US" altLang="ko-KR" sz="1600" dirty="0" smtClean="0"/>
              <a:t>]  -  king[</a:t>
            </a:r>
            <a:r>
              <a:rPr lang="en-US" altLang="ko-KR" sz="1600" dirty="0" err="1" smtClean="0"/>
              <a:t>kɪ</a:t>
            </a:r>
            <a:r>
              <a:rPr lang="en-US" altLang="ko-KR" sz="1600" dirty="0" err="1" smtClean="0">
                <a:solidFill>
                  <a:srgbClr val="FF0000"/>
                </a:solidFill>
              </a:rPr>
              <a:t>ŋ</a:t>
            </a:r>
            <a:r>
              <a:rPr lang="en-US" altLang="ko-KR" sz="1600" dirty="0" smtClean="0"/>
              <a:t>]</a:t>
            </a:r>
          </a:p>
          <a:p>
            <a:pPr>
              <a:buNone/>
            </a:pPr>
            <a:r>
              <a:rPr lang="en-US" altLang="ko-KR" sz="1600" dirty="0"/>
              <a:t> </a:t>
            </a:r>
            <a:r>
              <a:rPr lang="en-US" altLang="ko-KR" sz="1600" dirty="0" smtClean="0"/>
              <a:t>               mole[mo</a:t>
            </a:r>
            <a:r>
              <a:rPr lang="en-US" altLang="ko-KR" sz="1600" dirty="0" smtClean="0">
                <a:solidFill>
                  <a:srgbClr val="FF0000"/>
                </a:solidFill>
              </a:rPr>
              <a:t>l</a:t>
            </a:r>
            <a:r>
              <a:rPr lang="en-US" altLang="ko-KR" sz="1600" dirty="0" smtClean="0"/>
              <a:t>]  -  more[</a:t>
            </a:r>
            <a:r>
              <a:rPr lang="en-US" altLang="ko-KR" sz="1600" dirty="0" err="1" smtClean="0"/>
              <a:t>mo</a:t>
            </a:r>
            <a:r>
              <a:rPr lang="en-US" altLang="ko-KR" sz="1600" dirty="0" err="1" smtClean="0">
                <a:solidFill>
                  <a:srgbClr val="FF0000"/>
                </a:solidFill>
              </a:rPr>
              <a:t>r</a:t>
            </a:r>
            <a:r>
              <a:rPr lang="en-US" altLang="ko-KR" sz="1600" dirty="0" smtClean="0"/>
              <a:t>]</a:t>
            </a:r>
          </a:p>
          <a:p>
            <a:pPr>
              <a:buNone/>
            </a:pPr>
            <a:r>
              <a:rPr lang="en-US" altLang="ko-KR" sz="1600" dirty="0"/>
              <a:t> </a:t>
            </a:r>
            <a:r>
              <a:rPr lang="en-US" altLang="ko-KR" sz="1600" dirty="0" smtClean="0"/>
              <a:t>               elect[</a:t>
            </a:r>
            <a:r>
              <a:rPr lang="en-US" altLang="ko-KR" sz="1600" dirty="0" err="1" smtClean="0"/>
              <a:t>ɪ</a:t>
            </a:r>
            <a:r>
              <a:rPr lang="en-US" altLang="ko-KR" sz="1600" dirty="0" err="1" smtClean="0">
                <a:solidFill>
                  <a:srgbClr val="FF0000"/>
                </a:solidFill>
              </a:rPr>
              <a:t>l</a:t>
            </a:r>
            <a:r>
              <a:rPr lang="en-US" altLang="ko-KR" sz="1600" dirty="0" err="1" smtClean="0"/>
              <a:t>ɛkt</a:t>
            </a:r>
            <a:r>
              <a:rPr lang="en-US" altLang="ko-KR" sz="1600" dirty="0" smtClean="0"/>
              <a:t>]  -  erect[</a:t>
            </a:r>
            <a:r>
              <a:rPr lang="en-US" altLang="ko-KR" sz="1600" dirty="0" err="1" smtClean="0"/>
              <a:t>ɪ</a:t>
            </a:r>
            <a:r>
              <a:rPr lang="en-US" altLang="ko-KR" sz="1600" dirty="0" err="1" smtClean="0">
                <a:solidFill>
                  <a:srgbClr val="FF0000"/>
                </a:solidFill>
              </a:rPr>
              <a:t>r</a:t>
            </a:r>
            <a:r>
              <a:rPr lang="en-US" altLang="ko-KR" sz="1600" dirty="0" err="1" smtClean="0"/>
              <a:t>ɛk</a:t>
            </a:r>
            <a:r>
              <a:rPr lang="en-US" altLang="ko-KR" sz="1600" dirty="0" smtClean="0"/>
              <a:t>]</a:t>
            </a:r>
          </a:p>
          <a:p>
            <a:pPr>
              <a:buNone/>
            </a:pPr>
            <a:endParaRPr lang="en-US" altLang="ko-KR" sz="1600" dirty="0" smtClean="0"/>
          </a:p>
          <a:p>
            <a:pPr>
              <a:buNone/>
            </a:pPr>
            <a:r>
              <a:rPr lang="en-US" altLang="ko-KR" sz="1600" dirty="0" smtClean="0"/>
              <a:t>          -&gt; The sounds [l] and [r] are capable of occurring in the same environment</a:t>
            </a:r>
          </a:p>
          <a:p>
            <a:pPr>
              <a:buNone/>
            </a:pPr>
            <a:r>
              <a:rPr lang="en-US" altLang="ko-KR" sz="1600" dirty="0"/>
              <a:t> </a:t>
            </a:r>
            <a:r>
              <a:rPr lang="en-US" altLang="ko-KR" sz="1600" dirty="0" smtClean="0"/>
              <a:t>             and the sounds [n] and [ŋ] in English may be found in an overlapping</a:t>
            </a:r>
          </a:p>
          <a:p>
            <a:pPr>
              <a:buNone/>
            </a:pPr>
            <a:r>
              <a:rPr lang="en-US" altLang="ko-KR" sz="1600" dirty="0"/>
              <a:t> </a:t>
            </a:r>
            <a:r>
              <a:rPr lang="en-US" altLang="ko-KR" sz="1600" dirty="0" smtClean="0"/>
              <a:t>             distribution only in a syllable-final position.</a:t>
            </a:r>
          </a:p>
          <a:p>
            <a:pPr>
              <a:buNone/>
            </a:pPr>
            <a:endParaRPr lang="en-US" altLang="ko-KR" sz="1600" dirty="0"/>
          </a:p>
          <a:p>
            <a:pPr>
              <a:buNone/>
            </a:pPr>
            <a:r>
              <a:rPr lang="en-US" altLang="ko-KR" sz="1600" dirty="0" smtClean="0"/>
              <a:t>     </a:t>
            </a:r>
            <a:r>
              <a:rPr lang="en-US" altLang="ko-KR" sz="1600" b="1" dirty="0" smtClean="0"/>
              <a:t>#</a:t>
            </a:r>
            <a:r>
              <a:rPr lang="en-US" altLang="ko-KR" sz="1600" dirty="0" smtClean="0"/>
              <a:t> In an overlapping distribution, the substitution of one sound for the other</a:t>
            </a:r>
          </a:p>
          <a:p>
            <a:pPr>
              <a:buNone/>
            </a:pPr>
            <a:r>
              <a:rPr lang="en-US" altLang="ko-KR" sz="1600" dirty="0"/>
              <a:t> </a:t>
            </a:r>
            <a:r>
              <a:rPr lang="en-US" altLang="ko-KR" sz="1600" dirty="0" smtClean="0"/>
              <a:t>      </a:t>
            </a:r>
            <a:r>
              <a:rPr lang="en-US" altLang="ko-KR" sz="1600" b="1" dirty="0" smtClean="0"/>
              <a:t>changes the meaning of the word</a:t>
            </a:r>
            <a:r>
              <a:rPr lang="en-US" altLang="ko-KR" sz="1600" dirty="0" smtClean="0"/>
              <a:t>, when they are in </a:t>
            </a:r>
            <a:r>
              <a:rPr lang="en-US" altLang="ko-KR" sz="1600" b="1" i="1" dirty="0" smtClean="0">
                <a:solidFill>
                  <a:srgbClr val="FF0000"/>
                </a:solidFill>
              </a:rPr>
              <a:t>contrast</a:t>
            </a:r>
            <a:r>
              <a:rPr lang="en-US" altLang="ko-KR" sz="1600" dirty="0" smtClean="0"/>
              <a:t>, and they are </a:t>
            </a:r>
          </a:p>
          <a:p>
            <a:pPr>
              <a:buNone/>
            </a:pPr>
            <a:r>
              <a:rPr lang="en-US" altLang="ko-KR" sz="1600" dirty="0"/>
              <a:t> </a:t>
            </a:r>
            <a:r>
              <a:rPr lang="en-US" altLang="ko-KR" sz="1600" dirty="0" smtClean="0"/>
              <a:t>      the manifestations of </a:t>
            </a:r>
            <a:r>
              <a:rPr lang="en-US" altLang="ko-KR" sz="1600" b="1" dirty="0" smtClean="0"/>
              <a:t>different phonemes</a:t>
            </a:r>
            <a:r>
              <a:rPr lang="en-US" altLang="ko-KR" sz="1600" dirty="0" smtClean="0"/>
              <a:t>. </a:t>
            </a:r>
            <a:endParaRPr lang="en-US" altLang="ko-KR" sz="1600" dirty="0"/>
          </a:p>
          <a:p>
            <a:pPr>
              <a:buNone/>
            </a:pPr>
            <a:r>
              <a:rPr lang="en-US" altLang="ko-KR" sz="1600" dirty="0" smtClean="0"/>
              <a:t>   </a:t>
            </a:r>
            <a:endParaRPr lang="en-US" altLang="ko-KR" sz="1600" dirty="0"/>
          </a:p>
          <a:p>
            <a:pPr>
              <a:buNone/>
            </a:pPr>
            <a:endParaRPr lang="en-US" altLang="ko-KR" sz="1600" dirty="0"/>
          </a:p>
          <a:p>
            <a:pPr>
              <a:buNone/>
            </a:pPr>
            <a:endParaRPr lang="ko-KR" alt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836712"/>
            <a:ext cx="8229600" cy="5289451"/>
          </a:xfrm>
          <a:ln/>
        </p:spPr>
        <p:style>
          <a:lnRef idx="1">
            <a:schemeClr val="accent3"/>
          </a:lnRef>
          <a:fillRef idx="2">
            <a:schemeClr val="accent3"/>
          </a:fillRef>
          <a:effectRef idx="1">
            <a:schemeClr val="accent3"/>
          </a:effectRef>
          <a:fontRef idx="minor">
            <a:schemeClr val="dk1"/>
          </a:fontRef>
        </p:style>
        <p:txBody>
          <a:bodyPr>
            <a:normAutofit/>
          </a:bodyPr>
          <a:lstStyle/>
          <a:p>
            <a:endParaRPr lang="en-US" altLang="ko-KR" sz="1600" dirty="0" smtClean="0"/>
          </a:p>
          <a:p>
            <a:pPr>
              <a:buNone/>
            </a:pPr>
            <a:r>
              <a:rPr lang="en-US" altLang="ko-KR" sz="1600" dirty="0"/>
              <a:t> </a:t>
            </a:r>
            <a:r>
              <a:rPr lang="en-US" altLang="ko-KR" sz="1600" dirty="0" smtClean="0"/>
              <a:t>      </a:t>
            </a:r>
            <a:r>
              <a:rPr lang="en-US" altLang="ko-KR" sz="1600" b="1" dirty="0" smtClean="0"/>
              <a:t>Minimal pairs</a:t>
            </a:r>
            <a:r>
              <a:rPr lang="en-US" altLang="ko-KR" sz="1600" dirty="0" smtClean="0"/>
              <a:t>:  The overlapping environments and meaning contrasts produce </a:t>
            </a:r>
          </a:p>
          <a:p>
            <a:pPr>
              <a:buNone/>
            </a:pPr>
            <a:r>
              <a:rPr lang="en-US" altLang="ko-KR" sz="1600" dirty="0" smtClean="0"/>
              <a:t>                          minimal pairs which are pairs of words that have exactly the same                       </a:t>
            </a:r>
          </a:p>
          <a:p>
            <a:pPr>
              <a:buNone/>
            </a:pPr>
            <a:r>
              <a:rPr lang="en-US" altLang="ko-KR" sz="1600" dirty="0"/>
              <a:t> </a:t>
            </a:r>
            <a:r>
              <a:rPr lang="en-US" altLang="ko-KR" sz="1600" dirty="0" smtClean="0"/>
              <a:t>                         sounds in the same order except for a single difference in sounds,</a:t>
            </a:r>
          </a:p>
          <a:p>
            <a:pPr>
              <a:buNone/>
            </a:pPr>
            <a:r>
              <a:rPr lang="en-US" altLang="ko-KR" sz="1600" dirty="0"/>
              <a:t> </a:t>
            </a:r>
            <a:r>
              <a:rPr lang="en-US" altLang="ko-KR" sz="1600" dirty="0" smtClean="0"/>
              <a:t>                         and have different meanings.</a:t>
            </a:r>
          </a:p>
          <a:p>
            <a:pPr>
              <a:buNone/>
            </a:pPr>
            <a:r>
              <a:rPr lang="en-US" altLang="ko-KR" sz="1600" dirty="0"/>
              <a:t> </a:t>
            </a:r>
            <a:r>
              <a:rPr lang="en-US" altLang="ko-KR" sz="1600" dirty="0" smtClean="0"/>
              <a:t>   e.g.)    </a:t>
            </a:r>
            <a:r>
              <a:rPr lang="en-US" altLang="ko-KR" sz="1600" u="sng" dirty="0" smtClean="0"/>
              <a:t>j</a:t>
            </a:r>
            <a:r>
              <a:rPr lang="en-US" altLang="ko-KR" sz="1600" dirty="0" smtClean="0"/>
              <a:t>ail – </a:t>
            </a:r>
            <a:r>
              <a:rPr lang="en-US" altLang="ko-KR" sz="1600" u="sng" dirty="0" smtClean="0"/>
              <a:t>Y</a:t>
            </a:r>
            <a:r>
              <a:rPr lang="en-US" altLang="ko-KR" sz="1600" dirty="0" smtClean="0"/>
              <a:t>ale       /ʤ/ - /j/    [</a:t>
            </a:r>
            <a:r>
              <a:rPr lang="en-US" altLang="ko-KR" sz="1600" dirty="0" err="1" smtClean="0"/>
              <a:t>ʤel</a:t>
            </a:r>
            <a:r>
              <a:rPr lang="en-US" altLang="ko-KR" sz="1600" dirty="0" smtClean="0"/>
              <a:t>] – [</a:t>
            </a:r>
            <a:r>
              <a:rPr lang="en-US" altLang="ko-KR" sz="1600" dirty="0" err="1" smtClean="0"/>
              <a:t>jel</a:t>
            </a:r>
            <a:r>
              <a:rPr lang="en-US" altLang="ko-KR" sz="1600" dirty="0" smtClean="0"/>
              <a:t>]</a:t>
            </a:r>
          </a:p>
          <a:p>
            <a:pPr>
              <a:buNone/>
            </a:pPr>
            <a:r>
              <a:rPr lang="en-US" altLang="ko-KR" sz="1600" dirty="0"/>
              <a:t> </a:t>
            </a:r>
            <a:r>
              <a:rPr lang="en-US" altLang="ko-KR" sz="1600" dirty="0" smtClean="0"/>
              <a:t>            bu</a:t>
            </a:r>
            <a:r>
              <a:rPr lang="en-US" altLang="ko-KR" sz="1600" u="sng" dirty="0" smtClean="0"/>
              <a:t>dge</a:t>
            </a:r>
            <a:r>
              <a:rPr lang="en-US" altLang="ko-KR" sz="1600" dirty="0" smtClean="0"/>
              <a:t> – bu</a:t>
            </a:r>
            <a:r>
              <a:rPr lang="en-US" altLang="ko-KR" sz="1600" u="sng" dirty="0" smtClean="0"/>
              <a:t>zz</a:t>
            </a:r>
            <a:r>
              <a:rPr lang="en-US" altLang="ko-KR" sz="1600" dirty="0" smtClean="0"/>
              <a:t>  /</a:t>
            </a:r>
            <a:r>
              <a:rPr lang="en-US" altLang="ko-KR" sz="1800" dirty="0" smtClean="0"/>
              <a:t>ʤ</a:t>
            </a:r>
            <a:r>
              <a:rPr lang="en-US" altLang="ko-KR" sz="1600" dirty="0" smtClean="0"/>
              <a:t>/ - /z/   [</a:t>
            </a:r>
            <a:r>
              <a:rPr lang="en-US" altLang="ko-KR" sz="1600" dirty="0" err="1" smtClean="0"/>
              <a:t>bʌʤ</a:t>
            </a:r>
            <a:r>
              <a:rPr lang="en-US" altLang="ko-KR" sz="1600" dirty="0" smtClean="0"/>
              <a:t>] – [</a:t>
            </a:r>
            <a:r>
              <a:rPr lang="en-US" altLang="ko-KR" sz="1600" dirty="0" err="1" smtClean="0"/>
              <a:t>bʌz</a:t>
            </a:r>
            <a:r>
              <a:rPr lang="en-US" altLang="ko-KR" sz="1600" dirty="0" smtClean="0"/>
              <a:t>]</a:t>
            </a:r>
            <a:endParaRPr lang="en-US" altLang="ko-KR" sz="1600" dirty="0"/>
          </a:p>
          <a:p>
            <a:pPr>
              <a:buNone/>
            </a:pPr>
            <a:r>
              <a:rPr lang="en-US" altLang="ko-KR" sz="1600" dirty="0" smtClean="0"/>
              <a:t>             wi</a:t>
            </a:r>
            <a:r>
              <a:rPr lang="en-US" altLang="ko-KR" sz="1600" u="sng" dirty="0" smtClean="0"/>
              <a:t>tch</a:t>
            </a:r>
            <a:r>
              <a:rPr lang="en-US" altLang="ko-KR" sz="1600" dirty="0" smtClean="0"/>
              <a:t> – wi</a:t>
            </a:r>
            <a:r>
              <a:rPr lang="en-US" altLang="ko-KR" sz="1600" u="sng" dirty="0" smtClean="0"/>
              <a:t>sh</a:t>
            </a:r>
            <a:r>
              <a:rPr lang="en-US" altLang="ko-KR" sz="1600" dirty="0" smtClean="0"/>
              <a:t>    /</a:t>
            </a:r>
            <a:r>
              <a:rPr lang="en-US" altLang="ko-KR" sz="1800" dirty="0" smtClean="0"/>
              <a:t>ʧ</a:t>
            </a:r>
            <a:r>
              <a:rPr lang="en-US" altLang="ko-KR" sz="1600" dirty="0" smtClean="0"/>
              <a:t>/ - /ʃ/   [</a:t>
            </a:r>
            <a:r>
              <a:rPr lang="en-US" altLang="ko-KR" sz="1600" dirty="0" err="1" smtClean="0"/>
              <a:t>wɪʧ</a:t>
            </a:r>
            <a:r>
              <a:rPr lang="en-US" altLang="ko-KR" sz="1600" dirty="0" smtClean="0"/>
              <a:t>] – [</a:t>
            </a:r>
            <a:r>
              <a:rPr lang="en-US" altLang="ko-KR" sz="1600" dirty="0" err="1" smtClean="0"/>
              <a:t>wɪʃ</a:t>
            </a:r>
            <a:r>
              <a:rPr lang="en-US" altLang="ko-KR" sz="1600" dirty="0" smtClean="0"/>
              <a:t>]</a:t>
            </a:r>
          </a:p>
          <a:p>
            <a:pPr>
              <a:buNone/>
            </a:pPr>
            <a:endParaRPr lang="en-US" altLang="ko-KR" sz="1600" dirty="0" smtClean="0"/>
          </a:p>
          <a:p>
            <a:pPr>
              <a:buNone/>
            </a:pPr>
            <a:r>
              <a:rPr lang="en-US" altLang="ko-KR" sz="1600" dirty="0"/>
              <a:t> </a:t>
            </a:r>
            <a:r>
              <a:rPr lang="en-US" altLang="ko-KR" sz="1600" dirty="0" smtClean="0"/>
              <a:t>            bite – light                        *pay - pale</a:t>
            </a:r>
          </a:p>
          <a:p>
            <a:pPr>
              <a:buNone/>
            </a:pPr>
            <a:r>
              <a:rPr lang="en-US" altLang="ko-KR" sz="1600" dirty="0"/>
              <a:t> </a:t>
            </a:r>
            <a:r>
              <a:rPr lang="en-US" altLang="ko-KR" sz="1600" dirty="0" smtClean="0"/>
              <a:t>            bowl – soul                       *milk - </a:t>
            </a:r>
            <a:r>
              <a:rPr lang="en-US" altLang="ko-KR" sz="1600" dirty="0"/>
              <a:t>M</a:t>
            </a:r>
            <a:r>
              <a:rPr lang="en-US" altLang="ko-KR" sz="1600" dirty="0" smtClean="0"/>
              <a:t>ick</a:t>
            </a:r>
          </a:p>
          <a:p>
            <a:pPr>
              <a:buNone/>
            </a:pPr>
            <a:r>
              <a:rPr lang="en-US" altLang="ko-KR" sz="1600" dirty="0"/>
              <a:t> </a:t>
            </a:r>
            <a:r>
              <a:rPr lang="en-US" altLang="ko-KR" sz="1600" dirty="0" smtClean="0"/>
              <a:t>            debt – dead                      *bother - brother</a:t>
            </a:r>
          </a:p>
          <a:p>
            <a:pPr>
              <a:buNone/>
            </a:pPr>
            <a:r>
              <a:rPr lang="en-US" altLang="ko-KR" sz="1600" dirty="0"/>
              <a:t> </a:t>
            </a:r>
            <a:r>
              <a:rPr lang="en-US" altLang="ko-KR" sz="1600" dirty="0" smtClean="0"/>
              <a:t>            father – fodder                  *net - ten</a:t>
            </a:r>
          </a:p>
          <a:p>
            <a:pPr>
              <a:buNone/>
            </a:pPr>
            <a:r>
              <a:rPr lang="en-US" altLang="ko-KR" sz="1600" dirty="0"/>
              <a:t> </a:t>
            </a:r>
            <a:r>
              <a:rPr lang="en-US" altLang="ko-KR" sz="1600" dirty="0" smtClean="0"/>
              <a:t>            broth – </a:t>
            </a:r>
            <a:r>
              <a:rPr lang="en-US" altLang="ko-KR" sz="1600" smtClean="0"/>
              <a:t>brought                 *mitt </a:t>
            </a:r>
            <a:r>
              <a:rPr lang="en-US" altLang="ko-KR" sz="1600" dirty="0" smtClean="0"/>
              <a:t>- meal</a:t>
            </a:r>
          </a:p>
          <a:p>
            <a:pPr>
              <a:buNone/>
            </a:pPr>
            <a:r>
              <a:rPr lang="en-US" altLang="ko-KR" sz="1600" dirty="0"/>
              <a:t> </a:t>
            </a:r>
            <a:r>
              <a:rPr lang="en-US" altLang="ko-KR" sz="1600" dirty="0" smtClean="0"/>
              <a:t>            body – buddy                    *scene - din</a:t>
            </a:r>
          </a:p>
          <a:p>
            <a:pPr>
              <a:buNone/>
            </a:pPr>
            <a:r>
              <a:rPr lang="en-US" altLang="ko-KR" sz="1600" dirty="0" smtClean="0"/>
              <a:t>             scene - bean</a:t>
            </a:r>
            <a:endParaRPr lang="en-US" altLang="ko-KR" sz="1600" dirty="0"/>
          </a:p>
          <a:p>
            <a:pPr>
              <a:buNone/>
            </a:pPr>
            <a:r>
              <a:rPr lang="en-US" altLang="ko-KR" sz="1600" dirty="0" smtClean="0"/>
              <a:t>             meat - meal</a:t>
            </a:r>
            <a:endParaRPr lang="en-US" altLang="ko-KR" sz="1600" dirty="0"/>
          </a:p>
          <a:p>
            <a:endParaRPr lang="en-US" altLang="ko-KR" sz="1600" dirty="0"/>
          </a:p>
          <a:p>
            <a:endParaRPr lang="ko-KR" altLang="en-US" sz="1600" dirty="0"/>
          </a:p>
        </p:txBody>
      </p:sp>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592</Words>
  <Application>Microsoft Office PowerPoint</Application>
  <PresentationFormat>화면 슬라이드 쇼(4:3)</PresentationFormat>
  <Paragraphs>63</Paragraphs>
  <Slides>4</Slides>
  <Notes>0</Notes>
  <HiddenSlides>0</HiddenSlides>
  <MMClips>0</MMClips>
  <ScaleCrop>false</ScaleCrop>
  <HeadingPairs>
    <vt:vector size="4" baseType="variant">
      <vt:variant>
        <vt:lpstr>테마</vt:lpstr>
      </vt:variant>
      <vt:variant>
        <vt:i4>1</vt:i4>
      </vt:variant>
      <vt:variant>
        <vt:lpstr>슬라이드 제목</vt:lpstr>
      </vt:variant>
      <vt:variant>
        <vt:i4>4</vt:i4>
      </vt:variant>
    </vt:vector>
  </HeadingPairs>
  <TitlesOfParts>
    <vt:vector size="5" baseType="lpstr">
      <vt:lpstr>Office 테마</vt:lpstr>
      <vt:lpstr>2. Phonology</vt:lpstr>
      <vt:lpstr>PowerPoint 프레젠테이션</vt:lpstr>
      <vt:lpstr>2.2  Complementary versus Overlapping Distribution</vt:lpstr>
      <vt:lpstr>PowerPoint 프레젠테이션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user</dc:creator>
  <cp:lastModifiedBy>지윤</cp:lastModifiedBy>
  <cp:revision>32</cp:revision>
  <dcterms:created xsi:type="dcterms:W3CDTF">2017-06-24T05:58:37Z</dcterms:created>
  <dcterms:modified xsi:type="dcterms:W3CDTF">2017-09-20T02:04:45Z</dcterms:modified>
</cp:coreProperties>
</file>