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FF2787CE-A4ED-43F3-8C57-1C3203F93F7F}" type="datetimeFigureOut">
              <a:rPr lang="ko-KR" altLang="en-US" smtClean="0"/>
              <a:pPr/>
              <a:t>2017-07-24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7470101-1924-416B-B98B-3B669010530A}"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2787CE-A4ED-43F3-8C57-1C3203F93F7F}" type="datetimeFigureOut">
              <a:rPr lang="ko-KR" altLang="en-US" smtClean="0"/>
              <a:pPr/>
              <a:t>2017-07-24</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70101-1924-416B-B98B-3B669010530A}"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3568" y="692696"/>
            <a:ext cx="7772400" cy="5472608"/>
          </a:xfrm>
          <a:solidFill>
            <a:srgbClr val="92D050"/>
          </a:solidFill>
          <a:ln>
            <a:solidFill>
              <a:schemeClr val="accent3">
                <a:lumMod val="75000"/>
              </a:schemeClr>
            </a:solidFill>
          </a:ln>
        </p:spPr>
        <p:txBody>
          <a:bodyPr>
            <a:normAutofit/>
          </a:bodyPr>
          <a:lstStyle/>
          <a:p>
            <a:r>
              <a:rPr lang="en-US" altLang="ko-KR" sz="3600" dirty="0" smtClean="0">
                <a:latin typeface="HY동녘B" pitchFamily="18" charset="-127"/>
                <a:ea typeface="HY동녘B" pitchFamily="18" charset="-127"/>
              </a:rPr>
              <a:t/>
            </a:r>
            <a:br>
              <a:rPr lang="en-US" altLang="ko-KR" sz="3600" dirty="0" smtClean="0">
                <a:latin typeface="HY동녘B" pitchFamily="18" charset="-127"/>
                <a:ea typeface="HY동녘B" pitchFamily="18" charset="-127"/>
              </a:rPr>
            </a:br>
            <a:r>
              <a:rPr lang="en-US" altLang="ko-KR" sz="3600" dirty="0">
                <a:latin typeface="HY동녘B" pitchFamily="18" charset="-127"/>
                <a:ea typeface="HY동녘B" pitchFamily="18" charset="-127"/>
              </a:rPr>
              <a:t/>
            </a:r>
            <a:br>
              <a:rPr lang="en-US" altLang="ko-KR" sz="3600" dirty="0">
                <a:latin typeface="HY동녘B" pitchFamily="18" charset="-127"/>
                <a:ea typeface="HY동녘B" pitchFamily="18" charset="-127"/>
              </a:rPr>
            </a:br>
            <a:r>
              <a:rPr lang="ko-KR" altLang="en-US" sz="4000" dirty="0" smtClean="0">
                <a:latin typeface="HY동녘B" pitchFamily="18" charset="-127"/>
                <a:ea typeface="HY동녘B" pitchFamily="18" charset="-127"/>
              </a:rPr>
              <a:t>영어음운론</a:t>
            </a:r>
            <a:r>
              <a:rPr lang="en-US" altLang="ko-KR" sz="3600" dirty="0" smtClean="0">
                <a:latin typeface="HY동녘B" pitchFamily="18" charset="-127"/>
                <a:ea typeface="HY동녘B" pitchFamily="18" charset="-127"/>
              </a:rPr>
              <a:t/>
            </a:r>
            <a:br>
              <a:rPr lang="en-US" altLang="ko-KR" sz="3600" dirty="0" smtClean="0">
                <a:latin typeface="HY동녘B" pitchFamily="18" charset="-127"/>
                <a:ea typeface="HY동녘B" pitchFamily="18" charset="-127"/>
              </a:rPr>
            </a:br>
            <a:r>
              <a:rPr lang="en-US" altLang="ko-KR" sz="3600" dirty="0" smtClean="0">
                <a:latin typeface="HY동녘B" pitchFamily="18" charset="-127"/>
                <a:ea typeface="HY동녘B" pitchFamily="18" charset="-127"/>
              </a:rPr>
              <a:t>(English Phonology)</a:t>
            </a:r>
            <a:br>
              <a:rPr lang="en-US" altLang="ko-KR" sz="3600" dirty="0" smtClean="0">
                <a:latin typeface="HY동녘B" pitchFamily="18" charset="-127"/>
                <a:ea typeface="HY동녘B" pitchFamily="18" charset="-127"/>
              </a:rPr>
            </a:br>
            <a:r>
              <a:rPr lang="en-US" altLang="ko-KR" sz="3600" dirty="0" smtClean="0">
                <a:latin typeface="HY동녘B" pitchFamily="18" charset="-127"/>
                <a:ea typeface="HY동녘B" pitchFamily="18" charset="-127"/>
              </a:rPr>
              <a:t/>
            </a:r>
            <a:br>
              <a:rPr lang="en-US" altLang="ko-KR" sz="3600" dirty="0" smtClean="0">
                <a:latin typeface="HY동녘B" pitchFamily="18" charset="-127"/>
                <a:ea typeface="HY동녘B" pitchFamily="18" charset="-127"/>
              </a:rPr>
            </a:br>
            <a:r>
              <a:rPr lang="en-US" altLang="ko-KR" sz="1800" i="1" dirty="0" smtClean="0">
                <a:latin typeface="HY동녘B" pitchFamily="18" charset="-127"/>
                <a:ea typeface="HY동녘B" pitchFamily="18" charset="-127"/>
              </a:rPr>
              <a:t>Applied English Phonology</a:t>
            </a:r>
            <a:r>
              <a:rPr lang="en-US" altLang="ko-KR" sz="1800" dirty="0" smtClean="0">
                <a:latin typeface="HY동녘B" pitchFamily="18" charset="-127"/>
                <a:ea typeface="HY동녘B" pitchFamily="18" charset="-127"/>
              </a:rPr>
              <a:t>(3</a:t>
            </a:r>
            <a:r>
              <a:rPr lang="en-US" altLang="ko-KR" sz="1800" baseline="30000" dirty="0" smtClean="0">
                <a:latin typeface="HY동녘B" pitchFamily="18" charset="-127"/>
                <a:ea typeface="HY동녘B" pitchFamily="18" charset="-127"/>
              </a:rPr>
              <a:t>rd</a:t>
            </a:r>
            <a:r>
              <a:rPr lang="en-US" altLang="ko-KR" sz="1800" dirty="0" smtClean="0">
                <a:latin typeface="HY동녘B" pitchFamily="18" charset="-127"/>
                <a:ea typeface="HY동녘B" pitchFamily="18" charset="-127"/>
              </a:rPr>
              <a:t>)   by </a:t>
            </a:r>
            <a:r>
              <a:rPr lang="en-US" altLang="ko-KR" sz="1800" dirty="0" err="1" smtClean="0">
                <a:latin typeface="HY동녘B" pitchFamily="18" charset="-127"/>
                <a:ea typeface="HY동녘B" pitchFamily="18" charset="-127"/>
              </a:rPr>
              <a:t>Mehmet</a:t>
            </a:r>
            <a:r>
              <a:rPr lang="en-US" altLang="ko-KR" sz="1800" dirty="0" smtClean="0">
                <a:latin typeface="HY동녘B" pitchFamily="18" charset="-127"/>
                <a:ea typeface="HY동녘B" pitchFamily="18" charset="-127"/>
              </a:rPr>
              <a:t> </a:t>
            </a:r>
            <a:r>
              <a:rPr lang="en-US" altLang="ko-KR" sz="1800" dirty="0" err="1" smtClean="0">
                <a:latin typeface="HY동녘B" pitchFamily="18" charset="-127"/>
                <a:ea typeface="HY동녘B" pitchFamily="18" charset="-127"/>
              </a:rPr>
              <a:t>Yava</a:t>
            </a:r>
            <a:r>
              <a:rPr lang="en-US" altLang="ko-KR" sz="2000" b="1" dirty="0" err="1" smtClean="0">
                <a:latin typeface="HY동녘B" pitchFamily="18" charset="-127"/>
                <a:ea typeface="HY동녘B" pitchFamily="18" charset="-127"/>
              </a:rPr>
              <a:t>ş</a:t>
            </a:r>
            <a:r>
              <a:rPr lang="en-US" altLang="ko-KR" sz="3600" dirty="0"/>
              <a:t/>
            </a:r>
            <a:br>
              <a:rPr lang="en-US" altLang="ko-KR" sz="3600" dirty="0"/>
            </a:br>
            <a:r>
              <a:rPr lang="en-US" altLang="ko-KR" sz="3600" dirty="0"/>
              <a:t/>
            </a:r>
            <a:br>
              <a:rPr lang="en-US" altLang="ko-KR" sz="3600" dirty="0"/>
            </a:br>
            <a:endParaRPr lang="ko-KR" altLang="en-US" sz="3600" dirty="0">
              <a:latin typeface="HY동녘B" pitchFamily="18" charset="-127"/>
              <a:ea typeface="HY동녘B" pitchFamily="18" charset="-12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764704"/>
            <a:ext cx="8229600" cy="652934"/>
          </a:xfrm>
          <a:solidFill>
            <a:schemeClr val="accent6">
              <a:lumMod val="40000"/>
              <a:lumOff val="60000"/>
            </a:schemeClr>
          </a:solidFill>
          <a:ln>
            <a:solidFill>
              <a:schemeClr val="accent2"/>
            </a:solidFill>
          </a:ln>
        </p:spPr>
        <p:txBody>
          <a:bodyPr>
            <a:normAutofit/>
          </a:bodyPr>
          <a:lstStyle/>
          <a:p>
            <a:r>
              <a:rPr lang="en-US" altLang="ko-KR" sz="2800" b="1" dirty="0" smtClean="0"/>
              <a:t>1.  Phonetics</a:t>
            </a:r>
            <a:endParaRPr lang="ko-KR" altLang="en-US" sz="2800" dirty="0"/>
          </a:p>
        </p:txBody>
      </p:sp>
      <p:sp>
        <p:nvSpPr>
          <p:cNvPr id="3" name="내용 개체 틀 2"/>
          <p:cNvSpPr>
            <a:spLocks noGrp="1"/>
          </p:cNvSpPr>
          <p:nvPr>
            <p:ph idx="1"/>
          </p:nvPr>
        </p:nvSpPr>
        <p:spPr>
          <a:solidFill>
            <a:schemeClr val="accent3">
              <a:lumMod val="40000"/>
              <a:lumOff val="60000"/>
            </a:schemeClr>
          </a:solidFill>
          <a:ln/>
        </p:spPr>
        <p:style>
          <a:lnRef idx="1">
            <a:schemeClr val="dk1"/>
          </a:lnRef>
          <a:fillRef idx="2">
            <a:schemeClr val="dk1"/>
          </a:fillRef>
          <a:effectRef idx="1">
            <a:schemeClr val="dk1"/>
          </a:effectRef>
          <a:fontRef idx="minor">
            <a:schemeClr val="dk1"/>
          </a:fontRef>
        </p:style>
        <p:txBody>
          <a:bodyPr>
            <a:normAutofit fontScale="92500"/>
          </a:bodyPr>
          <a:lstStyle/>
          <a:p>
            <a:pPr>
              <a:buNone/>
            </a:pPr>
            <a:endParaRPr lang="en-US" altLang="ko-KR" sz="2000" b="1" dirty="0" smtClean="0"/>
          </a:p>
          <a:p>
            <a:pPr>
              <a:buNone/>
            </a:pPr>
            <a:r>
              <a:rPr lang="en-US" altLang="ko-KR" sz="2200" b="1" dirty="0" smtClean="0"/>
              <a:t>1.1 Introduction</a:t>
            </a:r>
          </a:p>
          <a:p>
            <a:pPr>
              <a:buNone/>
            </a:pPr>
            <a:endParaRPr lang="en-US" altLang="ko-KR" sz="2000" dirty="0"/>
          </a:p>
          <a:p>
            <a:pPr>
              <a:buNone/>
            </a:pPr>
            <a:r>
              <a:rPr lang="en-US" altLang="ko-KR" sz="1600" dirty="0" smtClean="0"/>
              <a:t>   </a:t>
            </a:r>
            <a:r>
              <a:rPr lang="en-US" altLang="ko-KR" sz="1600" b="1" dirty="0" smtClean="0"/>
              <a:t>-</a:t>
            </a:r>
            <a:r>
              <a:rPr lang="en-US" altLang="ko-KR" sz="1600" dirty="0" smtClean="0"/>
              <a:t>   The </a:t>
            </a:r>
            <a:r>
              <a:rPr lang="en-US" altLang="ko-KR" sz="1600" dirty="0"/>
              <a:t>understanding of phonological patterns cannot be done without the raw </a:t>
            </a:r>
            <a:r>
              <a:rPr lang="en-US" altLang="ko-KR" sz="1600" dirty="0" smtClean="0"/>
              <a:t>material,</a:t>
            </a:r>
          </a:p>
          <a:p>
            <a:pPr>
              <a:buNone/>
            </a:pPr>
            <a:r>
              <a:rPr lang="en-US" altLang="ko-KR" sz="1600" dirty="0" smtClean="0"/>
              <a:t>        phonetics.</a:t>
            </a:r>
          </a:p>
          <a:p>
            <a:pPr>
              <a:buNone/>
            </a:pPr>
            <a:r>
              <a:rPr lang="en-US" altLang="ko-KR" sz="1600" dirty="0" smtClean="0"/>
              <a:t>   </a:t>
            </a:r>
            <a:r>
              <a:rPr lang="en-US" altLang="ko-KR" sz="1600" b="1" dirty="0" smtClean="0"/>
              <a:t>-</a:t>
            </a:r>
            <a:r>
              <a:rPr lang="en-US" altLang="ko-KR" sz="1600" dirty="0" smtClean="0"/>
              <a:t>   In </a:t>
            </a:r>
            <a:r>
              <a:rPr lang="en-US" altLang="ko-KR" sz="1600" dirty="0"/>
              <a:t>order to be able to come up with reliable phonological descriptions, we need </a:t>
            </a:r>
            <a:r>
              <a:rPr lang="en-US" altLang="ko-KR" sz="1600" dirty="0" smtClean="0"/>
              <a:t>to</a:t>
            </a:r>
          </a:p>
          <a:p>
            <a:pPr>
              <a:buNone/>
            </a:pPr>
            <a:r>
              <a:rPr lang="en-US" altLang="ko-KR" sz="1600" dirty="0" smtClean="0"/>
              <a:t>        have accurate </a:t>
            </a:r>
            <a:r>
              <a:rPr lang="en-US" altLang="ko-KR" sz="1600" dirty="0"/>
              <a:t>phonetic data.</a:t>
            </a:r>
          </a:p>
          <a:p>
            <a:pPr>
              <a:buNone/>
            </a:pPr>
            <a:r>
              <a:rPr lang="en-US" altLang="ko-KR" sz="1600" dirty="0"/>
              <a:t> </a:t>
            </a:r>
            <a:r>
              <a:rPr lang="en-US" altLang="ko-KR" sz="1600" dirty="0" smtClean="0"/>
              <a:t>  </a:t>
            </a:r>
            <a:r>
              <a:rPr lang="en-US" altLang="ko-KR" sz="1600" b="1" dirty="0" smtClean="0"/>
              <a:t>-</a:t>
            </a:r>
            <a:r>
              <a:rPr lang="en-US" altLang="ko-KR" sz="1600" dirty="0" smtClean="0"/>
              <a:t>   Phonetics</a:t>
            </a:r>
            <a:r>
              <a:rPr lang="en-US" altLang="ko-KR" sz="1600" dirty="0"/>
              <a:t>, which may be described as the study of the sounds of human language</a:t>
            </a:r>
            <a:r>
              <a:rPr lang="en-US" altLang="ko-KR" sz="1600" dirty="0" smtClean="0"/>
              <a:t>,</a:t>
            </a:r>
          </a:p>
          <a:p>
            <a:pPr>
              <a:buNone/>
            </a:pPr>
            <a:r>
              <a:rPr lang="en-US" altLang="ko-KR" sz="1600" dirty="0" smtClean="0"/>
              <a:t>        </a:t>
            </a:r>
            <a:r>
              <a:rPr lang="en-US" altLang="ko-KR" sz="1600" dirty="0"/>
              <a:t>can be </a:t>
            </a:r>
            <a:r>
              <a:rPr lang="en-US" altLang="ko-KR" sz="1600" dirty="0" smtClean="0"/>
              <a:t>approached </a:t>
            </a:r>
            <a:r>
              <a:rPr lang="en-US" altLang="ko-KR" sz="1600" dirty="0"/>
              <a:t>from three different perspectives</a:t>
            </a:r>
            <a:r>
              <a:rPr lang="en-US" altLang="ko-KR" sz="1600" dirty="0" smtClean="0"/>
              <a:t>.</a:t>
            </a:r>
          </a:p>
          <a:p>
            <a:pPr>
              <a:buNone/>
            </a:pPr>
            <a:r>
              <a:rPr lang="en-US" altLang="ko-KR" sz="1600" dirty="0" smtClean="0"/>
              <a:t> </a:t>
            </a:r>
            <a:endParaRPr lang="en-US" altLang="ko-KR" sz="1600" dirty="0"/>
          </a:p>
          <a:p>
            <a:pPr>
              <a:buNone/>
            </a:pPr>
            <a:r>
              <a:rPr lang="en-US" altLang="ko-KR" sz="1600" dirty="0" smtClean="0"/>
              <a:t>     (</a:t>
            </a:r>
            <a:r>
              <a:rPr lang="en-US" altLang="ko-KR" sz="1600" dirty="0"/>
              <a:t>1) </a:t>
            </a:r>
            <a:r>
              <a:rPr lang="en-US" altLang="ko-KR" sz="1600" u="sng" dirty="0" err="1"/>
              <a:t>Articulatory</a:t>
            </a:r>
            <a:r>
              <a:rPr lang="en-US" altLang="ko-KR" sz="1600" u="sng" dirty="0"/>
              <a:t> phonetics</a:t>
            </a:r>
            <a:r>
              <a:rPr lang="en-US" altLang="ko-KR" sz="1600" dirty="0"/>
              <a:t> deals with the physiological mechanisms of speech production.</a:t>
            </a:r>
          </a:p>
          <a:p>
            <a:pPr>
              <a:buNone/>
            </a:pPr>
            <a:r>
              <a:rPr lang="en-US" altLang="ko-KR" sz="1600" dirty="0" smtClean="0"/>
              <a:t>     (</a:t>
            </a:r>
            <a:r>
              <a:rPr lang="en-US" altLang="ko-KR" sz="1600" dirty="0"/>
              <a:t>2) Acoustic phonetics studies the physical properties of sound waves in the message.</a:t>
            </a:r>
          </a:p>
          <a:p>
            <a:pPr>
              <a:buNone/>
            </a:pPr>
            <a:r>
              <a:rPr lang="en-US" altLang="ko-KR" sz="1600" dirty="0" smtClean="0"/>
              <a:t>     (</a:t>
            </a:r>
            <a:r>
              <a:rPr lang="en-US" altLang="ko-KR" sz="1600" dirty="0"/>
              <a:t>3) Auditory phonetics is concerned with the perception of speech by the hearer</a:t>
            </a:r>
            <a:r>
              <a:rPr lang="en-US" altLang="ko-KR" sz="1600" dirty="0" smtClean="0"/>
              <a:t>.</a:t>
            </a:r>
          </a:p>
          <a:p>
            <a:pPr>
              <a:buNone/>
            </a:pPr>
            <a:r>
              <a:rPr lang="en-US" altLang="ko-KR" sz="1600" dirty="0"/>
              <a:t> </a:t>
            </a:r>
          </a:p>
          <a:p>
            <a:pPr>
              <a:buNone/>
            </a:pPr>
            <a:r>
              <a:rPr lang="en-US" altLang="ko-KR" sz="1600" dirty="0" smtClean="0"/>
              <a:t>      ※ </a:t>
            </a:r>
            <a:r>
              <a:rPr lang="en-US" altLang="ko-KR" sz="1600" dirty="0"/>
              <a:t>This course will be limited to the last two of these approaches.</a:t>
            </a:r>
          </a:p>
          <a:p>
            <a:endParaRPr lang="ko-KR" alt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67544" y="692696"/>
            <a:ext cx="8229600" cy="5472608"/>
          </a:xfrm>
          <a:ln/>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en-US" altLang="ko-KR" sz="2000" dirty="0" smtClean="0">
                <a:latin typeface="+mj-lt"/>
                <a:ea typeface="HY동녘B" pitchFamily="18" charset="-127"/>
              </a:rPr>
              <a:t>  </a:t>
            </a:r>
          </a:p>
          <a:p>
            <a:pPr>
              <a:buNone/>
            </a:pPr>
            <a:r>
              <a:rPr lang="en-US" altLang="ko-KR" sz="2000" b="1" dirty="0" smtClean="0">
                <a:latin typeface="+mj-lt"/>
                <a:ea typeface="HY동녘B" pitchFamily="18" charset="-127"/>
              </a:rPr>
              <a:t>1.2 </a:t>
            </a:r>
            <a:r>
              <a:rPr lang="en-US" altLang="ko-KR" sz="2000" b="1" dirty="0">
                <a:latin typeface="+mj-lt"/>
                <a:ea typeface="HY동녘B" pitchFamily="18" charset="-127"/>
              </a:rPr>
              <a:t>Phonetic </a:t>
            </a:r>
            <a:r>
              <a:rPr lang="en-US" altLang="ko-KR" sz="2000" b="1" dirty="0" smtClean="0">
                <a:latin typeface="+mj-lt"/>
                <a:ea typeface="HY동녘B" pitchFamily="18" charset="-127"/>
              </a:rPr>
              <a:t>Transcription</a:t>
            </a:r>
          </a:p>
          <a:p>
            <a:pPr>
              <a:buNone/>
            </a:pPr>
            <a:endParaRPr lang="en-US" altLang="ko-KR" sz="2000" dirty="0">
              <a:latin typeface="+mj-lt"/>
              <a:ea typeface="HY동녘B" pitchFamily="18" charset="-127"/>
            </a:endParaRPr>
          </a:p>
          <a:p>
            <a:pPr>
              <a:buNone/>
            </a:pPr>
            <a:r>
              <a:rPr lang="en-US" altLang="ko-KR" sz="1500" dirty="0" smtClean="0">
                <a:latin typeface="+mj-lt"/>
                <a:ea typeface="HY동녘B" pitchFamily="18" charset="-127"/>
              </a:rPr>
              <a:t>  (</a:t>
            </a:r>
            <a:r>
              <a:rPr lang="en-US" altLang="ko-KR" sz="1500" dirty="0">
                <a:latin typeface="+mj-lt"/>
                <a:ea typeface="HY동녘B" pitchFamily="18" charset="-127"/>
              </a:rPr>
              <a:t>1) The case of the number of orthographic letters in a word is the same with the number of </a:t>
            </a:r>
            <a:r>
              <a:rPr lang="en-US" altLang="ko-KR" sz="1500" dirty="0" smtClean="0">
                <a:latin typeface="+mj-lt"/>
                <a:ea typeface="HY동녘B" pitchFamily="18" charset="-127"/>
              </a:rPr>
              <a:t>sounds</a:t>
            </a:r>
            <a:r>
              <a:rPr lang="en-US" altLang="ko-KR" sz="1500" dirty="0">
                <a:latin typeface="+mj-lt"/>
                <a:ea typeface="HY동녘B" pitchFamily="18" charset="-127"/>
              </a:rPr>
              <a:t>: </a:t>
            </a:r>
            <a:r>
              <a:rPr lang="en-US" altLang="ko-KR" sz="1500" i="1" dirty="0">
                <a:latin typeface="+mj-lt"/>
                <a:ea typeface="HY동녘B" pitchFamily="18" charset="-127"/>
              </a:rPr>
              <a:t>pan, form, print, spirit</a:t>
            </a:r>
          </a:p>
          <a:p>
            <a:pPr>
              <a:buNone/>
            </a:pPr>
            <a:r>
              <a:rPr lang="en-US" altLang="ko-KR" sz="1500" i="1" dirty="0" smtClean="0">
                <a:latin typeface="+mj-lt"/>
                <a:ea typeface="HY동녘B" pitchFamily="18" charset="-127"/>
              </a:rPr>
              <a:t> </a:t>
            </a:r>
          </a:p>
          <a:p>
            <a:pPr>
              <a:buNone/>
            </a:pPr>
            <a:r>
              <a:rPr lang="en-US" altLang="ko-KR" sz="1500" dirty="0">
                <a:latin typeface="+mj-lt"/>
                <a:ea typeface="HY동녘B" pitchFamily="18" charset="-127"/>
              </a:rPr>
              <a:t> </a:t>
            </a:r>
            <a:r>
              <a:rPr lang="en-US" altLang="ko-KR" sz="1500" dirty="0" smtClean="0">
                <a:latin typeface="+mj-lt"/>
                <a:ea typeface="HY동녘B" pitchFamily="18" charset="-127"/>
              </a:rPr>
              <a:t> (</a:t>
            </a:r>
            <a:r>
              <a:rPr lang="en-US" altLang="ko-KR" sz="1500" dirty="0">
                <a:latin typeface="+mj-lt"/>
                <a:ea typeface="HY동녘B" pitchFamily="18" charset="-127"/>
              </a:rPr>
              <a:t>2) The case of mismatch in number of graphemes and sounds: </a:t>
            </a:r>
          </a:p>
          <a:p>
            <a:pPr>
              <a:buNone/>
            </a:pPr>
            <a:r>
              <a:rPr lang="en-US" altLang="ko-KR" sz="1500" dirty="0" smtClean="0">
                <a:latin typeface="+mj-lt"/>
                <a:ea typeface="HY동녘B" pitchFamily="18" charset="-127"/>
              </a:rPr>
              <a:t>      </a:t>
            </a:r>
            <a:r>
              <a:rPr lang="en-US" altLang="ko-KR" sz="1500" i="1" dirty="0" smtClean="0">
                <a:latin typeface="+mj-lt"/>
                <a:ea typeface="HY동녘B" pitchFamily="18" charset="-127"/>
              </a:rPr>
              <a:t>should</a:t>
            </a:r>
            <a:r>
              <a:rPr lang="en-US" altLang="ko-KR" sz="1500" dirty="0" smtClean="0">
                <a:latin typeface="+mj-lt"/>
                <a:ea typeface="HY동녘B" pitchFamily="18" charset="-127"/>
              </a:rPr>
              <a:t>[</a:t>
            </a:r>
            <a:r>
              <a:rPr lang="en-US" altLang="ko-KR" sz="1500" dirty="0" err="1" smtClean="0">
                <a:latin typeface="+mj-lt"/>
                <a:ea typeface="HY동녘B" pitchFamily="18" charset="-127"/>
              </a:rPr>
              <a:t>ʃʊd</a:t>
            </a:r>
            <a:r>
              <a:rPr lang="en-US" altLang="ko-KR" sz="1500" dirty="0">
                <a:latin typeface="+mj-lt"/>
                <a:ea typeface="HY동녘B" pitchFamily="18" charset="-127"/>
              </a:rPr>
              <a:t>], </a:t>
            </a:r>
            <a:r>
              <a:rPr lang="en-US" altLang="ko-KR" sz="1500" dirty="0" smtClean="0">
                <a:latin typeface="+mj-lt"/>
                <a:ea typeface="HY동녘B" pitchFamily="18" charset="-127"/>
              </a:rPr>
              <a:t> </a:t>
            </a:r>
            <a:r>
              <a:rPr lang="en-US" altLang="ko-KR" sz="1500" i="1" dirty="0" smtClean="0">
                <a:latin typeface="+mj-lt"/>
                <a:ea typeface="HY동녘B" pitchFamily="18" charset="-127"/>
              </a:rPr>
              <a:t>choose</a:t>
            </a:r>
            <a:r>
              <a:rPr lang="en-US" altLang="ko-KR" sz="1500" dirty="0" smtClean="0">
                <a:latin typeface="+mj-lt"/>
                <a:ea typeface="HY동녘B" pitchFamily="18" charset="-127"/>
              </a:rPr>
              <a:t>[</a:t>
            </a:r>
            <a:r>
              <a:rPr lang="en-US" altLang="ko-KR" sz="1500" dirty="0" err="1" smtClean="0">
                <a:latin typeface="+mj-lt"/>
                <a:ea typeface="HY동녘B" pitchFamily="18" charset="-127"/>
              </a:rPr>
              <a:t>ʧuz</a:t>
            </a:r>
            <a:r>
              <a:rPr lang="en-US" altLang="ko-KR" sz="1500" dirty="0" smtClean="0">
                <a:latin typeface="+mj-lt"/>
                <a:ea typeface="HY동녘B" pitchFamily="18" charset="-127"/>
              </a:rPr>
              <a:t>],  </a:t>
            </a:r>
            <a:r>
              <a:rPr lang="en-US" altLang="ko-KR" sz="1500" i="1" dirty="0">
                <a:latin typeface="+mj-lt"/>
                <a:ea typeface="HY동녘B" pitchFamily="18" charset="-127"/>
              </a:rPr>
              <a:t>awesome</a:t>
            </a:r>
            <a:r>
              <a:rPr lang="en-US" altLang="ko-KR" sz="1500" dirty="0">
                <a:latin typeface="+mj-lt"/>
                <a:ea typeface="HY동녘B" pitchFamily="18" charset="-127"/>
              </a:rPr>
              <a:t>[</a:t>
            </a:r>
            <a:r>
              <a:rPr lang="en-US" altLang="ko-KR" sz="1500" dirty="0" err="1">
                <a:latin typeface="+mj-lt"/>
                <a:ea typeface="HY동녘B" pitchFamily="18" charset="-127"/>
              </a:rPr>
              <a:t>ɔsʌm</a:t>
            </a:r>
            <a:r>
              <a:rPr lang="en-US" altLang="ko-KR" sz="1500" dirty="0">
                <a:latin typeface="+mj-lt"/>
                <a:ea typeface="HY동녘B" pitchFamily="18" charset="-127"/>
              </a:rPr>
              <a:t>], </a:t>
            </a:r>
            <a:r>
              <a:rPr lang="en-US" altLang="ko-KR" sz="1500" dirty="0" smtClean="0">
                <a:latin typeface="+mj-lt"/>
                <a:ea typeface="HY동녘B" pitchFamily="18" charset="-127"/>
              </a:rPr>
              <a:t> </a:t>
            </a:r>
            <a:r>
              <a:rPr lang="en-US" altLang="ko-KR" sz="1500" i="1" dirty="0" smtClean="0">
                <a:latin typeface="+mj-lt"/>
                <a:ea typeface="HY동녘B" pitchFamily="18" charset="-127"/>
              </a:rPr>
              <a:t>knowledge</a:t>
            </a:r>
            <a:r>
              <a:rPr lang="en-US" altLang="ko-KR" sz="1500" dirty="0" smtClean="0">
                <a:latin typeface="+mj-lt"/>
                <a:ea typeface="HY동녘B" pitchFamily="18" charset="-127"/>
              </a:rPr>
              <a:t>[</a:t>
            </a:r>
            <a:r>
              <a:rPr lang="en-US" altLang="ko-KR" sz="1500" dirty="0" err="1" smtClean="0">
                <a:latin typeface="+mj-lt"/>
                <a:ea typeface="HY동녘B" pitchFamily="18" charset="-127"/>
              </a:rPr>
              <a:t>nalɪʤ</a:t>
            </a:r>
            <a:r>
              <a:rPr lang="en-US" altLang="ko-KR" sz="1500" dirty="0">
                <a:latin typeface="+mj-lt"/>
                <a:ea typeface="HY동녘B" pitchFamily="18" charset="-127"/>
              </a:rPr>
              <a:t>]</a:t>
            </a:r>
          </a:p>
          <a:p>
            <a:pPr>
              <a:buNone/>
            </a:pPr>
            <a:endParaRPr lang="en-US" altLang="ko-KR" sz="1500" dirty="0" smtClean="0">
              <a:latin typeface="+mj-lt"/>
              <a:ea typeface="HY동녘B" pitchFamily="18" charset="-127"/>
            </a:endParaRPr>
          </a:p>
          <a:p>
            <a:pPr>
              <a:buNone/>
            </a:pPr>
            <a:r>
              <a:rPr lang="en-US" altLang="ko-KR" sz="1500" dirty="0" smtClean="0">
                <a:latin typeface="+mj-lt"/>
                <a:ea typeface="HY동녘B" pitchFamily="18" charset="-127"/>
              </a:rPr>
              <a:t>  -    </a:t>
            </a:r>
            <a:r>
              <a:rPr lang="en-US" altLang="ko-KR" sz="1500" dirty="0">
                <a:latin typeface="+mj-lt"/>
                <a:ea typeface="HY동녘B" pitchFamily="18" charset="-127"/>
              </a:rPr>
              <a:t>The discrepancies that exist between the spelling and sounds in the following:</a:t>
            </a:r>
          </a:p>
          <a:p>
            <a:pPr>
              <a:buNone/>
            </a:pPr>
            <a:r>
              <a:rPr lang="en-US" altLang="ko-KR" sz="1500" dirty="0" smtClean="0">
                <a:latin typeface="+mj-lt"/>
                <a:ea typeface="HY동녘B" pitchFamily="18" charset="-127"/>
              </a:rPr>
              <a:t>      (</a:t>
            </a:r>
            <a:r>
              <a:rPr lang="en-US" altLang="ko-KR" sz="1500" dirty="0">
                <a:latin typeface="+mj-lt"/>
                <a:ea typeface="HY동녘B" pitchFamily="18" charset="-127"/>
              </a:rPr>
              <a:t>a) The same sound is represented by different letters. </a:t>
            </a:r>
          </a:p>
          <a:p>
            <a:pPr>
              <a:buNone/>
            </a:pPr>
            <a:r>
              <a:rPr lang="en-US" altLang="ko-KR" sz="1500" dirty="0" smtClean="0">
                <a:latin typeface="+mj-lt"/>
                <a:ea typeface="HY동녘B" pitchFamily="18" charset="-127"/>
              </a:rPr>
              <a:t>           [</a:t>
            </a:r>
            <a:r>
              <a:rPr lang="en-US" altLang="ko-KR" sz="1500" dirty="0" err="1">
                <a:latin typeface="+mj-lt"/>
                <a:ea typeface="HY동녘B" pitchFamily="18" charset="-127"/>
              </a:rPr>
              <a:t>i</a:t>
            </a:r>
            <a:r>
              <a:rPr lang="en-US" altLang="ko-KR" sz="1500" dirty="0">
                <a:latin typeface="+mj-lt"/>
                <a:ea typeface="HY동녘B" pitchFamily="18" charset="-127"/>
              </a:rPr>
              <a:t>]: </a:t>
            </a:r>
            <a:r>
              <a:rPr lang="en-US" altLang="ko-KR" sz="1500" i="1" u="sng" dirty="0">
                <a:latin typeface="+mj-lt"/>
                <a:ea typeface="HY동녘B" pitchFamily="18" charset="-127"/>
              </a:rPr>
              <a:t>ea</a:t>
            </a:r>
            <a:r>
              <a:rPr lang="en-US" altLang="ko-KR" sz="1500" i="1" dirty="0">
                <a:latin typeface="+mj-lt"/>
                <a:ea typeface="HY동녘B" pitchFamily="18" charset="-127"/>
              </a:rPr>
              <a:t>ch, bl</a:t>
            </a:r>
            <a:r>
              <a:rPr lang="en-US" altLang="ko-KR" sz="1500" i="1" u="sng" dirty="0">
                <a:latin typeface="+mj-lt"/>
                <a:ea typeface="HY동녘B" pitchFamily="18" charset="-127"/>
              </a:rPr>
              <a:t>ee</a:t>
            </a:r>
            <a:r>
              <a:rPr lang="en-US" altLang="ko-KR" sz="1500" i="1" dirty="0">
                <a:latin typeface="+mj-lt"/>
                <a:ea typeface="HY동녘B" pitchFamily="18" charset="-127"/>
              </a:rPr>
              <a:t>d, </a:t>
            </a:r>
            <a:r>
              <a:rPr lang="en-US" altLang="ko-KR" sz="1500" i="1" u="sng" dirty="0">
                <a:latin typeface="+mj-lt"/>
                <a:ea typeface="HY동녘B" pitchFamily="18" charset="-127"/>
              </a:rPr>
              <a:t>ei</a:t>
            </a:r>
            <a:r>
              <a:rPr lang="en-US" altLang="ko-KR" sz="1500" i="1" dirty="0">
                <a:latin typeface="+mj-lt"/>
                <a:ea typeface="HY동녘B" pitchFamily="18" charset="-127"/>
              </a:rPr>
              <a:t>ther, ach</a:t>
            </a:r>
            <a:r>
              <a:rPr lang="en-US" altLang="ko-KR" sz="1500" i="1" u="sng" dirty="0">
                <a:latin typeface="+mj-lt"/>
                <a:ea typeface="HY동녘B" pitchFamily="18" charset="-127"/>
              </a:rPr>
              <a:t>ie</a:t>
            </a:r>
            <a:r>
              <a:rPr lang="en-US" altLang="ko-KR" sz="1500" i="1" dirty="0">
                <a:latin typeface="+mj-lt"/>
                <a:ea typeface="HY동녘B" pitchFamily="18" charset="-127"/>
              </a:rPr>
              <a:t>ve, sc</a:t>
            </a:r>
            <a:r>
              <a:rPr lang="en-US" altLang="ko-KR" sz="1500" i="1" u="sng" dirty="0">
                <a:latin typeface="+mj-lt"/>
                <a:ea typeface="HY동녘B" pitchFamily="18" charset="-127"/>
              </a:rPr>
              <a:t>e</a:t>
            </a:r>
            <a:r>
              <a:rPr lang="en-US" altLang="ko-KR" sz="1500" i="1" dirty="0">
                <a:latin typeface="+mj-lt"/>
                <a:ea typeface="HY동녘B" pitchFamily="18" charset="-127"/>
              </a:rPr>
              <a:t>ne, bus</a:t>
            </a:r>
            <a:r>
              <a:rPr lang="en-US" altLang="ko-KR" sz="1500" i="1" u="sng" dirty="0">
                <a:latin typeface="+mj-lt"/>
                <a:ea typeface="HY동녘B" pitchFamily="18" charset="-127"/>
              </a:rPr>
              <a:t>y</a:t>
            </a:r>
            <a:r>
              <a:rPr lang="en-US" altLang="ko-KR" sz="1500" i="1" dirty="0">
                <a:latin typeface="+mj-lt"/>
                <a:ea typeface="HY동녘B" pitchFamily="18" charset="-127"/>
              </a:rPr>
              <a:t>, </a:t>
            </a:r>
            <a:endParaRPr lang="en-US" altLang="ko-KR" sz="1500" dirty="0">
              <a:latin typeface="+mj-lt"/>
              <a:ea typeface="HY동녘B" pitchFamily="18" charset="-127"/>
            </a:endParaRPr>
          </a:p>
          <a:p>
            <a:pPr>
              <a:buNone/>
            </a:pPr>
            <a:r>
              <a:rPr lang="en-US" altLang="ko-KR" sz="1500" dirty="0" smtClean="0">
                <a:latin typeface="+mj-lt"/>
                <a:ea typeface="HY동녘B" pitchFamily="18" charset="-127"/>
              </a:rPr>
              <a:t>           [</a:t>
            </a:r>
            <a:r>
              <a:rPr lang="en-US" altLang="ko-KR" sz="1500" dirty="0">
                <a:latin typeface="+mj-lt"/>
                <a:ea typeface="HY동녘B" pitchFamily="18" charset="-127"/>
              </a:rPr>
              <a:t>ʃ]:</a:t>
            </a:r>
            <a:r>
              <a:rPr lang="en-US" altLang="ko-KR" sz="1500" i="1" dirty="0">
                <a:latin typeface="+mj-lt"/>
                <a:ea typeface="HY동녘B" pitchFamily="18" charset="-127"/>
              </a:rPr>
              <a:t> </a:t>
            </a:r>
            <a:r>
              <a:rPr lang="en-US" altLang="ko-KR" sz="1500" i="1" u="sng" dirty="0">
                <a:latin typeface="+mj-lt"/>
                <a:ea typeface="HY동녘B" pitchFamily="18" charset="-127"/>
              </a:rPr>
              <a:t>sh</a:t>
            </a:r>
            <a:r>
              <a:rPr lang="en-US" altLang="ko-KR" sz="1500" i="1" dirty="0">
                <a:latin typeface="+mj-lt"/>
                <a:ea typeface="HY동녘B" pitchFamily="18" charset="-127"/>
              </a:rPr>
              <a:t>op, o</a:t>
            </a:r>
            <a:r>
              <a:rPr lang="en-US" altLang="ko-KR" sz="1500" i="1" u="sng" dirty="0">
                <a:latin typeface="+mj-lt"/>
                <a:ea typeface="HY동녘B" pitchFamily="18" charset="-127"/>
              </a:rPr>
              <a:t>c</a:t>
            </a:r>
            <a:r>
              <a:rPr lang="en-US" altLang="ko-KR" sz="1500" i="1" dirty="0">
                <a:latin typeface="+mj-lt"/>
                <a:ea typeface="HY동녘B" pitchFamily="18" charset="-127"/>
              </a:rPr>
              <a:t>ean, ma</a:t>
            </a:r>
            <a:r>
              <a:rPr lang="en-US" altLang="ko-KR" sz="1500" i="1" u="sng" dirty="0">
                <a:latin typeface="+mj-lt"/>
                <a:ea typeface="HY동녘B" pitchFamily="18" charset="-127"/>
              </a:rPr>
              <a:t>ch</a:t>
            </a:r>
            <a:r>
              <a:rPr lang="en-US" altLang="ko-KR" sz="1500" i="1" dirty="0">
                <a:latin typeface="+mj-lt"/>
                <a:ea typeface="HY동녘B" pitchFamily="18" charset="-127"/>
              </a:rPr>
              <a:t>ine, </a:t>
            </a:r>
            <a:r>
              <a:rPr lang="en-US" altLang="ko-KR" sz="1500" i="1" u="sng" dirty="0">
                <a:latin typeface="+mj-lt"/>
                <a:ea typeface="HY동녘B" pitchFamily="18" charset="-127"/>
              </a:rPr>
              <a:t>s</a:t>
            </a:r>
            <a:r>
              <a:rPr lang="en-US" altLang="ko-KR" sz="1500" i="1" dirty="0">
                <a:latin typeface="+mj-lt"/>
                <a:ea typeface="HY동녘B" pitchFamily="18" charset="-127"/>
              </a:rPr>
              <a:t>ure, con</a:t>
            </a:r>
            <a:r>
              <a:rPr lang="en-US" altLang="ko-KR" sz="1500" i="1" u="sng" dirty="0">
                <a:latin typeface="+mj-lt"/>
                <a:ea typeface="HY동녘B" pitchFamily="18" charset="-127"/>
              </a:rPr>
              <a:t>sc</a:t>
            </a:r>
            <a:r>
              <a:rPr lang="en-US" altLang="ko-KR" sz="1500" i="1" dirty="0">
                <a:latin typeface="+mj-lt"/>
                <a:ea typeface="HY동녘B" pitchFamily="18" charset="-127"/>
              </a:rPr>
              <a:t>ience, mi</a:t>
            </a:r>
            <a:r>
              <a:rPr lang="en-US" altLang="ko-KR" sz="1500" i="1" u="sng" dirty="0">
                <a:latin typeface="+mj-lt"/>
                <a:ea typeface="HY동녘B" pitchFamily="18" charset="-127"/>
              </a:rPr>
              <a:t>ss</a:t>
            </a:r>
            <a:r>
              <a:rPr lang="en-US" altLang="ko-KR" sz="1500" i="1" dirty="0">
                <a:latin typeface="+mj-lt"/>
                <a:ea typeface="HY동녘B" pitchFamily="18" charset="-127"/>
              </a:rPr>
              <a:t>ion, </a:t>
            </a:r>
            <a:r>
              <a:rPr lang="en-US" altLang="ko-KR" sz="1500" i="1" dirty="0" smtClean="0">
                <a:latin typeface="+mj-lt"/>
                <a:ea typeface="HY동녘B" pitchFamily="18" charset="-127"/>
              </a:rPr>
              <a:t>na</a:t>
            </a:r>
            <a:r>
              <a:rPr lang="en-US" altLang="ko-KR" sz="1500" i="1" u="sng" dirty="0" smtClean="0">
                <a:latin typeface="+mj-lt"/>
                <a:ea typeface="HY동녘B" pitchFamily="18" charset="-127"/>
              </a:rPr>
              <a:t>ti</a:t>
            </a:r>
            <a:r>
              <a:rPr lang="en-US" altLang="ko-KR" sz="1500" i="1" dirty="0" smtClean="0">
                <a:latin typeface="+mj-lt"/>
                <a:ea typeface="HY동녘B" pitchFamily="18" charset="-127"/>
              </a:rPr>
              <a:t>on</a:t>
            </a:r>
          </a:p>
          <a:p>
            <a:pPr>
              <a:buNone/>
            </a:pPr>
            <a:endParaRPr lang="en-US" altLang="ko-KR" sz="1500" dirty="0" smtClean="0">
              <a:latin typeface="+mj-lt"/>
              <a:ea typeface="HY동녘B" pitchFamily="18" charset="-127"/>
            </a:endParaRPr>
          </a:p>
          <a:p>
            <a:pPr>
              <a:buNone/>
            </a:pPr>
            <a:r>
              <a:rPr lang="en-US" altLang="ko-KR" sz="1500" dirty="0" smtClean="0">
                <a:latin typeface="+mj-lt"/>
                <a:ea typeface="HY동녘B" pitchFamily="18" charset="-127"/>
              </a:rPr>
              <a:t>      (</a:t>
            </a:r>
            <a:r>
              <a:rPr lang="en-US" altLang="ko-KR" sz="1500" dirty="0">
                <a:latin typeface="+mj-lt"/>
                <a:ea typeface="HY동녘B" pitchFamily="18" charset="-127"/>
              </a:rPr>
              <a:t>b) The same letter may represent different sounds.</a:t>
            </a:r>
          </a:p>
          <a:p>
            <a:pPr>
              <a:buNone/>
            </a:pPr>
            <a:r>
              <a:rPr lang="en-US" altLang="ko-KR" sz="1500" dirty="0" smtClean="0">
                <a:latin typeface="+mj-lt"/>
                <a:ea typeface="HY동녘B" pitchFamily="18" charset="-127"/>
              </a:rPr>
              <a:t>           a </a:t>
            </a:r>
            <a:r>
              <a:rPr lang="en-US" altLang="ko-KR" sz="1500" dirty="0">
                <a:latin typeface="+mj-lt"/>
                <a:ea typeface="HY동녘B" pitchFamily="18" charset="-127"/>
              </a:rPr>
              <a:t>letter 'a' : </a:t>
            </a:r>
            <a:r>
              <a:rPr lang="en-US" altLang="ko-KR" sz="1500" i="1" dirty="0">
                <a:latin typeface="+mj-lt"/>
                <a:ea typeface="HY동녘B" pitchFamily="18" charset="-127"/>
              </a:rPr>
              <a:t>g</a:t>
            </a:r>
            <a:r>
              <a:rPr lang="en-US" altLang="ko-KR" sz="1500" i="1" u="sng" dirty="0">
                <a:latin typeface="+mj-lt"/>
                <a:ea typeface="HY동녘B" pitchFamily="18" charset="-127"/>
              </a:rPr>
              <a:t>a</a:t>
            </a:r>
            <a:r>
              <a:rPr lang="en-US" altLang="ko-KR" sz="1500" i="1" dirty="0">
                <a:latin typeface="+mj-lt"/>
                <a:ea typeface="HY동녘B" pitchFamily="18" charset="-127"/>
              </a:rPr>
              <a:t>te, </a:t>
            </a:r>
            <a:r>
              <a:rPr lang="en-US" altLang="ko-KR" sz="1500" i="1" u="sng" dirty="0">
                <a:latin typeface="+mj-lt"/>
                <a:ea typeface="HY동녘B" pitchFamily="18" charset="-127"/>
              </a:rPr>
              <a:t>a</a:t>
            </a:r>
            <a:r>
              <a:rPr lang="en-US" altLang="ko-KR" sz="1500" i="1" dirty="0">
                <a:latin typeface="+mj-lt"/>
                <a:ea typeface="HY동녘B" pitchFamily="18" charset="-127"/>
              </a:rPr>
              <a:t>ny, f</a:t>
            </a:r>
            <a:r>
              <a:rPr lang="en-US" altLang="ko-KR" sz="1500" i="1" u="sng" dirty="0">
                <a:latin typeface="+mj-lt"/>
                <a:ea typeface="HY동녘B" pitchFamily="18" charset="-127"/>
              </a:rPr>
              <a:t>a</a:t>
            </a:r>
            <a:r>
              <a:rPr lang="en-US" altLang="ko-KR" sz="1500" i="1" dirty="0">
                <a:latin typeface="+mj-lt"/>
                <a:ea typeface="HY동녘B" pitchFamily="18" charset="-127"/>
              </a:rPr>
              <a:t>ther, </a:t>
            </a:r>
            <a:r>
              <a:rPr lang="en-US" altLang="ko-KR" sz="1500" i="1" u="sng" dirty="0">
                <a:latin typeface="+mj-lt"/>
                <a:ea typeface="HY동녘B" pitchFamily="18" charset="-127"/>
              </a:rPr>
              <a:t>a</a:t>
            </a:r>
            <a:r>
              <a:rPr lang="en-US" altLang="ko-KR" sz="1500" i="1" dirty="0">
                <a:latin typeface="+mj-lt"/>
                <a:ea typeface="HY동녘B" pitchFamily="18" charset="-127"/>
              </a:rPr>
              <a:t>bove, t</a:t>
            </a:r>
            <a:r>
              <a:rPr lang="en-US" altLang="ko-KR" sz="1500" i="1" u="sng" dirty="0">
                <a:latin typeface="+mj-lt"/>
                <a:ea typeface="HY동녘B" pitchFamily="18" charset="-127"/>
              </a:rPr>
              <a:t>a</a:t>
            </a:r>
            <a:r>
              <a:rPr lang="en-US" altLang="ko-KR" sz="1500" i="1" dirty="0">
                <a:latin typeface="+mj-lt"/>
                <a:ea typeface="HY동녘B" pitchFamily="18" charset="-127"/>
              </a:rPr>
              <a:t>ll</a:t>
            </a:r>
            <a:endParaRPr lang="en-US" altLang="ko-KR" sz="1500" dirty="0">
              <a:latin typeface="+mj-lt"/>
              <a:ea typeface="HY동녘B" pitchFamily="18" charset="-127"/>
            </a:endParaRPr>
          </a:p>
          <a:p>
            <a:pPr>
              <a:buNone/>
            </a:pPr>
            <a:r>
              <a:rPr lang="en-US" altLang="ko-KR" sz="1500" dirty="0" smtClean="0">
                <a:latin typeface="+mj-lt"/>
                <a:ea typeface="HY동녘B" pitchFamily="18" charset="-127"/>
              </a:rPr>
              <a:t>                           [</a:t>
            </a:r>
            <a:r>
              <a:rPr lang="en-US" altLang="ko-KR" sz="1500" dirty="0">
                <a:latin typeface="+mj-lt"/>
                <a:ea typeface="HY동녘B" pitchFamily="18" charset="-127"/>
              </a:rPr>
              <a:t>e</a:t>
            </a:r>
            <a:r>
              <a:rPr lang="en-US" altLang="ko-KR" sz="1500" dirty="0" smtClean="0">
                <a:latin typeface="+mj-lt"/>
                <a:ea typeface="HY동녘B" pitchFamily="18" charset="-127"/>
              </a:rPr>
              <a:t>]   </a:t>
            </a:r>
            <a:r>
              <a:rPr lang="en-US" altLang="ko-KR" sz="1500" dirty="0">
                <a:latin typeface="+mj-lt"/>
                <a:ea typeface="HY동녘B" pitchFamily="18" charset="-127"/>
              </a:rPr>
              <a:t>[ɛ] </a:t>
            </a:r>
            <a:r>
              <a:rPr lang="en-US" altLang="ko-KR" sz="1500" dirty="0" smtClean="0">
                <a:latin typeface="+mj-lt"/>
                <a:ea typeface="HY동녘B" pitchFamily="18" charset="-127"/>
              </a:rPr>
              <a:t>   [</a:t>
            </a:r>
            <a:r>
              <a:rPr lang="en-US" altLang="ko-KR" sz="1500" dirty="0">
                <a:latin typeface="+mj-lt"/>
                <a:ea typeface="HY동녘B" pitchFamily="18" charset="-127"/>
              </a:rPr>
              <a:t>a] </a:t>
            </a:r>
            <a:r>
              <a:rPr lang="en-US" altLang="ko-KR" sz="1500" dirty="0" smtClean="0">
                <a:latin typeface="+mj-lt"/>
                <a:ea typeface="HY동녘B" pitchFamily="18" charset="-127"/>
              </a:rPr>
              <a:t>    [</a:t>
            </a:r>
            <a:r>
              <a:rPr lang="en-US" altLang="ko-KR" sz="1500" dirty="0">
                <a:latin typeface="+mj-lt"/>
                <a:ea typeface="HY동녘B" pitchFamily="18" charset="-127"/>
              </a:rPr>
              <a:t>ə] </a:t>
            </a:r>
            <a:r>
              <a:rPr lang="en-US" altLang="ko-KR" sz="1500" dirty="0" smtClean="0">
                <a:latin typeface="+mj-lt"/>
                <a:ea typeface="HY동녘B" pitchFamily="18" charset="-127"/>
              </a:rPr>
              <a:t>      [</a:t>
            </a:r>
            <a:r>
              <a:rPr lang="en-US" altLang="ko-KR" sz="1500" dirty="0">
                <a:latin typeface="+mj-lt"/>
                <a:ea typeface="HY동녘B" pitchFamily="18" charset="-127"/>
              </a:rPr>
              <a:t>ɔ]</a:t>
            </a:r>
          </a:p>
          <a:p>
            <a:pPr>
              <a:buNone/>
            </a:pPr>
            <a:r>
              <a:rPr lang="en-US" altLang="ko-KR" sz="1500" dirty="0" smtClean="0">
                <a:latin typeface="+mj-lt"/>
                <a:ea typeface="HY동녘B" pitchFamily="18" charset="-127"/>
              </a:rPr>
              <a:t>           a </a:t>
            </a:r>
            <a:r>
              <a:rPr lang="en-US" altLang="ko-KR" sz="1500" dirty="0">
                <a:latin typeface="+mj-lt"/>
                <a:ea typeface="HY동녘B" pitchFamily="18" charset="-127"/>
              </a:rPr>
              <a:t>letter 's' : </a:t>
            </a:r>
            <a:r>
              <a:rPr lang="en-US" altLang="ko-KR" sz="1500" i="1" u="sng" dirty="0">
                <a:latin typeface="+mj-lt"/>
                <a:ea typeface="HY동녘B" pitchFamily="18" charset="-127"/>
              </a:rPr>
              <a:t>s</a:t>
            </a:r>
            <a:r>
              <a:rPr lang="en-US" altLang="ko-KR" sz="1500" i="1" dirty="0">
                <a:latin typeface="+mj-lt"/>
                <a:ea typeface="HY동녘B" pitchFamily="18" charset="-127"/>
              </a:rPr>
              <a:t>ugar, vi</a:t>
            </a:r>
            <a:r>
              <a:rPr lang="en-US" altLang="ko-KR" sz="1500" i="1" u="sng" dirty="0">
                <a:latin typeface="+mj-lt"/>
                <a:ea typeface="HY동녘B" pitchFamily="18" charset="-127"/>
              </a:rPr>
              <a:t>s</a:t>
            </a:r>
            <a:r>
              <a:rPr lang="en-US" altLang="ko-KR" sz="1500" i="1" dirty="0">
                <a:latin typeface="+mj-lt"/>
                <a:ea typeface="HY동녘B" pitchFamily="18" charset="-127"/>
              </a:rPr>
              <a:t>ion, </a:t>
            </a:r>
            <a:r>
              <a:rPr lang="en-US" altLang="ko-KR" sz="1500" i="1" u="sng" dirty="0">
                <a:latin typeface="+mj-lt"/>
                <a:ea typeface="HY동녘B" pitchFamily="18" charset="-127"/>
              </a:rPr>
              <a:t>s</a:t>
            </a:r>
            <a:r>
              <a:rPr lang="en-US" altLang="ko-KR" sz="1500" i="1" dirty="0">
                <a:latin typeface="+mj-lt"/>
                <a:ea typeface="HY동녘B" pitchFamily="18" charset="-127"/>
              </a:rPr>
              <a:t>ale, re</a:t>
            </a:r>
            <a:r>
              <a:rPr lang="en-US" altLang="ko-KR" sz="1500" i="1" u="sng" dirty="0">
                <a:latin typeface="+mj-lt"/>
                <a:ea typeface="HY동녘B" pitchFamily="18" charset="-127"/>
              </a:rPr>
              <a:t>s</a:t>
            </a:r>
            <a:r>
              <a:rPr lang="en-US" altLang="ko-KR" sz="1500" i="1" dirty="0">
                <a:latin typeface="+mj-lt"/>
                <a:ea typeface="HY동녘B" pitchFamily="18" charset="-127"/>
              </a:rPr>
              <a:t>ume</a:t>
            </a:r>
            <a:endParaRPr lang="en-US" altLang="ko-KR" sz="1500" dirty="0">
              <a:latin typeface="+mj-lt"/>
              <a:ea typeface="HY동녘B" pitchFamily="18" charset="-127"/>
            </a:endParaRPr>
          </a:p>
          <a:p>
            <a:pPr>
              <a:buNone/>
            </a:pPr>
            <a:r>
              <a:rPr lang="en-US" altLang="ko-KR" sz="1500" dirty="0" smtClean="0">
                <a:latin typeface="+mj-lt"/>
                <a:ea typeface="HY동녘B" pitchFamily="18" charset="-127"/>
              </a:rPr>
              <a:t>                          [</a:t>
            </a:r>
            <a:r>
              <a:rPr lang="en-US" altLang="ko-KR" sz="1500" dirty="0">
                <a:latin typeface="+mj-lt"/>
                <a:ea typeface="HY동녘B" pitchFamily="18" charset="-127"/>
              </a:rPr>
              <a:t>ʃ</a:t>
            </a:r>
            <a:r>
              <a:rPr lang="en-US" altLang="ko-KR" sz="1500" dirty="0" smtClean="0">
                <a:latin typeface="+mj-lt"/>
                <a:ea typeface="HY동녘B" pitchFamily="18" charset="-127"/>
              </a:rPr>
              <a:t>]       </a:t>
            </a:r>
            <a:r>
              <a:rPr lang="en-US" altLang="ko-KR" sz="1500" dirty="0">
                <a:latin typeface="+mj-lt"/>
                <a:ea typeface="HY동녘B" pitchFamily="18" charset="-127"/>
              </a:rPr>
              <a:t>[ʒ</a:t>
            </a:r>
            <a:r>
              <a:rPr lang="en-US" altLang="ko-KR" sz="1500" dirty="0" smtClean="0">
                <a:latin typeface="+mj-lt"/>
                <a:ea typeface="HY동녘B" pitchFamily="18" charset="-127"/>
              </a:rPr>
              <a:t>]    </a:t>
            </a:r>
            <a:r>
              <a:rPr lang="en-US" altLang="ko-KR" sz="1500" dirty="0">
                <a:latin typeface="+mj-lt"/>
                <a:ea typeface="HY동녘B" pitchFamily="18" charset="-127"/>
              </a:rPr>
              <a:t>[s] </a:t>
            </a:r>
            <a:r>
              <a:rPr lang="en-US" altLang="ko-KR" sz="1500" dirty="0" smtClean="0">
                <a:latin typeface="+mj-lt"/>
                <a:ea typeface="HY동녘B" pitchFamily="18" charset="-127"/>
              </a:rPr>
              <a:t>     [</a:t>
            </a:r>
            <a:r>
              <a:rPr lang="en-US" altLang="ko-KR" sz="1500" dirty="0">
                <a:latin typeface="+mj-lt"/>
                <a:ea typeface="HY동녘B" pitchFamily="18" charset="-127"/>
              </a:rPr>
              <a:t>z]</a:t>
            </a:r>
          </a:p>
          <a:p>
            <a:pPr>
              <a:buNone/>
            </a:pPr>
            <a:endParaRPr lang="ko-KR"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67544" y="908720"/>
            <a:ext cx="8229600" cy="5112568"/>
          </a:xfrm>
          <a:ln/>
        </p:spPr>
        <p:style>
          <a:lnRef idx="1">
            <a:schemeClr val="accent3"/>
          </a:lnRef>
          <a:fillRef idx="2">
            <a:schemeClr val="accent3"/>
          </a:fillRef>
          <a:effectRef idx="1">
            <a:schemeClr val="accent3"/>
          </a:effectRef>
          <a:fontRef idx="minor">
            <a:schemeClr val="dk1"/>
          </a:fontRef>
        </p:style>
        <p:txBody>
          <a:bodyPr>
            <a:normAutofit/>
          </a:bodyPr>
          <a:lstStyle/>
          <a:p>
            <a:pPr>
              <a:buNone/>
            </a:pPr>
            <a:endParaRPr lang="en-US" altLang="ko-KR" sz="1400" dirty="0" smtClean="0"/>
          </a:p>
          <a:p>
            <a:pPr>
              <a:buNone/>
            </a:pPr>
            <a:r>
              <a:rPr lang="en-US" altLang="ko-KR" sz="1500" dirty="0" smtClean="0"/>
              <a:t>        (</a:t>
            </a:r>
            <a:r>
              <a:rPr lang="en-US" altLang="ko-KR" sz="1500" dirty="0"/>
              <a:t>c) One sound is represented by a combination of letters</a:t>
            </a:r>
            <a:r>
              <a:rPr lang="en-US" altLang="ko-KR" sz="1500" dirty="0" smtClean="0"/>
              <a:t>.</a:t>
            </a:r>
            <a:endParaRPr lang="en-US" altLang="ko-KR" sz="1500" dirty="0"/>
          </a:p>
          <a:p>
            <a:pPr>
              <a:buNone/>
            </a:pPr>
            <a:r>
              <a:rPr lang="en-US" altLang="ko-KR" sz="1500" dirty="0" smtClean="0"/>
              <a:t>                    </a:t>
            </a:r>
            <a:r>
              <a:rPr lang="en-US" altLang="ko-KR" sz="1500" u="sng" dirty="0" smtClean="0"/>
              <a:t>th</a:t>
            </a:r>
            <a:r>
              <a:rPr lang="en-US" altLang="ko-KR" sz="1500" dirty="0" smtClean="0"/>
              <a:t>in</a:t>
            </a:r>
            <a:r>
              <a:rPr lang="en-US" altLang="ko-KR" sz="1500" dirty="0"/>
              <a:t>, rou</a:t>
            </a:r>
            <a:r>
              <a:rPr lang="en-US" altLang="ko-KR" sz="1500" u="sng" dirty="0"/>
              <a:t>gh</a:t>
            </a:r>
            <a:r>
              <a:rPr lang="en-US" altLang="ko-KR" sz="1500" dirty="0"/>
              <a:t>, a</a:t>
            </a:r>
            <a:r>
              <a:rPr lang="en-US" altLang="ko-KR" sz="1500" u="sng" dirty="0"/>
              <a:t>tt</a:t>
            </a:r>
            <a:r>
              <a:rPr lang="en-US" altLang="ko-KR" sz="1500" dirty="0"/>
              <a:t>empt, </a:t>
            </a:r>
            <a:r>
              <a:rPr lang="en-US" altLang="ko-KR" sz="1500" u="sng" dirty="0"/>
              <a:t>ph</a:t>
            </a:r>
            <a:r>
              <a:rPr lang="en-US" altLang="ko-KR" sz="1500" dirty="0"/>
              <a:t>armacy</a:t>
            </a:r>
          </a:p>
          <a:p>
            <a:pPr>
              <a:buNone/>
            </a:pPr>
            <a:r>
              <a:rPr lang="en-US" altLang="ko-KR" sz="1500" dirty="0" smtClean="0"/>
              <a:t>                    [</a:t>
            </a:r>
            <a:r>
              <a:rPr lang="en-US" altLang="ko-KR" sz="1500" dirty="0"/>
              <a:t>ɵ] </a:t>
            </a:r>
            <a:r>
              <a:rPr lang="en-US" altLang="ko-KR" sz="1500" dirty="0" smtClean="0"/>
              <a:t>       [</a:t>
            </a:r>
            <a:r>
              <a:rPr lang="en-US" altLang="ko-KR" sz="1500" dirty="0"/>
              <a:t>f</a:t>
            </a:r>
            <a:r>
              <a:rPr lang="en-US" altLang="ko-KR" sz="1500" dirty="0" smtClean="0"/>
              <a:t>]   [</a:t>
            </a:r>
            <a:r>
              <a:rPr lang="en-US" altLang="ko-KR" sz="1500" dirty="0"/>
              <a:t>t] </a:t>
            </a:r>
            <a:r>
              <a:rPr lang="en-US" altLang="ko-KR" sz="1500" dirty="0" smtClean="0"/>
              <a:t>        [</a:t>
            </a:r>
            <a:r>
              <a:rPr lang="en-US" altLang="ko-KR" sz="1500" dirty="0"/>
              <a:t>f]</a:t>
            </a:r>
          </a:p>
          <a:p>
            <a:pPr>
              <a:buNone/>
            </a:pPr>
            <a:r>
              <a:rPr lang="en-US" altLang="ko-KR" sz="1500" dirty="0" smtClean="0"/>
              <a:t>        (</a:t>
            </a:r>
            <a:r>
              <a:rPr lang="en-US" altLang="ko-KR" sz="1500" dirty="0"/>
              <a:t>d) A single letter may represented more than one sound.</a:t>
            </a:r>
          </a:p>
          <a:p>
            <a:pPr>
              <a:buNone/>
            </a:pPr>
            <a:r>
              <a:rPr lang="en-US" altLang="ko-KR" sz="1500" dirty="0" smtClean="0"/>
              <a:t>                    e</a:t>
            </a:r>
            <a:r>
              <a:rPr lang="en-US" altLang="ko-KR" sz="1500" u="sng" dirty="0" smtClean="0"/>
              <a:t>x</a:t>
            </a:r>
            <a:r>
              <a:rPr lang="en-US" altLang="ko-KR" sz="1500" dirty="0" smtClean="0"/>
              <a:t>it,  </a:t>
            </a:r>
            <a:r>
              <a:rPr lang="en-US" altLang="ko-KR" sz="1500" u="sng" dirty="0"/>
              <a:t>u</a:t>
            </a:r>
            <a:r>
              <a:rPr lang="en-US" altLang="ko-KR" sz="1500" dirty="0"/>
              <a:t>nion, </a:t>
            </a:r>
            <a:r>
              <a:rPr lang="en-US" altLang="ko-KR" sz="1500" dirty="0" smtClean="0"/>
              <a:t> </a:t>
            </a:r>
            <a:r>
              <a:rPr lang="en-US" altLang="ko-KR" sz="1500" u="sng" dirty="0" smtClean="0"/>
              <a:t>h</a:t>
            </a:r>
            <a:r>
              <a:rPr lang="en-US" altLang="ko-KR" sz="1500" dirty="0" smtClean="0"/>
              <a:t>uman</a:t>
            </a:r>
            <a:endParaRPr lang="en-US" altLang="ko-KR" sz="1500" dirty="0"/>
          </a:p>
          <a:p>
            <a:pPr>
              <a:buNone/>
            </a:pPr>
            <a:r>
              <a:rPr lang="en-US" altLang="ko-KR" sz="1500" dirty="0" smtClean="0"/>
              <a:t>                    [</a:t>
            </a:r>
            <a:r>
              <a:rPr lang="en-US" altLang="ko-KR" sz="1500" dirty="0" err="1"/>
              <a:t>ks</a:t>
            </a:r>
            <a:r>
              <a:rPr lang="en-US" altLang="ko-KR" sz="1500" dirty="0"/>
              <a:t>] </a:t>
            </a:r>
            <a:r>
              <a:rPr lang="en-US" altLang="ko-KR" sz="1500" dirty="0" smtClean="0"/>
              <a:t> [</a:t>
            </a:r>
            <a:r>
              <a:rPr lang="en-US" altLang="ko-KR" sz="1500" dirty="0" err="1"/>
              <a:t>ju</a:t>
            </a:r>
            <a:r>
              <a:rPr lang="en-US" altLang="ko-KR" sz="1500" dirty="0"/>
              <a:t>] </a:t>
            </a:r>
            <a:r>
              <a:rPr lang="en-US" altLang="ko-KR" sz="1500" dirty="0" smtClean="0"/>
              <a:t>    [</a:t>
            </a:r>
            <a:r>
              <a:rPr lang="en-US" altLang="ko-KR" sz="1500" dirty="0" err="1"/>
              <a:t>hj</a:t>
            </a:r>
            <a:r>
              <a:rPr lang="en-US" altLang="ko-KR" sz="1500" dirty="0" smtClean="0"/>
              <a:t>]</a:t>
            </a:r>
          </a:p>
          <a:p>
            <a:pPr>
              <a:buNone/>
            </a:pPr>
            <a:endParaRPr lang="en-US" altLang="ko-KR" sz="1500" dirty="0"/>
          </a:p>
          <a:p>
            <a:pPr>
              <a:buNone/>
            </a:pPr>
            <a:r>
              <a:rPr lang="en-US" altLang="ko-KR" sz="1500" dirty="0" smtClean="0"/>
              <a:t>  - </a:t>
            </a:r>
            <a:r>
              <a:rPr lang="en-US" altLang="ko-KR" sz="1500" dirty="0"/>
              <a:t>The discrepancies between spelling and sounds may result in multiple homophones such as </a:t>
            </a:r>
            <a:r>
              <a:rPr lang="en-US" altLang="ko-KR" sz="1500" i="1" u="sng" dirty="0"/>
              <a:t>rite</a:t>
            </a:r>
            <a:r>
              <a:rPr lang="en-US" altLang="ko-KR" sz="1500" i="1" dirty="0"/>
              <a:t>, </a:t>
            </a:r>
            <a:r>
              <a:rPr lang="en-US" altLang="ko-KR" sz="1500" i="1" u="sng" dirty="0"/>
              <a:t>right</a:t>
            </a:r>
            <a:r>
              <a:rPr lang="en-US" altLang="ko-KR" sz="1500" i="1" dirty="0"/>
              <a:t>, </a:t>
            </a:r>
            <a:r>
              <a:rPr lang="en-US" altLang="ko-KR" sz="1500" i="1" u="sng" dirty="0"/>
              <a:t>write</a:t>
            </a:r>
            <a:r>
              <a:rPr lang="en-US" altLang="ko-KR" sz="1500" i="1" dirty="0"/>
              <a:t>, </a:t>
            </a:r>
            <a:r>
              <a:rPr lang="en-US" altLang="ko-KR" sz="1500" dirty="0"/>
              <a:t>and </a:t>
            </a:r>
            <a:r>
              <a:rPr lang="en-US" altLang="ko-KR" sz="1500" i="1" u="sng" dirty="0" err="1"/>
              <a:t>wright</a:t>
            </a:r>
            <a:r>
              <a:rPr lang="en-US" altLang="ko-KR" sz="1500" i="1" dirty="0"/>
              <a:t>, </a:t>
            </a:r>
            <a:r>
              <a:rPr lang="en-US" altLang="ko-KR" sz="1500" dirty="0"/>
              <a:t>all</a:t>
            </a:r>
            <a:r>
              <a:rPr lang="en-US" altLang="ko-KR" sz="1500" i="1" dirty="0"/>
              <a:t> </a:t>
            </a:r>
            <a:r>
              <a:rPr lang="en-US" altLang="ko-KR" sz="1500" dirty="0"/>
              <a:t>pronounced as </a:t>
            </a:r>
            <a:r>
              <a:rPr lang="en-US" altLang="ko-KR" sz="1500" b="1" dirty="0"/>
              <a:t>[</a:t>
            </a:r>
            <a:r>
              <a:rPr lang="en-US" altLang="ko-KR" sz="1500" b="1" dirty="0" err="1"/>
              <a:t>raɪt</a:t>
            </a:r>
            <a:r>
              <a:rPr lang="en-US" altLang="ko-KR" sz="1500" b="1" dirty="0"/>
              <a:t>].</a:t>
            </a:r>
          </a:p>
          <a:p>
            <a:pPr>
              <a:buNone/>
            </a:pPr>
            <a:endParaRPr lang="en-US" altLang="ko-KR" sz="1500" dirty="0" smtClean="0"/>
          </a:p>
          <a:p>
            <a:pPr>
              <a:buNone/>
            </a:pPr>
            <a:r>
              <a:rPr lang="en-US" altLang="ko-KR" sz="1500" dirty="0" smtClean="0"/>
              <a:t>  - </a:t>
            </a:r>
            <a:r>
              <a:rPr lang="en-US" altLang="ko-KR" sz="1500" dirty="0"/>
              <a:t>The lack of consistent relationships between letters and sounds is quite expected if we consider that the alphabet English uses tries to cope with more than 40 sounds with its limited 26 letters.</a:t>
            </a:r>
          </a:p>
          <a:p>
            <a:pPr>
              <a:buNone/>
            </a:pPr>
            <a:endParaRPr lang="en-US" altLang="ko-KR" sz="1500" dirty="0" smtClean="0"/>
          </a:p>
          <a:p>
            <a:pPr>
              <a:buNone/>
            </a:pPr>
            <a:r>
              <a:rPr lang="en-US" altLang="ko-KR" sz="1500" dirty="0" smtClean="0"/>
              <a:t>  - </a:t>
            </a:r>
            <a:r>
              <a:rPr lang="en-US" altLang="ko-KR" sz="1500" dirty="0"/>
              <a:t>The first rule in studying phonetics and phonology is to </a:t>
            </a:r>
            <a:r>
              <a:rPr lang="en-US" altLang="ko-KR" sz="1500" b="1" i="1" dirty="0"/>
              <a:t>ignore spelling and focus only on the sounds of utterances.</a:t>
            </a:r>
            <a:endParaRPr lang="en-US" altLang="ko-KR" sz="1500" dirty="0"/>
          </a:p>
          <a:p>
            <a:pPr>
              <a:buNone/>
            </a:pPr>
            <a:endParaRPr lang="en-US" altLang="ko-KR" sz="1500" dirty="0" smtClean="0"/>
          </a:p>
          <a:p>
            <a:pPr>
              <a:buNone/>
            </a:pPr>
            <a:r>
              <a:rPr lang="en-US" altLang="ko-KR" sz="1500" dirty="0" smtClean="0"/>
              <a:t>  - </a:t>
            </a:r>
            <a:r>
              <a:rPr lang="en-US" altLang="ko-KR" sz="1500" dirty="0"/>
              <a:t>Refer to </a:t>
            </a:r>
            <a:r>
              <a:rPr lang="en-US" altLang="ko-KR" sz="1500" dirty="0" smtClean="0"/>
              <a:t>Table </a:t>
            </a:r>
            <a:r>
              <a:rPr lang="en-US" altLang="ko-KR" sz="1500" dirty="0"/>
              <a:t>1.1 on page 3 for English consonant and vowel symbols with key words.</a:t>
            </a:r>
          </a:p>
          <a:p>
            <a:pPr>
              <a:buNone/>
            </a:pPr>
            <a:endParaRPr lang="ko-KR" altLang="en-US" sz="15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11560" y="836712"/>
            <a:ext cx="7848872" cy="576064"/>
          </a:xfrm>
          <a:solidFill>
            <a:schemeClr val="tx2">
              <a:lumMod val="20000"/>
              <a:lumOff val="80000"/>
            </a:schemeClr>
          </a:solidFill>
        </p:spPr>
        <p:txBody>
          <a:bodyPr>
            <a:normAutofit/>
          </a:bodyPr>
          <a:lstStyle/>
          <a:p>
            <a:pPr algn="l"/>
            <a:r>
              <a:rPr lang="en-US" altLang="ko-KR" sz="2000" b="1" dirty="0" smtClean="0"/>
              <a:t>1.3 </a:t>
            </a:r>
            <a:r>
              <a:rPr lang="en-US" altLang="ko-KR" sz="2000" b="1" dirty="0"/>
              <a:t>Description and Articulation of Sounds of </a:t>
            </a:r>
            <a:r>
              <a:rPr lang="en-US" altLang="ko-KR" sz="2000" b="1" dirty="0" smtClean="0"/>
              <a:t>English</a:t>
            </a:r>
            <a:endParaRPr lang="ko-KR" altLang="en-US" sz="2000" dirty="0"/>
          </a:p>
        </p:txBody>
      </p:sp>
      <p:sp>
        <p:nvSpPr>
          <p:cNvPr id="3" name="내용 개체 틀 2"/>
          <p:cNvSpPr>
            <a:spLocks noGrp="1"/>
          </p:cNvSpPr>
          <p:nvPr>
            <p:ph idx="1"/>
          </p:nvPr>
        </p:nvSpPr>
        <p:spPr>
          <a:xfrm>
            <a:off x="611560" y="1600200"/>
            <a:ext cx="7848872" cy="4525963"/>
          </a:xfrm>
          <a:solidFill>
            <a:schemeClr val="bg2">
              <a:lumMod val="90000"/>
            </a:schemeClr>
          </a:solidFill>
        </p:spPr>
        <p:txBody>
          <a:bodyPr/>
          <a:lstStyle/>
          <a:p>
            <a:pPr>
              <a:buNone/>
            </a:pPr>
            <a:r>
              <a:rPr lang="en-US" altLang="ko-KR" sz="1400" dirty="0" smtClean="0"/>
              <a:t>    </a:t>
            </a:r>
            <a:r>
              <a:rPr lang="en-US" altLang="ko-KR" sz="1800" b="1" dirty="0"/>
              <a:t>1.3.1 The vocal </a:t>
            </a:r>
            <a:r>
              <a:rPr lang="en-US" altLang="ko-KR" sz="1800" b="1" dirty="0" smtClean="0"/>
              <a:t>tract</a:t>
            </a:r>
          </a:p>
          <a:p>
            <a:pPr>
              <a:buNone/>
            </a:pPr>
            <a:endParaRPr lang="en-US" altLang="ko-KR" sz="1600" b="1" dirty="0"/>
          </a:p>
          <a:p>
            <a:pPr marL="0" algn="just">
              <a:lnSpc>
                <a:spcPct val="160000"/>
              </a:lnSpc>
              <a:spcBef>
                <a:spcPts val="0"/>
              </a:spcBef>
              <a:buNone/>
            </a:pPr>
            <a:r>
              <a:rPr lang="en-US" altLang="ko-KR" sz="1600" b="1" dirty="0" smtClean="0"/>
              <a:t> </a:t>
            </a:r>
            <a:endParaRPr lang="ko-KR" altLang="en-US" sz="1600" dirty="0"/>
          </a:p>
          <a:p>
            <a:pPr marL="0" algn="just">
              <a:lnSpc>
                <a:spcPct val="160000"/>
              </a:lnSpc>
              <a:spcBef>
                <a:spcPts val="0"/>
              </a:spcBef>
              <a:buNone/>
            </a:pPr>
            <a:r>
              <a:rPr lang="en-US" altLang="ko-KR" sz="1600" b="1" dirty="0" smtClean="0"/>
              <a:t>   </a:t>
            </a:r>
            <a:endParaRPr lang="ko-KR" altLang="en-US" sz="1600" dirty="0"/>
          </a:p>
          <a:p>
            <a:pPr marL="0" algn="just">
              <a:lnSpc>
                <a:spcPct val="160000"/>
              </a:lnSpc>
              <a:spcBef>
                <a:spcPts val="0"/>
              </a:spcBef>
              <a:buNone/>
            </a:pPr>
            <a:endParaRPr lang="ko-KR" altLang="en-US" sz="1600" dirty="0"/>
          </a:p>
          <a:p>
            <a:pPr marL="0" marR="0" algn="just">
              <a:lnSpc>
                <a:spcPct val="160000"/>
              </a:lnSpc>
              <a:spcBef>
                <a:spcPts val="0"/>
              </a:spcBef>
              <a:spcAft>
                <a:spcPts val="0"/>
              </a:spcAft>
              <a:buNone/>
            </a:pPr>
            <a:r>
              <a:rPr lang="en-US" altLang="ko-KR" sz="1600" b="1" dirty="0" smtClean="0"/>
              <a:t> </a:t>
            </a:r>
            <a:endParaRPr lang="ko-KR" altLang="en-US" sz="1600" dirty="0" smtClean="0">
              <a:solidFill>
                <a:srgbClr val="000000"/>
              </a:solidFill>
              <a:latin typeface="바탕"/>
            </a:endParaRPr>
          </a:p>
          <a:p>
            <a:pPr>
              <a:buNone/>
            </a:pPr>
            <a:endParaRPr lang="ko-KR" altLang="en-US" sz="1600" dirty="0"/>
          </a:p>
          <a:p>
            <a:pPr>
              <a:buNone/>
            </a:pPr>
            <a:endParaRPr lang="ko-KR" altLang="en-US" sz="1600" dirty="0"/>
          </a:p>
          <a:p>
            <a:pPr>
              <a:buNone/>
            </a:pPr>
            <a:endParaRPr lang="en-US" altLang="ko-KR" sz="1600" b="1" dirty="0"/>
          </a:p>
          <a:p>
            <a:pPr>
              <a:buNone/>
            </a:pPr>
            <a:endParaRPr lang="ko-KR" altLang="en-US" b="1" dirty="0"/>
          </a:p>
        </p:txBody>
      </p:sp>
      <p:pic>
        <p:nvPicPr>
          <p:cNvPr id="1026" name="Picture 2" descr="C:\Users\user\Documents\Scan0020.jpg"/>
          <p:cNvPicPr>
            <a:picLocks noChangeAspect="1" noChangeArrowheads="1"/>
          </p:cNvPicPr>
          <p:nvPr/>
        </p:nvPicPr>
        <p:blipFill>
          <a:blip r:embed="rId2" cstate="print"/>
          <a:srcRect l="11855" t="21576" r="25198" b="48415"/>
          <a:stretch>
            <a:fillRect/>
          </a:stretch>
        </p:blipFill>
        <p:spPr bwMode="auto">
          <a:xfrm>
            <a:off x="1835696" y="2060848"/>
            <a:ext cx="5256584" cy="3672408"/>
          </a:xfrm>
          <a:prstGeom prst="rect">
            <a:avLst/>
          </a:prstGeom>
          <a:noFill/>
          <a:ln>
            <a:solidFill>
              <a:srgbClr val="FF0000"/>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519</Words>
  <Application>Microsoft Office PowerPoint</Application>
  <PresentationFormat>화면 슬라이드 쇼(4:3)</PresentationFormat>
  <Paragraphs>59</Paragraphs>
  <Slides>5</Slides>
  <Notes>0</Notes>
  <HiddenSlides>0</HiddenSlides>
  <MMClips>0</MMClips>
  <ScaleCrop>false</ScaleCrop>
  <HeadingPairs>
    <vt:vector size="4" baseType="variant">
      <vt:variant>
        <vt:lpstr>테마</vt:lpstr>
      </vt:variant>
      <vt:variant>
        <vt:i4>1</vt:i4>
      </vt:variant>
      <vt:variant>
        <vt:lpstr>슬라이드 제목</vt:lpstr>
      </vt:variant>
      <vt:variant>
        <vt:i4>5</vt:i4>
      </vt:variant>
    </vt:vector>
  </HeadingPairs>
  <TitlesOfParts>
    <vt:vector size="6" baseType="lpstr">
      <vt:lpstr>Office 테마</vt:lpstr>
      <vt:lpstr>  영어음운론 (English Phonology)  Applied English Phonology(3rd)   by Mehmet Yavaş  </vt:lpstr>
      <vt:lpstr>1.  Phonetics</vt:lpstr>
      <vt:lpstr>슬라이드 3</vt:lpstr>
      <vt:lpstr>슬라이드 4</vt:lpstr>
      <vt:lpstr>1.3 Description and Articulation of Sounds of English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영어음운론 (English Phonology)  Applied English Phonology(3rd)   by Mehmet Yavaş</dc:title>
  <dc:creator>user</dc:creator>
  <cp:lastModifiedBy>수진</cp:lastModifiedBy>
  <cp:revision>43</cp:revision>
  <dcterms:created xsi:type="dcterms:W3CDTF">2017-06-23T06:33:14Z</dcterms:created>
  <dcterms:modified xsi:type="dcterms:W3CDTF">2017-07-24T14:14:34Z</dcterms:modified>
</cp:coreProperties>
</file>