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8"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50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p:txBody>
          <a:bodyPr/>
          <a:lstStyle/>
          <a:p>
            <a:fld id="{73B16AEC-AAEA-4CC5-9F30-DFF04C41D646}" type="datetimeFigureOut">
              <a:rPr lang="ko-KR" altLang="en-US" smtClean="0"/>
              <a:t>2020-11-11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0DE0B45-709D-446E-BD80-DAB4D85C3DF1}" type="slidenum">
              <a:rPr lang="ko-KR" altLang="en-US" smtClean="0"/>
              <a:t>‹#›</a:t>
            </a:fld>
            <a:endParaRPr lang="ko-KR" altLang="en-US"/>
          </a:p>
        </p:txBody>
      </p:sp>
    </p:spTree>
    <p:extLst>
      <p:ext uri="{BB962C8B-B14F-4D97-AF65-F5344CB8AC3E}">
        <p14:creationId xmlns:p14="http://schemas.microsoft.com/office/powerpoint/2010/main" val="281752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73B16AEC-AAEA-4CC5-9F30-DFF04C41D646}" type="datetimeFigureOut">
              <a:rPr lang="ko-KR" altLang="en-US" smtClean="0"/>
              <a:t>2020-11-11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0DE0B45-709D-446E-BD80-DAB4D85C3DF1}" type="slidenum">
              <a:rPr lang="ko-KR" altLang="en-US" smtClean="0"/>
              <a:t>‹#›</a:t>
            </a:fld>
            <a:endParaRPr lang="ko-KR" altLang="en-US"/>
          </a:p>
        </p:txBody>
      </p:sp>
    </p:spTree>
    <p:extLst>
      <p:ext uri="{BB962C8B-B14F-4D97-AF65-F5344CB8AC3E}">
        <p14:creationId xmlns:p14="http://schemas.microsoft.com/office/powerpoint/2010/main" val="1459990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73B16AEC-AAEA-4CC5-9F30-DFF04C41D646}" type="datetimeFigureOut">
              <a:rPr lang="ko-KR" altLang="en-US" smtClean="0"/>
              <a:t>2020-11-11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0DE0B45-709D-446E-BD80-DAB4D85C3DF1}" type="slidenum">
              <a:rPr lang="ko-KR" altLang="en-US" smtClean="0"/>
              <a:t>‹#›</a:t>
            </a:fld>
            <a:endParaRPr lang="ko-KR" altLang="en-US"/>
          </a:p>
        </p:txBody>
      </p:sp>
    </p:spTree>
    <p:extLst>
      <p:ext uri="{BB962C8B-B14F-4D97-AF65-F5344CB8AC3E}">
        <p14:creationId xmlns:p14="http://schemas.microsoft.com/office/powerpoint/2010/main" val="3941158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73B16AEC-AAEA-4CC5-9F30-DFF04C41D646}" type="datetimeFigureOut">
              <a:rPr lang="ko-KR" altLang="en-US" smtClean="0"/>
              <a:t>2020-11-11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0DE0B45-709D-446E-BD80-DAB4D85C3DF1}" type="slidenum">
              <a:rPr lang="ko-KR" altLang="en-US" smtClean="0"/>
              <a:t>‹#›</a:t>
            </a:fld>
            <a:endParaRPr lang="ko-KR" altLang="en-US"/>
          </a:p>
        </p:txBody>
      </p:sp>
    </p:spTree>
    <p:extLst>
      <p:ext uri="{BB962C8B-B14F-4D97-AF65-F5344CB8AC3E}">
        <p14:creationId xmlns:p14="http://schemas.microsoft.com/office/powerpoint/2010/main" val="3300364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p>
            <a:fld id="{73B16AEC-AAEA-4CC5-9F30-DFF04C41D646}" type="datetimeFigureOut">
              <a:rPr lang="ko-KR" altLang="en-US" smtClean="0"/>
              <a:t>2020-11-11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0DE0B45-709D-446E-BD80-DAB4D85C3DF1}" type="slidenum">
              <a:rPr lang="ko-KR" altLang="en-US" smtClean="0"/>
              <a:t>‹#›</a:t>
            </a:fld>
            <a:endParaRPr lang="ko-KR" altLang="en-US"/>
          </a:p>
        </p:txBody>
      </p:sp>
    </p:spTree>
    <p:extLst>
      <p:ext uri="{BB962C8B-B14F-4D97-AF65-F5344CB8AC3E}">
        <p14:creationId xmlns:p14="http://schemas.microsoft.com/office/powerpoint/2010/main" val="1409603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73B16AEC-AAEA-4CC5-9F30-DFF04C41D646}" type="datetimeFigureOut">
              <a:rPr lang="ko-KR" altLang="en-US" smtClean="0"/>
              <a:t>2020-11-11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0DE0B45-709D-446E-BD80-DAB4D85C3DF1}" type="slidenum">
              <a:rPr lang="ko-KR" altLang="en-US" smtClean="0"/>
              <a:t>‹#›</a:t>
            </a:fld>
            <a:endParaRPr lang="ko-KR" altLang="en-US"/>
          </a:p>
        </p:txBody>
      </p:sp>
    </p:spTree>
    <p:extLst>
      <p:ext uri="{BB962C8B-B14F-4D97-AF65-F5344CB8AC3E}">
        <p14:creationId xmlns:p14="http://schemas.microsoft.com/office/powerpoint/2010/main" val="2000553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73B16AEC-AAEA-4CC5-9F30-DFF04C41D646}" type="datetimeFigureOut">
              <a:rPr lang="ko-KR" altLang="en-US" smtClean="0"/>
              <a:t>2020-11-11</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0DE0B45-709D-446E-BD80-DAB4D85C3DF1}" type="slidenum">
              <a:rPr lang="ko-KR" altLang="en-US" smtClean="0"/>
              <a:t>‹#›</a:t>
            </a:fld>
            <a:endParaRPr lang="ko-KR" altLang="en-US"/>
          </a:p>
        </p:txBody>
      </p:sp>
    </p:spTree>
    <p:extLst>
      <p:ext uri="{BB962C8B-B14F-4D97-AF65-F5344CB8AC3E}">
        <p14:creationId xmlns:p14="http://schemas.microsoft.com/office/powerpoint/2010/main" val="1629561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73B16AEC-AAEA-4CC5-9F30-DFF04C41D646}" type="datetimeFigureOut">
              <a:rPr lang="ko-KR" altLang="en-US" smtClean="0"/>
              <a:t>2020-11-11</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0DE0B45-709D-446E-BD80-DAB4D85C3DF1}" type="slidenum">
              <a:rPr lang="ko-KR" altLang="en-US" smtClean="0"/>
              <a:t>‹#›</a:t>
            </a:fld>
            <a:endParaRPr lang="ko-KR" altLang="en-US"/>
          </a:p>
        </p:txBody>
      </p:sp>
    </p:spTree>
    <p:extLst>
      <p:ext uri="{BB962C8B-B14F-4D97-AF65-F5344CB8AC3E}">
        <p14:creationId xmlns:p14="http://schemas.microsoft.com/office/powerpoint/2010/main" val="3150329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73B16AEC-AAEA-4CC5-9F30-DFF04C41D646}" type="datetimeFigureOut">
              <a:rPr lang="ko-KR" altLang="en-US" smtClean="0"/>
              <a:t>2020-11-11</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0DE0B45-709D-446E-BD80-DAB4D85C3DF1}" type="slidenum">
              <a:rPr lang="ko-KR" altLang="en-US" smtClean="0"/>
              <a:t>‹#›</a:t>
            </a:fld>
            <a:endParaRPr lang="ko-KR" altLang="en-US"/>
          </a:p>
        </p:txBody>
      </p:sp>
    </p:spTree>
    <p:extLst>
      <p:ext uri="{BB962C8B-B14F-4D97-AF65-F5344CB8AC3E}">
        <p14:creationId xmlns:p14="http://schemas.microsoft.com/office/powerpoint/2010/main" val="2617133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3008313" cy="1162050"/>
          </a:xfr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73B16AEC-AAEA-4CC5-9F30-DFF04C41D646}" type="datetimeFigureOut">
              <a:rPr lang="ko-KR" altLang="en-US" smtClean="0"/>
              <a:t>2020-11-11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0DE0B45-709D-446E-BD80-DAB4D85C3DF1}" type="slidenum">
              <a:rPr lang="ko-KR" altLang="en-US" smtClean="0"/>
              <a:t>‹#›</a:t>
            </a:fld>
            <a:endParaRPr lang="ko-KR" altLang="en-US"/>
          </a:p>
        </p:txBody>
      </p:sp>
    </p:spTree>
    <p:extLst>
      <p:ext uri="{BB962C8B-B14F-4D97-AF65-F5344CB8AC3E}">
        <p14:creationId xmlns:p14="http://schemas.microsoft.com/office/powerpoint/2010/main" val="1170870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73B16AEC-AAEA-4CC5-9F30-DFF04C41D646}" type="datetimeFigureOut">
              <a:rPr lang="ko-KR" altLang="en-US" smtClean="0"/>
              <a:t>2020-11-11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0DE0B45-709D-446E-BD80-DAB4D85C3DF1}" type="slidenum">
              <a:rPr lang="ko-KR" altLang="en-US" smtClean="0"/>
              <a:t>‹#›</a:t>
            </a:fld>
            <a:endParaRPr lang="ko-KR" altLang="en-US"/>
          </a:p>
        </p:txBody>
      </p:sp>
    </p:spTree>
    <p:extLst>
      <p:ext uri="{BB962C8B-B14F-4D97-AF65-F5344CB8AC3E}">
        <p14:creationId xmlns:p14="http://schemas.microsoft.com/office/powerpoint/2010/main" val="1539774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B16AEC-AAEA-4CC5-9F30-DFF04C41D646}" type="datetimeFigureOut">
              <a:rPr lang="ko-KR" altLang="en-US" smtClean="0"/>
              <a:t>2020-11-11</a:t>
            </a:fld>
            <a:endParaRPr lang="ko-KR" altLang="en-US"/>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DE0B45-709D-446E-BD80-DAB4D85C3DF1}" type="slidenum">
              <a:rPr lang="ko-KR" altLang="en-US" smtClean="0"/>
              <a:t>‹#›</a:t>
            </a:fld>
            <a:endParaRPr lang="ko-KR" altLang="en-US"/>
          </a:p>
        </p:txBody>
      </p:sp>
    </p:spTree>
    <p:extLst>
      <p:ext uri="{BB962C8B-B14F-4D97-AF65-F5344CB8AC3E}">
        <p14:creationId xmlns:p14="http://schemas.microsoft.com/office/powerpoint/2010/main" val="24488012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p:txBody>
          <a:bodyPr/>
          <a:lstStyle/>
          <a:p>
            <a:r>
              <a:rPr lang="en-US" altLang="ko-KR" dirty="0" smtClean="0"/>
              <a:t>Macbeth</a:t>
            </a:r>
            <a:r>
              <a:rPr lang="ko-KR" altLang="en-US" dirty="0" smtClean="0"/>
              <a:t> </a:t>
            </a:r>
            <a:endParaRPr lang="ko-KR" altLang="en-US" dirty="0"/>
          </a:p>
        </p:txBody>
      </p:sp>
      <p:sp>
        <p:nvSpPr>
          <p:cNvPr id="3" name="부제목 2"/>
          <p:cNvSpPr>
            <a:spLocks noGrp="1"/>
          </p:cNvSpPr>
          <p:nvPr>
            <p:ph type="subTitle" idx="1"/>
          </p:nvPr>
        </p:nvSpPr>
        <p:spPr/>
        <p:txBody>
          <a:bodyPr/>
          <a:lstStyle/>
          <a:p>
            <a:endParaRPr lang="ko-KR" altLang="en-US"/>
          </a:p>
        </p:txBody>
      </p:sp>
    </p:spTree>
    <p:extLst>
      <p:ext uri="{BB962C8B-B14F-4D97-AF65-F5344CB8AC3E}">
        <p14:creationId xmlns:p14="http://schemas.microsoft.com/office/powerpoint/2010/main" val="4289510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a:t>Ambition</a:t>
            </a:r>
            <a:br>
              <a:rPr lang="en-US" altLang="ko-KR" dirty="0"/>
            </a:br>
            <a:endParaRPr lang="ko-KR" altLang="en-US" dirty="0"/>
          </a:p>
        </p:txBody>
      </p:sp>
      <p:sp>
        <p:nvSpPr>
          <p:cNvPr id="3" name="내용 개체 틀 2"/>
          <p:cNvSpPr>
            <a:spLocks noGrp="1"/>
          </p:cNvSpPr>
          <p:nvPr>
            <p:ph idx="1"/>
          </p:nvPr>
        </p:nvSpPr>
        <p:spPr/>
        <p:txBody>
          <a:bodyPr>
            <a:normAutofit fontScale="85000" lnSpcReduction="10000"/>
          </a:bodyPr>
          <a:lstStyle/>
          <a:p>
            <a:r>
              <a:rPr lang="en-US" altLang="ko-KR" dirty="0"/>
              <a:t>Macbeth’s true downfall is his own ambition.</a:t>
            </a:r>
          </a:p>
          <a:p>
            <a:r>
              <a:rPr lang="en-US" altLang="ko-KR" dirty="0"/>
              <a:t>Lady Macbeth is as ambitious as her husband, encouraging him to commit murder to achieve their goals.</a:t>
            </a:r>
          </a:p>
          <a:p>
            <a:r>
              <a:rPr lang="en-US" altLang="ko-KR" dirty="0" smtClean="0"/>
              <a:t>The results: paranoia(fear), obsession </a:t>
            </a:r>
            <a:r>
              <a:rPr lang="en-US" altLang="ko-KR" dirty="0"/>
              <a:t>with maintaining the </a:t>
            </a:r>
            <a:r>
              <a:rPr lang="en-US" altLang="ko-KR" dirty="0" smtClean="0"/>
              <a:t>power</a:t>
            </a:r>
          </a:p>
          <a:p>
            <a:r>
              <a:rPr lang="en-US" altLang="ko-KR" dirty="0"/>
              <a:t>At the end of the play, Macbeth has achieved all he wanted, but has nothing. With his wife gone and no hope of producing a prince, Macbeth sees what his unchecked ambition has cost him: the loss of all he holds dear.</a:t>
            </a:r>
          </a:p>
          <a:p>
            <a:endParaRPr lang="ko-KR" altLang="en-US" dirty="0"/>
          </a:p>
        </p:txBody>
      </p:sp>
    </p:spTree>
    <p:extLst>
      <p:ext uri="{BB962C8B-B14F-4D97-AF65-F5344CB8AC3E}">
        <p14:creationId xmlns:p14="http://schemas.microsoft.com/office/powerpoint/2010/main" val="1586588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Guilt</a:t>
            </a:r>
            <a:endParaRPr lang="ko-KR" altLang="en-US" dirty="0"/>
          </a:p>
        </p:txBody>
      </p:sp>
      <p:sp>
        <p:nvSpPr>
          <p:cNvPr id="3" name="내용 개체 틀 2"/>
          <p:cNvSpPr>
            <a:spLocks noGrp="1"/>
          </p:cNvSpPr>
          <p:nvPr>
            <p:ph idx="1"/>
          </p:nvPr>
        </p:nvSpPr>
        <p:spPr/>
        <p:txBody>
          <a:bodyPr>
            <a:normAutofit fontScale="77500" lnSpcReduction="20000"/>
          </a:bodyPr>
          <a:lstStyle/>
          <a:p>
            <a:r>
              <a:rPr lang="en-US" altLang="ko-KR" dirty="0"/>
              <a:t>Macbeth’s guilt about murdering his king, Duncan, and ordering the murder of his friend, </a:t>
            </a:r>
            <a:r>
              <a:rPr lang="en-US" altLang="ko-KR" dirty="0" err="1"/>
              <a:t>Banquo</a:t>
            </a:r>
            <a:r>
              <a:rPr lang="en-US" altLang="ko-KR" dirty="0"/>
              <a:t>, causes him to have guilty hallucinations. </a:t>
            </a:r>
          </a:p>
          <a:p>
            <a:r>
              <a:rPr lang="en-US" altLang="ko-KR" dirty="0"/>
              <a:t>Lady Macbeth also hallucinates and eventually goes insane from guilt over her role in Duncan’s </a:t>
            </a:r>
            <a:r>
              <a:rPr lang="en-US" altLang="ko-KR" dirty="0" smtClean="0"/>
              <a:t>death.</a:t>
            </a:r>
            <a:endParaRPr lang="en-US" altLang="ko-KR" dirty="0"/>
          </a:p>
          <a:p>
            <a:r>
              <a:rPr lang="en-US" altLang="ko-KR" dirty="0" smtClean="0"/>
              <a:t>Evidence that they are not entirely cold-blooded.</a:t>
            </a:r>
          </a:p>
          <a:p>
            <a:r>
              <a:rPr lang="en-US" altLang="ko-KR" dirty="0"/>
              <a:t>Their guilt prevents them from fully enjoying the power they craved</a:t>
            </a:r>
            <a:r>
              <a:rPr lang="en-US" altLang="ko-KR" dirty="0" smtClean="0"/>
              <a:t>.</a:t>
            </a:r>
          </a:p>
          <a:p>
            <a:r>
              <a:rPr lang="en-US" altLang="ko-KR" dirty="0"/>
              <a:t>While Macbeth’s guilt causes him to commit further murders in an attempt to cover up his initial crimes, Lady Macbeth’s guilt drives her to insanity, and, finally, suicide.</a:t>
            </a:r>
          </a:p>
          <a:p>
            <a:endParaRPr lang="en-US" altLang="ko-KR" dirty="0"/>
          </a:p>
          <a:p>
            <a:endParaRPr lang="en-US" altLang="ko-KR" dirty="0"/>
          </a:p>
          <a:p>
            <a:endParaRPr lang="ko-KR" altLang="en-US" dirty="0"/>
          </a:p>
        </p:txBody>
      </p:sp>
    </p:spTree>
    <p:extLst>
      <p:ext uri="{BB962C8B-B14F-4D97-AF65-F5344CB8AC3E}">
        <p14:creationId xmlns:p14="http://schemas.microsoft.com/office/powerpoint/2010/main" val="1658678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a:t>The loss of children</a:t>
            </a:r>
            <a:br>
              <a:rPr lang="en-US" altLang="ko-KR" dirty="0"/>
            </a:br>
            <a:endParaRPr lang="ko-KR" altLang="en-US" dirty="0"/>
          </a:p>
        </p:txBody>
      </p:sp>
      <p:sp>
        <p:nvSpPr>
          <p:cNvPr id="3" name="내용 개체 틀 2"/>
          <p:cNvSpPr>
            <a:spLocks noGrp="1"/>
          </p:cNvSpPr>
          <p:nvPr>
            <p:ph idx="1"/>
          </p:nvPr>
        </p:nvSpPr>
        <p:spPr/>
        <p:txBody>
          <a:bodyPr>
            <a:normAutofit fontScale="85000" lnSpcReduction="10000"/>
          </a:bodyPr>
          <a:lstStyle/>
          <a:p>
            <a:r>
              <a:rPr lang="en-US" altLang="ko-KR" dirty="0"/>
              <a:t>C</a:t>
            </a:r>
            <a:r>
              <a:rPr lang="en-US" altLang="ko-KR" dirty="0" smtClean="0"/>
              <a:t>hildren </a:t>
            </a:r>
            <a:r>
              <a:rPr lang="en-US" altLang="ko-KR" dirty="0"/>
              <a:t>represent the idea of the continuation of a family line</a:t>
            </a:r>
            <a:r>
              <a:rPr lang="en-US" altLang="ko-KR" dirty="0" smtClean="0"/>
              <a:t>.</a:t>
            </a:r>
          </a:p>
          <a:p>
            <a:r>
              <a:rPr lang="en-US" altLang="ko-KR" dirty="0"/>
              <a:t>T</a:t>
            </a:r>
            <a:r>
              <a:rPr lang="en-US" altLang="ko-KR" dirty="0" smtClean="0"/>
              <a:t>he </a:t>
            </a:r>
            <a:r>
              <a:rPr lang="en-US" altLang="ko-KR" dirty="0"/>
              <a:t>Macbeths may have lost a child</a:t>
            </a:r>
            <a:r>
              <a:rPr lang="en-US" altLang="ko-KR" dirty="0" smtClean="0"/>
              <a:t>.</a:t>
            </a:r>
          </a:p>
          <a:p>
            <a:r>
              <a:rPr lang="en-US" altLang="ko-KR" dirty="0" err="1"/>
              <a:t>Macduff</a:t>
            </a:r>
            <a:r>
              <a:rPr lang="en-US" altLang="ko-KR" dirty="0"/>
              <a:t> mourns the children Macbeth ordered killed and uses their memory to spur him on to victory against their killer</a:t>
            </a:r>
          </a:p>
          <a:p>
            <a:r>
              <a:rPr lang="en-US" altLang="ko-KR" dirty="0" err="1"/>
              <a:t>Siward</a:t>
            </a:r>
            <a:r>
              <a:rPr lang="en-US" altLang="ko-KR" dirty="0"/>
              <a:t> laments the loss of his son in the play’s closing battle, but is proud to have fathered such a brave soldier who fought in a noble cause</a:t>
            </a:r>
            <a:r>
              <a:rPr lang="en-US" altLang="ko-KR" dirty="0" smtClean="0"/>
              <a:t>.</a:t>
            </a:r>
          </a:p>
          <a:p>
            <a:r>
              <a:rPr lang="en-US" altLang="ko-KR" dirty="0" err="1" smtClean="0"/>
              <a:t>Banquo’s</a:t>
            </a:r>
            <a:r>
              <a:rPr lang="en-US" altLang="ko-KR" dirty="0" smtClean="0"/>
              <a:t> son </a:t>
            </a:r>
            <a:r>
              <a:rPr lang="en-US" altLang="ko-KR" dirty="0" err="1" smtClean="0"/>
              <a:t>Fleance</a:t>
            </a:r>
            <a:r>
              <a:rPr lang="en-US" altLang="ko-KR" dirty="0" smtClean="0"/>
              <a:t>, an ancestor of James I.</a:t>
            </a:r>
            <a:endParaRPr lang="en-US" altLang="ko-KR" dirty="0"/>
          </a:p>
          <a:p>
            <a:endParaRPr lang="en-US" altLang="ko-KR" dirty="0"/>
          </a:p>
          <a:p>
            <a:endParaRPr lang="en-US" altLang="ko-KR" dirty="0"/>
          </a:p>
          <a:p>
            <a:endParaRPr lang="ko-KR" altLang="en-US" dirty="0"/>
          </a:p>
        </p:txBody>
      </p:sp>
    </p:spTree>
    <p:extLst>
      <p:ext uri="{BB962C8B-B14F-4D97-AF65-F5344CB8AC3E}">
        <p14:creationId xmlns:p14="http://schemas.microsoft.com/office/powerpoint/2010/main" val="2798417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a:t>Symbols</a:t>
            </a:r>
            <a:br>
              <a:rPr lang="en-US" altLang="ko-KR" dirty="0"/>
            </a:br>
            <a:endParaRPr lang="ko-KR" altLang="en-US" dirty="0"/>
          </a:p>
        </p:txBody>
      </p:sp>
      <p:sp>
        <p:nvSpPr>
          <p:cNvPr id="3" name="내용 개체 틀 2"/>
          <p:cNvSpPr>
            <a:spLocks noGrp="1"/>
          </p:cNvSpPr>
          <p:nvPr>
            <p:ph idx="1"/>
          </p:nvPr>
        </p:nvSpPr>
        <p:spPr/>
        <p:txBody>
          <a:bodyPr>
            <a:normAutofit fontScale="77500" lnSpcReduction="20000"/>
          </a:bodyPr>
          <a:lstStyle/>
          <a:p>
            <a:r>
              <a:rPr lang="en-US" altLang="ko-KR" dirty="0" smtClean="0"/>
              <a:t>Blood</a:t>
            </a:r>
          </a:p>
          <a:p>
            <a:r>
              <a:rPr lang="en-US" altLang="ko-KR" dirty="0" smtClean="0"/>
              <a:t>It is </a:t>
            </a:r>
            <a:r>
              <a:rPr lang="en-US" altLang="ko-KR" dirty="0"/>
              <a:t>described in harrowing terms by the wounded captain in Act 1, scene 2</a:t>
            </a:r>
            <a:r>
              <a:rPr lang="en-US" altLang="ko-KR" dirty="0" smtClean="0"/>
              <a:t>.</a:t>
            </a:r>
          </a:p>
          <a:p>
            <a:r>
              <a:rPr lang="en-US" altLang="ko-KR" dirty="0"/>
              <a:t>Once Macbeth and Lady Macbeth embark upon their murderous journey, blood comes to symbolize their </a:t>
            </a:r>
            <a:r>
              <a:rPr lang="en-US" altLang="ko-KR" dirty="0" smtClean="0"/>
              <a:t>guilt.</a:t>
            </a:r>
          </a:p>
          <a:p>
            <a:r>
              <a:rPr lang="en-US" altLang="ko-KR" dirty="0"/>
              <a:t>a little water will do the job (2.2.58–59)</a:t>
            </a:r>
          </a:p>
          <a:p>
            <a:r>
              <a:rPr lang="en-US" altLang="ko-KR" dirty="0" smtClean="0"/>
              <a:t>Will </a:t>
            </a:r>
            <a:r>
              <a:rPr lang="en-US" altLang="ko-KR" dirty="0"/>
              <a:t>all great Neptune’s ocean wash this blood / Clean from my hand</a:t>
            </a:r>
            <a:r>
              <a:rPr lang="en-US" altLang="ko-KR" dirty="0" smtClean="0"/>
              <a:t>?</a:t>
            </a:r>
          </a:p>
          <a:p>
            <a:r>
              <a:rPr lang="en-US" altLang="ko-KR" dirty="0"/>
              <a:t>Blood symbolizes the guilt that sits like a permanent stain on the consciences of both Macbeth and Lady Macbeth, one that hounds them to their graves.</a:t>
            </a:r>
          </a:p>
          <a:p>
            <a:endParaRPr lang="en-US" altLang="ko-KR" dirty="0"/>
          </a:p>
          <a:p>
            <a:endParaRPr lang="en-US" altLang="ko-KR" dirty="0"/>
          </a:p>
          <a:p>
            <a:endParaRPr lang="en-US" altLang="ko-KR" dirty="0"/>
          </a:p>
          <a:p>
            <a:endParaRPr lang="ko-KR" altLang="en-US" dirty="0"/>
          </a:p>
        </p:txBody>
      </p:sp>
    </p:spTree>
    <p:extLst>
      <p:ext uri="{BB962C8B-B14F-4D97-AF65-F5344CB8AC3E}">
        <p14:creationId xmlns:p14="http://schemas.microsoft.com/office/powerpoint/2010/main" val="642884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a:t>The Weather</a:t>
            </a:r>
            <a:br>
              <a:rPr lang="en-US" altLang="ko-KR" dirty="0"/>
            </a:br>
            <a:endParaRPr lang="ko-KR" altLang="en-US" dirty="0"/>
          </a:p>
        </p:txBody>
      </p:sp>
      <p:sp>
        <p:nvSpPr>
          <p:cNvPr id="3" name="내용 개체 틀 2"/>
          <p:cNvSpPr>
            <a:spLocks noGrp="1"/>
          </p:cNvSpPr>
          <p:nvPr>
            <p:ph idx="1"/>
          </p:nvPr>
        </p:nvSpPr>
        <p:spPr/>
        <p:txBody>
          <a:bodyPr>
            <a:normAutofit lnSpcReduction="10000"/>
          </a:bodyPr>
          <a:lstStyle/>
          <a:p>
            <a:r>
              <a:rPr lang="en-US" altLang="ko-KR" dirty="0"/>
              <a:t>Macbeth’s grotesque murder spree is accompanied by a number of unnatural occurrences in the natural realm.</a:t>
            </a:r>
          </a:p>
          <a:p>
            <a:r>
              <a:rPr lang="en-US" altLang="ko-KR" dirty="0"/>
              <a:t>From the thunder and lightning that accompany the witches’ appearances to the terrible storms that rage on the night of Duncan’s murder, these violations of the natural order reflect corruption in the moral and political orders.</a:t>
            </a:r>
          </a:p>
          <a:p>
            <a:endParaRPr lang="ko-KR" altLang="en-US" dirty="0"/>
          </a:p>
        </p:txBody>
      </p:sp>
    </p:spTree>
    <p:extLst>
      <p:ext uri="{BB962C8B-B14F-4D97-AF65-F5344CB8AC3E}">
        <p14:creationId xmlns:p14="http://schemas.microsoft.com/office/powerpoint/2010/main" val="3375954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Macbeth’s ambition</a:t>
            </a:r>
            <a:endParaRPr lang="ko-KR" altLang="en-US" dirty="0"/>
          </a:p>
        </p:txBody>
      </p:sp>
      <p:sp>
        <p:nvSpPr>
          <p:cNvPr id="3" name="내용 개체 틀 2"/>
          <p:cNvSpPr>
            <a:spLocks noGrp="1"/>
          </p:cNvSpPr>
          <p:nvPr>
            <p:ph idx="1"/>
          </p:nvPr>
        </p:nvSpPr>
        <p:spPr/>
        <p:txBody>
          <a:bodyPr>
            <a:normAutofit fontScale="77500" lnSpcReduction="20000"/>
          </a:bodyPr>
          <a:lstStyle/>
          <a:p>
            <a:r>
              <a:rPr lang="en-US" altLang="ko-KR" dirty="0"/>
              <a:t>Macbeth’s ambition is driven by a number of </a:t>
            </a:r>
            <a:r>
              <a:rPr lang="en-US" altLang="ko-KR" dirty="0" smtClean="0"/>
              <a:t>factors :</a:t>
            </a:r>
          </a:p>
          <a:p>
            <a:r>
              <a:rPr lang="en-US" altLang="ko-KR" dirty="0" smtClean="0"/>
              <a:t>Prophecy: </a:t>
            </a:r>
            <a:r>
              <a:rPr lang="en-US" altLang="ko-KR" dirty="0"/>
              <a:t>V</a:t>
            </a:r>
            <a:r>
              <a:rPr lang="en-US" altLang="ko-KR" dirty="0" smtClean="0"/>
              <a:t>arious </a:t>
            </a:r>
            <a:r>
              <a:rPr lang="en-US" altLang="ko-KR" dirty="0"/>
              <a:t>prophecies are realized throughout the play. However, it is unclear whether these prophecies are preordained or self fulfilling</a:t>
            </a:r>
            <a:r>
              <a:rPr lang="en-US" altLang="ko-KR" dirty="0" smtClean="0"/>
              <a:t>.</a:t>
            </a:r>
          </a:p>
          <a:p>
            <a:r>
              <a:rPr lang="en-US" altLang="ko-KR" dirty="0"/>
              <a:t>Lady Macbeth: his wife is the driving force that encourages Macbeth to overcome his strong sense of guilt and take action on the prophecies</a:t>
            </a:r>
            <a:r>
              <a:rPr lang="en-US" altLang="ko-KR" dirty="0" smtClean="0"/>
              <a:t>.</a:t>
            </a:r>
          </a:p>
          <a:p>
            <a:pPr fontAlgn="base"/>
            <a:r>
              <a:rPr lang="en-US" altLang="ko-KR" dirty="0" smtClean="0"/>
              <a:t>Consequences: Macbeth </a:t>
            </a:r>
            <a:r>
              <a:rPr lang="en-US" altLang="ko-KR" dirty="0"/>
              <a:t>is slain as a tyrant and Lady Macbeth commits suicide. Shakespeare does not give either character the opportunity to enjoy what they have </a:t>
            </a:r>
            <a:r>
              <a:rPr lang="en-US" altLang="ko-KR" dirty="0" smtClean="0"/>
              <a:t>achieved.</a:t>
            </a:r>
            <a:endParaRPr lang="en-US" altLang="ko-KR" dirty="0"/>
          </a:p>
          <a:p>
            <a:endParaRPr lang="en-US" altLang="ko-KR" dirty="0"/>
          </a:p>
          <a:p>
            <a:endParaRPr lang="en-US" altLang="ko-KR" dirty="0"/>
          </a:p>
          <a:p>
            <a:endParaRPr lang="ko-KR" altLang="en-US" dirty="0"/>
          </a:p>
        </p:txBody>
      </p:sp>
    </p:spTree>
    <p:extLst>
      <p:ext uri="{BB962C8B-B14F-4D97-AF65-F5344CB8AC3E}">
        <p14:creationId xmlns:p14="http://schemas.microsoft.com/office/powerpoint/2010/main" val="19725680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a:t>Fear and guilt</a:t>
            </a:r>
            <a:br>
              <a:rPr lang="en-US" altLang="ko-KR" dirty="0"/>
            </a:br>
            <a:endParaRPr lang="ko-KR" altLang="en-US" dirty="0"/>
          </a:p>
        </p:txBody>
      </p:sp>
      <p:sp>
        <p:nvSpPr>
          <p:cNvPr id="3" name="내용 개체 틀 2"/>
          <p:cNvSpPr>
            <a:spLocks noGrp="1"/>
          </p:cNvSpPr>
          <p:nvPr>
            <p:ph idx="1"/>
          </p:nvPr>
        </p:nvSpPr>
        <p:spPr/>
        <p:txBody>
          <a:bodyPr>
            <a:normAutofit fontScale="70000" lnSpcReduction="20000"/>
          </a:bodyPr>
          <a:lstStyle/>
          <a:p>
            <a:r>
              <a:rPr lang="en-US" altLang="ko-KR" dirty="0" smtClean="0"/>
              <a:t>create </a:t>
            </a:r>
            <a:r>
              <a:rPr lang="en-US" altLang="ko-KR" dirty="0"/>
              <a:t>a perpetual cycle that causes characters to change their morals, behaviors, and guide their actions</a:t>
            </a:r>
            <a:r>
              <a:rPr lang="en-US" altLang="ko-KR" dirty="0" smtClean="0"/>
              <a:t>.</a:t>
            </a:r>
          </a:p>
          <a:p>
            <a:pPr fontAlgn="base"/>
            <a:r>
              <a:rPr lang="en-US" altLang="ko-KR" dirty="0" smtClean="0"/>
              <a:t>Macbeth: </a:t>
            </a:r>
            <a:r>
              <a:rPr lang="en-US" altLang="ko-KR" dirty="0"/>
              <a:t>fearful to kill </a:t>
            </a:r>
            <a:r>
              <a:rPr lang="en-US" altLang="ko-KR" dirty="0" smtClean="0"/>
              <a:t>Duncan </a:t>
            </a:r>
            <a:r>
              <a:rPr lang="en-US" altLang="ko-KR" dirty="0"/>
              <a:t>and Macbeth doesn't want to go to hell or have a bad reputation.</a:t>
            </a:r>
          </a:p>
          <a:p>
            <a:pPr fontAlgn="base"/>
            <a:r>
              <a:rPr lang="en-US" altLang="ko-KR" dirty="0"/>
              <a:t>Macbeth is also afraid that he might fail and get caught while attempting to kill the king</a:t>
            </a:r>
            <a:r>
              <a:rPr lang="en-US" altLang="ko-KR" dirty="0" smtClean="0"/>
              <a:t>.</a:t>
            </a:r>
          </a:p>
          <a:p>
            <a:pPr fontAlgn="base"/>
            <a:r>
              <a:rPr lang="en-US" altLang="ko-KR" dirty="0"/>
              <a:t>Lady Macbeth is afraid that people are going to wake up while Macbeth is killing Duncan.</a:t>
            </a:r>
          </a:p>
          <a:p>
            <a:pPr fontAlgn="base"/>
            <a:r>
              <a:rPr lang="en-US" altLang="ko-KR" dirty="0"/>
              <a:t>Once Macbeth kills Duncan he is afraid that someone watched him kill Duncan.</a:t>
            </a:r>
          </a:p>
          <a:p>
            <a:pPr fontAlgn="base"/>
            <a:r>
              <a:rPr lang="en-US" altLang="ko-KR" dirty="0"/>
              <a:t>Macbeth is afraid that </a:t>
            </a:r>
            <a:r>
              <a:rPr lang="en-US" altLang="ko-KR" dirty="0" err="1"/>
              <a:t>Banquo</a:t>
            </a:r>
            <a:r>
              <a:rPr lang="en-US" altLang="ko-KR" dirty="0"/>
              <a:t> is still alive and will tell about his recent actions.</a:t>
            </a:r>
          </a:p>
          <a:p>
            <a:pPr fontAlgn="base"/>
            <a:r>
              <a:rPr lang="en-US" altLang="ko-KR" dirty="0"/>
              <a:t>Macbeth is afraid that the witches’ prophecies about </a:t>
            </a:r>
            <a:r>
              <a:rPr lang="en-US" altLang="ko-KR" dirty="0" err="1"/>
              <a:t>Banquo's</a:t>
            </a:r>
            <a:r>
              <a:rPr lang="en-US" altLang="ko-KR" dirty="0"/>
              <a:t> children becoming king would be true.</a:t>
            </a:r>
          </a:p>
          <a:p>
            <a:pPr fontAlgn="base"/>
            <a:endParaRPr lang="en-US" altLang="ko-KR" dirty="0"/>
          </a:p>
          <a:p>
            <a:endParaRPr lang="en-US" altLang="ko-KR" dirty="0"/>
          </a:p>
          <a:p>
            <a:endParaRPr lang="ko-KR" altLang="en-US" dirty="0"/>
          </a:p>
        </p:txBody>
      </p:sp>
    </p:spTree>
    <p:extLst>
      <p:ext uri="{BB962C8B-B14F-4D97-AF65-F5344CB8AC3E}">
        <p14:creationId xmlns:p14="http://schemas.microsoft.com/office/powerpoint/2010/main" val="21587421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endParaRPr lang="ko-KR" altLang="en-US"/>
          </a:p>
        </p:txBody>
      </p:sp>
      <p:sp>
        <p:nvSpPr>
          <p:cNvPr id="3" name="내용 개체 틀 2"/>
          <p:cNvSpPr>
            <a:spLocks noGrp="1"/>
          </p:cNvSpPr>
          <p:nvPr>
            <p:ph idx="1"/>
          </p:nvPr>
        </p:nvSpPr>
        <p:spPr/>
        <p:txBody>
          <a:bodyPr>
            <a:normAutofit fontScale="85000" lnSpcReduction="10000"/>
          </a:bodyPr>
          <a:lstStyle/>
          <a:p>
            <a:r>
              <a:rPr lang="en-US" altLang="ko-KR" dirty="0"/>
              <a:t>"...Will all great Neptune's ocean wash this blood/ clean from my hand? No; this my hand will rather/ the multitudinous seas incarnadine,/ making the green one red." </a:t>
            </a:r>
            <a:r>
              <a:rPr lang="en-US" altLang="ko-KR" dirty="0" smtClean="0"/>
              <a:t>(2.2. </a:t>
            </a:r>
            <a:r>
              <a:rPr lang="en-US" altLang="ko-KR" dirty="0"/>
              <a:t>59-62)</a:t>
            </a:r>
          </a:p>
          <a:p>
            <a:r>
              <a:rPr lang="en-US" altLang="ko-KR" dirty="0"/>
              <a:t>Lady Macbeth is sleep walking and she feels guilty about the past murders.</a:t>
            </a:r>
          </a:p>
          <a:p>
            <a:r>
              <a:rPr lang="en-US" altLang="ko-KR" dirty="0"/>
              <a:t>She is trying to get the guilt off her hands when in the past she said it was easy to hide and a little water will make her clean of this act.</a:t>
            </a:r>
          </a:p>
          <a:p>
            <a:r>
              <a:rPr lang="en-US" altLang="ko-KR" dirty="0"/>
              <a:t>Macbeth is afraid of being laughed at and would rather die.</a:t>
            </a:r>
          </a:p>
          <a:p>
            <a:endParaRPr lang="ko-KR" altLang="en-US" dirty="0"/>
          </a:p>
        </p:txBody>
      </p:sp>
    </p:spTree>
    <p:extLst>
      <p:ext uri="{BB962C8B-B14F-4D97-AF65-F5344CB8AC3E}">
        <p14:creationId xmlns:p14="http://schemas.microsoft.com/office/powerpoint/2010/main" val="24318651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a:t>Good and evil</a:t>
            </a:r>
            <a:br>
              <a:rPr lang="en-US" altLang="ko-KR" dirty="0"/>
            </a:br>
            <a:endParaRPr lang="ko-KR" altLang="en-US" dirty="0"/>
          </a:p>
        </p:txBody>
      </p:sp>
      <p:sp>
        <p:nvSpPr>
          <p:cNvPr id="3" name="내용 개체 틀 2"/>
          <p:cNvSpPr>
            <a:spLocks noGrp="1"/>
          </p:cNvSpPr>
          <p:nvPr>
            <p:ph idx="1"/>
          </p:nvPr>
        </p:nvSpPr>
        <p:spPr/>
        <p:txBody>
          <a:bodyPr>
            <a:normAutofit fontScale="85000" lnSpcReduction="20000"/>
          </a:bodyPr>
          <a:lstStyle/>
          <a:p>
            <a:pPr fontAlgn="base"/>
            <a:r>
              <a:rPr lang="en-US" altLang="ko-KR" dirty="0" smtClean="0"/>
              <a:t>Macbeth </a:t>
            </a:r>
            <a:r>
              <a:rPr lang="en-US" altLang="ko-KR" dirty="0"/>
              <a:t>himself is not a totally evil man. There is much about him that is good and he experiences an on-going struggle with his conscience.</a:t>
            </a:r>
          </a:p>
          <a:p>
            <a:pPr fontAlgn="base"/>
            <a:r>
              <a:rPr lang="en-US" altLang="ko-KR" dirty="0"/>
              <a:t>Good is shown in many symbols throughout the </a:t>
            </a:r>
            <a:r>
              <a:rPr lang="en-US" altLang="ko-KR" dirty="0" smtClean="0"/>
              <a:t>play : </a:t>
            </a:r>
            <a:r>
              <a:rPr lang="en-US" altLang="ko-KR" dirty="0"/>
              <a:t>Heroism - Duncan and his men </a:t>
            </a:r>
            <a:r>
              <a:rPr lang="en-US" altLang="ko-KR" dirty="0" smtClean="0"/>
              <a:t>are </a:t>
            </a:r>
            <a:r>
              <a:rPr lang="en-US" altLang="ko-KR" dirty="0"/>
              <a:t>trying to restore peace to Scotland.</a:t>
            </a:r>
          </a:p>
          <a:p>
            <a:pPr fontAlgn="base"/>
            <a:r>
              <a:rPr lang="en-US" altLang="ko-KR" dirty="0"/>
              <a:t>Bravery - Macbeth is described as being a brave man, </a:t>
            </a:r>
            <a:r>
              <a:rPr lang="en-US" altLang="ko-KR" dirty="0" smtClean="0"/>
              <a:t>‘brave </a:t>
            </a:r>
            <a:r>
              <a:rPr lang="en-US" altLang="ko-KR" dirty="0"/>
              <a:t>Macbeth, well he deserves that </a:t>
            </a:r>
            <a:r>
              <a:rPr lang="en-US" altLang="ko-KR" dirty="0" smtClean="0"/>
              <a:t>name’ (1.2.16</a:t>
            </a:r>
            <a:r>
              <a:rPr lang="en-US" altLang="ko-KR" dirty="0"/>
              <a:t>)</a:t>
            </a:r>
          </a:p>
          <a:p>
            <a:pPr fontAlgn="base"/>
            <a:r>
              <a:rPr lang="en-US" altLang="ko-KR" dirty="0"/>
              <a:t>Symbols of good - Malcolm and </a:t>
            </a:r>
            <a:r>
              <a:rPr lang="en-US" altLang="ko-KR" dirty="0" err="1"/>
              <a:t>Macduff</a:t>
            </a:r>
            <a:r>
              <a:rPr lang="en-US" altLang="ko-KR" dirty="0"/>
              <a:t> are built up as figures of </a:t>
            </a:r>
            <a:r>
              <a:rPr lang="en-US" altLang="ko-KR" dirty="0" smtClean="0"/>
              <a:t>goodness.</a:t>
            </a:r>
            <a:endParaRPr lang="en-US" altLang="ko-KR" dirty="0"/>
          </a:p>
          <a:p>
            <a:pPr fontAlgn="base"/>
            <a:endParaRPr lang="en-US" altLang="ko-KR" dirty="0"/>
          </a:p>
          <a:p>
            <a:endParaRPr lang="ko-KR" altLang="en-US" dirty="0"/>
          </a:p>
        </p:txBody>
      </p:sp>
    </p:spTree>
    <p:extLst>
      <p:ext uri="{BB962C8B-B14F-4D97-AF65-F5344CB8AC3E}">
        <p14:creationId xmlns:p14="http://schemas.microsoft.com/office/powerpoint/2010/main" val="30979959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endParaRPr lang="ko-KR" altLang="en-US"/>
          </a:p>
        </p:txBody>
      </p:sp>
      <p:sp>
        <p:nvSpPr>
          <p:cNvPr id="3" name="내용 개체 틀 2"/>
          <p:cNvSpPr>
            <a:spLocks noGrp="1"/>
          </p:cNvSpPr>
          <p:nvPr>
            <p:ph idx="1"/>
          </p:nvPr>
        </p:nvSpPr>
        <p:spPr/>
        <p:txBody>
          <a:bodyPr>
            <a:normAutofit fontScale="92500" lnSpcReduction="10000"/>
          </a:bodyPr>
          <a:lstStyle/>
          <a:p>
            <a:pPr fontAlgn="base"/>
            <a:r>
              <a:rPr lang="en-US" altLang="ko-KR" dirty="0"/>
              <a:t>Evil is also shown in many </a:t>
            </a:r>
            <a:r>
              <a:rPr lang="en-US" altLang="ko-KR" dirty="0" smtClean="0"/>
              <a:t>symbols :</a:t>
            </a:r>
            <a:endParaRPr lang="en-US" altLang="ko-KR" dirty="0"/>
          </a:p>
          <a:p>
            <a:pPr fontAlgn="base"/>
            <a:r>
              <a:rPr lang="en-US" altLang="ko-KR" dirty="0"/>
              <a:t>The supernatural - the witches and their spells are linked with the devil.</a:t>
            </a:r>
          </a:p>
          <a:p>
            <a:pPr fontAlgn="base"/>
            <a:r>
              <a:rPr lang="en-US" altLang="ko-KR" dirty="0"/>
              <a:t>The evil thoughts some characters have </a:t>
            </a:r>
            <a:r>
              <a:rPr lang="en-US" altLang="ko-KR" dirty="0" smtClean="0"/>
              <a:t>: </a:t>
            </a:r>
            <a:r>
              <a:rPr lang="en-US" altLang="ko-KR" dirty="0"/>
              <a:t>Lady Macbeth imagines the knocking out of her child's brains and Macbeth imagines the dagger, and tries to prepare himself for the evil deed of murder.</a:t>
            </a:r>
          </a:p>
          <a:p>
            <a:pPr fontAlgn="base"/>
            <a:r>
              <a:rPr lang="en-US" altLang="ko-KR" dirty="0"/>
              <a:t>The evil deeds - the murder of Duncan and the murder of </a:t>
            </a:r>
            <a:r>
              <a:rPr lang="en-US" altLang="ko-KR" dirty="0" err="1"/>
              <a:t>Macduff's</a:t>
            </a:r>
            <a:r>
              <a:rPr lang="en-US" altLang="ko-KR" dirty="0"/>
              <a:t> family.</a:t>
            </a:r>
          </a:p>
          <a:p>
            <a:endParaRPr lang="ko-KR" altLang="en-US" dirty="0"/>
          </a:p>
        </p:txBody>
      </p:sp>
    </p:spTree>
    <p:extLst>
      <p:ext uri="{BB962C8B-B14F-4D97-AF65-F5344CB8AC3E}">
        <p14:creationId xmlns:p14="http://schemas.microsoft.com/office/powerpoint/2010/main" val="2976838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endParaRPr lang="ko-KR" altLang="en-US"/>
          </a:p>
        </p:txBody>
      </p:sp>
      <p:sp>
        <p:nvSpPr>
          <p:cNvPr id="3" name="내용 개체 틀 2"/>
          <p:cNvSpPr>
            <a:spLocks noGrp="1"/>
          </p:cNvSpPr>
          <p:nvPr>
            <p:ph idx="1"/>
          </p:nvPr>
        </p:nvSpPr>
        <p:spPr/>
        <p:txBody>
          <a:bodyPr>
            <a:normAutofit fontScale="85000" lnSpcReduction="20000"/>
          </a:bodyPr>
          <a:lstStyle/>
          <a:p>
            <a:pPr fontAlgn="base"/>
            <a:r>
              <a:rPr lang="en-US" altLang="ko-KR" dirty="0"/>
              <a:t>Written </a:t>
            </a:r>
            <a:r>
              <a:rPr lang="en-US" altLang="ko-KR" dirty="0" smtClean="0"/>
              <a:t>· </a:t>
            </a:r>
            <a:r>
              <a:rPr lang="en-US" altLang="ko-KR" dirty="0"/>
              <a:t>1606</a:t>
            </a:r>
          </a:p>
          <a:p>
            <a:pPr fontAlgn="base"/>
            <a:r>
              <a:rPr lang="en-US" altLang="ko-KR" dirty="0"/>
              <a:t>Date of First Publication · First Folio edition, 1623</a:t>
            </a:r>
          </a:p>
          <a:p>
            <a:pPr fontAlgn="base"/>
            <a:r>
              <a:rPr lang="en-US" altLang="ko-KR" dirty="0"/>
              <a:t>Setting </a:t>
            </a:r>
            <a:r>
              <a:rPr lang="en-US" altLang="ko-KR" dirty="0" smtClean="0"/>
              <a:t>· </a:t>
            </a:r>
            <a:r>
              <a:rPr lang="en-US" altLang="ko-KR" dirty="0"/>
              <a:t>The Middle Ages, specifically the eleventh </a:t>
            </a:r>
            <a:r>
              <a:rPr lang="en-US" altLang="ko-KR" dirty="0" smtClean="0"/>
              <a:t>century, </a:t>
            </a:r>
            <a:r>
              <a:rPr lang="en-US" altLang="ko-KR" dirty="0"/>
              <a:t>v</a:t>
            </a:r>
            <a:r>
              <a:rPr lang="en-US" altLang="ko-KR" dirty="0" smtClean="0"/>
              <a:t>arious locations in Scotland; also England, briefly</a:t>
            </a:r>
            <a:endParaRPr lang="en-US" altLang="ko-KR" dirty="0"/>
          </a:p>
          <a:p>
            <a:pPr fontAlgn="base"/>
            <a:r>
              <a:rPr lang="en-US" altLang="ko-KR" dirty="0" smtClean="0"/>
              <a:t>Major </a:t>
            </a:r>
            <a:r>
              <a:rPr lang="en-US" altLang="ko-KR" dirty="0"/>
              <a:t>Conflicts · The struggle within Macbeth between his ambition and his sense of right and wrong; the struggle between the murderous evil represented by Macbeth and Lady Macbeth and the best interests of the nation, represented by Malcolm and </a:t>
            </a:r>
            <a:r>
              <a:rPr lang="en-US" altLang="ko-KR" dirty="0" err="1"/>
              <a:t>Macduff</a:t>
            </a:r>
            <a:endParaRPr lang="en-US" altLang="ko-KR" dirty="0"/>
          </a:p>
          <a:p>
            <a:endParaRPr lang="ko-KR" altLang="en-US" dirty="0"/>
          </a:p>
        </p:txBody>
      </p:sp>
    </p:spTree>
    <p:extLst>
      <p:ext uri="{BB962C8B-B14F-4D97-AF65-F5344CB8AC3E}">
        <p14:creationId xmlns:p14="http://schemas.microsoft.com/office/powerpoint/2010/main" val="4511792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a:t>The supernatural</a:t>
            </a:r>
            <a:br>
              <a:rPr lang="en-US" altLang="ko-KR" dirty="0"/>
            </a:br>
            <a:endParaRPr lang="ko-KR" altLang="en-US" dirty="0"/>
          </a:p>
        </p:txBody>
      </p:sp>
      <p:sp>
        <p:nvSpPr>
          <p:cNvPr id="3" name="내용 개체 틀 2"/>
          <p:cNvSpPr>
            <a:spLocks noGrp="1"/>
          </p:cNvSpPr>
          <p:nvPr>
            <p:ph idx="1"/>
          </p:nvPr>
        </p:nvSpPr>
        <p:spPr/>
        <p:txBody>
          <a:bodyPr/>
          <a:lstStyle/>
          <a:p>
            <a:r>
              <a:rPr lang="en-US" altLang="ko-KR" dirty="0"/>
              <a:t>In Shakespeare's time belief in witchcraft was very strong and many so-called witches were burnt at the stake. </a:t>
            </a:r>
            <a:endParaRPr lang="en-US" altLang="ko-KR" dirty="0" smtClean="0"/>
          </a:p>
          <a:p>
            <a:r>
              <a:rPr lang="en-US" altLang="ko-KR" dirty="0" smtClean="0"/>
              <a:t>Is Macbeth possessed? </a:t>
            </a:r>
          </a:p>
          <a:p>
            <a:r>
              <a:rPr lang="en-US" altLang="ko-KR" dirty="0" smtClean="0"/>
              <a:t>- </a:t>
            </a:r>
            <a:r>
              <a:rPr lang="en-US" altLang="ko-KR" dirty="0"/>
              <a:t>he is unable to say Amen </a:t>
            </a:r>
            <a:r>
              <a:rPr lang="en-US" altLang="ko-KR" dirty="0" smtClean="0"/>
              <a:t>(2.2.26), </a:t>
            </a:r>
            <a:r>
              <a:rPr lang="en-US" altLang="ko-KR" dirty="0"/>
              <a:t>he has visions, he is disturbed and even thinks no one can kill him</a:t>
            </a:r>
          </a:p>
          <a:p>
            <a:endParaRPr lang="ko-KR" altLang="en-US" dirty="0"/>
          </a:p>
        </p:txBody>
      </p:sp>
    </p:spTree>
    <p:extLst>
      <p:ext uri="{BB962C8B-B14F-4D97-AF65-F5344CB8AC3E}">
        <p14:creationId xmlns:p14="http://schemas.microsoft.com/office/powerpoint/2010/main" val="31289624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Key Scenes for </a:t>
            </a:r>
            <a:r>
              <a:rPr lang="en-US" altLang="ko-KR" dirty="0" err="1" smtClean="0"/>
              <a:t>macbeth</a:t>
            </a:r>
            <a:endParaRPr lang="ko-KR" altLang="en-US" dirty="0"/>
          </a:p>
        </p:txBody>
      </p:sp>
      <p:sp>
        <p:nvSpPr>
          <p:cNvPr id="3" name="내용 개체 틀 2"/>
          <p:cNvSpPr>
            <a:spLocks noGrp="1"/>
          </p:cNvSpPr>
          <p:nvPr>
            <p:ph idx="1"/>
          </p:nvPr>
        </p:nvSpPr>
        <p:spPr/>
        <p:txBody>
          <a:bodyPr>
            <a:normAutofit fontScale="85000" lnSpcReduction="10000"/>
          </a:bodyPr>
          <a:lstStyle/>
          <a:p>
            <a:pPr fontAlgn="base"/>
            <a:r>
              <a:rPr lang="en-US" altLang="ko-KR" dirty="0"/>
              <a:t>The witches (Act </a:t>
            </a:r>
            <a:r>
              <a:rPr lang="en-US" altLang="ko-KR" dirty="0" smtClean="0"/>
              <a:t>1, </a:t>
            </a:r>
            <a:r>
              <a:rPr lang="en-US" altLang="ko-KR" dirty="0"/>
              <a:t>Scene </a:t>
            </a:r>
            <a:r>
              <a:rPr lang="en-US" altLang="ko-KR" dirty="0" smtClean="0"/>
              <a:t>3)</a:t>
            </a:r>
            <a:endParaRPr lang="en-US" altLang="ko-KR" dirty="0"/>
          </a:p>
          <a:p>
            <a:pPr fontAlgn="base"/>
            <a:r>
              <a:rPr lang="en-US" altLang="ko-KR" dirty="0"/>
              <a:t>Macbeth and </a:t>
            </a:r>
            <a:r>
              <a:rPr lang="en-US" altLang="ko-KR" dirty="0" err="1"/>
              <a:t>Banquo</a:t>
            </a:r>
            <a:r>
              <a:rPr lang="en-US" altLang="ko-KR" dirty="0"/>
              <a:t> hear the same prophecies from the witches - but they react in different ways. Why is Macbeth so moved?</a:t>
            </a:r>
          </a:p>
          <a:p>
            <a:r>
              <a:rPr lang="en-US" altLang="ko-KR" dirty="0"/>
              <a:t>The witches speak dangerous thoughts Macbeth is thinking himself. </a:t>
            </a:r>
            <a:r>
              <a:rPr lang="en-US" altLang="ko-KR" dirty="0" smtClean="0"/>
              <a:t>His </a:t>
            </a:r>
            <a:r>
              <a:rPr lang="en-US" altLang="ko-KR" dirty="0"/>
              <a:t>reaction is as if someone has read his mind</a:t>
            </a:r>
            <a:r>
              <a:rPr lang="en-US" altLang="ko-KR" dirty="0" smtClean="0"/>
              <a:t>.</a:t>
            </a:r>
          </a:p>
          <a:p>
            <a:r>
              <a:rPr lang="en-US" altLang="ko-KR" dirty="0"/>
              <a:t>Macbeth is excited by the witches' words, but when he receives news he is now Thane of Cawdor, he has proof they know the future and he begins to believe them.</a:t>
            </a:r>
          </a:p>
          <a:p>
            <a:endParaRPr lang="en-US" altLang="ko-KR" dirty="0"/>
          </a:p>
          <a:p>
            <a:endParaRPr lang="ko-KR" altLang="en-US" dirty="0"/>
          </a:p>
        </p:txBody>
      </p:sp>
    </p:spTree>
    <p:extLst>
      <p:ext uri="{BB962C8B-B14F-4D97-AF65-F5344CB8AC3E}">
        <p14:creationId xmlns:p14="http://schemas.microsoft.com/office/powerpoint/2010/main" val="40198610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endParaRPr lang="ko-KR" altLang="en-US"/>
          </a:p>
        </p:txBody>
      </p:sp>
      <p:sp>
        <p:nvSpPr>
          <p:cNvPr id="3" name="내용 개체 틀 2"/>
          <p:cNvSpPr>
            <a:spLocks noGrp="1"/>
          </p:cNvSpPr>
          <p:nvPr>
            <p:ph idx="1"/>
          </p:nvPr>
        </p:nvSpPr>
        <p:spPr/>
        <p:txBody>
          <a:bodyPr>
            <a:normAutofit lnSpcReduction="10000"/>
          </a:bodyPr>
          <a:lstStyle/>
          <a:p>
            <a:pPr fontAlgn="base"/>
            <a:r>
              <a:rPr lang="en-US" altLang="ko-KR" dirty="0"/>
              <a:t>Before the murder (Act </a:t>
            </a:r>
            <a:r>
              <a:rPr lang="en-US" altLang="ko-KR" dirty="0" smtClean="0"/>
              <a:t>1, </a:t>
            </a:r>
            <a:r>
              <a:rPr lang="en-US" altLang="ko-KR" dirty="0"/>
              <a:t>Scene </a:t>
            </a:r>
            <a:r>
              <a:rPr lang="en-US" altLang="ko-KR" dirty="0" smtClean="0"/>
              <a:t>7)</a:t>
            </a:r>
            <a:endParaRPr lang="en-US" altLang="ko-KR" dirty="0"/>
          </a:p>
          <a:p>
            <a:pPr fontAlgn="base"/>
            <a:r>
              <a:rPr lang="en-US" altLang="ko-KR" dirty="0"/>
              <a:t>Did Macbeth really want to kill Duncan?</a:t>
            </a:r>
          </a:p>
          <a:p>
            <a:r>
              <a:rPr lang="en-US" altLang="ko-KR" dirty="0"/>
              <a:t>His excuses show he does still really want the crown.</a:t>
            </a:r>
          </a:p>
          <a:p>
            <a:r>
              <a:rPr lang="en-US" altLang="ko-KR" dirty="0"/>
              <a:t>Lady Macbeth's persuasion quickly works on him.</a:t>
            </a:r>
          </a:p>
          <a:p>
            <a:r>
              <a:rPr lang="en-US" altLang="ko-KR" dirty="0"/>
              <a:t>By the end, he has taken over the planning himself. He temporarily loses his doubt and fear.</a:t>
            </a:r>
          </a:p>
          <a:p>
            <a:endParaRPr lang="ko-KR" altLang="en-US" dirty="0"/>
          </a:p>
        </p:txBody>
      </p:sp>
    </p:spTree>
    <p:extLst>
      <p:ext uri="{BB962C8B-B14F-4D97-AF65-F5344CB8AC3E}">
        <p14:creationId xmlns:p14="http://schemas.microsoft.com/office/powerpoint/2010/main" val="30871815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endParaRPr lang="ko-KR" altLang="en-US"/>
          </a:p>
        </p:txBody>
      </p:sp>
      <p:sp>
        <p:nvSpPr>
          <p:cNvPr id="3" name="내용 개체 틀 2"/>
          <p:cNvSpPr>
            <a:spLocks noGrp="1"/>
          </p:cNvSpPr>
          <p:nvPr>
            <p:ph idx="1"/>
          </p:nvPr>
        </p:nvSpPr>
        <p:spPr/>
        <p:txBody>
          <a:bodyPr>
            <a:normAutofit fontScale="77500" lnSpcReduction="20000"/>
          </a:bodyPr>
          <a:lstStyle/>
          <a:p>
            <a:r>
              <a:rPr lang="en-US" altLang="ko-KR" dirty="0"/>
              <a:t>After the murder (Act </a:t>
            </a:r>
            <a:r>
              <a:rPr lang="en-US" altLang="ko-KR" dirty="0" smtClean="0"/>
              <a:t>2, </a:t>
            </a:r>
            <a:r>
              <a:rPr lang="en-US" altLang="ko-KR" dirty="0"/>
              <a:t>Scene </a:t>
            </a:r>
            <a:r>
              <a:rPr lang="en-US" altLang="ko-KR" dirty="0" smtClean="0"/>
              <a:t>3)</a:t>
            </a:r>
            <a:endParaRPr lang="en-US" altLang="ko-KR" dirty="0"/>
          </a:p>
          <a:p>
            <a:r>
              <a:rPr lang="en-US" altLang="ko-KR" dirty="0"/>
              <a:t>Which emotions might Macbeth be feeling four hours after the murder? </a:t>
            </a:r>
          </a:p>
          <a:p>
            <a:pPr fontAlgn="base"/>
            <a:r>
              <a:rPr lang="en-US" altLang="ko-KR" dirty="0"/>
              <a:t>Fear and </a:t>
            </a:r>
            <a:r>
              <a:rPr lang="en-US" altLang="ko-KR" dirty="0" smtClean="0"/>
              <a:t>shock: At </a:t>
            </a:r>
            <a:r>
              <a:rPr lang="en-US" altLang="ko-KR" dirty="0"/>
              <a:t>the start of the scene, Macbeth is tense and </a:t>
            </a:r>
            <a:r>
              <a:rPr lang="en-US" altLang="ko-KR" dirty="0" smtClean="0"/>
              <a:t>nervous.</a:t>
            </a:r>
          </a:p>
          <a:p>
            <a:pPr fontAlgn="base"/>
            <a:r>
              <a:rPr lang="en-US" altLang="ko-KR" dirty="0"/>
              <a:t>Guilt and </a:t>
            </a:r>
            <a:r>
              <a:rPr lang="en-US" altLang="ko-KR" dirty="0" smtClean="0"/>
              <a:t>regret : Many </a:t>
            </a:r>
            <a:r>
              <a:rPr lang="en-US" altLang="ko-KR" dirty="0"/>
              <a:t>of Macbeth's words suggest he is feeling these emotions after the murder</a:t>
            </a:r>
            <a:r>
              <a:rPr lang="en-US" altLang="ko-KR" dirty="0" smtClean="0"/>
              <a:t>.</a:t>
            </a:r>
          </a:p>
          <a:p>
            <a:pPr fontAlgn="base"/>
            <a:r>
              <a:rPr lang="en-US" altLang="ko-KR" dirty="0"/>
              <a:t>Threat, menace, power and </a:t>
            </a:r>
            <a:r>
              <a:rPr lang="en-US" altLang="ko-KR" dirty="0" smtClean="0"/>
              <a:t>control : What </a:t>
            </a:r>
            <a:r>
              <a:rPr lang="en-US" altLang="ko-KR" dirty="0"/>
              <a:t>Macbeth says has a lot of menace in it. By the end of the scene he could be enjoying the shock and distress he has caused. His words have a dark double meaning.</a:t>
            </a:r>
          </a:p>
          <a:p>
            <a:pPr fontAlgn="base"/>
            <a:endParaRPr lang="en-US" altLang="ko-KR" dirty="0"/>
          </a:p>
          <a:p>
            <a:pPr fontAlgn="base"/>
            <a:endParaRPr lang="en-US" altLang="ko-KR" dirty="0"/>
          </a:p>
          <a:p>
            <a:endParaRPr lang="ko-KR" altLang="en-US" dirty="0"/>
          </a:p>
        </p:txBody>
      </p:sp>
    </p:spTree>
    <p:extLst>
      <p:ext uri="{BB962C8B-B14F-4D97-AF65-F5344CB8AC3E}">
        <p14:creationId xmlns:p14="http://schemas.microsoft.com/office/powerpoint/2010/main" val="5097924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endParaRPr lang="ko-KR" altLang="en-US"/>
          </a:p>
        </p:txBody>
      </p:sp>
      <p:sp>
        <p:nvSpPr>
          <p:cNvPr id="3" name="내용 개체 틀 2"/>
          <p:cNvSpPr>
            <a:spLocks noGrp="1"/>
          </p:cNvSpPr>
          <p:nvPr>
            <p:ph idx="1"/>
          </p:nvPr>
        </p:nvSpPr>
        <p:spPr/>
        <p:txBody>
          <a:bodyPr>
            <a:normAutofit lnSpcReduction="10000"/>
          </a:bodyPr>
          <a:lstStyle/>
          <a:p>
            <a:pPr fontAlgn="base"/>
            <a:r>
              <a:rPr lang="en-US" altLang="ko-KR" dirty="0"/>
              <a:t>The banquet (Act </a:t>
            </a:r>
            <a:r>
              <a:rPr lang="en-US" altLang="ko-KR" dirty="0" smtClean="0"/>
              <a:t>3, </a:t>
            </a:r>
            <a:r>
              <a:rPr lang="en-US" altLang="ko-KR" dirty="0"/>
              <a:t>Scene </a:t>
            </a:r>
            <a:r>
              <a:rPr lang="en-US" altLang="ko-KR" dirty="0" smtClean="0"/>
              <a:t>4)</a:t>
            </a:r>
            <a:endParaRPr lang="en-US" altLang="ko-KR" dirty="0"/>
          </a:p>
          <a:p>
            <a:pPr fontAlgn="base"/>
            <a:r>
              <a:rPr lang="en-US" altLang="ko-KR" dirty="0"/>
              <a:t>Macbeth is tense and anxious as he enters the </a:t>
            </a:r>
            <a:r>
              <a:rPr lang="en-US" altLang="ko-KR" dirty="0" smtClean="0"/>
              <a:t>banquet</a:t>
            </a:r>
            <a:r>
              <a:rPr lang="en-US" altLang="ko-KR" dirty="0"/>
              <a:t>,</a:t>
            </a:r>
            <a:r>
              <a:rPr lang="en-US" altLang="ko-KR" dirty="0" smtClean="0"/>
              <a:t> his </a:t>
            </a:r>
            <a:r>
              <a:rPr lang="en-US" altLang="ko-KR" dirty="0"/>
              <a:t>mind </a:t>
            </a:r>
            <a:r>
              <a:rPr lang="en-US" altLang="ko-KR" dirty="0" smtClean="0"/>
              <a:t>conjuring </a:t>
            </a:r>
            <a:r>
              <a:rPr lang="en-US" altLang="ko-KR" dirty="0"/>
              <a:t>up the terrible image of the ghost</a:t>
            </a:r>
            <a:r>
              <a:rPr lang="en-US" altLang="ko-KR" dirty="0" smtClean="0"/>
              <a:t>.</a:t>
            </a:r>
          </a:p>
          <a:p>
            <a:pPr fontAlgn="base"/>
            <a:r>
              <a:rPr lang="en-US" altLang="ko-KR" dirty="0"/>
              <a:t>Macbeth is sick with worry </a:t>
            </a:r>
            <a:r>
              <a:rPr lang="en-US" altLang="ko-KR" dirty="0" smtClean="0"/>
              <a:t>about </a:t>
            </a:r>
            <a:r>
              <a:rPr lang="en-US" altLang="ko-KR" dirty="0" err="1" smtClean="0"/>
              <a:t>Fleance</a:t>
            </a:r>
            <a:r>
              <a:rPr lang="en-US" altLang="ko-KR" dirty="0" smtClean="0"/>
              <a:t> being alive and </a:t>
            </a:r>
            <a:r>
              <a:rPr lang="en-US" altLang="ko-KR" dirty="0"/>
              <a:t>guilt about </a:t>
            </a:r>
            <a:r>
              <a:rPr lang="en-US" altLang="ko-KR" dirty="0" err="1"/>
              <a:t>Banquo's</a:t>
            </a:r>
            <a:r>
              <a:rPr lang="en-US" altLang="ko-KR" dirty="0"/>
              <a:t> murder.</a:t>
            </a:r>
          </a:p>
          <a:p>
            <a:pPr fontAlgn="base"/>
            <a:r>
              <a:rPr lang="en-US" altLang="ko-KR" dirty="0"/>
              <a:t>Macbeth is acting </a:t>
            </a:r>
            <a:r>
              <a:rPr lang="en-US" altLang="ko-KR" dirty="0" smtClean="0"/>
              <a:t>secretly, not communicating </a:t>
            </a:r>
            <a:r>
              <a:rPr lang="en-US" altLang="ko-KR" dirty="0"/>
              <a:t>with Lady Macbeth. </a:t>
            </a:r>
          </a:p>
          <a:p>
            <a:endParaRPr lang="ko-KR" altLang="en-US" dirty="0"/>
          </a:p>
        </p:txBody>
      </p:sp>
    </p:spTree>
    <p:extLst>
      <p:ext uri="{BB962C8B-B14F-4D97-AF65-F5344CB8AC3E}">
        <p14:creationId xmlns:p14="http://schemas.microsoft.com/office/powerpoint/2010/main" val="17523808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endParaRPr lang="ko-KR" altLang="en-US"/>
          </a:p>
        </p:txBody>
      </p:sp>
      <p:sp>
        <p:nvSpPr>
          <p:cNvPr id="3" name="내용 개체 틀 2"/>
          <p:cNvSpPr>
            <a:spLocks noGrp="1"/>
          </p:cNvSpPr>
          <p:nvPr>
            <p:ph idx="1"/>
          </p:nvPr>
        </p:nvSpPr>
        <p:spPr/>
        <p:txBody>
          <a:bodyPr>
            <a:normAutofit fontScale="92500" lnSpcReduction="10000"/>
          </a:bodyPr>
          <a:lstStyle/>
          <a:p>
            <a:pPr fontAlgn="base"/>
            <a:r>
              <a:rPr lang="en-US" altLang="ko-KR" dirty="0"/>
              <a:t>The effect of the ghost on Macbeth (Act </a:t>
            </a:r>
            <a:r>
              <a:rPr lang="en-US" altLang="ko-KR" dirty="0" smtClean="0"/>
              <a:t>3, </a:t>
            </a:r>
            <a:r>
              <a:rPr lang="en-US" altLang="ko-KR" dirty="0"/>
              <a:t>Scene </a:t>
            </a:r>
            <a:r>
              <a:rPr lang="en-US" altLang="ko-KR" dirty="0" smtClean="0"/>
              <a:t>4)</a:t>
            </a:r>
            <a:endParaRPr lang="en-US" altLang="ko-KR" dirty="0"/>
          </a:p>
          <a:p>
            <a:pPr fontAlgn="base"/>
            <a:r>
              <a:rPr lang="en-US" altLang="ko-KR" dirty="0"/>
              <a:t>Macbeth's reaction to the ghost occurs in three distinct phases.</a:t>
            </a:r>
          </a:p>
          <a:p>
            <a:r>
              <a:rPr lang="en-US" altLang="ko-KR" dirty="0"/>
              <a:t>He is terrified and cowers from </a:t>
            </a:r>
            <a:r>
              <a:rPr lang="en-US" altLang="ko-KR" dirty="0" smtClean="0"/>
              <a:t>it.</a:t>
            </a:r>
          </a:p>
          <a:p>
            <a:r>
              <a:rPr lang="en-US" altLang="ko-KR" dirty="0"/>
              <a:t>He challenges it.</a:t>
            </a:r>
          </a:p>
          <a:p>
            <a:r>
              <a:rPr lang="en-US" altLang="ko-KR" dirty="0"/>
              <a:t>Macbeth puts his faith in the supernatural, his marriage is no longer the source of his strength. This is a real turning point.</a:t>
            </a:r>
          </a:p>
          <a:p>
            <a:endParaRPr lang="en-US" altLang="ko-KR" dirty="0"/>
          </a:p>
          <a:p>
            <a:endParaRPr lang="ko-KR" altLang="en-US" dirty="0"/>
          </a:p>
        </p:txBody>
      </p:sp>
    </p:spTree>
    <p:extLst>
      <p:ext uri="{BB962C8B-B14F-4D97-AF65-F5344CB8AC3E}">
        <p14:creationId xmlns:p14="http://schemas.microsoft.com/office/powerpoint/2010/main" val="13146201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endParaRPr lang="ko-KR" altLang="en-US"/>
          </a:p>
        </p:txBody>
      </p:sp>
      <p:sp>
        <p:nvSpPr>
          <p:cNvPr id="3" name="내용 개체 틀 2"/>
          <p:cNvSpPr>
            <a:spLocks noGrp="1"/>
          </p:cNvSpPr>
          <p:nvPr>
            <p:ph idx="1"/>
          </p:nvPr>
        </p:nvSpPr>
        <p:spPr/>
        <p:txBody>
          <a:bodyPr>
            <a:normAutofit fontScale="70000" lnSpcReduction="20000"/>
          </a:bodyPr>
          <a:lstStyle/>
          <a:p>
            <a:pPr fontAlgn="base"/>
            <a:r>
              <a:rPr lang="en-US" altLang="ko-KR" dirty="0"/>
              <a:t>Lady Macbeth's death (Act </a:t>
            </a:r>
            <a:r>
              <a:rPr lang="en-US" altLang="ko-KR" dirty="0" smtClean="0"/>
              <a:t>5, </a:t>
            </a:r>
            <a:r>
              <a:rPr lang="en-US" altLang="ko-KR" dirty="0"/>
              <a:t>Scene </a:t>
            </a:r>
            <a:r>
              <a:rPr lang="en-US" altLang="ko-KR" dirty="0" smtClean="0"/>
              <a:t>5)</a:t>
            </a:r>
            <a:endParaRPr lang="en-US" altLang="ko-KR" dirty="0"/>
          </a:p>
          <a:p>
            <a:pPr fontAlgn="base"/>
            <a:r>
              <a:rPr lang="en-US" altLang="ko-KR" dirty="0"/>
              <a:t>How is Macbeth affected when he learns of his wife's death?</a:t>
            </a:r>
          </a:p>
          <a:p>
            <a:pPr fontAlgn="base"/>
            <a:r>
              <a:rPr lang="en-US" altLang="ko-KR" dirty="0"/>
              <a:t>Macbeth seems suddenly weary when Lady Macbeth dies. His reaction is strange - quiet, subdued and thoughtful.</a:t>
            </a:r>
          </a:p>
          <a:p>
            <a:pPr fontAlgn="base"/>
            <a:r>
              <a:rPr lang="en-US" altLang="ko-KR" dirty="0"/>
              <a:t>His power and motivation seem to vanish. It's as if Macbeth no longer sees any point trying to hold onto the kingship. He cannot understand why he ever wanted it.</a:t>
            </a:r>
          </a:p>
          <a:p>
            <a:pPr fontAlgn="base"/>
            <a:r>
              <a:rPr lang="en-US" altLang="ko-KR" dirty="0"/>
              <a:t>He </a:t>
            </a:r>
            <a:r>
              <a:rPr lang="en-US" altLang="ko-KR" dirty="0" smtClean="0"/>
              <a:t>realizes </a:t>
            </a:r>
            <a:r>
              <a:rPr lang="en-US" altLang="ko-KR" dirty="0"/>
              <a:t>this is the end and his own death is near. We get the impression he now knows he will die, even though the witches seem to have told him otherwise. The strange thing is, he just seems to accept it</a:t>
            </a:r>
            <a:r>
              <a:rPr lang="en-US" altLang="ko-KR" dirty="0" smtClean="0"/>
              <a:t>.</a:t>
            </a:r>
            <a:endParaRPr lang="ko-KR" altLang="en-US" dirty="0"/>
          </a:p>
        </p:txBody>
      </p:sp>
    </p:spTree>
    <p:extLst>
      <p:ext uri="{BB962C8B-B14F-4D97-AF65-F5344CB8AC3E}">
        <p14:creationId xmlns:p14="http://schemas.microsoft.com/office/powerpoint/2010/main" val="38214670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Key scenes for Lady </a:t>
            </a:r>
            <a:r>
              <a:rPr lang="en-US" altLang="ko-KR" dirty="0"/>
              <a:t>M</a:t>
            </a:r>
            <a:r>
              <a:rPr lang="en-US" altLang="ko-KR" dirty="0" smtClean="0"/>
              <a:t>acbeth</a:t>
            </a:r>
            <a:endParaRPr lang="ko-KR" altLang="en-US" dirty="0"/>
          </a:p>
        </p:txBody>
      </p:sp>
      <p:sp>
        <p:nvSpPr>
          <p:cNvPr id="3" name="내용 개체 틀 2"/>
          <p:cNvSpPr>
            <a:spLocks noGrp="1"/>
          </p:cNvSpPr>
          <p:nvPr>
            <p:ph idx="1"/>
          </p:nvPr>
        </p:nvSpPr>
        <p:spPr/>
        <p:txBody>
          <a:bodyPr>
            <a:normAutofit fontScale="77500" lnSpcReduction="20000"/>
          </a:bodyPr>
          <a:lstStyle/>
          <a:p>
            <a:pPr fontAlgn="base"/>
            <a:r>
              <a:rPr lang="en-US" altLang="ko-KR" dirty="0"/>
              <a:t>The effect of the letter (Act </a:t>
            </a:r>
            <a:r>
              <a:rPr lang="en-US" altLang="ko-KR" dirty="0" smtClean="0"/>
              <a:t>1, </a:t>
            </a:r>
            <a:r>
              <a:rPr lang="en-US" altLang="ko-KR" dirty="0"/>
              <a:t>Scene </a:t>
            </a:r>
            <a:r>
              <a:rPr lang="en-US" altLang="ko-KR" dirty="0" smtClean="0"/>
              <a:t>5)</a:t>
            </a:r>
            <a:endParaRPr lang="en-US" altLang="ko-KR" dirty="0"/>
          </a:p>
          <a:p>
            <a:pPr fontAlgn="base"/>
            <a:r>
              <a:rPr lang="en-US" altLang="ko-KR" dirty="0"/>
              <a:t>Lady Macbeth's reaction when she reads her husband's letter is powerful and dramatic.</a:t>
            </a:r>
          </a:p>
          <a:p>
            <a:r>
              <a:rPr lang="en-US" altLang="ko-KR" dirty="0" smtClean="0"/>
              <a:t>On reading</a:t>
            </a:r>
            <a:r>
              <a:rPr lang="en-US" altLang="ko-KR" dirty="0"/>
              <a:t>, she has decided she will make sure Macbeth is king. It's as if she and her husband are thinking exactly the same thing. She does not hesitate for a moment</a:t>
            </a:r>
            <a:r>
              <a:rPr lang="en-US" altLang="ko-KR" dirty="0" smtClean="0"/>
              <a:t>.</a:t>
            </a:r>
          </a:p>
          <a:p>
            <a:r>
              <a:rPr lang="en-US" altLang="ko-KR" dirty="0"/>
              <a:t>Lady Macbeth invites the spirits of evil to enter her. She knows she has to steel herself, the murder will need evil power, and evil is not naturally within her.</a:t>
            </a:r>
          </a:p>
          <a:p>
            <a:r>
              <a:rPr lang="en-US" altLang="ko-KR" dirty="0"/>
              <a:t>She knows immediately murdering Duncan is the only way of quickly achieving her goal.</a:t>
            </a:r>
          </a:p>
          <a:p>
            <a:endParaRPr lang="en-US" altLang="ko-KR" dirty="0"/>
          </a:p>
          <a:p>
            <a:endParaRPr lang="ko-KR" altLang="en-US" dirty="0"/>
          </a:p>
        </p:txBody>
      </p:sp>
    </p:spTree>
    <p:extLst>
      <p:ext uri="{BB962C8B-B14F-4D97-AF65-F5344CB8AC3E}">
        <p14:creationId xmlns:p14="http://schemas.microsoft.com/office/powerpoint/2010/main" val="13035698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endParaRPr lang="ko-KR" altLang="en-US"/>
          </a:p>
        </p:txBody>
      </p:sp>
      <p:sp>
        <p:nvSpPr>
          <p:cNvPr id="3" name="내용 개체 틀 2"/>
          <p:cNvSpPr>
            <a:spLocks noGrp="1"/>
          </p:cNvSpPr>
          <p:nvPr>
            <p:ph idx="1"/>
          </p:nvPr>
        </p:nvSpPr>
        <p:spPr/>
        <p:txBody>
          <a:bodyPr>
            <a:normAutofit fontScale="77500" lnSpcReduction="20000"/>
          </a:bodyPr>
          <a:lstStyle/>
          <a:p>
            <a:pPr fontAlgn="base"/>
            <a:r>
              <a:rPr lang="en-US" altLang="ko-KR" dirty="0"/>
              <a:t>Before the murder (Act </a:t>
            </a:r>
            <a:r>
              <a:rPr lang="en-US" altLang="ko-KR" dirty="0" smtClean="0"/>
              <a:t>1, </a:t>
            </a:r>
            <a:r>
              <a:rPr lang="en-US" altLang="ko-KR" dirty="0"/>
              <a:t>Scene </a:t>
            </a:r>
            <a:r>
              <a:rPr lang="en-US" altLang="ko-KR" dirty="0" smtClean="0"/>
              <a:t>7)</a:t>
            </a:r>
            <a:endParaRPr lang="en-US" altLang="ko-KR" dirty="0"/>
          </a:p>
          <a:p>
            <a:pPr fontAlgn="base"/>
            <a:r>
              <a:rPr lang="en-US" altLang="ko-KR" dirty="0"/>
              <a:t>Lady Macbeth uses different methods to persuade Macbeth to change his mind. Which one really affected Macbeth?</a:t>
            </a:r>
          </a:p>
          <a:p>
            <a:r>
              <a:rPr lang="en-US" altLang="ko-KR" dirty="0"/>
              <a:t>She says it was his idea first. This is her opening line - simply pointing out he raised the idea first.</a:t>
            </a:r>
          </a:p>
          <a:p>
            <a:r>
              <a:rPr lang="en-US" altLang="ko-KR" dirty="0"/>
              <a:t>She taunts Macbeth's masculinity - calling him a coward. This is an important part of her approach. Macbeth's rank and fame depend on his courage and bravery.</a:t>
            </a:r>
          </a:p>
          <a:p>
            <a:r>
              <a:rPr lang="en-US" altLang="ko-KR" dirty="0"/>
              <a:t>She says he cannot love her. This personal taunt really hits home for Macbeth. It is unexpected because their relationship is so intense.</a:t>
            </a:r>
          </a:p>
          <a:p>
            <a:endParaRPr lang="ko-KR" altLang="en-US" dirty="0"/>
          </a:p>
        </p:txBody>
      </p:sp>
    </p:spTree>
    <p:extLst>
      <p:ext uri="{BB962C8B-B14F-4D97-AF65-F5344CB8AC3E}">
        <p14:creationId xmlns:p14="http://schemas.microsoft.com/office/powerpoint/2010/main" val="35903890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a:t>Why does Lady Macbeth say she would kill their child?</a:t>
            </a:r>
            <a:br>
              <a:rPr lang="en-US" altLang="ko-KR" dirty="0"/>
            </a:br>
            <a:endParaRPr lang="ko-KR" altLang="en-US" dirty="0"/>
          </a:p>
        </p:txBody>
      </p:sp>
      <p:sp>
        <p:nvSpPr>
          <p:cNvPr id="3" name="내용 개체 틀 2"/>
          <p:cNvSpPr>
            <a:spLocks noGrp="1"/>
          </p:cNvSpPr>
          <p:nvPr>
            <p:ph idx="1"/>
          </p:nvPr>
        </p:nvSpPr>
        <p:spPr/>
        <p:txBody>
          <a:bodyPr>
            <a:normAutofit fontScale="77500" lnSpcReduction="20000"/>
          </a:bodyPr>
          <a:lstStyle/>
          <a:p>
            <a:r>
              <a:rPr lang="en-US" altLang="ko-KR" dirty="0"/>
              <a:t>Lady Macbeth has lost a child when it was still young. It's really shocking when she says she would have smashed it to the floor rather than go back on a promise. Why is this?</a:t>
            </a:r>
          </a:p>
          <a:p>
            <a:r>
              <a:rPr lang="en-US" altLang="ko-KR" dirty="0"/>
              <a:t>This would be the ultimate sacrifice - she makes the point she knew the joy of being a mother, and would have given it up for Macbeth to be king.</a:t>
            </a:r>
          </a:p>
          <a:p>
            <a:r>
              <a:rPr lang="en-US" altLang="ko-KR" dirty="0"/>
              <a:t>She uses terrible, violent imagery as a shock tactic. She </a:t>
            </a:r>
            <a:r>
              <a:rPr lang="en-US" altLang="ko-KR" dirty="0" smtClean="0"/>
              <a:t>realizes </a:t>
            </a:r>
            <a:r>
              <a:rPr lang="en-US" altLang="ko-KR" dirty="0"/>
              <a:t>Macbeth's doubt needs to be overcome quickly and this needs extreme measures. If they delay one night, the chance is gone.</a:t>
            </a:r>
          </a:p>
          <a:p>
            <a:endParaRPr lang="ko-KR" altLang="en-US" dirty="0"/>
          </a:p>
        </p:txBody>
      </p:sp>
    </p:spTree>
    <p:extLst>
      <p:ext uri="{BB962C8B-B14F-4D97-AF65-F5344CB8AC3E}">
        <p14:creationId xmlns:p14="http://schemas.microsoft.com/office/powerpoint/2010/main" val="1377389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endParaRPr lang="ko-KR" altLang="en-US"/>
          </a:p>
        </p:txBody>
      </p:sp>
      <p:sp>
        <p:nvSpPr>
          <p:cNvPr id="3" name="내용 개체 틀 2"/>
          <p:cNvSpPr>
            <a:spLocks noGrp="1"/>
          </p:cNvSpPr>
          <p:nvPr>
            <p:ph idx="1"/>
          </p:nvPr>
        </p:nvSpPr>
        <p:spPr/>
        <p:txBody>
          <a:bodyPr>
            <a:normAutofit fontScale="77500" lnSpcReduction="20000"/>
          </a:bodyPr>
          <a:lstStyle/>
          <a:p>
            <a:pPr fontAlgn="base"/>
            <a:r>
              <a:rPr lang="en-US" altLang="ko-KR" dirty="0"/>
              <a:t>Rising Action · Macbeth and </a:t>
            </a:r>
            <a:r>
              <a:rPr lang="en-US" altLang="ko-KR" dirty="0" err="1"/>
              <a:t>Banquo’s</a:t>
            </a:r>
            <a:r>
              <a:rPr lang="en-US" altLang="ko-KR" dirty="0"/>
              <a:t> encounter with the witches initiates both conflicts; Lady Macbeth’s speeches goad Macbeth into murdering Duncan and seizing the crown.</a:t>
            </a:r>
          </a:p>
          <a:p>
            <a:pPr fontAlgn="base"/>
            <a:r>
              <a:rPr lang="en-US" altLang="ko-KR" dirty="0"/>
              <a:t>Climax · Macbeth’s murder of Duncan in Act 2 represents the point of no return, after which Macbeth is forced to continue butchering his subjects to avoid the consequences of his crime.</a:t>
            </a:r>
          </a:p>
          <a:p>
            <a:pPr fontAlgn="base"/>
            <a:r>
              <a:rPr lang="en-US" altLang="ko-KR" dirty="0"/>
              <a:t>Falling Action · Macbeth’s increasingly brutal murders (of Duncan’s servants, </a:t>
            </a:r>
            <a:r>
              <a:rPr lang="en-US" altLang="ko-KR" dirty="0" err="1"/>
              <a:t>Banquo</a:t>
            </a:r>
            <a:r>
              <a:rPr lang="en-US" altLang="ko-KR" dirty="0"/>
              <a:t>, Lady </a:t>
            </a:r>
            <a:r>
              <a:rPr lang="en-US" altLang="ko-KR" dirty="0" err="1"/>
              <a:t>Macduff</a:t>
            </a:r>
            <a:r>
              <a:rPr lang="en-US" altLang="ko-KR" dirty="0"/>
              <a:t> and her son); Macbeth’s second meeting with the witches; Macbeth’s final confrontation with </a:t>
            </a:r>
            <a:r>
              <a:rPr lang="en-US" altLang="ko-KR" dirty="0" err="1"/>
              <a:t>Macduff</a:t>
            </a:r>
            <a:r>
              <a:rPr lang="en-US" altLang="ko-KR" dirty="0"/>
              <a:t> and the opposing armies</a:t>
            </a:r>
          </a:p>
          <a:p>
            <a:endParaRPr lang="ko-KR" altLang="en-US" dirty="0"/>
          </a:p>
        </p:txBody>
      </p:sp>
    </p:spTree>
    <p:extLst>
      <p:ext uri="{BB962C8B-B14F-4D97-AF65-F5344CB8AC3E}">
        <p14:creationId xmlns:p14="http://schemas.microsoft.com/office/powerpoint/2010/main" val="42057072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a:t>Why does Lady Macbeth faint?</a:t>
            </a:r>
            <a:br>
              <a:rPr lang="en-US" altLang="ko-KR" dirty="0"/>
            </a:br>
            <a:endParaRPr lang="ko-KR" altLang="en-US" dirty="0"/>
          </a:p>
        </p:txBody>
      </p:sp>
      <p:sp>
        <p:nvSpPr>
          <p:cNvPr id="3" name="내용 개체 틀 2"/>
          <p:cNvSpPr>
            <a:spLocks noGrp="1"/>
          </p:cNvSpPr>
          <p:nvPr>
            <p:ph idx="1"/>
          </p:nvPr>
        </p:nvSpPr>
        <p:spPr/>
        <p:txBody>
          <a:bodyPr>
            <a:normAutofit fontScale="70000" lnSpcReduction="20000"/>
          </a:bodyPr>
          <a:lstStyle/>
          <a:p>
            <a:pPr fontAlgn="base"/>
            <a:r>
              <a:rPr lang="en-US" altLang="ko-KR" dirty="0"/>
              <a:t>After the murder (Act </a:t>
            </a:r>
            <a:r>
              <a:rPr lang="en-US" altLang="ko-KR" dirty="0" smtClean="0"/>
              <a:t>2, </a:t>
            </a:r>
            <a:r>
              <a:rPr lang="en-US" altLang="ko-KR" dirty="0"/>
              <a:t>Scene </a:t>
            </a:r>
            <a:r>
              <a:rPr lang="en-US" altLang="ko-KR" dirty="0" smtClean="0"/>
              <a:t>3)</a:t>
            </a:r>
            <a:endParaRPr lang="en-US" altLang="ko-KR" dirty="0"/>
          </a:p>
          <a:p>
            <a:pPr fontAlgn="base"/>
            <a:r>
              <a:rPr lang="en-US" altLang="ko-KR" dirty="0"/>
              <a:t>Without warning during this scene, Lady Macbeth faints. </a:t>
            </a:r>
            <a:endParaRPr lang="en-US" altLang="ko-KR" dirty="0" smtClean="0"/>
          </a:p>
          <a:p>
            <a:pPr fontAlgn="base"/>
            <a:r>
              <a:rPr lang="en-US" altLang="ko-KR" dirty="0" smtClean="0"/>
              <a:t>Does </a:t>
            </a:r>
            <a:r>
              <a:rPr lang="en-US" altLang="ko-KR" dirty="0"/>
              <a:t>she faint to distract attention, because the others might see through Macbeth's elaborate excuses? </a:t>
            </a:r>
            <a:endParaRPr lang="en-US" altLang="ko-KR" dirty="0" smtClean="0"/>
          </a:p>
          <a:p>
            <a:pPr fontAlgn="base"/>
            <a:r>
              <a:rPr lang="en-US" altLang="ko-KR" dirty="0" smtClean="0"/>
              <a:t>Or </a:t>
            </a:r>
            <a:r>
              <a:rPr lang="en-US" altLang="ko-KR" dirty="0"/>
              <a:t>is it because she is genuinely shocked and overcome and her strength suddenly leaves her</a:t>
            </a:r>
            <a:r>
              <a:rPr lang="en-US" altLang="ko-KR" dirty="0" smtClean="0"/>
              <a:t>?</a:t>
            </a:r>
          </a:p>
          <a:p>
            <a:pPr fontAlgn="base"/>
            <a:r>
              <a:rPr lang="en-US" altLang="ko-KR" dirty="0"/>
              <a:t>She's distracting attention. Well, you could say this - depending on how you read the scene. Certainly her line Help me hence, ho!(Act two, Scene three, Line 18) could be said in a theatrical way to distract attention.</a:t>
            </a:r>
          </a:p>
          <a:p>
            <a:pPr fontAlgn="base"/>
            <a:r>
              <a:rPr lang="en-US" altLang="ko-KR" dirty="0"/>
              <a:t>Lady Macbeth is shocked by the guards' murders. She was not prepared for more death. This is a good point to make. She thought the killing of Duncan would be the end of the story.</a:t>
            </a:r>
          </a:p>
          <a:p>
            <a:pPr fontAlgn="base"/>
            <a:endParaRPr lang="en-US" altLang="ko-KR" dirty="0"/>
          </a:p>
          <a:p>
            <a:endParaRPr lang="ko-KR" altLang="en-US" dirty="0"/>
          </a:p>
        </p:txBody>
      </p:sp>
    </p:spTree>
    <p:extLst>
      <p:ext uri="{BB962C8B-B14F-4D97-AF65-F5344CB8AC3E}">
        <p14:creationId xmlns:p14="http://schemas.microsoft.com/office/powerpoint/2010/main" val="18502056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endParaRPr lang="ko-KR" altLang="en-US"/>
          </a:p>
        </p:txBody>
      </p:sp>
      <p:sp>
        <p:nvSpPr>
          <p:cNvPr id="3" name="내용 개체 틀 2"/>
          <p:cNvSpPr>
            <a:spLocks noGrp="1"/>
          </p:cNvSpPr>
          <p:nvPr>
            <p:ph idx="1"/>
          </p:nvPr>
        </p:nvSpPr>
        <p:spPr/>
        <p:txBody>
          <a:bodyPr>
            <a:normAutofit fontScale="92500" lnSpcReduction="10000"/>
          </a:bodyPr>
          <a:lstStyle/>
          <a:p>
            <a:pPr fontAlgn="base"/>
            <a:r>
              <a:rPr lang="en-US" altLang="ko-KR" dirty="0"/>
              <a:t>The banquet (Act </a:t>
            </a:r>
            <a:r>
              <a:rPr lang="en-US" altLang="ko-KR" dirty="0" smtClean="0"/>
              <a:t>3, </a:t>
            </a:r>
            <a:r>
              <a:rPr lang="en-US" altLang="ko-KR" dirty="0"/>
              <a:t>Scene </a:t>
            </a:r>
            <a:r>
              <a:rPr lang="en-US" altLang="ko-KR" dirty="0" smtClean="0"/>
              <a:t>4)</a:t>
            </a:r>
            <a:endParaRPr lang="en-US" altLang="ko-KR" dirty="0"/>
          </a:p>
          <a:p>
            <a:pPr fontAlgn="base"/>
            <a:r>
              <a:rPr lang="en-US" altLang="ko-KR" dirty="0"/>
              <a:t>This scene is a turning point in the play because it marks the point where Lady Macbeth loses touch with Macbeth. </a:t>
            </a:r>
            <a:endParaRPr lang="en-US" altLang="ko-KR" dirty="0" smtClean="0"/>
          </a:p>
          <a:p>
            <a:pPr fontAlgn="base"/>
            <a:r>
              <a:rPr lang="en-US" altLang="ko-KR" dirty="0"/>
              <a:t>Her persuasion no longer works on him. </a:t>
            </a:r>
          </a:p>
          <a:p>
            <a:pPr fontAlgn="base"/>
            <a:r>
              <a:rPr lang="en-US" altLang="ko-KR" dirty="0"/>
              <a:t>She cannot understand Macbeth's faith in the supernatural.</a:t>
            </a:r>
          </a:p>
          <a:p>
            <a:pPr fontAlgn="base"/>
            <a:r>
              <a:rPr lang="en-US" altLang="ko-KR" dirty="0"/>
              <a:t>S</a:t>
            </a:r>
            <a:r>
              <a:rPr lang="en-US" altLang="ko-KR" dirty="0" smtClean="0"/>
              <a:t>he </a:t>
            </a:r>
            <a:r>
              <a:rPr lang="en-US" altLang="ko-KR" dirty="0"/>
              <a:t>can only really have power through her husband. She has no power of her own.</a:t>
            </a:r>
          </a:p>
          <a:p>
            <a:pPr fontAlgn="base"/>
            <a:endParaRPr lang="ko-KR" altLang="en-US" dirty="0"/>
          </a:p>
        </p:txBody>
      </p:sp>
    </p:spTree>
    <p:extLst>
      <p:ext uri="{BB962C8B-B14F-4D97-AF65-F5344CB8AC3E}">
        <p14:creationId xmlns:p14="http://schemas.microsoft.com/office/powerpoint/2010/main" val="41358770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endParaRPr lang="ko-KR" altLang="en-US"/>
          </a:p>
        </p:txBody>
      </p:sp>
      <p:sp>
        <p:nvSpPr>
          <p:cNvPr id="3" name="내용 개체 틀 2"/>
          <p:cNvSpPr>
            <a:spLocks noGrp="1"/>
          </p:cNvSpPr>
          <p:nvPr>
            <p:ph idx="1"/>
          </p:nvPr>
        </p:nvSpPr>
        <p:spPr/>
        <p:txBody>
          <a:bodyPr>
            <a:normAutofit fontScale="92500" lnSpcReduction="10000"/>
          </a:bodyPr>
          <a:lstStyle/>
          <a:p>
            <a:pPr fontAlgn="base"/>
            <a:r>
              <a:rPr lang="en-US" altLang="ko-KR" dirty="0"/>
              <a:t>The sleepwalking scene (Act </a:t>
            </a:r>
            <a:r>
              <a:rPr lang="en-US" altLang="ko-KR" dirty="0" smtClean="0"/>
              <a:t>5, </a:t>
            </a:r>
            <a:r>
              <a:rPr lang="en-US" altLang="ko-KR" dirty="0"/>
              <a:t>Scene </a:t>
            </a:r>
            <a:r>
              <a:rPr lang="en-US" altLang="ko-KR" dirty="0" smtClean="0"/>
              <a:t>1)</a:t>
            </a:r>
            <a:endParaRPr lang="en-US" altLang="ko-KR" dirty="0"/>
          </a:p>
          <a:p>
            <a:pPr fontAlgn="base"/>
            <a:r>
              <a:rPr lang="en-US" altLang="ko-KR" dirty="0"/>
              <a:t>Understanding why Lady Macbeth has begun to sleepwalk will help you to understand her character.</a:t>
            </a:r>
          </a:p>
          <a:p>
            <a:r>
              <a:rPr lang="en-US" altLang="ko-KR" dirty="0"/>
              <a:t>She needs to be cleansed. Lady Macbeth never saw the evil of the murder lasting in this way. The blood of Duncan haunts her.</a:t>
            </a:r>
          </a:p>
          <a:p>
            <a:r>
              <a:rPr lang="en-US" altLang="ko-KR" dirty="0"/>
              <a:t>She re-runs her own part in the murder to come to terms with her </a:t>
            </a:r>
            <a:r>
              <a:rPr lang="en-US" altLang="ko-KR" dirty="0" smtClean="0"/>
              <a:t>guilt. </a:t>
            </a:r>
            <a:r>
              <a:rPr lang="en-US" altLang="ko-KR" dirty="0"/>
              <a:t>Her words come back to haunt her.</a:t>
            </a:r>
          </a:p>
          <a:p>
            <a:endParaRPr lang="ko-KR" altLang="en-US" dirty="0"/>
          </a:p>
        </p:txBody>
      </p:sp>
    </p:spTree>
    <p:extLst>
      <p:ext uri="{BB962C8B-B14F-4D97-AF65-F5344CB8AC3E}">
        <p14:creationId xmlns:p14="http://schemas.microsoft.com/office/powerpoint/2010/main" val="28676169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endParaRPr lang="ko-KR" altLang="en-US"/>
          </a:p>
        </p:txBody>
      </p:sp>
      <p:sp>
        <p:nvSpPr>
          <p:cNvPr id="3" name="내용 개체 틀 2"/>
          <p:cNvSpPr>
            <a:spLocks noGrp="1"/>
          </p:cNvSpPr>
          <p:nvPr>
            <p:ph idx="1"/>
          </p:nvPr>
        </p:nvSpPr>
        <p:spPr/>
        <p:txBody>
          <a:bodyPr>
            <a:normAutofit fontScale="70000" lnSpcReduction="20000"/>
          </a:bodyPr>
          <a:lstStyle/>
          <a:p>
            <a:r>
              <a:rPr lang="en-US" altLang="ko-KR" dirty="0"/>
              <a:t>Lady Macbeth is horrified by Macbeth's continued killing. She was devastated by the slaughter of Lady </a:t>
            </a:r>
            <a:r>
              <a:rPr lang="en-US" altLang="ko-KR" dirty="0" err="1"/>
              <a:t>Macduff</a:t>
            </a:r>
            <a:r>
              <a:rPr lang="en-US" altLang="ko-KR" dirty="0"/>
              <a:t> and her children. What does the scene tell us about her part in the play?</a:t>
            </a:r>
          </a:p>
          <a:p>
            <a:r>
              <a:rPr lang="en-US" altLang="ko-KR" dirty="0"/>
              <a:t>As a woman, Lady Macbeth never had the power to control things independently. </a:t>
            </a:r>
          </a:p>
          <a:p>
            <a:r>
              <a:rPr lang="en-US" altLang="ko-KR" dirty="0"/>
              <a:t>While Macbeth's conscience strikes in a public banquet, Lady Macbeth's fear shows up in a private setting. This underlines the different roles of men and women in this society.</a:t>
            </a:r>
          </a:p>
          <a:p>
            <a:r>
              <a:rPr lang="en-US" altLang="ko-KR" dirty="0"/>
              <a:t>The isolation has driven her mad as Macbeth no longer seems to exist for her, Lady Macbeth always instinctively saw herself as part of a couple. Macbeth has gradually broken away from her, leaving her totally isolated in her chamber. She desperately wants their former closeness.</a:t>
            </a:r>
          </a:p>
          <a:p>
            <a:endParaRPr lang="ko-KR" altLang="en-US" dirty="0"/>
          </a:p>
        </p:txBody>
      </p:sp>
    </p:spTree>
    <p:extLst>
      <p:ext uri="{BB962C8B-B14F-4D97-AF65-F5344CB8AC3E}">
        <p14:creationId xmlns:p14="http://schemas.microsoft.com/office/powerpoint/2010/main" val="5324951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a:t>The witches</a:t>
            </a:r>
            <a:br>
              <a:rPr lang="en-US" altLang="ko-KR" dirty="0"/>
            </a:br>
            <a:endParaRPr lang="ko-KR" altLang="en-US" dirty="0"/>
          </a:p>
        </p:txBody>
      </p:sp>
      <p:sp>
        <p:nvSpPr>
          <p:cNvPr id="3" name="내용 개체 틀 2"/>
          <p:cNvSpPr>
            <a:spLocks noGrp="1"/>
          </p:cNvSpPr>
          <p:nvPr>
            <p:ph idx="1"/>
          </p:nvPr>
        </p:nvSpPr>
        <p:spPr/>
        <p:txBody>
          <a:bodyPr/>
          <a:lstStyle/>
          <a:p>
            <a:pPr fontAlgn="base"/>
            <a:r>
              <a:rPr lang="en-US" altLang="ko-KR" dirty="0" smtClean="0"/>
              <a:t>How </a:t>
            </a:r>
            <a:r>
              <a:rPr lang="en-US" altLang="ko-KR" dirty="0"/>
              <a:t>do the witches introduce the play?</a:t>
            </a:r>
          </a:p>
          <a:p>
            <a:pPr fontAlgn="base"/>
            <a:r>
              <a:rPr lang="en-US" altLang="ko-KR" dirty="0"/>
              <a:t>The witches meet in foul weather - they speak of thunder, lightning, fog and filthy air. This introduces Macbeth as a dark, dangerous play, in which the theme of evil is central.</a:t>
            </a:r>
          </a:p>
          <a:p>
            <a:endParaRPr lang="ko-KR" altLang="en-US" dirty="0"/>
          </a:p>
        </p:txBody>
      </p:sp>
    </p:spTree>
    <p:extLst>
      <p:ext uri="{BB962C8B-B14F-4D97-AF65-F5344CB8AC3E}">
        <p14:creationId xmlns:p14="http://schemas.microsoft.com/office/powerpoint/2010/main" val="35000623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endParaRPr lang="ko-KR" altLang="en-US"/>
          </a:p>
        </p:txBody>
      </p:sp>
      <p:sp>
        <p:nvSpPr>
          <p:cNvPr id="3" name="내용 개체 틀 2"/>
          <p:cNvSpPr>
            <a:spLocks noGrp="1"/>
          </p:cNvSpPr>
          <p:nvPr>
            <p:ph idx="1"/>
          </p:nvPr>
        </p:nvSpPr>
        <p:spPr/>
        <p:txBody>
          <a:bodyPr>
            <a:normAutofit lnSpcReduction="10000"/>
          </a:bodyPr>
          <a:lstStyle/>
          <a:p>
            <a:pPr fontAlgn="base"/>
            <a:r>
              <a:rPr lang="en-US" altLang="ko-KR" dirty="0" smtClean="0"/>
              <a:t>“Fair </a:t>
            </a:r>
            <a:r>
              <a:rPr lang="en-US" altLang="ko-KR" dirty="0"/>
              <a:t>is foul and foul is fair</a:t>
            </a:r>
            <a:r>
              <a:rPr lang="en-US" altLang="ko-KR" dirty="0" smtClean="0"/>
              <a:t>.“ (1.1.11</a:t>
            </a:r>
            <a:r>
              <a:rPr lang="en-US" altLang="ko-KR" dirty="0"/>
              <a:t>)</a:t>
            </a:r>
          </a:p>
          <a:p>
            <a:pPr fontAlgn="base"/>
            <a:r>
              <a:rPr lang="en-US" altLang="ko-KR" dirty="0"/>
              <a:t>These words appear to contradict each other - it's confusing. Is that what this play is about? Is everything as it seems? The words introduce the idea of illusion and reality.</a:t>
            </a:r>
          </a:p>
          <a:p>
            <a:pPr fontAlgn="base"/>
            <a:r>
              <a:rPr lang="en-US" altLang="ko-KR" dirty="0" smtClean="0"/>
              <a:t>“So </a:t>
            </a:r>
            <a:r>
              <a:rPr lang="en-US" altLang="ko-KR" dirty="0"/>
              <a:t>foul and fair a day I have not seen."</a:t>
            </a:r>
          </a:p>
          <a:p>
            <a:pPr fontAlgn="base"/>
            <a:r>
              <a:rPr lang="en-US" altLang="ko-KR" dirty="0" smtClean="0"/>
              <a:t>(1.3.38)</a:t>
            </a:r>
          </a:p>
          <a:p>
            <a:pPr fontAlgn="base"/>
            <a:r>
              <a:rPr lang="en-US" altLang="ko-KR" dirty="0" smtClean="0"/>
              <a:t>The principle of contradiction(A is A’)</a:t>
            </a:r>
            <a:endParaRPr lang="en-US" altLang="ko-KR" dirty="0"/>
          </a:p>
          <a:p>
            <a:endParaRPr lang="ko-KR" altLang="en-US" dirty="0"/>
          </a:p>
        </p:txBody>
      </p:sp>
    </p:spTree>
    <p:extLst>
      <p:ext uri="{BB962C8B-B14F-4D97-AF65-F5344CB8AC3E}">
        <p14:creationId xmlns:p14="http://schemas.microsoft.com/office/powerpoint/2010/main" val="33614755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a:t>The witches' influence</a:t>
            </a:r>
            <a:br>
              <a:rPr lang="en-US" altLang="ko-KR" dirty="0"/>
            </a:br>
            <a:endParaRPr lang="ko-KR" altLang="en-US" dirty="0"/>
          </a:p>
        </p:txBody>
      </p:sp>
      <p:sp>
        <p:nvSpPr>
          <p:cNvPr id="3" name="내용 개체 틀 2"/>
          <p:cNvSpPr>
            <a:spLocks noGrp="1"/>
          </p:cNvSpPr>
          <p:nvPr>
            <p:ph idx="1"/>
          </p:nvPr>
        </p:nvSpPr>
        <p:spPr/>
        <p:txBody>
          <a:bodyPr>
            <a:normAutofit fontScale="77500" lnSpcReduction="20000"/>
          </a:bodyPr>
          <a:lstStyle/>
          <a:p>
            <a:pPr fontAlgn="base"/>
            <a:r>
              <a:rPr lang="en-US" altLang="ko-KR" dirty="0" smtClean="0"/>
              <a:t>Why </a:t>
            </a:r>
            <a:r>
              <a:rPr lang="en-US" altLang="ko-KR" dirty="0"/>
              <a:t>do the witches' prophecies have so much power over Macbeth?</a:t>
            </a:r>
          </a:p>
          <a:p>
            <a:pPr fontAlgn="base"/>
            <a:r>
              <a:rPr lang="en-US" altLang="ko-KR" dirty="0"/>
              <a:t>The witches have chosen the right moment to approach Macbeth - when he is full of the triumph of battle, and fresh from killing.</a:t>
            </a:r>
          </a:p>
          <a:p>
            <a:r>
              <a:rPr lang="en-US" altLang="ko-KR" dirty="0"/>
              <a:t>The witches speak Macbeth's innermost thoughts.</a:t>
            </a:r>
          </a:p>
          <a:p>
            <a:r>
              <a:rPr lang="en-US" altLang="ko-KR" dirty="0"/>
              <a:t>The first prophecy has come true. Macbeth has immediate proof the witches know the future.</a:t>
            </a:r>
          </a:p>
          <a:p>
            <a:r>
              <a:rPr lang="en-US" altLang="ko-KR" dirty="0"/>
              <a:t>They've got him - Macbeth is under the witches' spell. From now on, their words will always be in his thoughts. We only see them once more, but the witches are always in Macbeth's mind.</a:t>
            </a:r>
          </a:p>
          <a:p>
            <a:endParaRPr lang="ko-KR" altLang="en-US" dirty="0"/>
          </a:p>
        </p:txBody>
      </p:sp>
    </p:spTree>
    <p:extLst>
      <p:ext uri="{BB962C8B-B14F-4D97-AF65-F5344CB8AC3E}">
        <p14:creationId xmlns:p14="http://schemas.microsoft.com/office/powerpoint/2010/main" val="38078043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a:t>Who's to blame?</a:t>
            </a:r>
            <a:br>
              <a:rPr lang="en-US" altLang="ko-KR" dirty="0"/>
            </a:br>
            <a:endParaRPr lang="ko-KR" altLang="en-US" dirty="0"/>
          </a:p>
        </p:txBody>
      </p:sp>
      <p:sp>
        <p:nvSpPr>
          <p:cNvPr id="3" name="내용 개체 틀 2"/>
          <p:cNvSpPr>
            <a:spLocks noGrp="1"/>
          </p:cNvSpPr>
          <p:nvPr>
            <p:ph idx="1"/>
          </p:nvPr>
        </p:nvSpPr>
        <p:spPr/>
        <p:txBody>
          <a:bodyPr>
            <a:normAutofit fontScale="40000" lnSpcReduction="20000"/>
          </a:bodyPr>
          <a:lstStyle/>
          <a:p>
            <a:pPr fontAlgn="base"/>
            <a:r>
              <a:rPr lang="en-US" altLang="ko-KR" dirty="0" smtClean="0"/>
              <a:t>Whose </a:t>
            </a:r>
            <a:r>
              <a:rPr lang="en-US" altLang="ko-KR" dirty="0"/>
              <a:t>idea is Duncan's murder</a:t>
            </a:r>
            <a:r>
              <a:rPr lang="en-US" altLang="ko-KR" dirty="0" smtClean="0"/>
              <a:t>? Who </a:t>
            </a:r>
            <a:r>
              <a:rPr lang="en-US" altLang="ko-KR" dirty="0"/>
              <a:t>is the stronger - Macbeth or Lady Macbeth?</a:t>
            </a:r>
          </a:p>
          <a:p>
            <a:pPr fontAlgn="base"/>
            <a:r>
              <a:rPr lang="en-US" altLang="ko-KR" dirty="0"/>
              <a:t>Whom do we pity</a:t>
            </a:r>
            <a:r>
              <a:rPr lang="en-US" altLang="ko-KR" dirty="0" smtClean="0"/>
              <a:t>? Are </a:t>
            </a:r>
            <a:r>
              <a:rPr lang="en-US" altLang="ko-KR" dirty="0"/>
              <a:t>Macbeth and Lady Macbeth a team, and if not, when do things change</a:t>
            </a:r>
            <a:r>
              <a:rPr lang="en-US" altLang="ko-KR" dirty="0" smtClean="0"/>
              <a:t>?</a:t>
            </a:r>
          </a:p>
          <a:p>
            <a:pPr fontAlgn="base"/>
            <a:endParaRPr lang="en-US" altLang="ko-KR" dirty="0"/>
          </a:p>
          <a:p>
            <a:pPr fontAlgn="base"/>
            <a:r>
              <a:rPr lang="en-US" altLang="ko-KR" dirty="0"/>
              <a:t>Macbeth</a:t>
            </a:r>
          </a:p>
          <a:p>
            <a:pPr fontAlgn="base"/>
            <a:r>
              <a:rPr lang="en-US" altLang="ko-KR" dirty="0"/>
              <a:t>He already </a:t>
            </a:r>
            <a:r>
              <a:rPr lang="en-US" altLang="ko-KR" dirty="0" err="1"/>
              <a:t>harbours</a:t>
            </a:r>
            <a:r>
              <a:rPr lang="en-US" altLang="ko-KR" dirty="0"/>
              <a:t> thoughts of the kingship</a:t>
            </a:r>
            <a:r>
              <a:rPr lang="en-US" altLang="ko-KR" dirty="0" smtClean="0"/>
              <a:t>. He </a:t>
            </a:r>
            <a:r>
              <a:rPr lang="en-US" altLang="ko-KR" dirty="0"/>
              <a:t>willingly listens to the witches.</a:t>
            </a:r>
          </a:p>
          <a:p>
            <a:pPr fontAlgn="base"/>
            <a:r>
              <a:rPr lang="en-US" altLang="ko-KR" dirty="0"/>
              <a:t>He writes to his wife to excite her interest</a:t>
            </a:r>
            <a:r>
              <a:rPr lang="en-US" altLang="ko-KR" dirty="0" smtClean="0"/>
              <a:t>. He </a:t>
            </a:r>
            <a:r>
              <a:rPr lang="en-US" altLang="ko-KR" dirty="0"/>
              <a:t>begins to back off when the plan has been hatched.</a:t>
            </a:r>
          </a:p>
          <a:p>
            <a:pPr fontAlgn="base"/>
            <a:r>
              <a:rPr lang="en-US" altLang="ko-KR" dirty="0"/>
              <a:t>He takes over the planning from Lady Macbeth</a:t>
            </a:r>
            <a:r>
              <a:rPr lang="en-US" altLang="ko-KR" dirty="0" smtClean="0"/>
              <a:t>. His </a:t>
            </a:r>
            <a:r>
              <a:rPr lang="en-US" altLang="ko-KR" dirty="0"/>
              <a:t>speech is full of evil, threat and darkness</a:t>
            </a:r>
            <a:r>
              <a:rPr lang="en-US" altLang="ko-KR" dirty="0" smtClean="0"/>
              <a:t>.</a:t>
            </a:r>
          </a:p>
          <a:p>
            <a:pPr fontAlgn="base"/>
            <a:endParaRPr lang="en-US" altLang="ko-KR" dirty="0"/>
          </a:p>
          <a:p>
            <a:pPr fontAlgn="base"/>
            <a:r>
              <a:rPr lang="en-US" altLang="ko-KR" dirty="0"/>
              <a:t>Lady Macbeth</a:t>
            </a:r>
          </a:p>
          <a:p>
            <a:pPr fontAlgn="base"/>
            <a:r>
              <a:rPr lang="en-US" altLang="ko-KR" dirty="0"/>
              <a:t>She is obsessed with the news sent by Macbeth</a:t>
            </a:r>
            <a:r>
              <a:rPr lang="en-US" altLang="ko-KR" dirty="0" smtClean="0"/>
              <a:t>. She </a:t>
            </a:r>
            <a:r>
              <a:rPr lang="en-US" altLang="ko-KR" dirty="0"/>
              <a:t>immediately hatches a plan.</a:t>
            </a:r>
          </a:p>
          <a:p>
            <a:pPr fontAlgn="base"/>
            <a:r>
              <a:rPr lang="en-US" altLang="ko-KR" dirty="0"/>
              <a:t>Her speech is full of evil double meaning</a:t>
            </a:r>
            <a:r>
              <a:rPr lang="en-US" altLang="ko-KR" dirty="0" smtClean="0"/>
              <a:t>. She </a:t>
            </a:r>
            <a:r>
              <a:rPr lang="en-US" altLang="ko-KR" dirty="0"/>
              <a:t>taunts Macbeth when he tries to back down.</a:t>
            </a:r>
          </a:p>
          <a:p>
            <a:pPr fontAlgn="base"/>
            <a:r>
              <a:rPr lang="en-US" altLang="ko-KR" dirty="0"/>
              <a:t>She takes the knives back to the servants after the murder</a:t>
            </a:r>
            <a:r>
              <a:rPr lang="en-US" altLang="ko-KR" dirty="0" smtClean="0"/>
              <a:t>. She </a:t>
            </a:r>
            <a:r>
              <a:rPr lang="en-US" altLang="ko-KR" dirty="0"/>
              <a:t>tries to make everything normal again afterwards</a:t>
            </a:r>
            <a:r>
              <a:rPr lang="en-US" altLang="ko-KR" dirty="0" smtClean="0"/>
              <a:t>.</a:t>
            </a:r>
          </a:p>
          <a:p>
            <a:pPr fontAlgn="base"/>
            <a:endParaRPr lang="en-US" altLang="ko-KR" dirty="0"/>
          </a:p>
          <a:p>
            <a:pPr fontAlgn="base"/>
            <a:r>
              <a:rPr lang="en-US" altLang="ko-KR" dirty="0"/>
              <a:t>The witches</a:t>
            </a:r>
          </a:p>
          <a:p>
            <a:pPr fontAlgn="base"/>
            <a:r>
              <a:rPr lang="en-US" altLang="ko-KR" dirty="0"/>
              <a:t>They select their target precisely</a:t>
            </a:r>
            <a:r>
              <a:rPr lang="en-US" altLang="ko-KR" dirty="0" smtClean="0"/>
              <a:t>. They </a:t>
            </a:r>
            <a:r>
              <a:rPr lang="en-US" altLang="ko-KR" dirty="0"/>
              <a:t>speak Macbeth's thoughts</a:t>
            </a:r>
            <a:r>
              <a:rPr lang="en-US" altLang="ko-KR" dirty="0" smtClean="0"/>
              <a:t>. They </a:t>
            </a:r>
            <a:r>
              <a:rPr lang="en-US" altLang="ko-KR" dirty="0"/>
              <a:t>make him believe his greatest prize is near</a:t>
            </a:r>
            <a:r>
              <a:rPr lang="en-US" altLang="ko-KR" dirty="0" smtClean="0"/>
              <a:t>. They </a:t>
            </a:r>
            <a:r>
              <a:rPr lang="en-US" altLang="ko-KR" dirty="0"/>
              <a:t>show him they have the power of prophecy</a:t>
            </a:r>
            <a:r>
              <a:rPr lang="en-US" altLang="ko-KR" dirty="0" smtClean="0"/>
              <a:t>. They </a:t>
            </a:r>
            <a:r>
              <a:rPr lang="en-US" altLang="ko-KR" dirty="0"/>
              <a:t>torment him with riddles.</a:t>
            </a:r>
          </a:p>
          <a:p>
            <a:endParaRPr lang="ko-KR" altLang="en-US" dirty="0"/>
          </a:p>
        </p:txBody>
      </p:sp>
    </p:spTree>
    <p:extLst>
      <p:ext uri="{BB962C8B-B14F-4D97-AF65-F5344CB8AC3E}">
        <p14:creationId xmlns:p14="http://schemas.microsoft.com/office/powerpoint/2010/main" val="7434892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smtClean="0"/>
              <a:t>Techniques : Ambiguities</a:t>
            </a:r>
            <a:r>
              <a:rPr lang="en-US" altLang="ko-KR" dirty="0"/>
              <a:t/>
            </a:r>
            <a:br>
              <a:rPr lang="en-US" altLang="ko-KR" dirty="0"/>
            </a:br>
            <a:endParaRPr lang="ko-KR" altLang="en-US" dirty="0"/>
          </a:p>
        </p:txBody>
      </p:sp>
      <p:sp>
        <p:nvSpPr>
          <p:cNvPr id="3" name="내용 개체 틀 2"/>
          <p:cNvSpPr>
            <a:spLocks noGrp="1"/>
          </p:cNvSpPr>
          <p:nvPr>
            <p:ph idx="1"/>
          </p:nvPr>
        </p:nvSpPr>
        <p:spPr/>
        <p:txBody>
          <a:bodyPr>
            <a:normAutofit fontScale="70000" lnSpcReduction="20000"/>
          </a:bodyPr>
          <a:lstStyle/>
          <a:p>
            <a:pPr fontAlgn="base"/>
            <a:r>
              <a:rPr lang="en-US" altLang="ko-KR" dirty="0" smtClean="0"/>
              <a:t>Fair </a:t>
            </a:r>
            <a:r>
              <a:rPr lang="en-US" altLang="ko-KR" dirty="0"/>
              <a:t>is foul, and foul is fair </a:t>
            </a:r>
            <a:r>
              <a:rPr lang="en-US" altLang="ko-KR" dirty="0" smtClean="0"/>
              <a:t>(1.1.11</a:t>
            </a:r>
            <a:r>
              <a:rPr lang="en-US" altLang="ko-KR" dirty="0"/>
              <a:t>)</a:t>
            </a:r>
          </a:p>
          <a:p>
            <a:r>
              <a:rPr lang="en-US" altLang="ko-KR" dirty="0" smtClean="0"/>
              <a:t>What </a:t>
            </a:r>
            <a:r>
              <a:rPr lang="en-US" altLang="ko-KR" dirty="0"/>
              <a:t>we think looks attractive or 'fair' is bad or 'foul'. In other words, our ambitions can be our downfall or they could be warning us of things to come in the play. </a:t>
            </a:r>
            <a:endParaRPr lang="en-US" altLang="ko-KR" dirty="0" smtClean="0"/>
          </a:p>
          <a:p>
            <a:r>
              <a:rPr lang="en-US" altLang="ko-KR" dirty="0" smtClean="0"/>
              <a:t>Macbeth </a:t>
            </a:r>
            <a:r>
              <a:rPr lang="en-US" altLang="ko-KR" dirty="0"/>
              <a:t>is tempted by their predictions and enters a confused, unnatural world, where he cannot trust what he sees and cannot bear what he is</a:t>
            </a:r>
            <a:r>
              <a:rPr lang="en-US" altLang="ko-KR" dirty="0" smtClean="0"/>
              <a:t>.</a:t>
            </a:r>
          </a:p>
          <a:p>
            <a:r>
              <a:rPr lang="en-US" altLang="ko-KR" dirty="0"/>
              <a:t>M</a:t>
            </a:r>
            <a:r>
              <a:rPr lang="en-US" altLang="ko-KR" dirty="0" smtClean="0"/>
              <a:t>any </a:t>
            </a:r>
            <a:r>
              <a:rPr lang="en-US" altLang="ko-KR" dirty="0"/>
              <a:t>of </a:t>
            </a:r>
            <a:r>
              <a:rPr lang="en-US" altLang="ko-KR" dirty="0" smtClean="0"/>
              <a:t>the </a:t>
            </a:r>
            <a:r>
              <a:rPr lang="en-US" altLang="ko-KR" dirty="0"/>
              <a:t>characters say things which are ambiguous. </a:t>
            </a:r>
            <a:endParaRPr lang="en-US" altLang="ko-KR" dirty="0" smtClean="0"/>
          </a:p>
          <a:p>
            <a:r>
              <a:rPr lang="en-US" altLang="ko-KR" dirty="0" smtClean="0"/>
              <a:t>Ex) When </a:t>
            </a:r>
            <a:r>
              <a:rPr lang="en-US" altLang="ko-KR" dirty="0"/>
              <a:t>Lady Macbeth says the daggers must lie there </a:t>
            </a:r>
            <a:r>
              <a:rPr lang="en-US" altLang="ko-KR" dirty="0" smtClean="0"/>
              <a:t>(2.2.46</a:t>
            </a:r>
            <a:r>
              <a:rPr lang="en-US" altLang="ko-KR" dirty="0"/>
              <a:t>) - she could mean the daggers must be placed there, but also the daggers will hide the truth and pin the blame on the servants.</a:t>
            </a:r>
          </a:p>
          <a:p>
            <a:endParaRPr lang="en-US" altLang="ko-KR" dirty="0"/>
          </a:p>
          <a:p>
            <a:endParaRPr lang="ko-KR" altLang="en-US" dirty="0"/>
          </a:p>
        </p:txBody>
      </p:sp>
    </p:spTree>
    <p:extLst>
      <p:ext uri="{BB962C8B-B14F-4D97-AF65-F5344CB8AC3E}">
        <p14:creationId xmlns:p14="http://schemas.microsoft.com/office/powerpoint/2010/main" val="876399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a:t>Repetition</a:t>
            </a:r>
            <a:endParaRPr lang="ko-KR" altLang="en-US" dirty="0"/>
          </a:p>
        </p:txBody>
      </p:sp>
      <p:sp>
        <p:nvSpPr>
          <p:cNvPr id="3" name="내용 개체 틀 2"/>
          <p:cNvSpPr>
            <a:spLocks noGrp="1"/>
          </p:cNvSpPr>
          <p:nvPr>
            <p:ph idx="1"/>
          </p:nvPr>
        </p:nvSpPr>
        <p:spPr/>
        <p:txBody>
          <a:bodyPr>
            <a:normAutofit fontScale="85000" lnSpcReduction="10000"/>
          </a:bodyPr>
          <a:lstStyle/>
          <a:p>
            <a:pPr fontAlgn="base"/>
            <a:r>
              <a:rPr lang="en-US" altLang="ko-KR" dirty="0" smtClean="0"/>
              <a:t>Repeating </a:t>
            </a:r>
            <a:r>
              <a:rPr lang="en-US" altLang="ko-KR" dirty="0"/>
              <a:t>a word or phrase draws attention to it.</a:t>
            </a:r>
          </a:p>
          <a:p>
            <a:pPr fontAlgn="base"/>
            <a:r>
              <a:rPr lang="en-US" altLang="ko-KR" sz="2600" dirty="0"/>
              <a:t>Sleep no more! Macbeth does murder sleep', the innocent sleep, Sleep that knits up the </a:t>
            </a:r>
            <a:r>
              <a:rPr lang="en-US" altLang="ko-KR" sz="2600" dirty="0" err="1" smtClean="0"/>
              <a:t>ravel'd</a:t>
            </a:r>
            <a:r>
              <a:rPr lang="en-US" altLang="ko-KR" sz="2600" dirty="0" smtClean="0"/>
              <a:t> </a:t>
            </a:r>
            <a:r>
              <a:rPr lang="en-US" altLang="ko-KR" sz="2600" dirty="0"/>
              <a:t>sleeve of care</a:t>
            </a:r>
            <a:r>
              <a:rPr lang="en-US" altLang="ko-KR" sz="2600" dirty="0" smtClean="0"/>
              <a:t>. (2.2.32-34</a:t>
            </a:r>
            <a:r>
              <a:rPr lang="en-US" altLang="ko-KR" sz="2600" dirty="0"/>
              <a:t>)</a:t>
            </a:r>
          </a:p>
          <a:p>
            <a:pPr fontAlgn="base"/>
            <a:r>
              <a:rPr lang="en-US" altLang="ko-KR" dirty="0"/>
              <a:t>In fact the word 'sleep' is repeated eight times in just ten lines. </a:t>
            </a:r>
            <a:endParaRPr lang="en-US" altLang="ko-KR" dirty="0" smtClean="0"/>
          </a:p>
          <a:p>
            <a:pPr fontAlgn="base"/>
            <a:r>
              <a:rPr lang="en-US" altLang="ko-KR" dirty="0" smtClean="0"/>
              <a:t>Sleep </a:t>
            </a:r>
            <a:r>
              <a:rPr lang="en-US" altLang="ko-KR" dirty="0"/>
              <a:t>is like death, but it's also an escape from the worries of the world. </a:t>
            </a:r>
            <a:endParaRPr lang="en-US" altLang="ko-KR" dirty="0" smtClean="0"/>
          </a:p>
          <a:p>
            <a:pPr fontAlgn="base"/>
            <a:r>
              <a:rPr lang="en-US" altLang="ko-KR" dirty="0" smtClean="0"/>
              <a:t>By </a:t>
            </a:r>
            <a:r>
              <a:rPr lang="en-US" altLang="ko-KR" dirty="0"/>
              <a:t>concentrating on the word 'sleep' we can see how Macbeth has put Duncan to sleep and now will no longer sleep again.</a:t>
            </a:r>
          </a:p>
          <a:p>
            <a:endParaRPr lang="ko-KR" altLang="en-US" dirty="0"/>
          </a:p>
        </p:txBody>
      </p:sp>
    </p:spTree>
    <p:extLst>
      <p:ext uri="{BB962C8B-B14F-4D97-AF65-F5344CB8AC3E}">
        <p14:creationId xmlns:p14="http://schemas.microsoft.com/office/powerpoint/2010/main" val="1784895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endParaRPr lang="ko-KR" altLang="en-US"/>
          </a:p>
        </p:txBody>
      </p:sp>
      <p:sp>
        <p:nvSpPr>
          <p:cNvPr id="3" name="내용 개체 틀 2"/>
          <p:cNvSpPr>
            <a:spLocks noGrp="1"/>
          </p:cNvSpPr>
          <p:nvPr>
            <p:ph idx="1"/>
          </p:nvPr>
        </p:nvSpPr>
        <p:spPr/>
        <p:txBody>
          <a:bodyPr>
            <a:normAutofit fontScale="70000" lnSpcReduction="20000"/>
          </a:bodyPr>
          <a:lstStyle/>
          <a:p>
            <a:pPr fontAlgn="base"/>
            <a:r>
              <a:rPr lang="en-US" altLang="ko-KR" dirty="0" smtClean="0"/>
              <a:t>Themes · The corrupting nature of unchecked ambition; the relationship between cruelty and masculinity; the difference between kingship and tyranny</a:t>
            </a:r>
          </a:p>
          <a:p>
            <a:pPr fontAlgn="base"/>
            <a:r>
              <a:rPr lang="en-US" altLang="ko-KR" dirty="0" smtClean="0"/>
              <a:t>Motifs · The supernatural, hallucinations, violence, prophecy</a:t>
            </a:r>
          </a:p>
          <a:p>
            <a:pPr fontAlgn="base"/>
            <a:r>
              <a:rPr lang="en-US" altLang="ko-KR" dirty="0" smtClean="0"/>
              <a:t>Symbols · Blood; the dagger that Macbeth sees just before he kills Duncan in Act 2; the weather</a:t>
            </a:r>
          </a:p>
          <a:p>
            <a:pPr fontAlgn="base"/>
            <a:r>
              <a:rPr lang="en-US" altLang="ko-KR" dirty="0" smtClean="0"/>
              <a:t>Foreshadowing · The bloody battle in Act 1 foreshadows the bloody murders later on; when Macbeth thinks he hears a voice while killing Duncan, it foreshadows the insomnia that plagues Macbeth and his wife; </a:t>
            </a:r>
            <a:r>
              <a:rPr lang="en-US" altLang="ko-KR" dirty="0" err="1" smtClean="0"/>
              <a:t>Macduff’s</a:t>
            </a:r>
            <a:r>
              <a:rPr lang="en-US" altLang="ko-KR" dirty="0" smtClean="0"/>
              <a:t> suspicions of Macbeth after Duncan’s murder foreshadow his later opposition to Macbeth; all of the witches’ prophecies foreshadow later events.</a:t>
            </a:r>
          </a:p>
          <a:p>
            <a:endParaRPr lang="ko-KR" altLang="en-US" dirty="0"/>
          </a:p>
        </p:txBody>
      </p:sp>
    </p:spTree>
    <p:extLst>
      <p:ext uri="{BB962C8B-B14F-4D97-AF65-F5344CB8AC3E}">
        <p14:creationId xmlns:p14="http://schemas.microsoft.com/office/powerpoint/2010/main" val="10908169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a:t>Why is </a:t>
            </a:r>
            <a:r>
              <a:rPr lang="en-US" altLang="ko-KR" dirty="0" err="1"/>
              <a:t>Banquo's</a:t>
            </a:r>
            <a:r>
              <a:rPr lang="en-US" altLang="ko-KR" dirty="0"/>
              <a:t> ghost </a:t>
            </a:r>
            <a:r>
              <a:rPr lang="en-US" altLang="ko-KR" dirty="0" smtClean="0"/>
              <a:t>important </a:t>
            </a:r>
            <a:r>
              <a:rPr lang="en-US" altLang="ko-KR" dirty="0"/>
              <a:t>in act 3?</a:t>
            </a:r>
            <a:br>
              <a:rPr lang="en-US" altLang="ko-KR" dirty="0"/>
            </a:br>
            <a:endParaRPr lang="ko-KR" altLang="en-US" dirty="0"/>
          </a:p>
        </p:txBody>
      </p:sp>
      <p:sp>
        <p:nvSpPr>
          <p:cNvPr id="3" name="내용 개체 틀 2"/>
          <p:cNvSpPr>
            <a:spLocks noGrp="1"/>
          </p:cNvSpPr>
          <p:nvPr>
            <p:ph idx="1"/>
          </p:nvPr>
        </p:nvSpPr>
        <p:spPr/>
        <p:txBody>
          <a:bodyPr/>
          <a:lstStyle/>
          <a:p>
            <a:r>
              <a:rPr lang="en-US" altLang="ko-KR" dirty="0" err="1"/>
              <a:t>Banquo's</a:t>
            </a:r>
            <a:r>
              <a:rPr lang="en-US" altLang="ko-KR" dirty="0"/>
              <a:t> ghost is evidence of Macbeth's guilt and the fear that Macbeth feels about not being entirely secure on the throne. </a:t>
            </a:r>
            <a:endParaRPr lang="en-US" altLang="ko-KR" dirty="0" smtClean="0"/>
          </a:p>
          <a:p>
            <a:r>
              <a:rPr lang="en-US" altLang="ko-KR" dirty="0" smtClean="0"/>
              <a:t>It </a:t>
            </a:r>
            <a:r>
              <a:rPr lang="en-US" altLang="ko-KR" dirty="0"/>
              <a:t>further shows the nobles around him that he is "losing" it.</a:t>
            </a:r>
          </a:p>
          <a:p>
            <a:endParaRPr lang="ko-KR" altLang="en-US" dirty="0"/>
          </a:p>
        </p:txBody>
      </p:sp>
    </p:spTree>
    <p:extLst>
      <p:ext uri="{BB962C8B-B14F-4D97-AF65-F5344CB8AC3E}">
        <p14:creationId xmlns:p14="http://schemas.microsoft.com/office/powerpoint/2010/main" val="34891025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a:t>How a guilty conscience gives birth to a crime</a:t>
            </a:r>
            <a:br>
              <a:rPr lang="en-US" altLang="ko-KR" dirty="0"/>
            </a:br>
            <a:endParaRPr lang="ko-KR" altLang="en-US" dirty="0"/>
          </a:p>
        </p:txBody>
      </p:sp>
      <p:sp>
        <p:nvSpPr>
          <p:cNvPr id="3" name="내용 개체 틀 2"/>
          <p:cNvSpPr>
            <a:spLocks noGrp="1"/>
          </p:cNvSpPr>
          <p:nvPr>
            <p:ph idx="1"/>
          </p:nvPr>
        </p:nvSpPr>
        <p:spPr/>
        <p:txBody>
          <a:bodyPr>
            <a:normAutofit fontScale="85000" lnSpcReduction="20000"/>
          </a:bodyPr>
          <a:lstStyle/>
          <a:p>
            <a:pPr fontAlgn="base"/>
            <a:r>
              <a:rPr lang="en-US" altLang="ko-KR" dirty="0"/>
              <a:t>Having decided to kill </a:t>
            </a:r>
            <a:r>
              <a:rPr lang="en-US" altLang="ko-KR" dirty="0" smtClean="0"/>
              <a:t>Duncan, </a:t>
            </a:r>
            <a:r>
              <a:rPr lang="en-US" altLang="ko-KR" dirty="0"/>
              <a:t>he makes a choice. </a:t>
            </a:r>
            <a:endParaRPr lang="en-US" altLang="ko-KR" dirty="0" smtClean="0"/>
          </a:p>
          <a:p>
            <a:pPr fontAlgn="base"/>
            <a:r>
              <a:rPr lang="en-US" altLang="ko-KR" dirty="0" smtClean="0"/>
              <a:t>And </a:t>
            </a:r>
            <a:r>
              <a:rPr lang="en-US" altLang="ko-KR" dirty="0"/>
              <a:t>this choice is more serious than it seems to him initially. It is not just a path to </a:t>
            </a:r>
            <a:r>
              <a:rPr lang="en-US" altLang="ko-KR" dirty="0" smtClean="0"/>
              <a:t>power; </a:t>
            </a:r>
            <a:r>
              <a:rPr lang="en-US" altLang="ko-KR" dirty="0"/>
              <a:t>it is a path towards the inner feeling of one’s own worthlessness</a:t>
            </a:r>
            <a:r>
              <a:rPr lang="en-US" altLang="ko-KR" dirty="0" smtClean="0"/>
              <a:t>.</a:t>
            </a:r>
          </a:p>
          <a:p>
            <a:pPr fontAlgn="base"/>
            <a:r>
              <a:rPr lang="en-US" altLang="ko-KR" dirty="0" smtClean="0"/>
              <a:t>And </a:t>
            </a:r>
            <a:r>
              <a:rPr lang="en-US" altLang="ko-KR" dirty="0"/>
              <a:t>it is easier to follow this path than to step off it. Or, in Macbeth’s own words:</a:t>
            </a:r>
          </a:p>
          <a:p>
            <a:pPr fontAlgn="base"/>
            <a:r>
              <a:rPr lang="en-US" altLang="ko-KR" dirty="0" smtClean="0"/>
              <a:t>“Things </a:t>
            </a:r>
            <a:r>
              <a:rPr lang="en-US" altLang="ko-KR" dirty="0"/>
              <a:t>bad begun make strong themselves by ill</a:t>
            </a:r>
            <a:r>
              <a:rPr lang="en-US" altLang="ko-KR" dirty="0" smtClean="0"/>
              <a:t>.”</a:t>
            </a:r>
          </a:p>
          <a:p>
            <a:pPr fontAlgn="base"/>
            <a:r>
              <a:rPr lang="en-US" altLang="ko-KR" dirty="0"/>
              <a:t>He does not have the strength to leave the path that he had chosen.</a:t>
            </a:r>
          </a:p>
          <a:p>
            <a:pPr fontAlgn="base"/>
            <a:endParaRPr lang="en-US" altLang="ko-KR" dirty="0"/>
          </a:p>
          <a:p>
            <a:endParaRPr lang="ko-KR" altLang="en-US" dirty="0"/>
          </a:p>
        </p:txBody>
      </p:sp>
    </p:spTree>
    <p:extLst>
      <p:ext uri="{BB962C8B-B14F-4D97-AF65-F5344CB8AC3E}">
        <p14:creationId xmlns:p14="http://schemas.microsoft.com/office/powerpoint/2010/main" val="391018845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a:t>the pangs of conscience</a:t>
            </a:r>
            <a:endParaRPr lang="ko-KR" altLang="en-US" dirty="0"/>
          </a:p>
        </p:txBody>
      </p:sp>
      <p:sp>
        <p:nvSpPr>
          <p:cNvPr id="3" name="내용 개체 틀 2"/>
          <p:cNvSpPr>
            <a:spLocks noGrp="1"/>
          </p:cNvSpPr>
          <p:nvPr>
            <p:ph idx="1"/>
          </p:nvPr>
        </p:nvSpPr>
        <p:spPr/>
        <p:txBody>
          <a:bodyPr>
            <a:normAutofit fontScale="77500" lnSpcReduction="20000"/>
          </a:bodyPr>
          <a:lstStyle/>
          <a:p>
            <a:pPr fontAlgn="base"/>
            <a:r>
              <a:rPr lang="en-US" altLang="ko-KR" dirty="0"/>
              <a:t>How did the pangs of conscience – the purpose of which is actually to elevate us – lead Macbeth and Claudius downwards?</a:t>
            </a:r>
          </a:p>
          <a:p>
            <a:pPr fontAlgn="base"/>
            <a:r>
              <a:rPr lang="en-US" altLang="ko-KR" dirty="0"/>
              <a:t>Paradoxically, Macbeth and Claudius would both have been much happier and more successful if their conscience had not tormented them. For example, if they had been villains to the core.</a:t>
            </a:r>
          </a:p>
          <a:p>
            <a:r>
              <a:rPr lang="en-US" altLang="ko-KR" dirty="0"/>
              <a:t>N</a:t>
            </a:r>
            <a:r>
              <a:rPr lang="en-US" altLang="ko-KR" dirty="0" smtClean="0"/>
              <a:t>either </a:t>
            </a:r>
            <a:r>
              <a:rPr lang="en-US" altLang="ko-KR" dirty="0"/>
              <a:t>Claudius nor Macbeth can become such villains who have no remorse whatsoever. </a:t>
            </a:r>
            <a:endParaRPr lang="en-US" altLang="ko-KR" dirty="0" smtClean="0"/>
          </a:p>
          <a:p>
            <a:r>
              <a:rPr lang="en-US" altLang="ko-KR" dirty="0" smtClean="0"/>
              <a:t>They </a:t>
            </a:r>
            <a:r>
              <a:rPr lang="en-US" altLang="ko-KR" dirty="0"/>
              <a:t>have already passed that stage of their development, and there is no way back for them. Just like an adult can no longer return to a state of childhood.</a:t>
            </a:r>
          </a:p>
          <a:p>
            <a:endParaRPr lang="ko-KR" altLang="en-US" dirty="0"/>
          </a:p>
        </p:txBody>
      </p:sp>
    </p:spTree>
    <p:extLst>
      <p:ext uri="{BB962C8B-B14F-4D97-AF65-F5344CB8AC3E}">
        <p14:creationId xmlns:p14="http://schemas.microsoft.com/office/powerpoint/2010/main" val="36030911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endParaRPr lang="ko-KR" altLang="en-US"/>
          </a:p>
        </p:txBody>
      </p:sp>
      <p:sp>
        <p:nvSpPr>
          <p:cNvPr id="3" name="내용 개체 틀 2"/>
          <p:cNvSpPr>
            <a:spLocks noGrp="1"/>
          </p:cNvSpPr>
          <p:nvPr>
            <p:ph idx="1"/>
          </p:nvPr>
        </p:nvSpPr>
        <p:spPr/>
        <p:txBody>
          <a:bodyPr/>
          <a:lstStyle/>
          <a:p>
            <a:r>
              <a:rPr lang="en-US" altLang="ko-KR" dirty="0"/>
              <a:t>Externally, Macbeth is strong, he is still trying to face fate’s challenges, but inside he is already broken. Fear stands behind the hectic actions of a once brave man. And behind the fear are (repressed) remorse and the feeling of guilt. It is they which direct the movement of energy downward.</a:t>
            </a:r>
          </a:p>
          <a:p>
            <a:endParaRPr lang="ko-KR" altLang="en-US" dirty="0"/>
          </a:p>
        </p:txBody>
      </p:sp>
    </p:spTree>
    <p:extLst>
      <p:ext uri="{BB962C8B-B14F-4D97-AF65-F5344CB8AC3E}">
        <p14:creationId xmlns:p14="http://schemas.microsoft.com/office/powerpoint/2010/main" val="29447729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Harold Bloom on Macbeth</a:t>
            </a:r>
            <a:endParaRPr lang="ko-KR" altLang="en-US" dirty="0"/>
          </a:p>
        </p:txBody>
      </p:sp>
      <p:sp>
        <p:nvSpPr>
          <p:cNvPr id="3" name="내용 개체 틀 2"/>
          <p:cNvSpPr>
            <a:spLocks noGrp="1"/>
          </p:cNvSpPr>
          <p:nvPr>
            <p:ph idx="1"/>
          </p:nvPr>
        </p:nvSpPr>
        <p:spPr/>
        <p:txBody>
          <a:bodyPr>
            <a:normAutofit fontScale="85000" lnSpcReduction="20000"/>
          </a:bodyPr>
          <a:lstStyle/>
          <a:p>
            <a:pPr fontAlgn="base" latinLnBrk="0"/>
            <a:r>
              <a:rPr lang="en-US" altLang="ko-KR" dirty="0"/>
              <a:t>Richard III, </a:t>
            </a:r>
            <a:r>
              <a:rPr lang="en-US" altLang="ko-KR" dirty="0" err="1"/>
              <a:t>Iago</a:t>
            </a:r>
            <a:r>
              <a:rPr lang="en-US" altLang="ko-KR" dirty="0"/>
              <a:t>, and Edmund are </a:t>
            </a:r>
            <a:r>
              <a:rPr lang="en-US" altLang="ko-KR" dirty="0" smtClean="0"/>
              <a:t>hero-villains</a:t>
            </a:r>
            <a:r>
              <a:rPr lang="en-US" altLang="ko-KR" dirty="0"/>
              <a:t>;</a:t>
            </a:r>
          </a:p>
          <a:p>
            <a:pPr fontAlgn="base" latinLnBrk="0"/>
            <a:r>
              <a:rPr lang="en-US" altLang="ko-KR" dirty="0"/>
              <a:t>to call Macbeth one of that company seems all wrong.</a:t>
            </a:r>
          </a:p>
          <a:p>
            <a:pPr fontAlgn="base" latinLnBrk="0"/>
            <a:r>
              <a:rPr lang="en-US" altLang="ko-KR" dirty="0"/>
              <a:t>They delight in their wickedness; Macbeth suffers intensely </a:t>
            </a:r>
            <a:r>
              <a:rPr lang="en-US" altLang="ko-KR" dirty="0" smtClean="0"/>
              <a:t>from knowing </a:t>
            </a:r>
            <a:r>
              <a:rPr lang="en-US" altLang="ko-KR" dirty="0"/>
              <a:t>that he does evil, and that he must go on doing </a:t>
            </a:r>
            <a:r>
              <a:rPr lang="en-US" altLang="ko-KR" dirty="0" smtClean="0"/>
              <a:t>ever worse</a:t>
            </a:r>
            <a:r>
              <a:rPr lang="en-US" altLang="ko-KR" dirty="0"/>
              <a:t>. </a:t>
            </a:r>
            <a:endParaRPr lang="en-US" altLang="ko-KR" dirty="0" smtClean="0"/>
          </a:p>
          <a:p>
            <a:pPr fontAlgn="base" latinLnBrk="0"/>
            <a:r>
              <a:rPr lang="en-US" altLang="ko-KR" dirty="0" smtClean="0"/>
              <a:t>Shakespeare </a:t>
            </a:r>
            <a:r>
              <a:rPr lang="en-US" altLang="ko-KR" dirty="0"/>
              <a:t>rather dreadfully sees to it that </a:t>
            </a:r>
            <a:r>
              <a:rPr lang="en-US" altLang="ko-KR" i="1" dirty="0"/>
              <a:t>we are </a:t>
            </a:r>
            <a:r>
              <a:rPr lang="en-US" altLang="ko-KR" dirty="0"/>
              <a:t>Macbeth</a:t>
            </a:r>
          </a:p>
          <a:p>
            <a:pPr fontAlgn="base" latinLnBrk="0"/>
            <a:r>
              <a:rPr lang="en-US" altLang="ko-KR" dirty="0"/>
              <a:t>We are to journey inward to </a:t>
            </a:r>
            <a:r>
              <a:rPr lang="en-US" altLang="ko-KR" dirty="0" smtClean="0"/>
              <a:t>Macbeth’s heart </a:t>
            </a:r>
            <a:r>
              <a:rPr lang="en-US" altLang="ko-KR" dirty="0"/>
              <a:t>of darkness, and there we will find ourselves more truly </a:t>
            </a:r>
            <a:r>
              <a:rPr lang="en-US" altLang="ko-KR" dirty="0" smtClean="0"/>
              <a:t>and more </a:t>
            </a:r>
            <a:r>
              <a:rPr lang="en-US" altLang="ko-KR" err="1"/>
              <a:t>strange</a:t>
            </a:r>
            <a:r>
              <a:rPr lang="en-US" altLang="ko-KR" smtClean="0"/>
              <a:t>, murderers </a:t>
            </a:r>
            <a:r>
              <a:rPr lang="en-US" altLang="ko-KR" dirty="0"/>
              <a:t>in and of the spirit.</a:t>
            </a:r>
          </a:p>
          <a:p>
            <a:endParaRPr lang="ko-KR" altLang="en-US" dirty="0"/>
          </a:p>
        </p:txBody>
      </p:sp>
    </p:spTree>
    <p:extLst>
      <p:ext uri="{BB962C8B-B14F-4D97-AF65-F5344CB8AC3E}">
        <p14:creationId xmlns:p14="http://schemas.microsoft.com/office/powerpoint/2010/main" val="34168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smtClean="0"/>
              <a:t>Plot</a:t>
            </a:r>
            <a:br>
              <a:rPr lang="en-US" altLang="ko-KR" dirty="0" smtClean="0"/>
            </a:br>
            <a:endParaRPr lang="ko-KR" altLang="en-US" dirty="0"/>
          </a:p>
        </p:txBody>
      </p:sp>
      <p:sp>
        <p:nvSpPr>
          <p:cNvPr id="3" name="내용 개체 틀 2"/>
          <p:cNvSpPr>
            <a:spLocks noGrp="1"/>
          </p:cNvSpPr>
          <p:nvPr>
            <p:ph idx="1"/>
          </p:nvPr>
        </p:nvSpPr>
        <p:spPr/>
        <p:txBody>
          <a:bodyPr>
            <a:normAutofit fontScale="62500" lnSpcReduction="20000"/>
          </a:bodyPr>
          <a:lstStyle/>
          <a:p>
            <a:pPr fontAlgn="base"/>
            <a:r>
              <a:rPr lang="en-US" altLang="ko-KR" dirty="0" smtClean="0"/>
              <a:t>The </a:t>
            </a:r>
            <a:r>
              <a:rPr lang="en-US" altLang="ko-KR" dirty="0"/>
              <a:t>play opens as three witches plan a meeting with the Scottish nobleman Macbeth, who at that moment is fighting in a great battle. </a:t>
            </a:r>
            <a:endParaRPr lang="en-US" altLang="ko-KR" dirty="0" smtClean="0"/>
          </a:p>
          <a:p>
            <a:pPr fontAlgn="base"/>
            <a:r>
              <a:rPr lang="en-US" altLang="ko-KR" dirty="0" smtClean="0"/>
              <a:t>When </a:t>
            </a:r>
            <a:r>
              <a:rPr lang="en-US" altLang="ko-KR" dirty="0"/>
              <a:t>the battle is over, Macbeth and his friend </a:t>
            </a:r>
            <a:r>
              <a:rPr lang="en-US" altLang="ko-KR" dirty="0" err="1"/>
              <a:t>Banquo</a:t>
            </a:r>
            <a:r>
              <a:rPr lang="en-US" altLang="ko-KR" dirty="0"/>
              <a:t> come across the witches who offer them three predictions, Macbeth will become Thane of Cawdor and King of Scotland, and </a:t>
            </a:r>
            <a:r>
              <a:rPr lang="en-US" altLang="ko-KR" dirty="0" err="1"/>
              <a:t>Banquo’s</a:t>
            </a:r>
            <a:r>
              <a:rPr lang="en-US" altLang="ko-KR" dirty="0"/>
              <a:t> descendants will become kings.</a:t>
            </a:r>
          </a:p>
          <a:p>
            <a:pPr fontAlgn="base"/>
            <a:r>
              <a:rPr lang="en-US" altLang="ko-KR" dirty="0" err="1"/>
              <a:t>Banquo</a:t>
            </a:r>
            <a:r>
              <a:rPr lang="en-US" altLang="ko-KR" dirty="0"/>
              <a:t> laughs at the prophecies but Macbeth is excited, especially as soon after their meeting with the witches Macbeth is made Thane of Cawdor by King Duncan, in return for his bravery in the battle. He writes to his wife, Lady Macbeth, who is as excited as he is.</a:t>
            </a:r>
          </a:p>
          <a:p>
            <a:pPr fontAlgn="base"/>
            <a:r>
              <a:rPr lang="en-US" altLang="ko-KR" dirty="0"/>
              <a:t>A messenger tells Lady Macbeth that King Duncan is on his way to their castle and she invokes evil spirits to help her slay him. Macbeth is talked into killing Duncan by his wife and stabs him to death. No one is quite sure who committed this murder, and no one feels safe, but Macbeth is crowned king.</a:t>
            </a:r>
          </a:p>
          <a:p>
            <a:endParaRPr lang="ko-KR" altLang="en-US" dirty="0"/>
          </a:p>
        </p:txBody>
      </p:sp>
    </p:spTree>
    <p:extLst>
      <p:ext uri="{BB962C8B-B14F-4D97-AF65-F5344CB8AC3E}">
        <p14:creationId xmlns:p14="http://schemas.microsoft.com/office/powerpoint/2010/main" val="3520260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endParaRPr lang="ko-KR" altLang="en-US"/>
          </a:p>
        </p:txBody>
      </p:sp>
      <p:sp>
        <p:nvSpPr>
          <p:cNvPr id="3" name="내용 개체 틀 2"/>
          <p:cNvSpPr>
            <a:spLocks noGrp="1"/>
          </p:cNvSpPr>
          <p:nvPr>
            <p:ph idx="1"/>
          </p:nvPr>
        </p:nvSpPr>
        <p:spPr/>
        <p:txBody>
          <a:bodyPr>
            <a:normAutofit fontScale="70000" lnSpcReduction="20000"/>
          </a:bodyPr>
          <a:lstStyle/>
          <a:p>
            <a:pPr fontAlgn="base"/>
            <a:r>
              <a:rPr lang="en-US" altLang="ko-KR" dirty="0" smtClean="0"/>
              <a:t>Now that</a:t>
            </a:r>
            <a:r>
              <a:rPr lang="ko-KR" altLang="en-US" dirty="0" smtClean="0"/>
              <a:t> </a:t>
            </a:r>
            <a:r>
              <a:rPr lang="en-US" altLang="ko-KR" dirty="0" smtClean="0"/>
              <a:t>Macbeth is king he knows the second prediction from the witches has come true, but he starts to fear the third prediction (</a:t>
            </a:r>
            <a:r>
              <a:rPr lang="en-US" altLang="ko-KR" dirty="0" err="1" smtClean="0"/>
              <a:t>Banquo’s</a:t>
            </a:r>
            <a:r>
              <a:rPr lang="en-US" altLang="ko-KR" dirty="0" smtClean="0"/>
              <a:t> descendants will also be kings). Macbeth therefore decides to kill </a:t>
            </a:r>
            <a:r>
              <a:rPr lang="en-US" altLang="ko-KR" dirty="0" err="1" smtClean="0"/>
              <a:t>Banquo</a:t>
            </a:r>
            <a:r>
              <a:rPr lang="en-US" altLang="ko-KR" dirty="0" smtClean="0"/>
              <a:t> and his son </a:t>
            </a:r>
            <a:r>
              <a:rPr lang="en-US" altLang="ko-KR" dirty="0" err="1" smtClean="0"/>
              <a:t>Fleance</a:t>
            </a:r>
            <a:r>
              <a:rPr lang="en-US" altLang="ko-KR" dirty="0" smtClean="0"/>
              <a:t>, but the plan goes wrong – </a:t>
            </a:r>
            <a:r>
              <a:rPr lang="en-US" altLang="ko-KR" dirty="0" err="1" smtClean="0"/>
              <a:t>Banquo</a:t>
            </a:r>
            <a:r>
              <a:rPr lang="en-US" altLang="ko-KR" dirty="0" smtClean="0"/>
              <a:t> is killed but his son escapes. </a:t>
            </a:r>
          </a:p>
          <a:p>
            <a:pPr fontAlgn="base"/>
            <a:r>
              <a:rPr lang="en-US" altLang="ko-KR" dirty="0" smtClean="0"/>
              <a:t>Macbeth then thinks he is going mad because he sees </a:t>
            </a:r>
            <a:r>
              <a:rPr lang="en-US" altLang="ko-KR" dirty="0" err="1" smtClean="0"/>
              <a:t>Banquo’s</a:t>
            </a:r>
            <a:r>
              <a:rPr lang="en-US" altLang="ko-KR" dirty="0" smtClean="0"/>
              <a:t> ghost and receives more predictions from the witches. He starts to become ruthless and kills the family of </a:t>
            </a:r>
            <a:r>
              <a:rPr lang="en-US" altLang="ko-KR" dirty="0" err="1" smtClean="0"/>
              <a:t>Macduff</a:t>
            </a:r>
            <a:r>
              <a:rPr lang="en-US" altLang="ko-KR" dirty="0" smtClean="0"/>
              <a:t>, an important lord.</a:t>
            </a:r>
          </a:p>
          <a:p>
            <a:pPr fontAlgn="base"/>
            <a:r>
              <a:rPr lang="en-US" altLang="ko-KR" dirty="0" smtClean="0"/>
              <a:t>Macbeth still thinks he is safe but one by one the witches’ prophecies come true, Lady Macbeth cannot stop thinking about Duncan, she becomes deranged and dies. A large army marches on Macbeth’s castle and Macbeth is killed by </a:t>
            </a:r>
            <a:r>
              <a:rPr lang="en-US" altLang="ko-KR" dirty="0" err="1" smtClean="0"/>
              <a:t>Macduff</a:t>
            </a:r>
            <a:r>
              <a:rPr lang="en-US" altLang="ko-KR" dirty="0" smtClean="0"/>
              <a:t>.</a:t>
            </a:r>
          </a:p>
          <a:p>
            <a:endParaRPr lang="ko-KR" altLang="en-US" dirty="0"/>
          </a:p>
        </p:txBody>
      </p:sp>
    </p:spTree>
    <p:extLst>
      <p:ext uri="{BB962C8B-B14F-4D97-AF65-F5344CB8AC3E}">
        <p14:creationId xmlns:p14="http://schemas.microsoft.com/office/powerpoint/2010/main" val="940873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a:t>Themes</a:t>
            </a:r>
            <a:br>
              <a:rPr lang="en-US" altLang="ko-KR" dirty="0"/>
            </a:br>
            <a:endParaRPr lang="ko-KR" altLang="en-US" dirty="0"/>
          </a:p>
        </p:txBody>
      </p:sp>
      <p:sp>
        <p:nvSpPr>
          <p:cNvPr id="3" name="내용 개체 틀 2"/>
          <p:cNvSpPr>
            <a:spLocks noGrp="1"/>
          </p:cNvSpPr>
          <p:nvPr>
            <p:ph idx="1"/>
          </p:nvPr>
        </p:nvSpPr>
        <p:spPr/>
        <p:txBody>
          <a:bodyPr>
            <a:normAutofit fontScale="70000" lnSpcReduction="20000"/>
          </a:bodyPr>
          <a:lstStyle/>
          <a:p>
            <a:r>
              <a:rPr lang="en-US" altLang="ko-KR" dirty="0"/>
              <a:t>The Corrupting Power of Unchecked Ambition</a:t>
            </a:r>
          </a:p>
          <a:p>
            <a:r>
              <a:rPr lang="en-US" altLang="ko-KR" dirty="0" smtClean="0"/>
              <a:t>Macbeth kills </a:t>
            </a:r>
            <a:r>
              <a:rPr lang="en-US" altLang="ko-KR" dirty="0"/>
              <a:t>Duncan against his better judgment and afterward stews in guilt and </a:t>
            </a:r>
            <a:r>
              <a:rPr lang="en-US" altLang="ko-KR" dirty="0" smtClean="0"/>
              <a:t>paranoia, descending </a:t>
            </a:r>
            <a:r>
              <a:rPr lang="en-US" altLang="ko-KR" dirty="0"/>
              <a:t>into a kind of frantic, boastful madness</a:t>
            </a:r>
            <a:r>
              <a:rPr lang="en-US" altLang="ko-KR" dirty="0" smtClean="0"/>
              <a:t>.</a:t>
            </a:r>
          </a:p>
          <a:p>
            <a:r>
              <a:rPr lang="en-US" altLang="ko-KR" dirty="0" smtClean="0"/>
              <a:t>Lady Macbeth spurs </a:t>
            </a:r>
            <a:r>
              <a:rPr lang="en-US" altLang="ko-KR" dirty="0"/>
              <a:t>her husband mercilessly to kill Duncan and urges him to be strong in the murder’s aftermath, but she is eventually driven to distraction by the effect of Macbeth’s repeated bloodshed on her conscience</a:t>
            </a:r>
            <a:r>
              <a:rPr lang="en-US" altLang="ko-KR" dirty="0" smtClean="0"/>
              <a:t>.</a:t>
            </a:r>
          </a:p>
          <a:p>
            <a:r>
              <a:rPr lang="en-US" altLang="ko-KR" dirty="0" smtClean="0"/>
              <a:t>Ambition is </a:t>
            </a:r>
            <a:r>
              <a:rPr lang="en-US" altLang="ko-KR" dirty="0"/>
              <a:t>what drives the couple to ever more terrible atrocities. The </a:t>
            </a:r>
            <a:r>
              <a:rPr lang="en-US" altLang="ko-KR" dirty="0" smtClean="0"/>
              <a:t>problem </a:t>
            </a:r>
            <a:r>
              <a:rPr lang="en-US" altLang="ko-KR" dirty="0"/>
              <a:t>is that once one decides to use violence to further one’s quest for power, it is difficult to stop. </a:t>
            </a:r>
            <a:r>
              <a:rPr lang="en-US" altLang="ko-KR" dirty="0" smtClean="0"/>
              <a:t>It </a:t>
            </a:r>
            <a:r>
              <a:rPr lang="en-US" altLang="ko-KR" dirty="0"/>
              <a:t>is always tempting to use violent means to dispose of </a:t>
            </a:r>
            <a:r>
              <a:rPr lang="en-US" altLang="ko-KR" dirty="0" smtClean="0"/>
              <a:t>potential threats. </a:t>
            </a:r>
            <a:endParaRPr lang="en-US" altLang="ko-KR" dirty="0"/>
          </a:p>
          <a:p>
            <a:endParaRPr lang="en-US" altLang="ko-KR" dirty="0" smtClean="0"/>
          </a:p>
          <a:p>
            <a:endParaRPr lang="en-US" altLang="ko-KR" dirty="0"/>
          </a:p>
          <a:p>
            <a:endParaRPr lang="en-US" altLang="ko-KR" dirty="0"/>
          </a:p>
          <a:p>
            <a:endParaRPr lang="ko-KR" altLang="en-US" dirty="0"/>
          </a:p>
        </p:txBody>
      </p:sp>
    </p:spTree>
    <p:extLst>
      <p:ext uri="{BB962C8B-B14F-4D97-AF65-F5344CB8AC3E}">
        <p14:creationId xmlns:p14="http://schemas.microsoft.com/office/powerpoint/2010/main" val="2545656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a:t>The Relationship </a:t>
            </a:r>
            <a:r>
              <a:rPr lang="en-US" altLang="ko-KR" dirty="0" smtClean="0"/>
              <a:t>between </a:t>
            </a:r>
            <a:r>
              <a:rPr lang="en-US" altLang="ko-KR" dirty="0"/>
              <a:t>Cruelty and Masculinity</a:t>
            </a:r>
            <a:br>
              <a:rPr lang="en-US" altLang="ko-KR" dirty="0"/>
            </a:br>
            <a:endParaRPr lang="ko-KR" altLang="en-US" dirty="0"/>
          </a:p>
        </p:txBody>
      </p:sp>
      <p:sp>
        <p:nvSpPr>
          <p:cNvPr id="3" name="내용 개체 틀 2"/>
          <p:cNvSpPr>
            <a:spLocks noGrp="1"/>
          </p:cNvSpPr>
          <p:nvPr>
            <p:ph idx="1"/>
          </p:nvPr>
        </p:nvSpPr>
        <p:spPr/>
        <p:txBody>
          <a:bodyPr>
            <a:normAutofit fontScale="92500" lnSpcReduction="20000"/>
          </a:bodyPr>
          <a:lstStyle/>
          <a:p>
            <a:r>
              <a:rPr lang="en-US" altLang="ko-KR" dirty="0"/>
              <a:t>Lady Macbeth goads her husband on to murder, Macbeth provokes the murderers he hires to kill </a:t>
            </a:r>
            <a:r>
              <a:rPr lang="en-US" altLang="ko-KR" dirty="0" err="1"/>
              <a:t>Banquo</a:t>
            </a:r>
            <a:r>
              <a:rPr lang="en-US" altLang="ko-KR" dirty="0"/>
              <a:t> by questioning their </a:t>
            </a:r>
            <a:r>
              <a:rPr lang="en-US" altLang="ko-KR" dirty="0" smtClean="0"/>
              <a:t>manhood, equating </a:t>
            </a:r>
            <a:r>
              <a:rPr lang="en-US" altLang="ko-KR" dirty="0"/>
              <a:t>masculinity with naked </a:t>
            </a:r>
            <a:r>
              <a:rPr lang="en-US" altLang="ko-KR" dirty="0" smtClean="0"/>
              <a:t>aggression. </a:t>
            </a:r>
          </a:p>
          <a:p>
            <a:r>
              <a:rPr lang="en-US" altLang="ko-KR" dirty="0"/>
              <a:t>To Malcolm’s suggestion, “Dispute it like a man,” </a:t>
            </a:r>
            <a:r>
              <a:rPr lang="en-US" altLang="ko-KR" dirty="0" err="1"/>
              <a:t>Macduff</a:t>
            </a:r>
            <a:r>
              <a:rPr lang="en-US" altLang="ko-KR" dirty="0"/>
              <a:t> replies, “I shall do so. But I must also feel it as a man” (4.3.221–223</a:t>
            </a:r>
            <a:r>
              <a:rPr lang="en-US" altLang="ko-KR" dirty="0" smtClean="0"/>
              <a:t>), giving him a lesson on </a:t>
            </a:r>
            <a:r>
              <a:rPr lang="en-US" altLang="ko-KR" dirty="0"/>
              <a:t>the </a:t>
            </a:r>
            <a:r>
              <a:rPr lang="en-US" altLang="ko-KR" dirty="0" smtClean="0"/>
              <a:t>emotional </a:t>
            </a:r>
            <a:r>
              <a:rPr lang="en-US" altLang="ko-KR" dirty="0"/>
              <a:t>nature of true masculinity.</a:t>
            </a:r>
          </a:p>
          <a:p>
            <a:r>
              <a:rPr lang="en-US" altLang="ko-KR" dirty="0" smtClean="0"/>
              <a:t>Masculinity is an ideology, not a true virtue.</a:t>
            </a:r>
            <a:endParaRPr lang="en-US" altLang="ko-KR" dirty="0"/>
          </a:p>
          <a:p>
            <a:endParaRPr lang="en-US" altLang="ko-KR" dirty="0" smtClean="0"/>
          </a:p>
          <a:p>
            <a:endParaRPr lang="ko-KR" altLang="en-US" dirty="0"/>
          </a:p>
        </p:txBody>
      </p:sp>
    </p:spTree>
    <p:extLst>
      <p:ext uri="{BB962C8B-B14F-4D97-AF65-F5344CB8AC3E}">
        <p14:creationId xmlns:p14="http://schemas.microsoft.com/office/powerpoint/2010/main" val="3404542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p:txBody>
          <a:bodyPr>
            <a:normAutofit fontScale="92500" lnSpcReduction="20000"/>
          </a:bodyPr>
          <a:lstStyle/>
          <a:p>
            <a:r>
              <a:rPr lang="en-US" altLang="ko-KR" dirty="0"/>
              <a:t>Duncan is always referred to as a “king,” while Macbeth soon becomes known as the “tyrant.” </a:t>
            </a:r>
          </a:p>
          <a:p>
            <a:r>
              <a:rPr lang="en-US" altLang="ko-KR" dirty="0"/>
              <a:t>tyrant </a:t>
            </a:r>
            <a:r>
              <a:rPr lang="en-US" altLang="ko-KR" dirty="0" smtClean="0"/>
              <a:t>: a </a:t>
            </a:r>
            <a:r>
              <a:rPr lang="en-US" altLang="ko-KR" dirty="0"/>
              <a:t>thirst for personal power and a violent </a:t>
            </a:r>
            <a:r>
              <a:rPr lang="en-US" altLang="ko-KR" dirty="0" smtClean="0"/>
              <a:t>temperament</a:t>
            </a:r>
          </a:p>
          <a:p>
            <a:r>
              <a:rPr lang="en-US" altLang="ko-KR" dirty="0" smtClean="0"/>
              <a:t>The </a:t>
            </a:r>
            <a:r>
              <a:rPr lang="en-US" altLang="ko-KR" dirty="0"/>
              <a:t>king-becoming </a:t>
            </a:r>
            <a:r>
              <a:rPr lang="en-US" altLang="ko-KR" dirty="0" smtClean="0"/>
              <a:t>graces : ‘justice</a:t>
            </a:r>
            <a:r>
              <a:rPr lang="en-US" altLang="ko-KR" dirty="0"/>
              <a:t>, verity, </a:t>
            </a:r>
            <a:r>
              <a:rPr lang="en-US" altLang="ko-KR" dirty="0" err="1"/>
              <a:t>temp’rance</a:t>
            </a:r>
            <a:r>
              <a:rPr lang="en-US" altLang="ko-KR" dirty="0"/>
              <a:t>, stableness, / Bounty, perseverance, mercy, [and] lowliness” (4.3.92–93</a:t>
            </a:r>
            <a:r>
              <a:rPr lang="en-US" altLang="ko-KR" dirty="0" smtClean="0"/>
              <a:t>).</a:t>
            </a:r>
          </a:p>
          <a:p>
            <a:r>
              <a:rPr lang="en-US" altLang="ko-KR" dirty="0" smtClean="0"/>
              <a:t>Model king: an </a:t>
            </a:r>
            <a:r>
              <a:rPr lang="en-US" altLang="ko-KR" dirty="0"/>
              <a:t>embodiment of order and justice, </a:t>
            </a:r>
            <a:r>
              <a:rPr lang="en-US" altLang="ko-KR" dirty="0" smtClean="0"/>
              <a:t>comfort </a:t>
            </a:r>
            <a:r>
              <a:rPr lang="en-US" altLang="ko-KR" dirty="0"/>
              <a:t>and </a:t>
            </a:r>
            <a:r>
              <a:rPr lang="en-US" altLang="ko-KR" dirty="0" smtClean="0"/>
              <a:t>affection to subjects</a:t>
            </a:r>
            <a:endParaRPr lang="en-US" altLang="ko-KR" dirty="0"/>
          </a:p>
          <a:p>
            <a:endParaRPr lang="en-US" altLang="ko-KR" dirty="0"/>
          </a:p>
          <a:p>
            <a:endParaRPr lang="en-US" altLang="ko-KR" dirty="0"/>
          </a:p>
          <a:p>
            <a:endParaRPr lang="ko-KR" altLang="en-US" dirty="0"/>
          </a:p>
        </p:txBody>
      </p:sp>
      <p:sp>
        <p:nvSpPr>
          <p:cNvPr id="4" name="제목 3"/>
          <p:cNvSpPr>
            <a:spLocks noGrp="1"/>
          </p:cNvSpPr>
          <p:nvPr>
            <p:ph type="title"/>
          </p:nvPr>
        </p:nvSpPr>
        <p:spPr/>
        <p:txBody>
          <a:bodyPr>
            <a:normAutofit fontScale="90000"/>
          </a:bodyPr>
          <a:lstStyle/>
          <a:p>
            <a:r>
              <a:rPr lang="en-US" altLang="ko-KR" dirty="0"/>
              <a:t>The Difference </a:t>
            </a:r>
            <a:r>
              <a:rPr lang="en-US" altLang="ko-KR" dirty="0" smtClean="0"/>
              <a:t>between </a:t>
            </a:r>
            <a:r>
              <a:rPr lang="en-US" altLang="ko-KR" dirty="0"/>
              <a:t>Kingship and Tyranny</a:t>
            </a:r>
            <a:br>
              <a:rPr lang="en-US" altLang="ko-KR" dirty="0"/>
            </a:br>
            <a:endParaRPr lang="ko-KR" altLang="en-US" dirty="0"/>
          </a:p>
        </p:txBody>
      </p:sp>
    </p:spTree>
    <p:extLst>
      <p:ext uri="{BB962C8B-B14F-4D97-AF65-F5344CB8AC3E}">
        <p14:creationId xmlns:p14="http://schemas.microsoft.com/office/powerpoint/2010/main" val="85931526"/>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621</TotalTime>
  <Words>4153</Words>
  <Application>Microsoft Office PowerPoint</Application>
  <PresentationFormat>화면 슬라이드 쇼(4:3)</PresentationFormat>
  <Paragraphs>228</Paragraphs>
  <Slides>44</Slides>
  <Notes>0</Notes>
  <HiddenSlides>0</HiddenSlides>
  <MMClips>0</MMClips>
  <ScaleCrop>false</ScaleCrop>
  <HeadingPairs>
    <vt:vector size="6" baseType="variant">
      <vt:variant>
        <vt:lpstr>사용한 글꼴</vt:lpstr>
      </vt:variant>
      <vt:variant>
        <vt:i4>2</vt:i4>
      </vt:variant>
      <vt:variant>
        <vt:lpstr>테마</vt:lpstr>
      </vt:variant>
      <vt:variant>
        <vt:i4>1</vt:i4>
      </vt:variant>
      <vt:variant>
        <vt:lpstr>슬라이드 제목</vt:lpstr>
      </vt:variant>
      <vt:variant>
        <vt:i4>44</vt:i4>
      </vt:variant>
    </vt:vector>
  </HeadingPairs>
  <TitlesOfParts>
    <vt:vector size="47" baseType="lpstr">
      <vt:lpstr>맑은 고딕</vt:lpstr>
      <vt:lpstr>Arial</vt:lpstr>
      <vt:lpstr>Office 테마</vt:lpstr>
      <vt:lpstr>Macbeth </vt:lpstr>
      <vt:lpstr>PowerPoint 프레젠테이션</vt:lpstr>
      <vt:lpstr>PowerPoint 프레젠테이션</vt:lpstr>
      <vt:lpstr>PowerPoint 프레젠테이션</vt:lpstr>
      <vt:lpstr>Plot </vt:lpstr>
      <vt:lpstr>PowerPoint 프레젠테이션</vt:lpstr>
      <vt:lpstr>Themes </vt:lpstr>
      <vt:lpstr>The Relationship between Cruelty and Masculinity </vt:lpstr>
      <vt:lpstr>The Difference between Kingship and Tyranny </vt:lpstr>
      <vt:lpstr>Ambition </vt:lpstr>
      <vt:lpstr>Guilt</vt:lpstr>
      <vt:lpstr>The loss of children </vt:lpstr>
      <vt:lpstr>Symbols </vt:lpstr>
      <vt:lpstr>The Weather </vt:lpstr>
      <vt:lpstr>Macbeth’s ambition</vt:lpstr>
      <vt:lpstr>Fear and guilt </vt:lpstr>
      <vt:lpstr>PowerPoint 프레젠테이션</vt:lpstr>
      <vt:lpstr>Good and evil </vt:lpstr>
      <vt:lpstr>PowerPoint 프레젠테이션</vt:lpstr>
      <vt:lpstr>The supernatural </vt:lpstr>
      <vt:lpstr>Key Scenes for macbeth</vt:lpstr>
      <vt:lpstr>PowerPoint 프레젠테이션</vt:lpstr>
      <vt:lpstr>PowerPoint 프레젠테이션</vt:lpstr>
      <vt:lpstr>PowerPoint 프레젠테이션</vt:lpstr>
      <vt:lpstr>PowerPoint 프레젠테이션</vt:lpstr>
      <vt:lpstr>PowerPoint 프레젠테이션</vt:lpstr>
      <vt:lpstr>Key scenes for Lady Macbeth</vt:lpstr>
      <vt:lpstr>PowerPoint 프레젠테이션</vt:lpstr>
      <vt:lpstr>Why does Lady Macbeth say she would kill their child? </vt:lpstr>
      <vt:lpstr>Why does Lady Macbeth faint? </vt:lpstr>
      <vt:lpstr>PowerPoint 프레젠테이션</vt:lpstr>
      <vt:lpstr>PowerPoint 프레젠테이션</vt:lpstr>
      <vt:lpstr>PowerPoint 프레젠테이션</vt:lpstr>
      <vt:lpstr>The witches </vt:lpstr>
      <vt:lpstr>PowerPoint 프레젠테이션</vt:lpstr>
      <vt:lpstr>The witches' influence </vt:lpstr>
      <vt:lpstr>Who's to blame? </vt:lpstr>
      <vt:lpstr>Techniques : Ambiguities </vt:lpstr>
      <vt:lpstr>Repetition</vt:lpstr>
      <vt:lpstr>Why is Banquo's ghost important in act 3? </vt:lpstr>
      <vt:lpstr>How a guilty conscience gives birth to a crime </vt:lpstr>
      <vt:lpstr>the pangs of conscience</vt:lpstr>
      <vt:lpstr>PowerPoint 프레젠테이션</vt:lpstr>
      <vt:lpstr>Harold Bloom on Macbeth</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Macbeth</dc:title>
  <dc:creator>Registered User</dc:creator>
  <cp:lastModifiedBy>USER</cp:lastModifiedBy>
  <cp:revision>21</cp:revision>
  <dcterms:created xsi:type="dcterms:W3CDTF">2019-08-02T11:56:31Z</dcterms:created>
  <dcterms:modified xsi:type="dcterms:W3CDTF">2020-11-11T02:43:42Z</dcterms:modified>
</cp:coreProperties>
</file>