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2" r:id="rId2"/>
    <p:sldId id="337" r:id="rId3"/>
    <p:sldId id="336" r:id="rId4"/>
    <p:sldId id="339" r:id="rId5"/>
    <p:sldId id="340" r:id="rId6"/>
    <p:sldId id="341" r:id="rId7"/>
    <p:sldId id="342" r:id="rId8"/>
    <p:sldId id="343" r:id="rId9"/>
    <p:sldId id="330" r:id="rId10"/>
    <p:sldId id="338" r:id="rId11"/>
    <p:sldId id="332" r:id="rId12"/>
    <p:sldId id="334" r:id="rId13"/>
    <p:sldId id="335" r:id="rId14"/>
    <p:sldId id="295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41735"/>
    <a:srgbClr val="1D385F"/>
    <a:srgbClr val="A52B43"/>
    <a:srgbClr val="00519F"/>
    <a:srgbClr val="0074B4"/>
    <a:srgbClr val="A31938"/>
    <a:srgbClr val="524898"/>
    <a:srgbClr val="293959"/>
    <a:srgbClr val="9D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0" autoAdjust="0"/>
    <p:restoredTop sz="94589" autoAdjust="0"/>
  </p:normalViewPr>
  <p:slideViewPr>
    <p:cSldViewPr>
      <p:cViewPr varScale="1">
        <p:scale>
          <a:sx n="108" d="100"/>
          <a:sy n="108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1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CE1B-7726-44AB-B68E-C11CE166C321}" type="datetimeFigureOut">
              <a:rPr lang="ko-KR" altLang="en-US" smtClean="0"/>
              <a:pPr/>
              <a:t>2025-03-13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AE5-0202-457F-B7B5-C12BC9B75F7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E0B50-12A7-4706-9B6D-E5E8A50018B8}" type="datetimeFigureOut">
              <a:rPr lang="ko-KR" altLang="en-US" smtClean="0"/>
              <a:pPr/>
              <a:t>2025-03-13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66DB7-65CD-4CC6-B354-EFC016D177D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2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38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emf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인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7176120" y="908720"/>
            <a:ext cx="4389604" cy="1916285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54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제목스타일 편집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7" y="477366"/>
            <a:ext cx="1562290" cy="386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-23838" y="2844055"/>
            <a:ext cx="2879468" cy="3330987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713136"/>
            <a:ext cx="4347747" cy="2503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제목 1"/>
          <p:cNvSpPr>
            <a:spLocks noGrp="1"/>
          </p:cNvSpPr>
          <p:nvPr userDrawn="1">
            <p:ph type="title"/>
          </p:nvPr>
        </p:nvSpPr>
        <p:spPr>
          <a:xfrm>
            <a:off x="7104112" y="513330"/>
            <a:ext cx="3998912" cy="1840813"/>
          </a:xfrm>
        </p:spPr>
        <p:txBody>
          <a:bodyPr>
            <a:noAutofit/>
          </a:bodyPr>
          <a:lstStyle>
            <a:lvl1pPr marL="0" algn="ctr" defTabSz="914400" rtl="0" eaLnBrk="1" latinLnBrk="1" hangingPunct="1">
              <a:defRPr lang="ko-KR" altLang="en-US" sz="48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직사각형 9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1527914" y="1507647"/>
            <a:ext cx="1966715" cy="22751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0" y="3768798"/>
            <a:ext cx="3690325" cy="24047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5" y="3063782"/>
            <a:ext cx="599021" cy="599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3" y="1933504"/>
            <a:ext cx="797297" cy="797297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0" y="307017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81" y="1985123"/>
            <a:ext cx="660078" cy="6600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90308" y="6309779"/>
            <a:ext cx="1213052" cy="3708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bg>
      <p:bgPr>
        <a:solidFill>
          <a:srgbClr val="A52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 userDrawn="1"/>
        </p:nvSpPr>
        <p:spPr>
          <a:xfrm>
            <a:off x="335360" y="380851"/>
            <a:ext cx="11521280" cy="6144493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305563" y="2107896"/>
            <a:ext cx="9601067" cy="1143000"/>
          </a:xfrm>
        </p:spPr>
        <p:txBody>
          <a:bodyPr>
            <a:noAutofit/>
          </a:bodyPr>
          <a:lstStyle>
            <a:lvl1pPr marL="0" algn="ctr" defTabSz="914400" rtl="0" eaLnBrk="1" fontAlgn="ctr" latin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ko-KR" altLang="en-US" sz="4800" b="1" kern="1200" spc="-150" dirty="0" smtClean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11" y="4505017"/>
            <a:ext cx="3593179" cy="206908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4007768" y="5116214"/>
            <a:ext cx="1221176" cy="1412664"/>
          </a:xfrm>
          <a:prstGeom prst="rect">
            <a:avLst/>
          </a:prstGeom>
        </p:spPr>
      </p:pic>
      <p:sp>
        <p:nvSpPr>
          <p:cNvPr id="6" name="타원 5"/>
          <p:cNvSpPr/>
          <p:nvPr userDrawn="1"/>
        </p:nvSpPr>
        <p:spPr>
          <a:xfrm>
            <a:off x="3981450" y="373089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 userDrawn="1"/>
        </p:nvSpPr>
        <p:spPr>
          <a:xfrm>
            <a:off x="7839075" y="378804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 userDrawn="1"/>
        </p:nvSpPr>
        <p:spPr>
          <a:xfrm>
            <a:off x="8972550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 userDrawn="1"/>
        </p:nvSpPr>
        <p:spPr>
          <a:xfrm>
            <a:off x="2733675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6" y="397104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25" y="4926932"/>
            <a:ext cx="658923" cy="65892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1" y="3913896"/>
            <a:ext cx="599021" cy="59902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2" y="4926354"/>
            <a:ext cx="660078" cy="660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0"/>
            <a:ext cx="255737" cy="83671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04689" y="35108"/>
            <a:ext cx="7955239" cy="76207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6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/>
              <a:t>마스터 </a:t>
            </a:r>
            <a:r>
              <a:rPr lang="ko-KR" altLang="en-US" dirty="0"/>
              <a:t>제목 스타일 편집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6738" y="163192"/>
            <a:ext cx="1467793" cy="4487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243159" y="307132"/>
            <a:ext cx="8750763" cy="69279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2" name="그룹 1"/>
          <p:cNvGrpSpPr/>
          <p:nvPr userDrawn="1"/>
        </p:nvGrpSpPr>
        <p:grpSpPr>
          <a:xfrm>
            <a:off x="-21035" y="0"/>
            <a:ext cx="12213035" cy="171450"/>
            <a:chOff x="-21035" y="4874490"/>
            <a:chExt cx="12213035" cy="210694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1035" y="4877402"/>
              <a:ext cx="1292499" cy="207782"/>
            </a:xfrm>
            <a:prstGeom prst="rect">
              <a:avLst/>
            </a:prstGeom>
            <a:solidFill>
              <a:srgbClr val="A5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1271464" y="4874490"/>
              <a:ext cx="10920536" cy="21069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10" y="272957"/>
            <a:ext cx="599021" cy="5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0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78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4800" b="1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희망자료 신청 가이드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5015880" y="1021208"/>
            <a:ext cx="6523215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59896" y="1663017"/>
            <a:ext cx="6288960" cy="66558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A52B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직접신청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희망자료직접신청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1" y="1597174"/>
            <a:ext cx="10178447" cy="356001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007768" y="3573016"/>
            <a:ext cx="1152128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890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' </a:t>
            </a:r>
            <a:r>
              <a:rPr lang="ko-KR" altLang="en-US" b="1" dirty="0">
                <a:solidFill>
                  <a:srgbClr val="FF0000"/>
                </a:solidFill>
              </a:rPr>
              <a:t>*</a:t>
            </a:r>
            <a:r>
              <a:rPr lang="ko-KR" altLang="en-US" dirty="0"/>
              <a:t> </a:t>
            </a:r>
            <a:r>
              <a:rPr lang="en-US" altLang="ko-KR" dirty="0"/>
              <a:t>‘ </a:t>
            </a:r>
            <a:r>
              <a:rPr lang="ko-KR" altLang="en-US" dirty="0"/>
              <a:t>표기 된 필수 입력항목 전부 입력 후</a:t>
            </a:r>
            <a:r>
              <a:rPr lang="en-US" altLang="ko-KR" dirty="0"/>
              <a:t>, '</a:t>
            </a:r>
            <a:r>
              <a:rPr lang="ko-KR" altLang="en-US" dirty="0"/>
              <a:t>저장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56792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서지사항을 구체적으로 기재할 수록 정확하고 신속한 서비스 가능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0000FF"/>
                </a:solidFill>
              </a:rPr>
              <a:t>잘 </a:t>
            </a:r>
            <a:r>
              <a:rPr lang="ko-KR" altLang="en-US" dirty="0">
                <a:solidFill>
                  <a:srgbClr val="0000FF"/>
                </a:solidFill>
              </a:rPr>
              <a:t>모르겠다면 </a:t>
            </a:r>
            <a:r>
              <a:rPr lang="ko-KR" altLang="en-US" dirty="0" smtClean="0">
                <a:solidFill>
                  <a:srgbClr val="0000FF"/>
                </a:solidFill>
              </a:rPr>
              <a:t>비고란에 해당 </a:t>
            </a:r>
            <a:r>
              <a:rPr lang="ko-KR" altLang="en-US" dirty="0">
                <a:solidFill>
                  <a:srgbClr val="0000FF"/>
                </a:solidFill>
              </a:rPr>
              <a:t>자료를 구입할 수 있는 인터넷 </a:t>
            </a:r>
            <a:r>
              <a:rPr lang="ko-KR" altLang="en-US" dirty="0" smtClean="0">
                <a:solidFill>
                  <a:srgbClr val="0000FF"/>
                </a:solidFill>
              </a:rPr>
              <a:t>페이지의 </a:t>
            </a:r>
            <a:r>
              <a:rPr lang="en-US" altLang="ko-KR" dirty="0">
                <a:solidFill>
                  <a:srgbClr val="0000FF"/>
                </a:solidFill>
              </a:rPr>
              <a:t>URL</a:t>
            </a:r>
            <a:r>
              <a:rPr lang="ko-KR" altLang="en-US" dirty="0">
                <a:solidFill>
                  <a:srgbClr val="0000FF"/>
                </a:solidFill>
              </a:rPr>
              <a:t>을 </a:t>
            </a:r>
            <a:r>
              <a:rPr lang="ko-KR" altLang="en-US" dirty="0" smtClean="0">
                <a:solidFill>
                  <a:srgbClr val="0000FF"/>
                </a:solidFill>
              </a:rPr>
              <a:t>기재 요망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ko-KR" dirty="0" smtClean="0">
                <a:solidFill>
                  <a:srgbClr val="0000FF"/>
                </a:solidFill>
              </a:rPr>
              <a:t>LP</a:t>
            </a:r>
            <a:r>
              <a:rPr lang="ko-KR" altLang="en-US" dirty="0" smtClean="0">
                <a:solidFill>
                  <a:srgbClr val="0000FF"/>
                </a:solidFill>
              </a:rPr>
              <a:t>도 신청 가능</a:t>
            </a:r>
            <a:r>
              <a:rPr lang="en-US" altLang="ko-KR" dirty="0" smtClean="0">
                <a:solidFill>
                  <a:srgbClr val="0000FF"/>
                </a:solidFill>
              </a:rPr>
              <a:t>(</a:t>
            </a:r>
            <a:r>
              <a:rPr lang="ko-KR" altLang="en-US" dirty="0" smtClean="0">
                <a:solidFill>
                  <a:srgbClr val="0000FF"/>
                </a:solidFill>
              </a:rPr>
              <a:t>입수된 </a:t>
            </a:r>
            <a:r>
              <a:rPr lang="en-US" altLang="ko-KR" dirty="0" smtClean="0">
                <a:solidFill>
                  <a:srgbClr val="0000FF"/>
                </a:solidFill>
              </a:rPr>
              <a:t>LP</a:t>
            </a:r>
            <a:r>
              <a:rPr lang="ko-KR" altLang="en-US" dirty="0" smtClean="0">
                <a:solidFill>
                  <a:srgbClr val="0000FF"/>
                </a:solidFill>
              </a:rPr>
              <a:t>는 </a:t>
            </a:r>
            <a:r>
              <a:rPr lang="en-US" altLang="ko-KR" dirty="0" smtClean="0">
                <a:solidFill>
                  <a:srgbClr val="0000FF"/>
                </a:solidFill>
              </a:rPr>
              <a:t>Space </a:t>
            </a:r>
            <a:r>
              <a:rPr lang="en-US" altLang="ko-KR" dirty="0">
                <a:solidFill>
                  <a:srgbClr val="0000FF"/>
                </a:solidFill>
              </a:rPr>
              <a:t>M</a:t>
            </a:r>
            <a:r>
              <a:rPr lang="ko-KR" altLang="en-US" dirty="0">
                <a:solidFill>
                  <a:srgbClr val="0000FF"/>
                </a:solidFill>
              </a:rPr>
              <a:t>에서 </a:t>
            </a:r>
            <a:r>
              <a:rPr lang="ko-KR" altLang="en-US" dirty="0" smtClean="0">
                <a:solidFill>
                  <a:srgbClr val="0000FF"/>
                </a:solidFill>
              </a:rPr>
              <a:t>이용가능</a:t>
            </a:r>
            <a:r>
              <a:rPr lang="en-US" altLang="ko-KR" dirty="0" smtClean="0">
                <a:solidFill>
                  <a:srgbClr val="0000FF"/>
                </a:solidFill>
              </a:rPr>
              <a:t>)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8C12-4733-31DD-6AF4-D6CBE299FD80}"/>
              </a:ext>
            </a:extLst>
          </p:cNvPr>
          <p:cNvSpPr txBox="1"/>
          <p:nvPr/>
        </p:nvSpPr>
        <p:spPr>
          <a:xfrm>
            <a:off x="984407" y="2479379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2848710"/>
            <a:ext cx="10384375" cy="366973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143672" y="5229200"/>
            <a:ext cx="316835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312024" y="5157192"/>
            <a:ext cx="524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← </a:t>
            </a:r>
            <a:r>
              <a:rPr lang="ko-KR" altLang="en-US" b="1" dirty="0" smtClean="0">
                <a:solidFill>
                  <a:srgbClr val="0000FF"/>
                </a:solidFill>
              </a:rPr>
              <a:t>인터넷으로 해당 자료를 찾아보신 곳의 </a:t>
            </a:r>
            <a:r>
              <a:rPr lang="en-US" altLang="ko-KR" b="1" dirty="0" smtClean="0">
                <a:solidFill>
                  <a:srgbClr val="0000FF"/>
                </a:solidFill>
              </a:rPr>
              <a:t>URL</a:t>
            </a:r>
            <a:r>
              <a:rPr lang="ko-KR" altLang="en-US" b="1" dirty="0" smtClean="0">
                <a:solidFill>
                  <a:srgbClr val="0000FF"/>
                </a:solidFill>
              </a:rPr>
              <a:t>을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r>
              <a:rPr lang="en-US" altLang="ko-KR" b="1" dirty="0">
                <a:solidFill>
                  <a:srgbClr val="0000FF"/>
                </a:solidFill>
              </a:rPr>
              <a:t> </a:t>
            </a:r>
            <a:r>
              <a:rPr lang="en-US" altLang="ko-KR" b="1" dirty="0" smtClean="0">
                <a:solidFill>
                  <a:srgbClr val="0000FF"/>
                </a:solidFill>
              </a:rPr>
              <a:t>  </a:t>
            </a:r>
            <a:r>
              <a:rPr lang="ko-KR" altLang="en-US" b="1" dirty="0" smtClean="0">
                <a:solidFill>
                  <a:srgbClr val="0000FF"/>
                </a:solidFill>
              </a:rPr>
              <a:t> 입력해주시면 빠른 구입에 큰 도움이 됩니다</a:t>
            </a:r>
            <a:r>
              <a:rPr lang="en-US" altLang="ko-KR" b="1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altLang="ko-KR" b="1" dirty="0">
                <a:solidFill>
                  <a:srgbClr val="0000FF"/>
                </a:solidFill>
              </a:rPr>
              <a:t> </a:t>
            </a:r>
            <a:r>
              <a:rPr lang="en-US" altLang="ko-KR" b="1" dirty="0" smtClean="0">
                <a:solidFill>
                  <a:srgbClr val="0000FF"/>
                </a:solidFill>
              </a:rPr>
              <a:t>    (ex. </a:t>
            </a:r>
            <a:r>
              <a:rPr lang="ko-KR" altLang="en-US" b="1" dirty="0" smtClean="0">
                <a:solidFill>
                  <a:srgbClr val="0000FF"/>
                </a:solidFill>
              </a:rPr>
              <a:t>알라딘</a:t>
            </a:r>
            <a:r>
              <a:rPr lang="en-US" altLang="ko-KR" b="1" dirty="0" smtClean="0">
                <a:solidFill>
                  <a:srgbClr val="0000FF"/>
                </a:solidFill>
              </a:rPr>
              <a:t>, </a:t>
            </a:r>
            <a:r>
              <a:rPr lang="ko-KR" altLang="en-US" b="1" dirty="0" err="1" smtClean="0">
                <a:solidFill>
                  <a:srgbClr val="0000FF"/>
                </a:solidFill>
              </a:rPr>
              <a:t>교보문고</a:t>
            </a:r>
            <a:r>
              <a:rPr lang="en-US" altLang="ko-KR" b="1" dirty="0" smtClean="0">
                <a:solidFill>
                  <a:srgbClr val="0000FF"/>
                </a:solidFill>
              </a:rPr>
              <a:t>, Amazon.com </a:t>
            </a:r>
            <a:r>
              <a:rPr lang="ko-KR" altLang="en-US" b="1" dirty="0" smtClean="0">
                <a:solidFill>
                  <a:srgbClr val="0000FF"/>
                </a:solidFill>
              </a:rPr>
              <a:t>등</a:t>
            </a:r>
            <a:r>
              <a:rPr lang="en-US" altLang="ko-KR" b="1" dirty="0" smtClean="0">
                <a:solidFill>
                  <a:srgbClr val="0000FF"/>
                </a:solidFill>
              </a:rPr>
              <a:t>)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00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FAQ</a:t>
            </a:r>
            <a:endParaRPr lang="ko-KR" altLang="en-US" sz="48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03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36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개인당 희망자료 신청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가능한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건수는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최대 몇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권까지 인가요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627952"/>
            <a:ext cx="105131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전 신분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교ㆍ직원</a:t>
            </a:r>
            <a:r>
              <a:rPr lang="en-US" altLang="ko-KR" sz="1600" dirty="0"/>
              <a:t>, </a:t>
            </a:r>
            <a:r>
              <a:rPr lang="ko-KR" altLang="en-US" sz="1600" dirty="0"/>
              <a:t>학생</a:t>
            </a:r>
            <a:r>
              <a:rPr lang="en-US" altLang="ko-KR" sz="1600" dirty="0"/>
              <a:t>)</a:t>
            </a:r>
            <a:r>
              <a:rPr lang="ko-KR" altLang="en-US" sz="1600" dirty="0"/>
              <a:t> 공통으로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단행본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13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en-US" altLang="ko-KR" sz="1600" b="1" u="sng" dirty="0" smtClean="0"/>
              <a:t>,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전자책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10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ko-KR" altLang="en-US" sz="1600" dirty="0" smtClean="0"/>
              <a:t> 이내로 신청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     </a:t>
            </a:r>
            <a:r>
              <a:rPr lang="en-US" altLang="ko-KR" sz="1600" b="1" dirty="0">
                <a:solidFill>
                  <a:srgbClr val="0000FF"/>
                </a:solidFill>
              </a:rPr>
              <a:t>DVD</a:t>
            </a:r>
            <a:r>
              <a:rPr lang="ko-KR" altLang="en-US" sz="1600" b="1" dirty="0">
                <a:solidFill>
                  <a:srgbClr val="0000FF"/>
                </a:solidFill>
              </a:rPr>
              <a:t>나 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LP,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악보</a:t>
            </a:r>
            <a:r>
              <a:rPr lang="ko-KR" altLang="en-US" sz="1600" dirty="0" smtClean="0"/>
              <a:t>와 </a:t>
            </a:r>
            <a:r>
              <a:rPr lang="ko-KR" altLang="en-US" sz="1600" dirty="0"/>
              <a:t>같은 </a:t>
            </a:r>
            <a:r>
              <a:rPr lang="ko-KR" altLang="en-US" sz="1600" b="1" dirty="0">
                <a:solidFill>
                  <a:srgbClr val="0000FF"/>
                </a:solidFill>
              </a:rPr>
              <a:t>비도서자료</a:t>
            </a:r>
            <a:r>
              <a:rPr lang="ko-KR" altLang="en-US" sz="1600" dirty="0"/>
              <a:t>들도 </a:t>
            </a:r>
            <a:r>
              <a:rPr lang="ko-KR" altLang="en-US" sz="1600" b="1" u="sng" dirty="0">
                <a:solidFill>
                  <a:srgbClr val="0000FF"/>
                </a:solidFill>
              </a:rPr>
              <a:t>직접신청방법을 통해 신청 가능</a:t>
            </a:r>
            <a:r>
              <a:rPr lang="ko-KR" altLang="en-US" sz="1600" dirty="0"/>
              <a:t>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 smtClean="0"/>
              <a:t>     </a:t>
            </a:r>
            <a:r>
              <a:rPr lang="ko-KR" altLang="en-US" sz="1600" dirty="0" smtClean="0"/>
              <a:t>단</a:t>
            </a:r>
            <a:r>
              <a:rPr lang="en-US" altLang="ko-KR" sz="1600" dirty="0" smtClean="0"/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연체 등으로 인한 대출 정지기간에는 희망도서 신청이 불가능합니다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  <a:endParaRPr lang="en-US" altLang="ko-KR" sz="1600" b="1" dirty="0" smtClean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C7B6-C252-3609-D7DF-ED24F96B754D}"/>
              </a:ext>
            </a:extLst>
          </p:cNvPr>
          <p:cNvSpPr txBox="1"/>
          <p:nvPr/>
        </p:nvSpPr>
        <p:spPr>
          <a:xfrm>
            <a:off x="984406" y="2636912"/>
            <a:ext cx="10728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Q2.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신청한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언젠데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빨리 들어오지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않나요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자료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들어왔다고 문자를 받았는데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아직 대출할 수 없나요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빨리 좀 해주세요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나 바빠요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D65E5-99D4-62B6-AF55-57FE9C682890}"/>
              </a:ext>
            </a:extLst>
          </p:cNvPr>
          <p:cNvSpPr txBox="1"/>
          <p:nvPr/>
        </p:nvSpPr>
        <p:spPr>
          <a:xfrm>
            <a:off x="1127448" y="3344798"/>
            <a:ext cx="10729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국내 자료 </a:t>
            </a:r>
            <a:r>
              <a:rPr lang="en-US" altLang="ko-KR" sz="1600" dirty="0"/>
              <a:t>/ </a:t>
            </a:r>
            <a:r>
              <a:rPr lang="ko-KR" altLang="en-US" sz="1600" dirty="0"/>
              <a:t>국외 </a:t>
            </a:r>
            <a:r>
              <a:rPr lang="ko-KR" altLang="en-US" sz="1600" dirty="0" smtClean="0"/>
              <a:t>자료의 </a:t>
            </a:r>
            <a:r>
              <a:rPr lang="ko-KR" altLang="en-US" sz="1600" dirty="0"/>
              <a:t>여부에 따라 입수 시간이 다릅니다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또한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입수 </a:t>
            </a:r>
            <a:r>
              <a:rPr lang="ko-KR" altLang="en-US" sz="1600" dirty="0"/>
              <a:t>후</a:t>
            </a:r>
            <a:r>
              <a:rPr lang="en-US" altLang="ko-KR" sz="1600" dirty="0"/>
              <a:t> </a:t>
            </a:r>
            <a:r>
              <a:rPr lang="ko-KR" altLang="en-US" sz="1600" dirty="0"/>
              <a:t>장서로 등록되어 서가에 </a:t>
            </a:r>
            <a:r>
              <a:rPr lang="ko-KR" altLang="en-US" sz="1600" dirty="0" smtClean="0"/>
              <a:t>배가되기까지 필요한 작업으로 인하여 </a:t>
            </a:r>
            <a:r>
              <a:rPr lang="ko-KR" altLang="en-US" sz="1600" dirty="0"/>
              <a:t>시간이 </a:t>
            </a:r>
            <a:r>
              <a:rPr lang="ko-KR" altLang="en-US" sz="1600" dirty="0" smtClean="0"/>
              <a:t>필요합니다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여건에 따라 변동의 여지는 있으나</a:t>
            </a:r>
            <a:r>
              <a:rPr lang="en-US" altLang="ko-KR" sz="1600" dirty="0"/>
              <a:t>, </a:t>
            </a:r>
            <a:r>
              <a:rPr lang="ko-KR" altLang="en-US" sz="1600" b="1" u="sng" dirty="0" err="1">
                <a:solidFill>
                  <a:srgbClr val="FF0000"/>
                </a:solidFill>
              </a:rPr>
              <a:t>국내자료는</a:t>
            </a:r>
            <a:r>
              <a:rPr lang="ko-KR" altLang="en-US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평균 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 ~ 2</a:t>
            </a:r>
            <a:r>
              <a:rPr lang="ko-KR" altLang="en-US" sz="1600" b="1" u="sng" dirty="0">
                <a:solidFill>
                  <a:srgbClr val="FF0000"/>
                </a:solidFill>
              </a:rPr>
              <a:t>주</a:t>
            </a:r>
            <a:r>
              <a:rPr lang="en-US" altLang="ko-KR" sz="1600" b="1" u="sng" dirty="0">
                <a:solidFill>
                  <a:srgbClr val="FF0000"/>
                </a:solidFill>
              </a:rPr>
              <a:t>, </a:t>
            </a:r>
            <a:r>
              <a:rPr lang="ko-KR" altLang="en-US" sz="1600" b="1" u="sng" dirty="0">
                <a:solidFill>
                  <a:srgbClr val="FF0000"/>
                </a:solidFill>
              </a:rPr>
              <a:t>국외자료는</a:t>
            </a:r>
            <a:r>
              <a:rPr lang="en-US" altLang="ko-KR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>
                <a:solidFill>
                  <a:srgbClr val="FF0000"/>
                </a:solidFill>
              </a:rPr>
              <a:t>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</a:t>
            </a:r>
            <a:r>
              <a:rPr lang="ko-KR" altLang="en-US" sz="1600" b="1" u="sng" dirty="0">
                <a:solidFill>
                  <a:srgbClr val="FF0000"/>
                </a:solidFill>
              </a:rPr>
              <a:t>개월 가량 소요</a:t>
            </a:r>
            <a:r>
              <a:rPr lang="ko-KR" altLang="en-US" sz="1600" dirty="0"/>
              <a:t>됩니다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 smtClean="0"/>
              <a:t>    우선정리신청가능 안내 문자를 받으시면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이때부터 홈페이지에서 우선 정리 신청이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모든 </a:t>
            </a:r>
            <a:r>
              <a:rPr lang="ko-KR" altLang="en-US" sz="1600" dirty="0"/>
              <a:t>작업이 완료되어 이용 가능한 상태가 </a:t>
            </a:r>
            <a:r>
              <a:rPr lang="ko-KR" altLang="en-US" sz="1600" dirty="0" smtClean="0"/>
              <a:t>되어 이용가능 문자를 받으시면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자료 대출이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E3512-A460-05A2-4051-12148CB52BA4}"/>
              </a:ext>
            </a:extLst>
          </p:cNvPr>
          <p:cNvSpPr txBox="1"/>
          <p:nvPr/>
        </p:nvSpPr>
        <p:spPr>
          <a:xfrm>
            <a:off x="984407" y="480117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Q3.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희망자료 구입 신청이 취소되었습니다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왜죠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58F9B-0ABF-5A83-63FC-8C51086ACA2A}"/>
              </a:ext>
            </a:extLst>
          </p:cNvPr>
          <p:cNvSpPr txBox="1"/>
          <p:nvPr/>
        </p:nvSpPr>
        <p:spPr>
          <a:xfrm>
            <a:off x="1127448" y="5243135"/>
            <a:ext cx="108732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b="1" dirty="0">
                <a:solidFill>
                  <a:srgbClr val="FF0000"/>
                </a:solidFill>
              </a:rPr>
              <a:t>다음의 이유에 해당되는 경우 신청이 취소될 수 있습니다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확인 결과 해당 </a:t>
            </a:r>
            <a:r>
              <a:rPr lang="ko-KR" altLang="en-US" sz="1600" dirty="0"/>
              <a:t>도서가 </a:t>
            </a:r>
            <a:r>
              <a:rPr lang="ko-KR" altLang="en-US" sz="1600" dirty="0" smtClean="0"/>
              <a:t>절판 또는 </a:t>
            </a:r>
            <a:r>
              <a:rPr lang="ko-KR" altLang="en-US" sz="1600" dirty="0"/>
              <a:t>품절되어 구입할 수 없는 경우 </a:t>
            </a:r>
            <a:r>
              <a:rPr lang="en-US" altLang="ko-KR" sz="1600" dirty="0"/>
              <a:t>/ </a:t>
            </a:r>
            <a:r>
              <a:rPr lang="ko-KR" altLang="en-US" sz="1600" dirty="0"/>
              <a:t>시중에 </a:t>
            </a:r>
            <a:r>
              <a:rPr lang="ko-KR" altLang="en-US" sz="1600" dirty="0" smtClean="0"/>
              <a:t>미 출판된 </a:t>
            </a:r>
            <a:r>
              <a:rPr lang="ko-KR" altLang="en-US" sz="1600" dirty="0"/>
              <a:t>자료의 경우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도서관에 이미 같은 </a:t>
            </a:r>
            <a:r>
              <a:rPr lang="ko-KR" altLang="en-US" sz="1600" dirty="0" smtClean="0"/>
              <a:t>자료를 소장중인 경우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우리 도서관이 소장하기에 부적합한 자료인 </a:t>
            </a:r>
            <a:r>
              <a:rPr lang="ko-KR" altLang="en-US" sz="1600" dirty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어린이 청소년 도서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얇은 </a:t>
            </a:r>
            <a:r>
              <a:rPr lang="ko-KR" altLang="en-US" sz="1600" dirty="0"/>
              <a:t>소책자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절지 문제집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등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신청 시 </a:t>
            </a:r>
            <a:r>
              <a:rPr lang="ko-KR" altLang="en-US" sz="1600" dirty="0" smtClean="0"/>
              <a:t>작성한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서지정보</a:t>
            </a:r>
            <a:r>
              <a:rPr lang="en-US" altLang="ko-KR" sz="1600" dirty="0"/>
              <a:t>(</a:t>
            </a:r>
            <a:r>
              <a:rPr lang="ko-KR" altLang="en-US" sz="1600" dirty="0"/>
              <a:t>도서정보</a:t>
            </a:r>
            <a:r>
              <a:rPr lang="en-US" altLang="ko-KR" sz="1600" dirty="0"/>
              <a:t>)</a:t>
            </a:r>
            <a:r>
              <a:rPr lang="ko-KR" altLang="en-US" sz="1600" dirty="0"/>
              <a:t>가 부정확하거나 불충분하여 </a:t>
            </a:r>
            <a:r>
              <a:rPr lang="ko-KR" altLang="en-US" sz="1600" dirty="0" smtClean="0"/>
              <a:t>정확한 도서 </a:t>
            </a:r>
            <a:r>
              <a:rPr lang="ko-KR" altLang="en-US" sz="1600" dirty="0"/>
              <a:t>확인이 어려운 경우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54657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6600" b="1" spc="-15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감사합니다</a:t>
            </a:r>
            <a:endParaRPr lang="ko-KR" altLang="en-US" sz="6600" b="1" spc="-150" dirty="0">
              <a:ln w="38100">
                <a:solidFill>
                  <a:srgbClr val="07395F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91113-E2F8-D3F2-C09A-B6F52836CBA5}"/>
              </a:ext>
            </a:extLst>
          </p:cNvPr>
          <p:cNvSpPr txBox="1"/>
          <p:nvPr/>
        </p:nvSpPr>
        <p:spPr>
          <a:xfrm>
            <a:off x="8040216" y="3140968"/>
            <a:ext cx="349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문의 </a:t>
            </a:r>
            <a:r>
              <a:rPr lang="en-US" altLang="ko-KR" dirty="0"/>
              <a:t>: </a:t>
            </a:r>
            <a:r>
              <a:rPr lang="ko-KR" altLang="en-US" dirty="0" err="1"/>
              <a:t>학술정보과</a:t>
            </a:r>
            <a:r>
              <a:rPr lang="ko-KR" altLang="en-US" dirty="0"/>
              <a:t> </a:t>
            </a:r>
            <a:r>
              <a:rPr lang="en-US" altLang="ko-KR" dirty="0" smtClean="0"/>
              <a:t>042)829-7213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2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68B3C86-6C56-1817-E477-A8EF34E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도서신청</a:t>
            </a:r>
            <a:r>
              <a:rPr lang="ko-KR" altLang="en-US" dirty="0" smtClean="0"/>
              <a:t> 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공통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C85B1-BB9B-432F-6410-E7F4D9B23D90}"/>
              </a:ext>
            </a:extLst>
          </p:cNvPr>
          <p:cNvSpPr txBox="1"/>
          <p:nvPr/>
        </p:nvSpPr>
        <p:spPr>
          <a:xfrm>
            <a:off x="695400" y="1268760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sz="2000" dirty="0" smtClean="0"/>
              <a:t>도서관 </a:t>
            </a:r>
            <a:r>
              <a:rPr lang="ko-KR" altLang="en-US" sz="2000" dirty="0"/>
              <a:t>홈페이지 로그인 후</a:t>
            </a:r>
            <a:r>
              <a:rPr lang="en-US" altLang="ko-KR" sz="2000" dirty="0"/>
              <a:t>, '</a:t>
            </a:r>
            <a:r>
              <a:rPr lang="ko-KR" altLang="en-US" sz="2000" dirty="0"/>
              <a:t>희망자료신청</a:t>
            </a:r>
            <a:r>
              <a:rPr lang="en-US" altLang="ko-KR" sz="2000" dirty="0"/>
              <a:t>＇</a:t>
            </a:r>
            <a:r>
              <a:rPr lang="ko-KR" altLang="en-US" sz="2000" dirty="0"/>
              <a:t>버튼 클릭</a:t>
            </a:r>
            <a:endParaRPr lang="en-US" altLang="ko-KR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E36D58-1E61-ADBD-7928-0F2815F89541}"/>
              </a:ext>
            </a:extLst>
          </p:cNvPr>
          <p:cNvSpPr txBox="1"/>
          <p:nvPr/>
        </p:nvSpPr>
        <p:spPr>
          <a:xfrm>
            <a:off x="984407" y="1675547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, </a:t>
            </a:r>
            <a:r>
              <a:rPr lang="ko-KR" altLang="en-US" dirty="0"/>
              <a:t>도서관 서비스 </a:t>
            </a:r>
            <a:r>
              <a:rPr lang="en-US" altLang="ko-KR" dirty="0"/>
              <a:t>&gt; </a:t>
            </a:r>
            <a:r>
              <a:rPr lang="ko-KR" altLang="en-US" dirty="0"/>
              <a:t>자료이용 </a:t>
            </a:r>
            <a:r>
              <a:rPr lang="en-US" altLang="ko-KR" dirty="0"/>
              <a:t>&gt; </a:t>
            </a:r>
            <a:r>
              <a:rPr lang="ko-KR" altLang="en-US" dirty="0"/>
              <a:t>희망자료신청 클릭</a:t>
            </a:r>
            <a:r>
              <a:rPr lang="en-US" altLang="ko-KR" dirty="0"/>
              <a:t>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140444"/>
            <a:ext cx="10370126" cy="44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99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알라딘</a:t>
            </a:r>
            <a:r>
              <a:rPr lang="en-US" altLang="ko-KR" sz="48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도서신청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01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2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알라딘도서신청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1" y="1597174"/>
            <a:ext cx="10178447" cy="356001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34561" y="3573016"/>
            <a:ext cx="865611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397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0" y="1553681"/>
            <a:ext cx="6783563" cy="5043671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희망도서신청시스템 접속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도서 검색</a:t>
            </a:r>
            <a:endParaRPr lang="en-US" altLang="ko-K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320136" y="139362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← </a:t>
            </a:r>
            <a:r>
              <a:rPr lang="ko-KR" altLang="en-US" dirty="0" err="1" smtClean="0"/>
              <a:t>국내도서</a:t>
            </a:r>
            <a:r>
              <a:rPr lang="ko-KR" altLang="en-US" dirty="0"/>
              <a:t> </a:t>
            </a:r>
            <a:r>
              <a:rPr lang="en-US" altLang="ko-KR" dirty="0" smtClean="0"/>
              <a:t>/ </a:t>
            </a:r>
            <a:r>
              <a:rPr lang="ko-KR" altLang="en-US" dirty="0" err="1" smtClean="0"/>
              <a:t>외국도서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검색 가능 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7320136" y="171328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← </a:t>
            </a:r>
            <a:r>
              <a:rPr lang="ko-KR" altLang="en-US" dirty="0" err="1" smtClean="0"/>
              <a:t>상세검색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제목</a:t>
            </a:r>
            <a:r>
              <a:rPr lang="en-US" altLang="ko-KR" dirty="0" smtClean="0"/>
              <a:t>/</a:t>
            </a:r>
            <a:r>
              <a:rPr lang="ko-KR" altLang="en-US" dirty="0" smtClean="0"/>
              <a:t>저자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출판사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도 가능</a:t>
            </a:r>
            <a:endParaRPr lang="en-US" altLang="ko-K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6991667" y="2610467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← </a:t>
            </a:r>
            <a:r>
              <a:rPr lang="ko-KR" altLang="en-US" dirty="0" err="1" smtClean="0"/>
              <a:t>새로나온</a:t>
            </a:r>
            <a:r>
              <a:rPr lang="ko-KR" altLang="en-US" dirty="0" smtClean="0"/>
              <a:t> 책 </a:t>
            </a:r>
            <a:r>
              <a:rPr lang="en-US" altLang="ko-KR" dirty="0" smtClean="0"/>
              <a:t>/ </a:t>
            </a:r>
            <a:r>
              <a:rPr lang="ko-KR" altLang="en-US" dirty="0" smtClean="0"/>
              <a:t>베스트셀러 리스트 확인 가능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3359696" y="1594751"/>
            <a:ext cx="3844034" cy="3002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382308" y="2686199"/>
            <a:ext cx="2577788" cy="217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55440" y="3645024"/>
            <a:ext cx="1296144" cy="2952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2329384" y="3477327"/>
            <a:ext cx="29523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smtClean="0">
                <a:solidFill>
                  <a:srgbClr val="FF0000"/>
                </a:solidFill>
              </a:rPr>
              <a:t>←</a:t>
            </a:r>
            <a:r>
              <a:rPr lang="ko-KR" altLang="en-US" sz="1500" b="1" dirty="0" smtClean="0"/>
              <a:t> </a:t>
            </a:r>
            <a:r>
              <a:rPr lang="ko-KR" altLang="en-US" sz="1500" b="1" dirty="0" smtClean="0"/>
              <a:t>  분야별 </a:t>
            </a:r>
            <a:r>
              <a:rPr lang="ko-KR" altLang="en-US" sz="1500" b="1" dirty="0" err="1" smtClean="0"/>
              <a:t>브라우징</a:t>
            </a:r>
            <a:r>
              <a:rPr lang="ko-KR" altLang="en-US" sz="1500" b="1" dirty="0" smtClean="0"/>
              <a:t> 가능</a:t>
            </a:r>
            <a:endParaRPr lang="en-US" altLang="ko-KR" sz="1500" b="1" dirty="0"/>
          </a:p>
        </p:txBody>
      </p:sp>
    </p:spTree>
    <p:extLst>
      <p:ext uri="{BB962C8B-B14F-4D97-AF65-F5344CB8AC3E}">
        <p14:creationId xmlns:p14="http://schemas.microsoft.com/office/powerpoint/2010/main" val="3459213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검색 결과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자료가 나오면 해당 자료를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58" y="1597174"/>
            <a:ext cx="7342866" cy="4776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1664" y="422108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↓해당 자료를 클릭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'</a:t>
            </a:r>
            <a:r>
              <a:rPr lang="ko-KR" altLang="en-US" dirty="0" smtClean="0"/>
              <a:t>신청하기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버튼 클릭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700808"/>
            <a:ext cx="7835305" cy="341600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580276" y="2426509"/>
            <a:ext cx="7200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472264" y="200538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↓클릭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49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알라딘도서신청 </a:t>
            </a:r>
            <a:r>
              <a:rPr lang="ko-KR" altLang="en-US" dirty="0"/>
              <a:t>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신청 창에서 신청하려는 자료 클릭 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신청버튼</a:t>
            </a:r>
            <a:r>
              <a:rPr lang="ko-KR" altLang="en-US" dirty="0" smtClean="0"/>
              <a:t>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772816"/>
            <a:ext cx="4395826" cy="4244008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375920" y="3750804"/>
            <a:ext cx="129614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744072" y="3640559"/>
            <a:ext cx="4485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1.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소장여부</a:t>
            </a:r>
            <a:r>
              <a:rPr lang="ko-KR" altLang="en-US" b="1" dirty="0" smtClean="0">
                <a:solidFill>
                  <a:srgbClr val="FF0000"/>
                </a:solidFill>
              </a:rPr>
              <a:t> 확인 후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en-US" altLang="ko-KR" b="1" dirty="0" smtClean="0">
                <a:solidFill>
                  <a:srgbClr val="FF0000"/>
                </a:solidFill>
              </a:rPr>
              <a:t>‘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미보유</a:t>
            </a:r>
            <a:r>
              <a:rPr lang="en-US" altLang="ko-KR" b="1" dirty="0" smtClean="0">
                <a:solidFill>
                  <a:srgbClr val="FF0000"/>
                </a:solidFill>
              </a:rPr>
              <a:t>’</a:t>
            </a:r>
            <a:r>
              <a:rPr lang="ko-KR" altLang="en-US" b="1" dirty="0" smtClean="0">
                <a:solidFill>
                  <a:srgbClr val="FF0000"/>
                </a:solidFill>
              </a:rPr>
              <a:t> 일 </a:t>
            </a:r>
            <a:r>
              <a:rPr lang="ko-KR" altLang="en-US" b="1" dirty="0" smtClean="0">
                <a:solidFill>
                  <a:srgbClr val="FF0000"/>
                </a:solidFill>
              </a:rPr>
              <a:t>때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     </a:t>
            </a:r>
            <a:r>
              <a:rPr lang="ko-KR" altLang="en-US" b="1" dirty="0" smtClean="0">
                <a:solidFill>
                  <a:srgbClr val="FF0000"/>
                </a:solidFill>
              </a:rPr>
              <a:t> 해당 자료를 클릭하여 체크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151784" y="4504655"/>
            <a:ext cx="792088" cy="3791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979383" y="4371068"/>
            <a:ext cx="320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← </a:t>
            </a:r>
            <a:r>
              <a:rPr lang="en-US" altLang="ko-KR" b="1" dirty="0" smtClean="0">
                <a:solidFill>
                  <a:srgbClr val="FF0000"/>
                </a:solidFill>
              </a:rPr>
              <a:t>2.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신청버튼</a:t>
            </a:r>
            <a:r>
              <a:rPr lang="ko-KR" altLang="en-US" b="1" dirty="0" smtClean="0">
                <a:solidFill>
                  <a:srgbClr val="FF0000"/>
                </a:solidFill>
              </a:rPr>
              <a:t> 클릭하면 끝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782406"/>
            <a:ext cx="2847780" cy="168129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12319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직접신청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02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70718"/>
              <a:ext cx="737989" cy="8235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36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7419</TotalTime>
  <Words>515</Words>
  <Application>Microsoft Office PowerPoint</Application>
  <PresentationFormat>와이드스크린</PresentationFormat>
  <Paragraphs>65</Paragraphs>
  <Slides>14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도서신청 방법(공통)</vt:lpstr>
      <vt:lpstr>PowerPoint 프레젠테이션</vt:lpstr>
      <vt:lpstr>알라딘도서신청 방법</vt:lpstr>
      <vt:lpstr>알라딘도서신청 방법</vt:lpstr>
      <vt:lpstr>알라딘도서신청 방법</vt:lpstr>
      <vt:lpstr>알라딘도서신청 방법</vt:lpstr>
      <vt:lpstr>알라딘도서신청 방법</vt:lpstr>
      <vt:lpstr>PowerPoint 프레젠테이션</vt:lpstr>
      <vt:lpstr>직접신청 방법</vt:lpstr>
      <vt:lpstr>직접신청 방법</vt:lpstr>
      <vt:lpstr>PowerPoint 프레젠테이션</vt:lpstr>
      <vt:lpstr>FAQ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[애니형]글로벌 일러스트 아이콘(자동완성형포함)</dc:title>
  <dc:creator>피피티월드(http://www.pptworld.co.kr)</dc:creator>
  <dc:description>본 저작물의 저작권은 피피티월드에 있습니다.
- (주)지커뮤니케이션</dc:description>
  <cp:lastModifiedBy>User</cp:lastModifiedBy>
  <cp:revision>978</cp:revision>
  <dcterms:created xsi:type="dcterms:W3CDTF">2013-02-15T08:00:52Z</dcterms:created>
  <dcterms:modified xsi:type="dcterms:W3CDTF">2025-03-13T04:19:32Z</dcterms:modified>
</cp:coreProperties>
</file>