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C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3D828-F626-4507-AFDE-76280A8FDCCE}" type="datetimeFigureOut">
              <a:rPr lang="ko-KR" altLang="en-US" smtClean="0"/>
              <a:t>2021-04-09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A381D-CA15-4492-B802-4062EC0C9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011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E91D2E2-20BF-44D6-8F7C-281F59E0A3F0}" type="datetimeFigureOut">
              <a:rPr lang="ko-KR" altLang="en-US" smtClean="0"/>
              <a:t>2021-04-09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A618D-016F-4BA1-911A-9CF22E05514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95536" y="1916832"/>
            <a:ext cx="828092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500" b="0" dirty="0" smtClean="0"/>
              <a:t>  2021 </a:t>
            </a:r>
            <a:endParaRPr lang="en-US" altLang="ko-KR" sz="2500" b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700" b="1" dirty="0" smtClean="0"/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500" b="1" dirty="0" smtClean="0"/>
              <a:t>제</a:t>
            </a:r>
            <a:r>
              <a:rPr lang="en-US" altLang="ko-KR" sz="3500" b="1" dirty="0" smtClean="0"/>
              <a:t>7</a:t>
            </a:r>
            <a:r>
              <a:rPr lang="ko-KR" altLang="en-US" sz="3500" b="1" dirty="0" smtClean="0"/>
              <a:t>회 </a:t>
            </a:r>
            <a:r>
              <a:rPr lang="ko-KR" altLang="en-US" sz="3500" b="1" dirty="0" smtClean="0"/>
              <a:t>한글 창의</a:t>
            </a:r>
            <a:r>
              <a:rPr lang="ko-KR" altLang="en-US" sz="3500" b="1" baseline="0" dirty="0" smtClean="0"/>
              <a:t> 산업</a:t>
            </a:r>
            <a:r>
              <a:rPr lang="en-US" altLang="ko-KR" sz="35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</a:t>
            </a:r>
            <a:r>
              <a:rPr lang="ko-KR" altLang="en-US" sz="3500" b="1" baseline="0" dirty="0" smtClean="0"/>
              <a:t>아이디어 공모전</a:t>
            </a:r>
            <a:endParaRPr lang="ko-KR" alt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274800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="" xmlns:a16="http://schemas.microsoft.com/office/drawing/2014/main" id="{9AD813DD-8619-4479-84B0-C4BEEF8EC71F}"/>
              </a:ext>
            </a:extLst>
          </p:cNvPr>
          <p:cNvGrpSpPr/>
          <p:nvPr userDrawn="1"/>
        </p:nvGrpSpPr>
        <p:grpSpPr>
          <a:xfrm>
            <a:off x="334109" y="254166"/>
            <a:ext cx="2677163" cy="723926"/>
            <a:chOff x="361951" y="446481"/>
            <a:chExt cx="2019550" cy="723926"/>
          </a:xfrm>
        </p:grpSpPr>
        <p:sp>
          <p:nvSpPr>
            <p:cNvPr id="4" name="직사각형 10">
              <a:extLst>
                <a:ext uri="{FF2B5EF4-FFF2-40B4-BE49-F238E27FC236}">
                  <a16:creationId xmlns="" xmlns:a16="http://schemas.microsoft.com/office/drawing/2014/main" id="{AC0484D9-16DE-4888-8337-777DBDD782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1951" y="446481"/>
              <a:ext cx="480900" cy="523220"/>
            </a:xfrm>
            <a:prstGeom prst="rect">
              <a:avLst/>
            </a:prstGeom>
            <a:solidFill>
              <a:srgbClr val="02CE5E"/>
            </a:solidFill>
            <a:ln w="9525">
              <a:solidFill>
                <a:srgbClr val="02CE5E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latinLnBrk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latinLnBrk="0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o-KR" b="1" dirty="0">
                  <a:solidFill>
                    <a:schemeClr val="bg1"/>
                  </a:solidFill>
                  <a:latin typeface="나눔고딕 ExtraBold" panose="020D0904000000000000" pitchFamily="50" charset="-127"/>
                  <a:ea typeface="굴림" panose="020B0600000101010101" pitchFamily="50" charset="-127"/>
                </a:rPr>
                <a:t>01</a:t>
              </a:r>
              <a:endParaRPr lang="ko-KR" altLang="en-US" b="1" dirty="0">
                <a:solidFill>
                  <a:schemeClr val="bg1"/>
                </a:solidFill>
                <a:latin typeface="나눔고딕 ExtraBold" panose="020D0904000000000000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5" name="제목 9">
              <a:extLst>
                <a:ext uri="{FF2B5EF4-FFF2-40B4-BE49-F238E27FC236}">
                  <a16:creationId xmlns="" xmlns:a16="http://schemas.microsoft.com/office/drawing/2014/main" id="{F0F45F15-0136-439D-8873-868BE6D29EBE}"/>
                </a:ext>
              </a:extLst>
            </p:cNvPr>
            <p:cNvSpPr txBox="1">
              <a:spLocks/>
            </p:cNvSpPr>
            <p:nvPr/>
          </p:nvSpPr>
          <p:spPr>
            <a:xfrm>
              <a:off x="852368" y="557632"/>
              <a:ext cx="1529133" cy="612775"/>
            </a:xfrm>
            <a:prstGeom prst="rect">
              <a:avLst/>
            </a:prstGeom>
          </p:spPr>
          <p:txBody>
            <a:bodyPr>
              <a:normAutofit fontScale="97500"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ko-KR" altLang="en-US" sz="2000" b="1" spc="-100" dirty="0">
                  <a:solidFill>
                    <a:schemeClr val="tx1"/>
                  </a:solidFill>
                </a:rPr>
                <a:t>응모작 개요</a:t>
              </a:r>
            </a:p>
          </p:txBody>
        </p:sp>
      </p:grpSp>
      <p:cxnSp>
        <p:nvCxnSpPr>
          <p:cNvPr id="6" name="직선 연결선 5">
            <a:extLst>
              <a:ext uri="{FF2B5EF4-FFF2-40B4-BE49-F238E27FC236}">
                <a16:creationId xmlns="" xmlns:a16="http://schemas.microsoft.com/office/drawing/2014/main" id="{4DC0E3CC-3591-4E55-8E06-74A25A358F09}"/>
              </a:ext>
            </a:extLst>
          </p:cNvPr>
          <p:cNvCxnSpPr>
            <a:cxnSpLocks/>
          </p:cNvCxnSpPr>
          <p:nvPr userDrawn="1"/>
        </p:nvCxnSpPr>
        <p:spPr>
          <a:xfrm>
            <a:off x="971601" y="767064"/>
            <a:ext cx="1502014" cy="0"/>
          </a:xfrm>
          <a:prstGeom prst="line">
            <a:avLst/>
          </a:prstGeom>
          <a:ln w="19050">
            <a:solidFill>
              <a:srgbClr val="02CE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_x401518288" descr="EMB00001e800e4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48506" r="29915" b="19173"/>
          <a:stretch>
            <a:fillRect/>
          </a:stretch>
        </p:blipFill>
        <p:spPr bwMode="auto">
          <a:xfrm>
            <a:off x="7020272" y="190448"/>
            <a:ext cx="1779894" cy="5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44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_x401518288" descr="EMB00001e800e4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48506" r="29915" b="19173"/>
          <a:stretch>
            <a:fillRect/>
          </a:stretch>
        </p:blipFill>
        <p:spPr bwMode="auto">
          <a:xfrm>
            <a:off x="7020272" y="190448"/>
            <a:ext cx="1779894" cy="5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그룹 15">
            <a:extLst>
              <a:ext uri="{FF2B5EF4-FFF2-40B4-BE49-F238E27FC236}">
                <a16:creationId xmlns="" xmlns:a16="http://schemas.microsoft.com/office/drawing/2014/main" id="{9AD813DD-8619-4479-84B0-C4BEEF8EC71F}"/>
              </a:ext>
            </a:extLst>
          </p:cNvPr>
          <p:cNvGrpSpPr/>
          <p:nvPr userDrawn="1"/>
        </p:nvGrpSpPr>
        <p:grpSpPr>
          <a:xfrm>
            <a:off x="334109" y="254166"/>
            <a:ext cx="2677163" cy="723926"/>
            <a:chOff x="361951" y="446481"/>
            <a:chExt cx="2019550" cy="723926"/>
          </a:xfrm>
        </p:grpSpPr>
        <p:sp>
          <p:nvSpPr>
            <p:cNvPr id="17" name="직사각형 10">
              <a:extLst>
                <a:ext uri="{FF2B5EF4-FFF2-40B4-BE49-F238E27FC236}">
                  <a16:creationId xmlns="" xmlns:a16="http://schemas.microsoft.com/office/drawing/2014/main" id="{AC0484D9-16DE-4888-8337-777DBDD782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1951" y="446481"/>
              <a:ext cx="480900" cy="523220"/>
            </a:xfrm>
            <a:prstGeom prst="rect">
              <a:avLst/>
            </a:prstGeom>
            <a:solidFill>
              <a:srgbClr val="02CE5E"/>
            </a:solidFill>
            <a:ln w="9525">
              <a:solidFill>
                <a:srgbClr val="02CE5E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latinLnBrk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latinLnBrk="0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o-KR" b="1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굴림" panose="020B0600000101010101" pitchFamily="50" charset="-127"/>
                </a:rPr>
                <a:t>02</a:t>
              </a:r>
              <a:endParaRPr lang="ko-KR" altLang="en-US" b="1" dirty="0">
                <a:solidFill>
                  <a:schemeClr val="bg1"/>
                </a:solidFill>
                <a:latin typeface="나눔고딕 ExtraBold" panose="020D0904000000000000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8" name="제목 9">
              <a:extLst>
                <a:ext uri="{FF2B5EF4-FFF2-40B4-BE49-F238E27FC236}">
                  <a16:creationId xmlns="" xmlns:a16="http://schemas.microsoft.com/office/drawing/2014/main" id="{F0F45F15-0136-439D-8873-868BE6D29EBE}"/>
                </a:ext>
              </a:extLst>
            </p:cNvPr>
            <p:cNvSpPr txBox="1">
              <a:spLocks/>
            </p:cNvSpPr>
            <p:nvPr/>
          </p:nvSpPr>
          <p:spPr>
            <a:xfrm>
              <a:off x="852368" y="557632"/>
              <a:ext cx="1529133" cy="612775"/>
            </a:xfrm>
            <a:prstGeom prst="rect">
              <a:avLst/>
            </a:prstGeom>
          </p:spPr>
          <p:txBody>
            <a:bodyPr>
              <a:normAutofit fontScale="97500"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ko-KR" altLang="en-US" sz="2000" b="1" spc="-100" dirty="0">
                  <a:solidFill>
                    <a:schemeClr val="tx1"/>
                  </a:solidFill>
                </a:rPr>
                <a:t>응모작 </a:t>
              </a:r>
              <a:r>
                <a:rPr lang="ko-KR" altLang="en-US" sz="2000" b="1" spc="-100" dirty="0" smtClean="0">
                  <a:solidFill>
                    <a:schemeClr val="tx1"/>
                  </a:solidFill>
                </a:rPr>
                <a:t>상세</a:t>
              </a:r>
              <a:endParaRPr lang="ko-KR" altLang="en-US" sz="2000" b="1" spc="-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9" name="직선 연결선 18">
            <a:extLst>
              <a:ext uri="{FF2B5EF4-FFF2-40B4-BE49-F238E27FC236}">
                <a16:creationId xmlns="" xmlns:a16="http://schemas.microsoft.com/office/drawing/2014/main" id="{4DC0E3CC-3591-4E55-8E06-74A25A358F09}"/>
              </a:ext>
            </a:extLst>
          </p:cNvPr>
          <p:cNvCxnSpPr>
            <a:cxnSpLocks/>
          </p:cNvCxnSpPr>
          <p:nvPr userDrawn="1"/>
        </p:nvCxnSpPr>
        <p:spPr>
          <a:xfrm>
            <a:off x="971601" y="767064"/>
            <a:ext cx="1502014" cy="0"/>
          </a:xfrm>
          <a:prstGeom prst="line">
            <a:avLst/>
          </a:prstGeom>
          <a:ln w="19050">
            <a:solidFill>
              <a:srgbClr val="02CE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90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_x401518288" descr="EMB00001e800e4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48506" r="29915" b="19173"/>
          <a:stretch>
            <a:fillRect/>
          </a:stretch>
        </p:blipFill>
        <p:spPr bwMode="auto">
          <a:xfrm>
            <a:off x="7020272" y="190448"/>
            <a:ext cx="1779894" cy="5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그룹 7">
            <a:extLst>
              <a:ext uri="{FF2B5EF4-FFF2-40B4-BE49-F238E27FC236}">
                <a16:creationId xmlns="" xmlns:a16="http://schemas.microsoft.com/office/drawing/2014/main" id="{9AD813DD-8619-4479-84B0-C4BEEF8EC71F}"/>
              </a:ext>
            </a:extLst>
          </p:cNvPr>
          <p:cNvGrpSpPr/>
          <p:nvPr userDrawn="1"/>
        </p:nvGrpSpPr>
        <p:grpSpPr>
          <a:xfrm>
            <a:off x="334109" y="254166"/>
            <a:ext cx="2677163" cy="723926"/>
            <a:chOff x="361951" y="446481"/>
            <a:chExt cx="2019550" cy="723926"/>
          </a:xfrm>
        </p:grpSpPr>
        <p:sp>
          <p:nvSpPr>
            <p:cNvPr id="10" name="직사각형 10">
              <a:extLst>
                <a:ext uri="{FF2B5EF4-FFF2-40B4-BE49-F238E27FC236}">
                  <a16:creationId xmlns="" xmlns:a16="http://schemas.microsoft.com/office/drawing/2014/main" id="{AC0484D9-16DE-4888-8337-777DBDD782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1951" y="446481"/>
              <a:ext cx="480900" cy="523220"/>
            </a:xfrm>
            <a:prstGeom prst="rect">
              <a:avLst/>
            </a:prstGeom>
            <a:solidFill>
              <a:srgbClr val="02CE5E"/>
            </a:solidFill>
            <a:ln w="9525">
              <a:solidFill>
                <a:srgbClr val="02CE5E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latinLnBrk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latinLnBrk="0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o-KR" b="1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굴림" panose="020B0600000101010101" pitchFamily="50" charset="-127"/>
                </a:rPr>
                <a:t>02</a:t>
              </a:r>
              <a:endParaRPr lang="ko-KR" altLang="en-US" b="1" dirty="0">
                <a:solidFill>
                  <a:schemeClr val="bg1"/>
                </a:solidFill>
                <a:latin typeface="나눔고딕 ExtraBold" panose="020D0904000000000000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1" name="제목 9">
              <a:extLst>
                <a:ext uri="{FF2B5EF4-FFF2-40B4-BE49-F238E27FC236}">
                  <a16:creationId xmlns="" xmlns:a16="http://schemas.microsoft.com/office/drawing/2014/main" id="{F0F45F15-0136-439D-8873-868BE6D29EBE}"/>
                </a:ext>
              </a:extLst>
            </p:cNvPr>
            <p:cNvSpPr txBox="1">
              <a:spLocks/>
            </p:cNvSpPr>
            <p:nvPr/>
          </p:nvSpPr>
          <p:spPr>
            <a:xfrm>
              <a:off x="852368" y="557632"/>
              <a:ext cx="1529133" cy="612775"/>
            </a:xfrm>
            <a:prstGeom prst="rect">
              <a:avLst/>
            </a:prstGeom>
          </p:spPr>
          <p:txBody>
            <a:bodyPr>
              <a:normAutofit fontScale="97500"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ko-KR" altLang="en-US" sz="2000" b="1" spc="-100" dirty="0">
                  <a:solidFill>
                    <a:schemeClr val="tx1"/>
                  </a:solidFill>
                </a:rPr>
                <a:t>응모작 </a:t>
              </a:r>
              <a:r>
                <a:rPr lang="ko-KR" altLang="en-US" sz="2000" b="1" spc="-100" dirty="0" smtClean="0">
                  <a:solidFill>
                    <a:schemeClr val="tx1"/>
                  </a:solidFill>
                </a:rPr>
                <a:t>이미지</a:t>
              </a:r>
              <a:endParaRPr lang="ko-KR" altLang="en-US" sz="2000" b="1" spc="-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직선 연결선 11">
            <a:extLst>
              <a:ext uri="{FF2B5EF4-FFF2-40B4-BE49-F238E27FC236}">
                <a16:creationId xmlns="" xmlns:a16="http://schemas.microsoft.com/office/drawing/2014/main" id="{4DC0E3CC-3591-4E55-8E06-74A25A358F09}"/>
              </a:ext>
            </a:extLst>
          </p:cNvPr>
          <p:cNvCxnSpPr>
            <a:cxnSpLocks/>
          </p:cNvCxnSpPr>
          <p:nvPr userDrawn="1"/>
        </p:nvCxnSpPr>
        <p:spPr>
          <a:xfrm>
            <a:off x="971601" y="767064"/>
            <a:ext cx="1656183" cy="0"/>
          </a:xfrm>
          <a:prstGeom prst="line">
            <a:avLst/>
          </a:prstGeom>
          <a:ln w="19050">
            <a:solidFill>
              <a:srgbClr val="02CE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제목 9">
            <a:extLst>
              <a:ext uri="{FF2B5EF4-FFF2-40B4-BE49-F238E27FC236}">
                <a16:creationId xmlns="" xmlns:a16="http://schemas.microsoft.com/office/drawing/2014/main" id="{7D86F4B1-7C77-4620-B9F2-0835559295A9}"/>
              </a:ext>
            </a:extLst>
          </p:cNvPr>
          <p:cNvSpPr txBox="1">
            <a:spLocks/>
          </p:cNvSpPr>
          <p:nvPr userDrawn="1"/>
        </p:nvSpPr>
        <p:spPr>
          <a:xfrm>
            <a:off x="3598599" y="451152"/>
            <a:ext cx="3421673" cy="31591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en-US" altLang="ko-KR" sz="1400" b="1" spc="-100" dirty="0" smtClean="0">
                <a:solidFill>
                  <a:srgbClr val="02CE5E"/>
                </a:solidFill>
                <a:latin typeface="+mn-ea"/>
                <a:ea typeface="+mn-ea"/>
              </a:rPr>
              <a:t>(2</a:t>
            </a:r>
            <a:r>
              <a:rPr lang="ko-KR" altLang="en-US" sz="1400" b="1" spc="-100" dirty="0" smtClean="0">
                <a:solidFill>
                  <a:srgbClr val="02CE5E"/>
                </a:solidFill>
                <a:latin typeface="+mn-ea"/>
                <a:ea typeface="+mn-ea"/>
              </a:rPr>
              <a:t>쪽 이내</a:t>
            </a:r>
            <a:r>
              <a:rPr lang="en-US" altLang="ko-KR" sz="1400" b="1" spc="-100" dirty="0" smtClean="0">
                <a:solidFill>
                  <a:srgbClr val="02CE5E"/>
                </a:solidFill>
                <a:latin typeface="+mn-ea"/>
                <a:ea typeface="+mn-ea"/>
              </a:rPr>
              <a:t>)</a:t>
            </a:r>
            <a:endParaRPr lang="ko-KR" altLang="en-US" sz="1800" b="1" spc="-100" dirty="0">
              <a:solidFill>
                <a:srgbClr val="02CE5E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55940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_x401518288" descr="EMB00001e800e4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48506" r="29915" b="19173"/>
          <a:stretch>
            <a:fillRect/>
          </a:stretch>
        </p:blipFill>
        <p:spPr bwMode="auto">
          <a:xfrm>
            <a:off x="7020272" y="190448"/>
            <a:ext cx="1779894" cy="5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그룹 10">
            <a:extLst>
              <a:ext uri="{FF2B5EF4-FFF2-40B4-BE49-F238E27FC236}">
                <a16:creationId xmlns="" xmlns:a16="http://schemas.microsoft.com/office/drawing/2014/main" id="{9AD813DD-8619-4479-84B0-C4BEEF8EC71F}"/>
              </a:ext>
            </a:extLst>
          </p:cNvPr>
          <p:cNvGrpSpPr/>
          <p:nvPr userDrawn="1"/>
        </p:nvGrpSpPr>
        <p:grpSpPr>
          <a:xfrm>
            <a:off x="334109" y="254166"/>
            <a:ext cx="2677163" cy="723926"/>
            <a:chOff x="361951" y="446481"/>
            <a:chExt cx="2019550" cy="723926"/>
          </a:xfrm>
        </p:grpSpPr>
        <p:sp>
          <p:nvSpPr>
            <p:cNvPr id="12" name="직사각형 10">
              <a:extLst>
                <a:ext uri="{FF2B5EF4-FFF2-40B4-BE49-F238E27FC236}">
                  <a16:creationId xmlns="" xmlns:a16="http://schemas.microsoft.com/office/drawing/2014/main" id="{AC0484D9-16DE-4888-8337-777DBDD782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1951" y="446481"/>
              <a:ext cx="480900" cy="523220"/>
            </a:xfrm>
            <a:prstGeom prst="rect">
              <a:avLst/>
            </a:prstGeom>
            <a:solidFill>
              <a:srgbClr val="02CE5E"/>
            </a:solidFill>
            <a:ln w="9525">
              <a:solidFill>
                <a:srgbClr val="02CE5E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latinLnBrk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latinLnBrk="0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o-KR" b="1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굴림" panose="020B0600000101010101" pitchFamily="50" charset="-127"/>
                </a:rPr>
                <a:t>02</a:t>
              </a:r>
              <a:endParaRPr lang="ko-KR" altLang="en-US" b="1" dirty="0">
                <a:solidFill>
                  <a:schemeClr val="bg1"/>
                </a:solidFill>
                <a:latin typeface="나눔고딕 ExtraBold" panose="020D0904000000000000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7" name="제목 9">
              <a:extLst>
                <a:ext uri="{FF2B5EF4-FFF2-40B4-BE49-F238E27FC236}">
                  <a16:creationId xmlns="" xmlns:a16="http://schemas.microsoft.com/office/drawing/2014/main" id="{F0F45F15-0136-439D-8873-868BE6D29EBE}"/>
                </a:ext>
              </a:extLst>
            </p:cNvPr>
            <p:cNvSpPr txBox="1">
              <a:spLocks/>
            </p:cNvSpPr>
            <p:nvPr/>
          </p:nvSpPr>
          <p:spPr>
            <a:xfrm>
              <a:off x="852368" y="557632"/>
              <a:ext cx="1529133" cy="612775"/>
            </a:xfrm>
            <a:prstGeom prst="rect">
              <a:avLst/>
            </a:prstGeom>
          </p:spPr>
          <p:txBody>
            <a:bodyPr>
              <a:normAutofit fontScale="97500"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ko-KR" altLang="en-US" sz="2000" b="1" spc="-100" dirty="0">
                  <a:solidFill>
                    <a:schemeClr val="tx1"/>
                  </a:solidFill>
                </a:rPr>
                <a:t>응모작 </a:t>
              </a:r>
              <a:r>
                <a:rPr lang="ko-KR" altLang="en-US" sz="2000" b="1" spc="-100" dirty="0" smtClean="0">
                  <a:solidFill>
                    <a:schemeClr val="tx1"/>
                  </a:solidFill>
                </a:rPr>
                <a:t>이미지</a:t>
              </a:r>
              <a:endParaRPr lang="ko-KR" altLang="en-US" sz="2000" b="1" spc="-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8" name="직선 연결선 17">
            <a:extLst>
              <a:ext uri="{FF2B5EF4-FFF2-40B4-BE49-F238E27FC236}">
                <a16:creationId xmlns="" xmlns:a16="http://schemas.microsoft.com/office/drawing/2014/main" id="{4DC0E3CC-3591-4E55-8E06-74A25A358F09}"/>
              </a:ext>
            </a:extLst>
          </p:cNvPr>
          <p:cNvCxnSpPr>
            <a:cxnSpLocks/>
          </p:cNvCxnSpPr>
          <p:nvPr userDrawn="1"/>
        </p:nvCxnSpPr>
        <p:spPr>
          <a:xfrm>
            <a:off x="971601" y="767064"/>
            <a:ext cx="1656183" cy="0"/>
          </a:xfrm>
          <a:prstGeom prst="line">
            <a:avLst/>
          </a:prstGeom>
          <a:ln w="19050">
            <a:solidFill>
              <a:srgbClr val="02CE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269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9">
            <a:extLst>
              <a:ext uri="{FF2B5EF4-FFF2-40B4-BE49-F238E27FC236}">
                <a16:creationId xmlns="" xmlns:a16="http://schemas.microsoft.com/office/drawing/2014/main" id="{7D86F4B1-7C77-4620-B9F2-0835559295A9}"/>
              </a:ext>
            </a:extLst>
          </p:cNvPr>
          <p:cNvSpPr txBox="1">
            <a:spLocks/>
          </p:cNvSpPr>
          <p:nvPr userDrawn="1"/>
        </p:nvSpPr>
        <p:spPr>
          <a:xfrm>
            <a:off x="3568257" y="404831"/>
            <a:ext cx="3421673" cy="31591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en-US" altLang="ko-KR" sz="1400" b="1" spc="-100" dirty="0" smtClean="0">
                <a:solidFill>
                  <a:srgbClr val="02CE5E"/>
                </a:solidFill>
                <a:latin typeface="+mn-ea"/>
                <a:ea typeface="+mn-ea"/>
              </a:rPr>
              <a:t>(2</a:t>
            </a:r>
            <a:r>
              <a:rPr lang="ko-KR" altLang="en-US" sz="1400" b="1" spc="-100" dirty="0" smtClean="0">
                <a:solidFill>
                  <a:srgbClr val="02CE5E"/>
                </a:solidFill>
                <a:latin typeface="+mn-ea"/>
                <a:ea typeface="+mn-ea"/>
              </a:rPr>
              <a:t>쪽 이내</a:t>
            </a:r>
            <a:r>
              <a:rPr lang="en-US" altLang="ko-KR" sz="1400" b="1" spc="-100" dirty="0" smtClean="0">
                <a:solidFill>
                  <a:srgbClr val="02CE5E"/>
                </a:solidFill>
                <a:latin typeface="+mn-ea"/>
                <a:ea typeface="+mn-ea"/>
              </a:rPr>
              <a:t>)</a:t>
            </a:r>
            <a:endParaRPr lang="ko-KR" altLang="en-US" sz="1800" b="1" spc="-100" dirty="0">
              <a:solidFill>
                <a:srgbClr val="02CE5E"/>
              </a:solidFill>
              <a:latin typeface="+mn-ea"/>
              <a:ea typeface="+mn-ea"/>
            </a:endParaRPr>
          </a:p>
        </p:txBody>
      </p:sp>
      <p:pic>
        <p:nvPicPr>
          <p:cNvPr id="11" name="_x401518288" descr="EMB00001e800e4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48506" r="29915" b="19173"/>
          <a:stretch>
            <a:fillRect/>
          </a:stretch>
        </p:blipFill>
        <p:spPr bwMode="auto">
          <a:xfrm>
            <a:off x="7020272" y="190448"/>
            <a:ext cx="1779894" cy="5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그룹 13">
            <a:extLst>
              <a:ext uri="{FF2B5EF4-FFF2-40B4-BE49-F238E27FC236}">
                <a16:creationId xmlns="" xmlns:a16="http://schemas.microsoft.com/office/drawing/2014/main" id="{9AD813DD-8619-4479-84B0-C4BEEF8EC71F}"/>
              </a:ext>
            </a:extLst>
          </p:cNvPr>
          <p:cNvGrpSpPr/>
          <p:nvPr userDrawn="1"/>
        </p:nvGrpSpPr>
        <p:grpSpPr>
          <a:xfrm>
            <a:off x="334109" y="254166"/>
            <a:ext cx="2677163" cy="723926"/>
            <a:chOff x="361951" y="446481"/>
            <a:chExt cx="2019550" cy="723926"/>
          </a:xfrm>
        </p:grpSpPr>
        <p:sp>
          <p:nvSpPr>
            <p:cNvPr id="15" name="직사각형 10">
              <a:extLst>
                <a:ext uri="{FF2B5EF4-FFF2-40B4-BE49-F238E27FC236}">
                  <a16:creationId xmlns="" xmlns:a16="http://schemas.microsoft.com/office/drawing/2014/main" id="{AC0484D9-16DE-4888-8337-777DBDD782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1951" y="446481"/>
              <a:ext cx="480900" cy="523220"/>
            </a:xfrm>
            <a:prstGeom prst="rect">
              <a:avLst/>
            </a:prstGeom>
            <a:solidFill>
              <a:srgbClr val="02CE5E"/>
            </a:solidFill>
            <a:ln w="9525">
              <a:solidFill>
                <a:srgbClr val="02CE5E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latinLnBrk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latinLnBrk="0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o-KR" b="1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굴림" panose="020B0600000101010101" pitchFamily="50" charset="-127"/>
                </a:rPr>
                <a:t>03</a:t>
              </a:r>
              <a:endParaRPr lang="ko-KR" altLang="en-US" b="1" dirty="0">
                <a:solidFill>
                  <a:schemeClr val="bg1"/>
                </a:solidFill>
                <a:latin typeface="나눔고딕 ExtraBold" panose="020D0904000000000000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6" name="제목 9">
              <a:extLst>
                <a:ext uri="{FF2B5EF4-FFF2-40B4-BE49-F238E27FC236}">
                  <a16:creationId xmlns="" xmlns:a16="http://schemas.microsoft.com/office/drawing/2014/main" id="{F0F45F15-0136-439D-8873-868BE6D29EBE}"/>
                </a:ext>
              </a:extLst>
            </p:cNvPr>
            <p:cNvSpPr txBox="1">
              <a:spLocks/>
            </p:cNvSpPr>
            <p:nvPr/>
          </p:nvSpPr>
          <p:spPr>
            <a:xfrm>
              <a:off x="852368" y="557632"/>
              <a:ext cx="1529133" cy="612775"/>
            </a:xfrm>
            <a:prstGeom prst="rect">
              <a:avLst/>
            </a:prstGeom>
          </p:spPr>
          <p:txBody>
            <a:bodyPr>
              <a:normAutofit fontScale="97500"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ko-KR" altLang="en-US" sz="2000" b="1" spc="-100" dirty="0" smtClean="0">
                  <a:solidFill>
                    <a:schemeClr val="tx1"/>
                  </a:solidFill>
                </a:rPr>
                <a:t>제작 계획</a:t>
              </a:r>
              <a:endParaRPr lang="ko-KR" altLang="en-US" sz="2000" b="1" spc="-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7" name="직선 연결선 16">
            <a:extLst>
              <a:ext uri="{FF2B5EF4-FFF2-40B4-BE49-F238E27FC236}">
                <a16:creationId xmlns="" xmlns:a16="http://schemas.microsoft.com/office/drawing/2014/main" id="{4DC0E3CC-3591-4E55-8E06-74A25A358F09}"/>
              </a:ext>
            </a:extLst>
          </p:cNvPr>
          <p:cNvCxnSpPr>
            <a:cxnSpLocks/>
          </p:cNvCxnSpPr>
          <p:nvPr userDrawn="1"/>
        </p:nvCxnSpPr>
        <p:spPr>
          <a:xfrm>
            <a:off x="971601" y="767064"/>
            <a:ext cx="1502014" cy="0"/>
          </a:xfrm>
          <a:prstGeom prst="line">
            <a:avLst/>
          </a:prstGeom>
          <a:ln w="19050">
            <a:solidFill>
              <a:srgbClr val="02CE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59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E91D2E2-20BF-44D6-8F7C-281F59E0A3F0}" type="datetimeFigureOut">
              <a:rPr lang="ko-KR" altLang="en-US" smtClean="0"/>
              <a:t>2021-04-09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A618D-016F-4BA1-911A-9CF22E0551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85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81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55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="" xmlns:a16="http://schemas.microsoft.com/office/drawing/2014/main" id="{2A2F78B4-0051-4D3C-A41A-82A5CAAA2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498442"/>
              </p:ext>
            </p:extLst>
          </p:nvPr>
        </p:nvGraphicFramePr>
        <p:xfrm>
          <a:off x="344486" y="4067791"/>
          <a:ext cx="8259962" cy="2385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81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44062"/>
                <a:gridCol w="944062"/>
                <a:gridCol w="1888126"/>
              </a:tblGrid>
              <a:tr h="456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작  품  명</a:t>
                      </a:r>
                      <a:endParaRPr lang="ko-KR" altLang="en-US" sz="14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ko-KR" altLang="en-US" sz="12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84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  출  자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ko-KR" altLang="en-US" sz="14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공동 </a:t>
                      </a:r>
                      <a:r>
                        <a:rPr lang="ko-KR" altLang="en-US" sz="1400" i="1" kern="1200" spc="-1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창작물인 경우</a:t>
                      </a:r>
                      <a:r>
                        <a:rPr lang="en-US" altLang="ko-KR" sz="1400" i="1" kern="1200" spc="-1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400" i="1" kern="1200" spc="-1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공동 창작자 전원 기입</a:t>
                      </a:r>
                      <a:r>
                        <a:rPr lang="en-US" altLang="ko-KR" sz="1400" i="1" kern="1200" spc="-1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400" i="1" kern="1200" spc="-1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대표자 명시</a:t>
                      </a:r>
                      <a:r>
                        <a:rPr lang="en-US" altLang="ko-KR" sz="14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예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김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OO(</a:t>
                      </a: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대표자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), </a:t>
                      </a: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OO, </a:t>
                      </a: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문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OO,</a:t>
                      </a: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정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OO, </a:t>
                      </a:r>
                      <a:r>
                        <a:rPr lang="ko-KR" altLang="en-US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양</a:t>
                      </a:r>
                      <a:r>
                        <a:rPr lang="en-US" altLang="ko-KR" sz="1000" i="1" kern="1200" spc="-1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OO</a:t>
                      </a:r>
                      <a:endParaRPr lang="en-US" altLang="ko-KR" sz="1000" i="1" kern="1200" spc="-100" dirty="0">
                        <a:solidFill>
                          <a:schemeClr val="bg1">
                            <a:lumMod val="7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altLang="ko-KR" sz="1000" i="1" kern="1200" spc="-100" dirty="0">
                        <a:solidFill>
                          <a:schemeClr val="bg1">
                            <a:lumMod val="7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altLang="ko-KR" sz="1000" i="1" kern="1200" spc="-100" dirty="0">
                        <a:solidFill>
                          <a:schemeClr val="bg1">
                            <a:lumMod val="7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6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지 원 구 </a:t>
                      </a: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분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개인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단체 </a:t>
                      </a:r>
                      <a:r>
                        <a:rPr kumimoji="0" lang="en-US" altLang="ko-KR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팀</a:t>
                      </a:r>
                      <a:r>
                        <a:rPr kumimoji="0" lang="en-US" altLang="ko-KR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) 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법인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740323"/>
                  </a:ext>
                </a:extLst>
              </a:tr>
              <a:tr h="456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 출 부 문</a:t>
                      </a:r>
                      <a:endParaRPr kumimoji="0" lang="ko-KR" altLang="en-US" sz="1400" b="1" i="0" u="none" strike="noStrike" kern="1200" cap="none" spc="-200" normalizeH="0" baseline="0" noProof="0" dirty="0" smtClean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</a:t>
                      </a:r>
                      <a:r>
                        <a:rPr kumimoji="0" lang="ko-KR" altLang="en-US" sz="1400" b="1" i="0" u="none" strike="noStrike" kern="1200" cap="none" spc="-20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디지털콘텐츠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부문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</a:t>
                      </a:r>
                      <a:r>
                        <a:rPr kumimoji="0" lang="ko-KR" altLang="en-US" sz="1400" b="1" i="0" u="none" strike="noStrike" kern="1200" cap="none" spc="-20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디지털콘텐츠를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활용한 상품부문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56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추 가 자 </a:t>
                      </a:r>
                      <a:r>
                        <a:rPr kumimoji="0" lang="ko-KR" altLang="en-US" sz="1400" b="1" i="0" u="none" strike="noStrike" kern="1200" cap="none" spc="-200" normalizeH="0" baseline="0" noProof="0" dirty="0" err="1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료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 제 출 여 부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제출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</a:t>
                      </a:r>
                      <a:r>
                        <a:rPr kumimoji="0" lang="ko-KR" altLang="en-US" sz="1400" b="1" i="0" u="none" strike="noStrike" kern="1200" cap="none" spc="-20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미제출</a:t>
                      </a:r>
                      <a:endParaRPr kumimoji="0" lang="ko-KR" altLang="en-US" sz="1400" b="1" i="0" u="none" strike="noStrike" kern="1200" cap="none" spc="-20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="" xmlns:a16="http://schemas.microsoft.com/office/drawing/2014/main" id="{139ABB68-E0C8-416E-88D8-8D706CDEEDAB}"/>
              </a:ext>
            </a:extLst>
          </p:cNvPr>
          <p:cNvSpPr/>
          <p:nvPr/>
        </p:nvSpPr>
        <p:spPr>
          <a:xfrm>
            <a:off x="344488" y="4077073"/>
            <a:ext cx="8331967" cy="2376264"/>
          </a:xfrm>
          <a:prstGeom prst="rect">
            <a:avLst/>
          </a:prstGeom>
          <a:noFill/>
          <a:ln w="28575">
            <a:solidFill>
              <a:srgbClr val="02CE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/>
          </a:p>
        </p:txBody>
      </p:sp>
      <p:pic>
        <p:nvPicPr>
          <p:cNvPr id="6" name="_x401518288" descr="EMB00001e800e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48506" r="29915" b="19173"/>
          <a:stretch>
            <a:fillRect/>
          </a:stretch>
        </p:blipFill>
        <p:spPr bwMode="auto">
          <a:xfrm>
            <a:off x="3347864" y="960679"/>
            <a:ext cx="259715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67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="" xmlns:a16="http://schemas.microsoft.com/office/drawing/2014/main" id="{BD7758B3-8C30-42DD-97EA-9B936A1B0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441073"/>
              </p:ext>
            </p:extLst>
          </p:nvPr>
        </p:nvGraphicFramePr>
        <p:xfrm>
          <a:off x="344488" y="1190940"/>
          <a:ext cx="8620000" cy="526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7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522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155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ko-KR" altLang="en-US" sz="1400" b="1" kern="1200" spc="-200" baseline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+mn-cs"/>
                        </a:rPr>
                        <a:t>제  작  배  경</a:t>
                      </a:r>
                      <a:endParaRPr lang="ko-KR" altLang="en-US" sz="14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155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  품  </a:t>
                      </a:r>
                      <a:r>
                        <a:rPr kumimoji="0" lang="ko-KR" altLang="en-US" sz="1400" b="1" i="0" u="none" strike="noStrike" kern="1200" cap="none" spc="-200" normalizeH="0" baseline="0" noProof="0" dirty="0" err="1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컨</a:t>
                      </a: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0" lang="ko-KR" altLang="en-US" sz="1400" b="1" i="0" u="none" strike="noStrike" kern="1200" cap="none" spc="-200" normalizeH="0" baseline="0" noProof="0" dirty="0" err="1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셉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155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목  표  고  객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155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  대  효  과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2CE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직사각형 2">
            <a:extLst>
              <a:ext uri="{FF2B5EF4-FFF2-40B4-BE49-F238E27FC236}">
                <a16:creationId xmlns="" xmlns:a16="http://schemas.microsoft.com/office/drawing/2014/main" id="{139ABB68-E0C8-416E-88D8-8D706CDEEDAB}"/>
              </a:ext>
            </a:extLst>
          </p:cNvPr>
          <p:cNvSpPr/>
          <p:nvPr/>
        </p:nvSpPr>
        <p:spPr>
          <a:xfrm>
            <a:off x="344488" y="1196752"/>
            <a:ext cx="8620000" cy="5256585"/>
          </a:xfrm>
          <a:prstGeom prst="rect">
            <a:avLst/>
          </a:prstGeom>
          <a:noFill/>
          <a:ln w="28575">
            <a:solidFill>
              <a:srgbClr val="02CE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975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139ABB68-E0C8-416E-88D8-8D706CDEEDAB}"/>
              </a:ext>
            </a:extLst>
          </p:cNvPr>
          <p:cNvSpPr/>
          <p:nvPr/>
        </p:nvSpPr>
        <p:spPr>
          <a:xfrm>
            <a:off x="344489" y="1196975"/>
            <a:ext cx="8475984" cy="5256213"/>
          </a:xfrm>
          <a:prstGeom prst="rect">
            <a:avLst/>
          </a:prstGeom>
          <a:noFill/>
          <a:ln w="28575">
            <a:solidFill>
              <a:srgbClr val="02CE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2567044"/>
            <a:ext cx="7168242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>
              <a:lnSpc>
                <a:spcPct val="200000"/>
              </a:lnSpc>
            </a:pP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  (</a:t>
            </a:r>
            <a:r>
              <a:rPr lang="ko-KR" altLang="en-US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공통</a:t>
            </a: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제품</a:t>
            </a: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콘텐츠</a:t>
            </a: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를 잘 나타낼 수 있는 이미지 삽입</a:t>
            </a: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한쪽당 최대 </a:t>
            </a: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ko-KR" altLang="en-US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장까지</a:t>
            </a:r>
            <a:r>
              <a:rPr lang="en-US" altLang="ko-KR" sz="1400" b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fontAlgn="base" latinLnBrk="1">
              <a:lnSpc>
                <a:spcPct val="200000"/>
              </a:lnSpc>
            </a:pPr>
            <a:endParaRPr lang="en-US" altLang="ko-KR" sz="500" b="1" spc="-100" dirty="0" smtClean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ko-KR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 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특징을 </a:t>
            </a:r>
            <a:r>
              <a:rPr lang="ko-KR" altLang="en-US" sz="1400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잘 나타낼 수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있는 이미지</a:t>
            </a:r>
            <a:r>
              <a:rPr lang="en-US" altLang="ko-KR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또는</a:t>
            </a:r>
            <a:r>
              <a:rPr lang="en-US" altLang="ko-KR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세부설계 삽입</a:t>
            </a:r>
            <a:r>
              <a:rPr lang="en-US" altLang="ko-KR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400" spc="-100" dirty="0" smtClean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ko-KR" sz="14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예</a:t>
            </a:r>
            <a:r>
              <a:rPr lang="en-US" altLang="ko-KR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어플리케이션의 구동순서</a:t>
            </a:r>
            <a:r>
              <a:rPr lang="en-US" altLang="ko-KR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세부설계</a:t>
            </a:r>
            <a:r>
              <a:rPr lang="en-US" altLang="ko-KR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시제품이 있는 경우 실사 이미지 삽입</a:t>
            </a:r>
            <a:endParaRPr lang="en-US" altLang="ko-KR" sz="1200" i="1" spc="-100" dirty="0" smtClean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 latinLnBrk="1">
              <a:lnSpc>
                <a:spcPct val="150000"/>
              </a:lnSpc>
            </a:pPr>
            <a:endParaRPr lang="en-US" altLang="ko-KR" sz="500" i="1" spc="-100" dirty="0" smtClean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en-US" altLang="ko-KR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 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이미지로 </a:t>
            </a:r>
            <a:r>
              <a:rPr lang="ko-KR" altLang="en-US" sz="1400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표현이 어려운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출판물 </a:t>
            </a:r>
            <a:r>
              <a:rPr lang="ko-KR" altLang="en-US" sz="1400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등의 경우 시놉시스 등 별도 </a:t>
            </a:r>
            <a:r>
              <a:rPr lang="ko-KR" altLang="en-US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제출가능</a:t>
            </a:r>
            <a:endParaRPr lang="en-US" altLang="ko-KR" sz="1400" spc="-100" dirty="0" smtClean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altLang="ko-KR" sz="14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※ </a:t>
            </a:r>
            <a:r>
              <a:rPr lang="ko-KR" altLang="en-US" sz="1200" i="1" spc="-100" dirty="0" err="1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시놉시스</a:t>
            </a:r>
            <a:r>
              <a:rPr lang="ko-KR" altLang="en-US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별도  제출시 표지에 </a:t>
            </a:r>
            <a:r>
              <a:rPr lang="en-US" altLang="ko-KR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추가자료 제출여부</a:t>
            </a:r>
            <a:r>
              <a:rPr lang="en-US" altLang="ko-KR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1200" i="1" spc="-100" dirty="0" err="1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란에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표시 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必</a:t>
            </a:r>
            <a:endParaRPr lang="en-US" altLang="ko-KR" sz="1200" i="1" spc="-100" dirty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en-US" altLang="ko-KR" sz="1400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400" spc="-100" dirty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346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139ABB68-E0C8-416E-88D8-8D706CDEEDAB}"/>
              </a:ext>
            </a:extLst>
          </p:cNvPr>
          <p:cNvSpPr/>
          <p:nvPr/>
        </p:nvSpPr>
        <p:spPr>
          <a:xfrm>
            <a:off x="344489" y="1196975"/>
            <a:ext cx="8475984" cy="5256213"/>
          </a:xfrm>
          <a:prstGeom prst="rect">
            <a:avLst/>
          </a:prstGeom>
          <a:noFill/>
          <a:ln w="28575">
            <a:solidFill>
              <a:srgbClr val="02CE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747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68507" y="3371670"/>
            <a:ext cx="262794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ko-KR" sz="1400" b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 </a:t>
            </a:r>
            <a:r>
              <a:rPr lang="ko-KR" altLang="en-US" sz="1400" b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제작계획을 자유롭게 서술</a:t>
            </a:r>
            <a:endParaRPr lang="en-US" altLang="ko-KR" sz="1400" b="1" spc="-100" dirty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 latinLnBrk="1">
              <a:lnSpc>
                <a:spcPct val="150000"/>
              </a:lnSpc>
            </a:pPr>
            <a:r>
              <a:rPr lang="ko-KR" altLang="en-US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예</a:t>
            </a:r>
            <a:r>
              <a:rPr lang="en-US" altLang="ko-KR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제작방법</a:t>
            </a:r>
            <a:r>
              <a:rPr lang="en-US" altLang="ko-KR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sz="1200" i="1" spc="-100" dirty="0" smtClean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제작기간</a:t>
            </a:r>
            <a:r>
              <a:rPr lang="en-US" altLang="ko-KR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200" i="1" spc="-100" dirty="0">
                <a:solidFill>
                  <a:schemeClr val="bg1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원가 및 판매가</a:t>
            </a:r>
            <a:endParaRPr lang="en-US" altLang="ko-KR" sz="1200" i="1" spc="-100" dirty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 latinLnBrk="1"/>
            <a:endParaRPr lang="en-US" altLang="ko-KR" sz="1400" spc="-100" dirty="0" smtClean="0">
              <a:solidFill>
                <a:schemeClr val="bg1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139ABB68-E0C8-416E-88D8-8D706CDEEDAB}"/>
              </a:ext>
            </a:extLst>
          </p:cNvPr>
          <p:cNvSpPr/>
          <p:nvPr/>
        </p:nvSpPr>
        <p:spPr>
          <a:xfrm>
            <a:off x="344489" y="1196975"/>
            <a:ext cx="8475984" cy="5256213"/>
          </a:xfrm>
          <a:prstGeom prst="rect">
            <a:avLst/>
          </a:prstGeom>
          <a:noFill/>
          <a:ln w="28575">
            <a:solidFill>
              <a:srgbClr val="02CE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5937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172</Words>
  <Application>Microsoft Office PowerPoint</Application>
  <PresentationFormat>화면 슬라이드 쇼(4:3)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이영주</dc:creator>
  <cp:lastModifiedBy>이영주</cp:lastModifiedBy>
  <cp:revision>5</cp:revision>
  <dcterms:created xsi:type="dcterms:W3CDTF">2021-04-09T04:12:40Z</dcterms:created>
  <dcterms:modified xsi:type="dcterms:W3CDTF">2021-04-09T04:49:28Z</dcterms:modified>
</cp:coreProperties>
</file>