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C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2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177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3D828-F626-4507-AFDE-76280A8FDCCE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A381D-CA15-4492-B802-4062EC0C9B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011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91D2E2-20BF-44D6-8F7C-281F59E0A3F0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FA618D-016F-4BA1-911A-9CF22E05514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95536" y="1916832"/>
            <a:ext cx="828092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500" b="0" dirty="0" smtClean="0"/>
              <a:t>  2021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700" b="1" dirty="0" smtClean="0"/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500" b="1" dirty="0" smtClean="0"/>
              <a:t>The 7th Hangeul Creative Industries and Ideas Award Contest</a:t>
            </a:r>
            <a:endParaRPr lang="ko-KR" altLang="en-US" sz="3500" b="1" dirty="0"/>
          </a:p>
        </p:txBody>
      </p:sp>
    </p:spTree>
    <p:extLst>
      <p:ext uri="{BB962C8B-B14F-4D97-AF65-F5344CB8AC3E}">
        <p14:creationId xmlns:p14="http://schemas.microsoft.com/office/powerpoint/2010/main" val="274800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="" xmlns:a16="http://schemas.microsoft.com/office/drawing/2014/main" id="{9AD813DD-8619-4479-84B0-C4BEEF8EC71F}"/>
              </a:ext>
            </a:extLst>
          </p:cNvPr>
          <p:cNvGrpSpPr/>
          <p:nvPr userDrawn="1"/>
        </p:nvGrpSpPr>
        <p:grpSpPr>
          <a:xfrm>
            <a:off x="334109" y="254166"/>
            <a:ext cx="5678051" cy="723926"/>
            <a:chOff x="361951" y="446481"/>
            <a:chExt cx="2019550" cy="723926"/>
          </a:xfrm>
        </p:grpSpPr>
        <p:sp>
          <p:nvSpPr>
            <p:cNvPr id="4" name="직사각형 10">
              <a:extLst>
                <a:ext uri="{FF2B5EF4-FFF2-40B4-BE49-F238E27FC236}">
                  <a16:creationId xmlns="" xmlns:a16="http://schemas.microsoft.com/office/drawing/2014/main" id="{AC0484D9-16DE-4888-8337-777DBDD782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1951" y="446481"/>
              <a:ext cx="480900" cy="523220"/>
            </a:xfrm>
            <a:prstGeom prst="rect">
              <a:avLst/>
            </a:prstGeom>
            <a:solidFill>
              <a:srgbClr val="02CE5E"/>
            </a:solidFill>
            <a:ln w="9525">
              <a:solidFill>
                <a:srgbClr val="02CE5E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b="1" dirty="0">
                  <a:solidFill>
                    <a:schemeClr val="bg1"/>
                  </a:solidFill>
                  <a:latin typeface="나눔고딕 ExtraBold" panose="020D0904000000000000" pitchFamily="50" charset="-127"/>
                  <a:ea typeface="굴림" panose="020B0600000101010101" pitchFamily="50" charset="-127"/>
                </a:rPr>
                <a:t>01</a:t>
              </a:r>
              <a:endParaRPr lang="ko-KR" altLang="en-US" b="1" dirty="0">
                <a:solidFill>
                  <a:schemeClr val="bg1"/>
                </a:solidFill>
                <a:latin typeface="나눔고딕 ExtraBold" panose="020D0904000000000000" pitchFamily="50" charset="-127"/>
                <a:ea typeface="굴림" panose="020B0600000101010101" pitchFamily="50" charset="-127"/>
              </a:endParaRPr>
            </a:p>
          </p:txBody>
        </p:sp>
        <p:sp>
          <p:nvSpPr>
            <p:cNvPr id="5" name="제목 9">
              <a:extLst>
                <a:ext uri="{FF2B5EF4-FFF2-40B4-BE49-F238E27FC236}">
                  <a16:creationId xmlns="" xmlns:a16="http://schemas.microsoft.com/office/drawing/2014/main" id="{F0F45F15-0136-439D-8873-868BE6D29EBE}"/>
                </a:ext>
              </a:extLst>
            </p:cNvPr>
            <p:cNvSpPr txBox="1">
              <a:spLocks/>
            </p:cNvSpPr>
            <p:nvPr/>
          </p:nvSpPr>
          <p:spPr>
            <a:xfrm>
              <a:off x="852368" y="557632"/>
              <a:ext cx="1529133" cy="612775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en-US" altLang="ko-KR" sz="2000" b="1" spc="-100" dirty="0" smtClean="0">
                  <a:solidFill>
                    <a:schemeClr val="tx1"/>
                  </a:solidFill>
                </a:rPr>
                <a:t>Overview</a:t>
              </a:r>
              <a:r>
                <a:rPr lang="en-US" altLang="ko-KR" sz="2000" b="1" spc="-100" baseline="0" dirty="0" smtClean="0">
                  <a:solidFill>
                    <a:schemeClr val="tx1"/>
                  </a:solidFill>
                </a:rPr>
                <a:t> of participating work </a:t>
              </a:r>
              <a:endParaRPr lang="ko-KR" altLang="en-US" sz="2000" b="1" spc="-1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6" name="직선 연결선 5">
            <a:extLst>
              <a:ext uri="{FF2B5EF4-FFF2-40B4-BE49-F238E27FC236}">
                <a16:creationId xmlns="" xmlns:a16="http://schemas.microsoft.com/office/drawing/2014/main" id="{4DC0E3CC-3591-4E55-8E06-74A25A358F09}"/>
              </a:ext>
            </a:extLst>
          </p:cNvPr>
          <p:cNvCxnSpPr>
            <a:cxnSpLocks/>
          </p:cNvCxnSpPr>
          <p:nvPr userDrawn="1"/>
        </p:nvCxnSpPr>
        <p:spPr>
          <a:xfrm>
            <a:off x="971601" y="767064"/>
            <a:ext cx="4320479" cy="0"/>
          </a:xfrm>
          <a:prstGeom prst="line">
            <a:avLst/>
          </a:prstGeom>
          <a:ln w="19050">
            <a:solidFill>
              <a:srgbClr val="02C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_x401518288" descr="EMB00001e800e4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48506" r="29915" b="19173"/>
          <a:stretch>
            <a:fillRect/>
          </a:stretch>
        </p:blipFill>
        <p:spPr bwMode="auto">
          <a:xfrm>
            <a:off x="7020272" y="190448"/>
            <a:ext cx="1779894" cy="57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44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_x401518288" descr="EMB00001e800e4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48506" r="29915" b="19173"/>
          <a:stretch>
            <a:fillRect/>
          </a:stretch>
        </p:blipFill>
        <p:spPr bwMode="auto">
          <a:xfrm>
            <a:off x="7020272" y="190448"/>
            <a:ext cx="1779894" cy="57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그룹 15">
            <a:extLst>
              <a:ext uri="{FF2B5EF4-FFF2-40B4-BE49-F238E27FC236}">
                <a16:creationId xmlns="" xmlns:a16="http://schemas.microsoft.com/office/drawing/2014/main" id="{9AD813DD-8619-4479-84B0-C4BEEF8EC71F}"/>
              </a:ext>
            </a:extLst>
          </p:cNvPr>
          <p:cNvGrpSpPr/>
          <p:nvPr userDrawn="1"/>
        </p:nvGrpSpPr>
        <p:grpSpPr>
          <a:xfrm>
            <a:off x="334109" y="254166"/>
            <a:ext cx="4669940" cy="723926"/>
            <a:chOff x="361951" y="446481"/>
            <a:chExt cx="3522825" cy="723926"/>
          </a:xfrm>
        </p:grpSpPr>
        <p:sp>
          <p:nvSpPr>
            <p:cNvPr id="17" name="직사각형 10">
              <a:extLst>
                <a:ext uri="{FF2B5EF4-FFF2-40B4-BE49-F238E27FC236}">
                  <a16:creationId xmlns="" xmlns:a16="http://schemas.microsoft.com/office/drawing/2014/main" id="{AC0484D9-16DE-4888-8337-777DBDD782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1951" y="446481"/>
              <a:ext cx="480900" cy="523220"/>
            </a:xfrm>
            <a:prstGeom prst="rect">
              <a:avLst/>
            </a:prstGeom>
            <a:solidFill>
              <a:srgbClr val="02CE5E"/>
            </a:solidFill>
            <a:ln w="9525">
              <a:solidFill>
                <a:srgbClr val="02CE5E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굴림" panose="020B0600000101010101" pitchFamily="50" charset="-127"/>
                </a:rPr>
                <a:t>02</a:t>
              </a:r>
              <a:endParaRPr lang="ko-KR" altLang="en-US" b="1" dirty="0">
                <a:solidFill>
                  <a:schemeClr val="bg1"/>
                </a:solidFill>
                <a:latin typeface="나눔고딕 ExtraBold" panose="020D0904000000000000" pitchFamily="50" charset="-127"/>
                <a:ea typeface="굴림" panose="020B0600000101010101" pitchFamily="50" charset="-127"/>
              </a:endParaRPr>
            </a:p>
          </p:txBody>
        </p:sp>
        <p:sp>
          <p:nvSpPr>
            <p:cNvPr id="18" name="제목 9">
              <a:extLst>
                <a:ext uri="{FF2B5EF4-FFF2-40B4-BE49-F238E27FC236}">
                  <a16:creationId xmlns="" xmlns:a16="http://schemas.microsoft.com/office/drawing/2014/main" id="{F0F45F15-0136-439D-8873-868BE6D29EBE}"/>
                </a:ext>
              </a:extLst>
            </p:cNvPr>
            <p:cNvSpPr txBox="1">
              <a:spLocks/>
            </p:cNvSpPr>
            <p:nvPr/>
          </p:nvSpPr>
          <p:spPr>
            <a:xfrm>
              <a:off x="852368" y="557632"/>
              <a:ext cx="3032408" cy="612775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en-US" altLang="ko-KR" sz="2000" b="1" spc="-100" dirty="0" smtClean="0">
                  <a:solidFill>
                    <a:schemeClr val="tx1"/>
                  </a:solidFill>
                </a:rPr>
                <a:t>Specifics of participating works</a:t>
              </a:r>
              <a:endParaRPr lang="ko-KR" altLang="en-US" sz="2000" b="1" spc="-1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9" name="직선 연결선 18">
            <a:extLst>
              <a:ext uri="{FF2B5EF4-FFF2-40B4-BE49-F238E27FC236}">
                <a16:creationId xmlns="" xmlns:a16="http://schemas.microsoft.com/office/drawing/2014/main" id="{4DC0E3CC-3591-4E55-8E06-74A25A358F09}"/>
              </a:ext>
            </a:extLst>
          </p:cNvPr>
          <p:cNvCxnSpPr>
            <a:cxnSpLocks/>
          </p:cNvCxnSpPr>
          <p:nvPr userDrawn="1"/>
        </p:nvCxnSpPr>
        <p:spPr>
          <a:xfrm>
            <a:off x="971601" y="767064"/>
            <a:ext cx="3672407" cy="0"/>
          </a:xfrm>
          <a:prstGeom prst="line">
            <a:avLst/>
          </a:prstGeom>
          <a:ln w="19050">
            <a:solidFill>
              <a:srgbClr val="02C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907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_x401518288" descr="EMB00001e800e4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48506" r="29915" b="19173"/>
          <a:stretch>
            <a:fillRect/>
          </a:stretch>
        </p:blipFill>
        <p:spPr bwMode="auto">
          <a:xfrm>
            <a:off x="7020272" y="190448"/>
            <a:ext cx="1779894" cy="57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그룹 7">
            <a:extLst>
              <a:ext uri="{FF2B5EF4-FFF2-40B4-BE49-F238E27FC236}">
                <a16:creationId xmlns="" xmlns:a16="http://schemas.microsoft.com/office/drawing/2014/main" id="{9AD813DD-8619-4479-84B0-C4BEEF8EC71F}"/>
              </a:ext>
            </a:extLst>
          </p:cNvPr>
          <p:cNvGrpSpPr/>
          <p:nvPr userDrawn="1"/>
        </p:nvGrpSpPr>
        <p:grpSpPr>
          <a:xfrm>
            <a:off x="334109" y="254166"/>
            <a:ext cx="5029979" cy="723926"/>
            <a:chOff x="361951" y="446481"/>
            <a:chExt cx="3794425" cy="723926"/>
          </a:xfrm>
        </p:grpSpPr>
        <p:sp>
          <p:nvSpPr>
            <p:cNvPr id="10" name="직사각형 10">
              <a:extLst>
                <a:ext uri="{FF2B5EF4-FFF2-40B4-BE49-F238E27FC236}">
                  <a16:creationId xmlns="" xmlns:a16="http://schemas.microsoft.com/office/drawing/2014/main" id="{AC0484D9-16DE-4888-8337-777DBDD782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1951" y="446481"/>
              <a:ext cx="480900" cy="523220"/>
            </a:xfrm>
            <a:prstGeom prst="rect">
              <a:avLst/>
            </a:prstGeom>
            <a:solidFill>
              <a:srgbClr val="02CE5E"/>
            </a:solidFill>
            <a:ln w="9525">
              <a:solidFill>
                <a:srgbClr val="02CE5E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굴림" panose="020B0600000101010101" pitchFamily="50" charset="-127"/>
                </a:rPr>
                <a:t>02</a:t>
              </a:r>
              <a:endParaRPr lang="ko-KR" altLang="en-US" b="1" dirty="0">
                <a:solidFill>
                  <a:schemeClr val="bg1"/>
                </a:solidFill>
                <a:latin typeface="나눔고딕 ExtraBold" panose="020D0904000000000000" pitchFamily="50" charset="-127"/>
                <a:ea typeface="굴림" panose="020B0600000101010101" pitchFamily="50" charset="-127"/>
              </a:endParaRPr>
            </a:p>
          </p:txBody>
        </p:sp>
        <p:sp>
          <p:nvSpPr>
            <p:cNvPr id="11" name="제목 9">
              <a:extLst>
                <a:ext uri="{FF2B5EF4-FFF2-40B4-BE49-F238E27FC236}">
                  <a16:creationId xmlns="" xmlns:a16="http://schemas.microsoft.com/office/drawing/2014/main" id="{F0F45F15-0136-439D-8873-868BE6D29EBE}"/>
                </a:ext>
              </a:extLst>
            </p:cNvPr>
            <p:cNvSpPr txBox="1">
              <a:spLocks/>
            </p:cNvSpPr>
            <p:nvPr/>
          </p:nvSpPr>
          <p:spPr>
            <a:xfrm>
              <a:off x="852368" y="557632"/>
              <a:ext cx="3304008" cy="612775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en-US" altLang="ko-KR" sz="2000" b="1" spc="-100" dirty="0" smtClean="0">
                  <a:solidFill>
                    <a:schemeClr val="tx1"/>
                  </a:solidFill>
                </a:rPr>
                <a:t>Image of participating work</a:t>
              </a:r>
              <a:endParaRPr lang="ko-KR" altLang="en-US" sz="2000" b="1" spc="-1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2" name="직선 연결선 11">
            <a:extLst>
              <a:ext uri="{FF2B5EF4-FFF2-40B4-BE49-F238E27FC236}">
                <a16:creationId xmlns="" xmlns:a16="http://schemas.microsoft.com/office/drawing/2014/main" id="{4DC0E3CC-3591-4E55-8E06-74A25A358F09}"/>
              </a:ext>
            </a:extLst>
          </p:cNvPr>
          <p:cNvCxnSpPr>
            <a:cxnSpLocks/>
          </p:cNvCxnSpPr>
          <p:nvPr userDrawn="1"/>
        </p:nvCxnSpPr>
        <p:spPr>
          <a:xfrm>
            <a:off x="971601" y="767064"/>
            <a:ext cx="3240359" cy="0"/>
          </a:xfrm>
          <a:prstGeom prst="line">
            <a:avLst/>
          </a:prstGeom>
          <a:ln w="19050">
            <a:solidFill>
              <a:srgbClr val="02C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제목 9">
            <a:extLst>
              <a:ext uri="{FF2B5EF4-FFF2-40B4-BE49-F238E27FC236}">
                <a16:creationId xmlns="" xmlns:a16="http://schemas.microsoft.com/office/drawing/2014/main" id="{7D86F4B1-7C77-4620-B9F2-0835559295A9}"/>
              </a:ext>
            </a:extLst>
          </p:cNvPr>
          <p:cNvSpPr txBox="1">
            <a:spLocks/>
          </p:cNvSpPr>
          <p:nvPr userDrawn="1"/>
        </p:nvSpPr>
        <p:spPr>
          <a:xfrm>
            <a:off x="3598599" y="451152"/>
            <a:ext cx="3421673" cy="3159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altLang="ko-KR" sz="1400" b="1" spc="-100" dirty="0" smtClean="0">
                <a:solidFill>
                  <a:srgbClr val="02CE5E"/>
                </a:solidFill>
                <a:latin typeface="+mn-ea"/>
                <a:ea typeface="+mn-ea"/>
              </a:rPr>
              <a:t>(in 2 pages or less)</a:t>
            </a:r>
            <a:endParaRPr lang="ko-KR" altLang="en-US" sz="1800" b="1" spc="-100" dirty="0">
              <a:solidFill>
                <a:srgbClr val="02CE5E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55940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_x401518288" descr="EMB00001e800e4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48506" r="29915" b="19173"/>
          <a:stretch>
            <a:fillRect/>
          </a:stretch>
        </p:blipFill>
        <p:spPr bwMode="auto">
          <a:xfrm>
            <a:off x="7020272" y="190448"/>
            <a:ext cx="1779894" cy="57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그룹 10">
            <a:extLst>
              <a:ext uri="{FF2B5EF4-FFF2-40B4-BE49-F238E27FC236}">
                <a16:creationId xmlns="" xmlns:a16="http://schemas.microsoft.com/office/drawing/2014/main" id="{9AD813DD-8619-4479-84B0-C4BEEF8EC71F}"/>
              </a:ext>
            </a:extLst>
          </p:cNvPr>
          <p:cNvGrpSpPr/>
          <p:nvPr userDrawn="1"/>
        </p:nvGrpSpPr>
        <p:grpSpPr>
          <a:xfrm>
            <a:off x="334109" y="254166"/>
            <a:ext cx="4885963" cy="723926"/>
            <a:chOff x="361951" y="446481"/>
            <a:chExt cx="3685785" cy="723926"/>
          </a:xfrm>
        </p:grpSpPr>
        <p:sp>
          <p:nvSpPr>
            <p:cNvPr id="12" name="직사각형 10">
              <a:extLst>
                <a:ext uri="{FF2B5EF4-FFF2-40B4-BE49-F238E27FC236}">
                  <a16:creationId xmlns="" xmlns:a16="http://schemas.microsoft.com/office/drawing/2014/main" id="{AC0484D9-16DE-4888-8337-777DBDD782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1951" y="446481"/>
              <a:ext cx="480900" cy="523220"/>
            </a:xfrm>
            <a:prstGeom prst="rect">
              <a:avLst/>
            </a:prstGeom>
            <a:solidFill>
              <a:srgbClr val="02CE5E"/>
            </a:solidFill>
            <a:ln w="9525">
              <a:solidFill>
                <a:srgbClr val="02CE5E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굴림" panose="020B0600000101010101" pitchFamily="50" charset="-127"/>
                </a:rPr>
                <a:t>02</a:t>
              </a:r>
              <a:endParaRPr lang="ko-KR" altLang="en-US" b="1" dirty="0">
                <a:solidFill>
                  <a:schemeClr val="bg1"/>
                </a:solidFill>
                <a:latin typeface="나눔고딕 ExtraBold" panose="020D0904000000000000" pitchFamily="50" charset="-127"/>
                <a:ea typeface="굴림" panose="020B0600000101010101" pitchFamily="50" charset="-127"/>
              </a:endParaRPr>
            </a:p>
          </p:txBody>
        </p:sp>
        <p:sp>
          <p:nvSpPr>
            <p:cNvPr id="17" name="제목 9">
              <a:extLst>
                <a:ext uri="{FF2B5EF4-FFF2-40B4-BE49-F238E27FC236}">
                  <a16:creationId xmlns="" xmlns:a16="http://schemas.microsoft.com/office/drawing/2014/main" id="{F0F45F15-0136-439D-8873-868BE6D29EBE}"/>
                </a:ext>
              </a:extLst>
            </p:cNvPr>
            <p:cNvSpPr txBox="1">
              <a:spLocks/>
            </p:cNvSpPr>
            <p:nvPr/>
          </p:nvSpPr>
          <p:spPr>
            <a:xfrm>
              <a:off x="852368" y="557632"/>
              <a:ext cx="3195368" cy="612775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en-US" altLang="ko-KR" sz="2000" b="1" spc="-100" dirty="0" smtClean="0">
                  <a:solidFill>
                    <a:schemeClr val="tx1"/>
                  </a:solidFill>
                </a:rPr>
                <a:t>Image of participating work</a:t>
              </a:r>
              <a:endParaRPr lang="ko-KR" altLang="en-US" sz="2000" b="1" spc="-1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8" name="직선 연결선 17">
            <a:extLst>
              <a:ext uri="{FF2B5EF4-FFF2-40B4-BE49-F238E27FC236}">
                <a16:creationId xmlns="" xmlns:a16="http://schemas.microsoft.com/office/drawing/2014/main" id="{4DC0E3CC-3591-4E55-8E06-74A25A358F09}"/>
              </a:ext>
            </a:extLst>
          </p:cNvPr>
          <p:cNvCxnSpPr>
            <a:cxnSpLocks/>
          </p:cNvCxnSpPr>
          <p:nvPr userDrawn="1"/>
        </p:nvCxnSpPr>
        <p:spPr>
          <a:xfrm>
            <a:off x="971601" y="767064"/>
            <a:ext cx="3240359" cy="0"/>
          </a:xfrm>
          <a:prstGeom prst="line">
            <a:avLst/>
          </a:prstGeom>
          <a:ln w="19050">
            <a:solidFill>
              <a:srgbClr val="02C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8269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9">
            <a:extLst>
              <a:ext uri="{FF2B5EF4-FFF2-40B4-BE49-F238E27FC236}">
                <a16:creationId xmlns="" xmlns:a16="http://schemas.microsoft.com/office/drawing/2014/main" id="{7D86F4B1-7C77-4620-B9F2-0835559295A9}"/>
              </a:ext>
            </a:extLst>
          </p:cNvPr>
          <p:cNvSpPr txBox="1">
            <a:spLocks/>
          </p:cNvSpPr>
          <p:nvPr userDrawn="1"/>
        </p:nvSpPr>
        <p:spPr>
          <a:xfrm>
            <a:off x="3568257" y="404831"/>
            <a:ext cx="3421673" cy="3159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altLang="ko-KR" sz="1400" b="1" spc="-100" dirty="0" smtClean="0">
                <a:solidFill>
                  <a:srgbClr val="02CE5E"/>
                </a:solidFill>
                <a:latin typeface="+mn-ea"/>
                <a:ea typeface="+mn-ea"/>
              </a:rPr>
              <a:t>(2</a:t>
            </a:r>
            <a:r>
              <a:rPr lang="ko-KR" altLang="en-US" sz="1400" b="1" spc="-100" dirty="0" smtClean="0">
                <a:solidFill>
                  <a:srgbClr val="02CE5E"/>
                </a:solidFill>
                <a:latin typeface="+mn-ea"/>
                <a:ea typeface="+mn-ea"/>
              </a:rPr>
              <a:t>쪽 이내</a:t>
            </a:r>
            <a:r>
              <a:rPr lang="en-US" altLang="ko-KR" sz="1400" b="1" spc="-100" dirty="0" smtClean="0">
                <a:solidFill>
                  <a:srgbClr val="02CE5E"/>
                </a:solidFill>
                <a:latin typeface="+mn-ea"/>
                <a:ea typeface="+mn-ea"/>
              </a:rPr>
              <a:t>)</a:t>
            </a:r>
            <a:endParaRPr lang="ko-KR" altLang="en-US" sz="1800" b="1" spc="-100" dirty="0">
              <a:solidFill>
                <a:srgbClr val="02CE5E"/>
              </a:solidFill>
              <a:latin typeface="+mn-ea"/>
              <a:ea typeface="+mn-ea"/>
            </a:endParaRPr>
          </a:p>
        </p:txBody>
      </p:sp>
      <p:pic>
        <p:nvPicPr>
          <p:cNvPr id="11" name="_x401518288" descr="EMB00001e800e4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48506" r="29915" b="19173"/>
          <a:stretch>
            <a:fillRect/>
          </a:stretch>
        </p:blipFill>
        <p:spPr bwMode="auto">
          <a:xfrm>
            <a:off x="7020272" y="190448"/>
            <a:ext cx="1779894" cy="57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그룹 13">
            <a:extLst>
              <a:ext uri="{FF2B5EF4-FFF2-40B4-BE49-F238E27FC236}">
                <a16:creationId xmlns="" xmlns:a16="http://schemas.microsoft.com/office/drawing/2014/main" id="{9AD813DD-8619-4479-84B0-C4BEEF8EC71F}"/>
              </a:ext>
            </a:extLst>
          </p:cNvPr>
          <p:cNvGrpSpPr/>
          <p:nvPr userDrawn="1"/>
        </p:nvGrpSpPr>
        <p:grpSpPr>
          <a:xfrm>
            <a:off x="334109" y="254166"/>
            <a:ext cx="2677163" cy="723926"/>
            <a:chOff x="361951" y="446481"/>
            <a:chExt cx="2019550" cy="723926"/>
          </a:xfrm>
        </p:grpSpPr>
        <p:sp>
          <p:nvSpPr>
            <p:cNvPr id="15" name="직사각형 10">
              <a:extLst>
                <a:ext uri="{FF2B5EF4-FFF2-40B4-BE49-F238E27FC236}">
                  <a16:creationId xmlns="" xmlns:a16="http://schemas.microsoft.com/office/drawing/2014/main" id="{AC0484D9-16DE-4888-8337-777DBDD782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1951" y="446481"/>
              <a:ext cx="480900" cy="523220"/>
            </a:xfrm>
            <a:prstGeom prst="rect">
              <a:avLst/>
            </a:prstGeom>
            <a:solidFill>
              <a:srgbClr val="02CE5E"/>
            </a:solidFill>
            <a:ln w="9525">
              <a:solidFill>
                <a:srgbClr val="02CE5E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굴림" panose="020B0600000101010101" pitchFamily="50" charset="-127"/>
                </a:rPr>
                <a:t>03</a:t>
              </a:r>
              <a:endParaRPr lang="ko-KR" altLang="en-US" b="1" dirty="0">
                <a:solidFill>
                  <a:schemeClr val="bg1"/>
                </a:solidFill>
                <a:latin typeface="나눔고딕 ExtraBold" panose="020D0904000000000000" pitchFamily="50" charset="-127"/>
                <a:ea typeface="굴림" panose="020B0600000101010101" pitchFamily="50" charset="-127"/>
              </a:endParaRPr>
            </a:p>
          </p:txBody>
        </p:sp>
        <p:sp>
          <p:nvSpPr>
            <p:cNvPr id="16" name="제목 9">
              <a:extLst>
                <a:ext uri="{FF2B5EF4-FFF2-40B4-BE49-F238E27FC236}">
                  <a16:creationId xmlns="" xmlns:a16="http://schemas.microsoft.com/office/drawing/2014/main" id="{F0F45F15-0136-439D-8873-868BE6D29EBE}"/>
                </a:ext>
              </a:extLst>
            </p:cNvPr>
            <p:cNvSpPr txBox="1">
              <a:spLocks/>
            </p:cNvSpPr>
            <p:nvPr/>
          </p:nvSpPr>
          <p:spPr>
            <a:xfrm>
              <a:off x="852368" y="557632"/>
              <a:ext cx="1529133" cy="612775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en-US" altLang="ko-KR" sz="2000" b="1" spc="-100" dirty="0" smtClean="0">
                  <a:solidFill>
                    <a:schemeClr val="tx1"/>
                  </a:solidFill>
                </a:rPr>
                <a:t>Fabrication plan</a:t>
              </a:r>
              <a:endParaRPr lang="ko-KR" altLang="en-US" sz="2000" b="1" spc="-1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7" name="직선 연결선 16">
            <a:extLst>
              <a:ext uri="{FF2B5EF4-FFF2-40B4-BE49-F238E27FC236}">
                <a16:creationId xmlns="" xmlns:a16="http://schemas.microsoft.com/office/drawing/2014/main" id="{4DC0E3CC-3591-4E55-8E06-74A25A358F09}"/>
              </a:ext>
            </a:extLst>
          </p:cNvPr>
          <p:cNvCxnSpPr>
            <a:cxnSpLocks/>
          </p:cNvCxnSpPr>
          <p:nvPr userDrawn="1"/>
        </p:nvCxnSpPr>
        <p:spPr>
          <a:xfrm>
            <a:off x="971601" y="767064"/>
            <a:ext cx="2039671" cy="0"/>
          </a:xfrm>
          <a:prstGeom prst="line">
            <a:avLst/>
          </a:prstGeom>
          <a:ln w="19050">
            <a:solidFill>
              <a:srgbClr val="02C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593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91D2E2-20BF-44D6-8F7C-281F59E0A3F0}" type="datetimeFigureOut">
              <a:rPr lang="ko-KR" altLang="en-US" smtClean="0"/>
              <a:t>2021-05-11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FA618D-016F-4BA1-911A-9CF22E0551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8545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81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55" r:id="rId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="" xmlns:a16="http://schemas.microsoft.com/office/drawing/2014/main" id="{2A2F78B4-0051-4D3C-A41A-82A5CAAA27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063413"/>
              </p:ext>
            </p:extLst>
          </p:nvPr>
        </p:nvGraphicFramePr>
        <p:xfrm>
          <a:off x="344486" y="4067791"/>
          <a:ext cx="8259962" cy="2385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55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8812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4062"/>
                <a:gridCol w="944062"/>
                <a:gridCol w="1888126"/>
              </a:tblGrid>
              <a:tr h="4567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Work title</a:t>
                      </a:r>
                      <a:endParaRPr lang="ko-KR" altLang="en-US" sz="1400" b="1" kern="1200" spc="0" baseline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ko-KR" altLang="en-US" sz="1200" b="1" kern="1200" spc="-200" baseline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584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Submitter</a:t>
                      </a:r>
                      <a:endParaRPr kumimoji="0" lang="ko-KR" altLang="en-US" sz="1400" b="1" i="0" u="none" strike="noStrike" kern="1200" cap="none" spc="0" normalizeH="0" baseline="0" noProof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altLang="ko-KR" sz="1000" i="1" kern="1200" spc="-10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altLang="ko-KR" sz="1000" i="1" kern="1200" spc="-10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altLang="ko-KR" sz="1000" i="1" kern="1200" spc="-10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67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Participating type</a:t>
                      </a:r>
                      <a:endParaRPr kumimoji="0" lang="ko-KR" altLang="en-US" sz="1400" b="1" i="0" u="none" strike="noStrike" kern="1200" cap="none" spc="0" normalizeH="0" baseline="0" noProof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</a:t>
                      </a:r>
                      <a:r>
                        <a:rPr lang="en-US" altLang="ko-KR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</a:t>
                      </a:r>
                      <a:r>
                        <a:rPr kumimoji="0" lang="en-US" altLang="ko-K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Team</a:t>
                      </a:r>
                      <a:endParaRPr lang="en-US" altLang="ko-KR" sz="1400" b="1" kern="1200" spc="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</a:t>
                      </a:r>
                      <a:r>
                        <a:rPr lang="en-US" altLang="ko-KR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Corporation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1740323"/>
                  </a:ext>
                </a:extLst>
              </a:tr>
              <a:tr h="4567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Participating </a:t>
                      </a:r>
                      <a:r>
                        <a:rPr kumimoji="0" lang="en-US" altLang="ko-KR" sz="1400" b="1" i="0" u="none" strike="noStrike" kern="1200" cap="none" spc="0" normalizeH="0" baseline="0" noProof="0" dirty="0" err="1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caragory</a:t>
                      </a:r>
                      <a:endParaRPr kumimoji="0" lang="ko-KR" altLang="en-US" sz="1400" b="1" i="0" u="none" strike="noStrike" kern="1200" cap="none" spc="0" normalizeH="0" baseline="0" noProof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</a:t>
                      </a:r>
                      <a:r>
                        <a:rPr kumimoji="0" lang="en-US" altLang="ko-K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Digital content</a:t>
                      </a:r>
                      <a:endParaRPr kumimoji="0" lang="ko-KR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</a:t>
                      </a:r>
                      <a:r>
                        <a:rPr kumimoji="0" lang="en-US" altLang="ko-KR" sz="1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productc</a:t>
                      </a:r>
                      <a:r>
                        <a:rPr kumimoji="0" lang="en-US" altLang="ko-KR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using digital content</a:t>
                      </a:r>
                      <a:endParaRPr kumimoji="0" lang="ko-KR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567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Submission of additional data</a:t>
                      </a:r>
                      <a:endParaRPr kumimoji="0" lang="ko-KR" altLang="en-US" sz="1400" b="1" i="0" u="none" strike="noStrike" kern="1200" cap="none" spc="0" normalizeH="0" baseline="0" noProof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</a:t>
                      </a:r>
                      <a:r>
                        <a:rPr lang="en-US" altLang="ko-KR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Submitting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</a:t>
                      </a:r>
                      <a:r>
                        <a:rPr kumimoji="0" lang="ko-KR" altLang="en-US" sz="11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Submitting not required</a:t>
                      </a:r>
                      <a:endParaRPr kumimoji="0" lang="ko-KR" altLang="en-US" sz="1400" b="1" i="0" u="none" strike="noStrike" kern="1200" cap="none" spc="-20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139ABB68-E0C8-416E-88D8-8D706CDEEDAB}"/>
              </a:ext>
            </a:extLst>
          </p:cNvPr>
          <p:cNvSpPr/>
          <p:nvPr/>
        </p:nvSpPr>
        <p:spPr>
          <a:xfrm>
            <a:off x="344488" y="4077073"/>
            <a:ext cx="8331967" cy="2376264"/>
          </a:xfrm>
          <a:prstGeom prst="rect">
            <a:avLst/>
          </a:prstGeom>
          <a:noFill/>
          <a:ln w="28575">
            <a:solidFill>
              <a:srgbClr val="02C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pic>
        <p:nvPicPr>
          <p:cNvPr id="6" name="_x401518288" descr="EMB00001e800e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48506" r="29915" b="19173"/>
          <a:stretch>
            <a:fillRect/>
          </a:stretch>
        </p:blipFill>
        <p:spPr bwMode="auto">
          <a:xfrm>
            <a:off x="3347864" y="960679"/>
            <a:ext cx="2597150" cy="84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675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="" xmlns:a16="http://schemas.microsoft.com/office/drawing/2014/main" id="{BD7758B3-8C30-42DD-97EA-9B936A1B06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633981"/>
              </p:ext>
            </p:extLst>
          </p:nvPr>
        </p:nvGraphicFramePr>
        <p:xfrm>
          <a:off x="344488" y="1190940"/>
          <a:ext cx="8620000" cy="526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77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522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155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ko-KR" sz="1400" b="1" kern="1200" spc="0" baseline="0" dirty="0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Background of Fabrication</a:t>
                      </a:r>
                      <a:endParaRPr lang="ko-KR" altLang="en-US" sz="1400" b="1" kern="1200" spc="0" baseline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i="0" spc="-1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8" marR="91438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155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0" normalizeH="0" baseline="0" noProof="0" dirty="0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Concept</a:t>
                      </a:r>
                      <a:endParaRPr kumimoji="0" lang="ko-KR" altLang="en-US" sz="1400" b="1" i="0" u="none" strike="noStrike" kern="1200" cap="none" spc="0" normalizeH="0" baseline="0" noProof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i="0" spc="-100" dirty="0">
                        <a:solidFill>
                          <a:schemeClr val="tx1"/>
                        </a:solidFill>
                        <a:latin typeface="맑은 고딕" pitchFamily="50" charset="-127"/>
                        <a:ea typeface="+mn-ea"/>
                      </a:endParaRPr>
                    </a:p>
                  </a:txBody>
                  <a:tcPr marL="91438" marR="91438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15562">
                <a:tc>
                  <a:txBody>
                    <a:bodyPr/>
                    <a:lstStyle/>
                    <a:p>
                      <a:pPr algn="ctr" fontAlgn="base" latinLnBrk="0"/>
                      <a:r>
                        <a:rPr lang="en-US" altLang="ko-KR" sz="14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Target customers</a:t>
                      </a:r>
                      <a:endParaRPr lang="en-US" altLang="ko-KR" sz="14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i="0" spc="-1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8" marR="91438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15562">
                <a:tc>
                  <a:txBody>
                    <a:bodyPr/>
                    <a:lstStyle/>
                    <a:p>
                      <a:pPr algn="ctr" fontAlgn="base" latinLnBrk="0"/>
                      <a:r>
                        <a:rPr lang="en-US" altLang="ko-KR" sz="14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Anticipated effects</a:t>
                      </a:r>
                      <a:endParaRPr lang="en-US" altLang="ko-KR" sz="14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i="0" spc="-1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8" marR="91438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직사각형 2">
            <a:extLst>
              <a:ext uri="{FF2B5EF4-FFF2-40B4-BE49-F238E27FC236}">
                <a16:creationId xmlns="" xmlns:a16="http://schemas.microsoft.com/office/drawing/2014/main" id="{139ABB68-E0C8-416E-88D8-8D706CDEEDAB}"/>
              </a:ext>
            </a:extLst>
          </p:cNvPr>
          <p:cNvSpPr/>
          <p:nvPr/>
        </p:nvSpPr>
        <p:spPr>
          <a:xfrm>
            <a:off x="344488" y="1196752"/>
            <a:ext cx="8620000" cy="5256585"/>
          </a:xfrm>
          <a:prstGeom prst="rect">
            <a:avLst/>
          </a:prstGeom>
          <a:noFill/>
          <a:ln w="28575">
            <a:solidFill>
              <a:srgbClr val="02C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59752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139ABB68-E0C8-416E-88D8-8D706CDEEDAB}"/>
              </a:ext>
            </a:extLst>
          </p:cNvPr>
          <p:cNvSpPr/>
          <p:nvPr/>
        </p:nvSpPr>
        <p:spPr>
          <a:xfrm>
            <a:off x="344489" y="1196975"/>
            <a:ext cx="8475984" cy="5256213"/>
          </a:xfrm>
          <a:prstGeom prst="rect">
            <a:avLst/>
          </a:prstGeom>
          <a:noFill/>
          <a:ln w="28575">
            <a:solidFill>
              <a:srgbClr val="02C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91680" y="2780928"/>
            <a:ext cx="62646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latinLnBrk="1"/>
            <a:r>
              <a:rPr lang="en-US" altLang="ko-KR" sz="1400" dirty="0" smtClean="0">
                <a:solidFill>
                  <a:schemeClr val="bg1">
                    <a:lumMod val="75000"/>
                  </a:schemeClr>
                </a:solidFill>
              </a:rPr>
              <a:t>* Adequacy</a:t>
            </a:r>
            <a:r>
              <a:rPr lang="en-US" altLang="ko-KR" sz="1400" dirty="0">
                <a:solidFill>
                  <a:schemeClr val="bg1">
                    <a:lumMod val="75000"/>
                  </a:schemeClr>
                </a:solidFill>
              </a:rPr>
              <a:t>: Fabrication background, the relevance between </a:t>
            </a:r>
            <a:r>
              <a:rPr lang="en-US" altLang="ko-KR" sz="1400" dirty="0" smtClean="0">
                <a:solidFill>
                  <a:schemeClr val="bg1">
                    <a:lumMod val="75000"/>
                  </a:schemeClr>
                </a:solidFill>
              </a:rPr>
              <a:t>works and   </a:t>
            </a:r>
          </a:p>
          <a:p>
            <a:pPr fontAlgn="base" latinLnBrk="1"/>
            <a:r>
              <a:rPr lang="en-US" altLang="ko-KR" sz="1400" dirty="0" smtClean="0">
                <a:solidFill>
                  <a:schemeClr val="bg1">
                    <a:lumMod val="75000"/>
                  </a:schemeClr>
                </a:solidFill>
              </a:rPr>
              <a:t>                 Hangeul</a:t>
            </a:r>
            <a:r>
              <a:rPr lang="en-US" altLang="ko-KR" sz="1400" dirty="0">
                <a:solidFill>
                  <a:schemeClr val="bg1">
                    <a:lumMod val="75000"/>
                  </a:schemeClr>
                </a:solidFill>
              </a:rPr>
              <a:t>, and themes of works</a:t>
            </a:r>
          </a:p>
          <a:p>
            <a:pPr fontAlgn="base" latinLnBrk="1"/>
            <a:r>
              <a:rPr lang="en-US" altLang="ko-KR" sz="1400" dirty="0">
                <a:solidFill>
                  <a:schemeClr val="bg1">
                    <a:lumMod val="75000"/>
                  </a:schemeClr>
                </a:solidFill>
              </a:rPr>
              <a:t>* Creativity: Advantages, competitiveness, distinction, and interest factors</a:t>
            </a:r>
          </a:p>
          <a:p>
            <a:pPr fontAlgn="base" latinLnBrk="1"/>
            <a:r>
              <a:rPr lang="en-US" altLang="ko-KR" sz="1400" dirty="0">
                <a:solidFill>
                  <a:schemeClr val="bg1">
                    <a:lumMod val="75000"/>
                  </a:schemeClr>
                </a:solidFill>
              </a:rPr>
              <a:t>* Commercial value: Target customers (markets), adequacy of production </a:t>
            </a:r>
            <a:r>
              <a:rPr lang="en-US" altLang="ko-KR" sz="1400" dirty="0" smtClean="0">
                <a:solidFill>
                  <a:schemeClr val="bg1">
                    <a:lumMod val="75000"/>
                  </a:schemeClr>
                </a:solidFill>
              </a:rPr>
              <a:t>       </a:t>
            </a:r>
          </a:p>
          <a:p>
            <a:pPr fontAlgn="base" latinLnBrk="1"/>
            <a:r>
              <a:rPr lang="en-US" altLang="ko-KR" sz="1400" dirty="0" smtClean="0">
                <a:solidFill>
                  <a:schemeClr val="bg1">
                    <a:lumMod val="75000"/>
                  </a:schemeClr>
                </a:solidFill>
              </a:rPr>
              <a:t>and </a:t>
            </a:r>
            <a:r>
              <a:rPr lang="en-US" altLang="ko-KR" sz="1400" dirty="0">
                <a:solidFill>
                  <a:schemeClr val="bg1">
                    <a:lumMod val="75000"/>
                  </a:schemeClr>
                </a:solidFill>
              </a:rPr>
              <a:t>sales, marketability, </a:t>
            </a:r>
            <a:r>
              <a:rPr lang="en-US" altLang="ko-KR" sz="1400" dirty="0" smtClean="0">
                <a:solidFill>
                  <a:schemeClr val="bg1">
                    <a:lumMod val="75000"/>
                  </a:schemeClr>
                </a:solidFill>
              </a:rPr>
              <a:t>and anticipated </a:t>
            </a:r>
            <a:r>
              <a:rPr lang="en-US" altLang="ko-KR" sz="1400" dirty="0">
                <a:solidFill>
                  <a:schemeClr val="bg1">
                    <a:lumMod val="75000"/>
                  </a:schemeClr>
                </a:solidFill>
              </a:rPr>
              <a:t>sales prices</a:t>
            </a:r>
          </a:p>
          <a:p>
            <a:pPr fontAlgn="base" latinLnBrk="1"/>
            <a:r>
              <a:rPr lang="en-US" altLang="ko-KR" sz="1400" dirty="0">
                <a:solidFill>
                  <a:schemeClr val="bg1">
                    <a:lumMod val="75000"/>
                  </a:schemeClr>
                </a:solidFill>
              </a:rPr>
              <a:t>* Far-reaching power: Anticipated effects, contribution to communities</a:t>
            </a:r>
          </a:p>
        </p:txBody>
      </p:sp>
    </p:spTree>
    <p:extLst>
      <p:ext uri="{BB962C8B-B14F-4D97-AF65-F5344CB8AC3E}">
        <p14:creationId xmlns:p14="http://schemas.microsoft.com/office/powerpoint/2010/main" val="2093469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139ABB68-E0C8-416E-88D8-8D706CDEEDAB}"/>
              </a:ext>
            </a:extLst>
          </p:cNvPr>
          <p:cNvSpPr/>
          <p:nvPr/>
        </p:nvSpPr>
        <p:spPr>
          <a:xfrm>
            <a:off x="344489" y="1196975"/>
            <a:ext cx="8475984" cy="5256213"/>
          </a:xfrm>
          <a:prstGeom prst="rect">
            <a:avLst/>
          </a:prstGeom>
          <a:noFill/>
          <a:ln w="28575">
            <a:solidFill>
              <a:srgbClr val="02C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7747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139ABB68-E0C8-416E-88D8-8D706CDEEDAB}"/>
              </a:ext>
            </a:extLst>
          </p:cNvPr>
          <p:cNvSpPr/>
          <p:nvPr/>
        </p:nvSpPr>
        <p:spPr>
          <a:xfrm>
            <a:off x="344489" y="1196975"/>
            <a:ext cx="8475984" cy="5256213"/>
          </a:xfrm>
          <a:prstGeom prst="rect">
            <a:avLst/>
          </a:prstGeom>
          <a:noFill/>
          <a:ln w="28575">
            <a:solidFill>
              <a:srgbClr val="02C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3563471"/>
            <a:ext cx="6032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ko-KR" sz="1400" dirty="0">
                <a:solidFill>
                  <a:schemeClr val="bg1">
                    <a:lumMod val="75000"/>
                  </a:schemeClr>
                </a:solidFill>
              </a:rPr>
              <a:t>* Describe fabrication plan upon discretion of participants</a:t>
            </a:r>
          </a:p>
          <a:p>
            <a:pPr fontAlgn="base"/>
            <a:r>
              <a:rPr lang="en-US" altLang="ko-KR" sz="1400" dirty="0">
                <a:solidFill>
                  <a:schemeClr val="bg1">
                    <a:lumMod val="75000"/>
                  </a:schemeClr>
                </a:solidFill>
              </a:rPr>
              <a:t>Examples: Method, period and costs of fabrication, and sales prices</a:t>
            </a:r>
          </a:p>
        </p:txBody>
      </p:sp>
    </p:spTree>
    <p:extLst>
      <p:ext uri="{BB962C8B-B14F-4D97-AF65-F5344CB8AC3E}">
        <p14:creationId xmlns:p14="http://schemas.microsoft.com/office/powerpoint/2010/main" val="3855937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122</Words>
  <Application>Microsoft Office PowerPoint</Application>
  <PresentationFormat>화면 슬라이드 쇼(4:3)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이영주</dc:creator>
  <cp:lastModifiedBy>이영주</cp:lastModifiedBy>
  <cp:revision>8</cp:revision>
  <dcterms:created xsi:type="dcterms:W3CDTF">2021-04-09T04:12:40Z</dcterms:created>
  <dcterms:modified xsi:type="dcterms:W3CDTF">2021-05-11T04:11:34Z</dcterms:modified>
</cp:coreProperties>
</file>