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17" r:id="rId2"/>
    <p:sldId id="583" r:id="rId3"/>
    <p:sldId id="582" r:id="rId4"/>
    <p:sldId id="550" r:id="rId5"/>
    <p:sldId id="574" r:id="rId6"/>
    <p:sldId id="575" r:id="rId7"/>
    <p:sldId id="551" r:id="rId8"/>
    <p:sldId id="576" r:id="rId9"/>
    <p:sldId id="585" r:id="rId10"/>
    <p:sldId id="577" r:id="rId11"/>
    <p:sldId id="553" r:id="rId12"/>
    <p:sldId id="554" r:id="rId13"/>
    <p:sldId id="579" r:id="rId14"/>
  </p:sldIdLst>
  <p:sldSz cx="9906000" cy="6858000" type="A4"/>
  <p:notesSz cx="9926638" cy="679767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굴림체" pitchFamily="49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굴림체" pitchFamily="49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굴림체" pitchFamily="49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굴림체" pitchFamily="49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굴림체" pitchFamily="49" charset="-127"/>
        <a:cs typeface="+mn-cs"/>
      </a:defRPr>
    </a:lvl5pPr>
    <a:lvl6pPr marL="2286000" algn="l" defTabSz="914400" rtl="0" eaLnBrk="1" latinLnBrk="1" hangingPunct="1">
      <a:defRPr sz="800" b="1" kern="1200">
        <a:solidFill>
          <a:schemeClr val="tx1"/>
        </a:solidFill>
        <a:latin typeface="Arial" charset="0"/>
        <a:ea typeface="굴림체" pitchFamily="49" charset="-127"/>
        <a:cs typeface="+mn-cs"/>
      </a:defRPr>
    </a:lvl6pPr>
    <a:lvl7pPr marL="2743200" algn="l" defTabSz="914400" rtl="0" eaLnBrk="1" latinLnBrk="1" hangingPunct="1">
      <a:defRPr sz="800" b="1" kern="1200">
        <a:solidFill>
          <a:schemeClr val="tx1"/>
        </a:solidFill>
        <a:latin typeface="Arial" charset="0"/>
        <a:ea typeface="굴림체" pitchFamily="49" charset="-127"/>
        <a:cs typeface="+mn-cs"/>
      </a:defRPr>
    </a:lvl7pPr>
    <a:lvl8pPr marL="3200400" algn="l" defTabSz="914400" rtl="0" eaLnBrk="1" latinLnBrk="1" hangingPunct="1">
      <a:defRPr sz="800" b="1" kern="1200">
        <a:solidFill>
          <a:schemeClr val="tx1"/>
        </a:solidFill>
        <a:latin typeface="Arial" charset="0"/>
        <a:ea typeface="굴림체" pitchFamily="49" charset="-127"/>
        <a:cs typeface="+mn-cs"/>
      </a:defRPr>
    </a:lvl8pPr>
    <a:lvl9pPr marL="3657600" algn="l" defTabSz="914400" rtl="0" eaLnBrk="1" latinLnBrk="1" hangingPunct="1">
      <a:defRPr sz="800" b="1" kern="1200">
        <a:solidFill>
          <a:schemeClr val="tx1"/>
        </a:solidFill>
        <a:latin typeface="Arial" charset="0"/>
        <a:ea typeface="굴림체" pitchFamily="49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0099"/>
    <a:srgbClr val="C9F3FB"/>
    <a:srgbClr val="FF3300"/>
    <a:srgbClr val="5C4024"/>
    <a:srgbClr val="000066"/>
    <a:srgbClr val="33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15" autoAdjust="0"/>
    <p:restoredTop sz="97349" autoAdjust="0"/>
  </p:normalViewPr>
  <p:slideViewPr>
    <p:cSldViewPr>
      <p:cViewPr>
        <p:scale>
          <a:sx n="98" d="100"/>
          <a:sy n="98" d="100"/>
        </p:scale>
        <p:origin x="-414" y="-312"/>
      </p:cViewPr>
      <p:guideLst>
        <p:guide orient="horz" pos="4110"/>
        <p:guide orient="horz" pos="480"/>
        <p:guide orient="horz" pos="912"/>
        <p:guide orient="horz" pos="3504"/>
        <p:guide pos="6159"/>
        <p:guide pos="4272"/>
        <p:guide pos="353"/>
        <p:guide pos="2928"/>
        <p:guide pos="60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088" y="-8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t" anchorCtr="0" compatLnSpc="1">
            <a:prstTxWarp prst="textNoShape">
              <a:avLst/>
            </a:prstTxWarp>
          </a:bodyPr>
          <a:lstStyle>
            <a:lvl1pPr algn="l" defTabSz="909638" eaLnBrk="1" latinLnBrk="1" hangingPunct="1">
              <a:defRPr kumimoji="1"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013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t" anchorCtr="0" compatLnSpc="1">
            <a:prstTxWarp prst="textNoShape">
              <a:avLst/>
            </a:prstTxWarp>
          </a:bodyPr>
          <a:lstStyle>
            <a:lvl1pPr algn="r" defTabSz="909638" eaLnBrk="1" latinLnBrk="1" hangingPunct="1">
              <a:defRPr kumimoji="1"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41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b" anchorCtr="0" compatLnSpc="1">
            <a:prstTxWarp prst="textNoShape">
              <a:avLst/>
            </a:prstTxWarp>
          </a:bodyPr>
          <a:lstStyle>
            <a:lvl1pPr algn="l" defTabSz="909638" eaLnBrk="1" latinLnBrk="1" hangingPunct="1">
              <a:defRPr kumimoji="1"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013" y="645741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b" anchorCtr="0" compatLnSpc="1">
            <a:prstTxWarp prst="textNoShape">
              <a:avLst/>
            </a:prstTxWarp>
          </a:bodyPr>
          <a:lstStyle>
            <a:lvl1pPr algn="r" defTabSz="909638" eaLnBrk="1" latinLnBrk="1" hangingPunct="1">
              <a:defRPr kumimoji="1"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F2A9C91-37FA-4294-BA71-D4E9AEBE19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665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t" anchorCtr="0" compatLnSpc="1">
            <a:prstTxWarp prst="textNoShape">
              <a:avLst/>
            </a:prstTxWarp>
          </a:bodyPr>
          <a:lstStyle>
            <a:lvl1pPr algn="l" defTabSz="909638" eaLnBrk="1" latinLnBrk="1" hangingPunct="1">
              <a:defRPr kumimoji="1"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013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t" anchorCtr="0" compatLnSpc="1">
            <a:prstTxWarp prst="textNoShape">
              <a:avLst/>
            </a:prstTxWarp>
          </a:bodyPr>
          <a:lstStyle>
            <a:lvl1pPr algn="r" defTabSz="909638" eaLnBrk="1" latinLnBrk="1" hangingPunct="1">
              <a:defRPr kumimoji="1"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4200" y="509588"/>
            <a:ext cx="36830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07" y="3228705"/>
            <a:ext cx="7279225" cy="30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41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b" anchorCtr="0" compatLnSpc="1">
            <a:prstTxWarp prst="textNoShape">
              <a:avLst/>
            </a:prstTxWarp>
          </a:bodyPr>
          <a:lstStyle>
            <a:lvl1pPr algn="l" defTabSz="909638" eaLnBrk="1" latinLnBrk="1" hangingPunct="1">
              <a:defRPr kumimoji="1"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013" y="645741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8" tIns="45464" rIns="90928" bIns="45464" numCol="1" anchor="b" anchorCtr="0" compatLnSpc="1">
            <a:prstTxWarp prst="textNoShape">
              <a:avLst/>
            </a:prstTxWarp>
          </a:bodyPr>
          <a:lstStyle>
            <a:lvl1pPr algn="r" defTabSz="909638" eaLnBrk="1" latinLnBrk="1" hangingPunct="1">
              <a:defRPr kumimoji="1"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AE2956C7-D347-4464-935E-4955EAE57E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6152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956C7-D347-4464-935E-4955EAE57E64}" type="slidenum">
              <a:rPr lang="en-US" altLang="ko-KR" smtClean="0"/>
              <a:pPr>
                <a:defRPr/>
              </a:pPr>
              <a:t>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7957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956C7-D347-4464-935E-4955EAE57E64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7957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956C7-D347-4464-935E-4955EAE57E64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7957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956C7-D347-4464-935E-4955EAE57E64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795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956C7-D347-4464-935E-4955EAE57E6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795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956C7-D347-4464-935E-4955EAE57E64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7957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956C7-D347-4464-935E-4955EAE57E64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7957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956C7-D347-4464-935E-4955EAE57E64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7957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956C7-D347-4464-935E-4955EAE57E64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7957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956C7-D347-4464-935E-4955EAE57E64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795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956C7-D347-4464-935E-4955EAE57E64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7957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956C7-D347-4464-935E-4955EAE57E64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795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FCDA4-8ECA-4B67-A518-CFE0688DF9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0917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D43EC-77AF-48F0-B383-4E7147AF2D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380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915BB-658A-499D-99E9-D1BFE7EFDCD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352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F25FC-8216-49DB-8F6E-3DEA3D4442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1545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325F3-FDC8-4521-8B6B-C9067969ED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151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1630D-6B63-4631-8DFA-8600DF11B7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199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021CB-2E13-431F-BEC7-B9DF9D779C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8215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94F0-4C96-4B28-A524-A297A2EB6A7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825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C4262-4C80-455C-92F0-4330298BF20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6576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93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FD4AD-28B6-4A91-850E-9C3E05CF5D2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692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4BE30-34E6-4643-BEBE-D70FFC32DF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517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09050" y="6553200"/>
            <a:ext cx="84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FB23EDCF-7EE9-4890-9560-E2F3756286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86372"/>
          <a:stretch>
            <a:fillRect/>
          </a:stretch>
        </p:blipFill>
        <p:spPr bwMode="auto">
          <a:xfrm>
            <a:off x="0" y="0"/>
            <a:ext cx="9906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36" y="1800"/>
            <a:ext cx="1368152" cy="54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6576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3F051-7AF8-4190-B388-1F2E00D04662}" type="slidenum">
              <a:rPr lang="en-US" altLang="ko-KR" smtClean="0"/>
              <a:pPr>
                <a:defRPr/>
              </a:pPr>
              <a:t>0</a:t>
            </a:fld>
            <a:endParaRPr lang="en-US" altLang="ko-KR"/>
          </a:p>
        </p:txBody>
      </p:sp>
      <p:sp>
        <p:nvSpPr>
          <p:cNvPr id="2052" name="Text Box 279"/>
          <p:cNvSpPr txBox="1">
            <a:spLocks noChangeArrowheads="1"/>
          </p:cNvSpPr>
          <p:nvPr/>
        </p:nvSpPr>
        <p:spPr bwMode="auto">
          <a:xfrm>
            <a:off x="3512840" y="2420888"/>
            <a:ext cx="698477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320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ID</a:t>
            </a:r>
            <a:r>
              <a:rPr lang="ko-KR" altLang="en-US" sz="320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카드 발급신청 안내</a:t>
            </a:r>
            <a:r>
              <a:rPr lang="en-US" altLang="ko-KR" sz="320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320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학생용</a:t>
            </a:r>
            <a:r>
              <a:rPr lang="en-US" altLang="ko-KR" sz="320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320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53" name="Text Box 279"/>
          <p:cNvSpPr txBox="1">
            <a:spLocks noChangeArrowheads="1"/>
          </p:cNvSpPr>
          <p:nvPr/>
        </p:nvSpPr>
        <p:spPr bwMode="auto">
          <a:xfrm>
            <a:off x="5877472" y="4533586"/>
            <a:ext cx="3000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ko-KR" sz="2000" smtClean="0">
                <a:latin typeface="맑은 고딕" pitchFamily="50" charset="-127"/>
                <a:ea typeface="맑은 고딕" pitchFamily="50" charset="-127"/>
              </a:rPr>
              <a:t>2017. 01. 02</a:t>
            </a:r>
            <a:endParaRPr lang="ko-KR" altLang="en-US" sz="2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54" name="Text Box 279"/>
          <p:cNvSpPr txBox="1">
            <a:spLocks noChangeArrowheads="1"/>
          </p:cNvSpPr>
          <p:nvPr/>
        </p:nvSpPr>
        <p:spPr bwMode="auto">
          <a:xfrm>
            <a:off x="5908560" y="5031999"/>
            <a:ext cx="3000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1pPr>
            <a:lvl2pPr marL="742950" indent="-285750"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2pPr>
            <a:lvl3pPr marL="1143000" indent="-228600"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3pPr>
            <a:lvl4pPr marL="1600200" indent="-228600"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4pPr>
            <a:lvl5pPr marL="2057400" indent="-228600"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Arial" charset="0"/>
                <a:ea typeface="굴림체" pitchFamily="49" charset="-127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ko-KR" altLang="en-US" sz="2000" smtClean="0">
                <a:latin typeface="맑은 고딕" pitchFamily="50" charset="-127"/>
                <a:ea typeface="맑은 고딕" pitchFamily="50" charset="-127"/>
              </a:rPr>
              <a:t>스마트금융부</a:t>
            </a:r>
            <a:endParaRPr lang="ko-KR" altLang="en-US" sz="20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87" y="5365478"/>
            <a:ext cx="26098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"/>
          <a:stretch/>
        </p:blipFill>
        <p:spPr>
          <a:xfrm>
            <a:off x="704528" y="1052736"/>
            <a:ext cx="3240360" cy="5130374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1031472" y="4496288"/>
            <a:ext cx="980672" cy="660904"/>
          </a:xfrm>
          <a:prstGeom prst="roundRect">
            <a:avLst/>
          </a:prstGeom>
          <a:noFill/>
          <a:ln w="825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2053" y="903361"/>
            <a:ext cx="3867150" cy="5765999"/>
            <a:chOff x="312053" y="903361"/>
            <a:chExt cx="3867150" cy="57659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3" y="903361"/>
              <a:ext cx="3867150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578" y="2659335"/>
              <a:ext cx="3857625" cy="401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3F051-7AF8-4190-B388-1F2E00D04662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9" name="Rectangle 80"/>
          <p:cNvSpPr>
            <a:spLocks noChangeArrowheads="1"/>
          </p:cNvSpPr>
          <p:nvPr/>
        </p:nvSpPr>
        <p:spPr bwMode="gray">
          <a:xfrm>
            <a:off x="1136576" y="32156"/>
            <a:ext cx="734481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3200" rIns="90000" bIns="43200" anchor="b"/>
          <a:lstStyle/>
          <a:p>
            <a:pPr algn="ctr" eaLnBrk="1" latinLnBrk="1" hangingPunct="1">
              <a:lnSpc>
                <a:spcPct val="90000"/>
              </a:lnSpc>
              <a:defRPr/>
            </a:pP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위비뱅크 </a:t>
            </a: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ID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카드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 절차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⑤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상품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가입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계속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endParaRPr kumimoji="1" lang="en-US" altLang="ko-KR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-14386" y="2660050"/>
            <a:ext cx="4736976" cy="4009310"/>
          </a:xfrm>
          <a:prstGeom prst="roundRect">
            <a:avLst>
              <a:gd name="adj" fmla="val 6986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601072" y="2780928"/>
            <a:ext cx="3898815" cy="3816424"/>
          </a:xfrm>
          <a:prstGeom prst="wedgeRoundRectCallout">
            <a:avLst>
              <a:gd name="adj1" fmla="val -68275"/>
              <a:gd name="adj2" fmla="val -21250"/>
              <a:gd name="adj3" fmla="val 16667"/>
            </a:avLst>
          </a:prstGeom>
          <a:solidFill>
            <a:srgbClr val="FFFFFF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r>
              <a:rPr lang="en-US" altLang="ko-KR" sz="1400" b="0" smtClean="0"/>
              <a:t>1. </a:t>
            </a:r>
            <a:r>
              <a:rPr lang="ko-KR" altLang="en-US" sz="1400" smtClean="0">
                <a:solidFill>
                  <a:srgbClr val="0000FF"/>
                </a:solidFill>
              </a:rPr>
              <a:t>인터넷</a:t>
            </a:r>
            <a:r>
              <a:rPr lang="en-US" altLang="ko-KR" sz="1400" smtClean="0">
                <a:solidFill>
                  <a:srgbClr val="0000FF"/>
                </a:solidFill>
              </a:rPr>
              <a:t>/</a:t>
            </a:r>
            <a:r>
              <a:rPr lang="ko-KR" altLang="en-US" sz="1400" smtClean="0">
                <a:solidFill>
                  <a:srgbClr val="0000FF"/>
                </a:solidFill>
              </a:rPr>
              <a:t>스마트뱅킹 신청 </a:t>
            </a:r>
            <a:endParaRPr lang="en-US" altLang="ko-KR" sz="1400" smtClean="0">
              <a:solidFill>
                <a:srgbClr val="0000FF"/>
              </a:solidFill>
            </a:endParaRPr>
          </a:p>
          <a:p>
            <a:r>
              <a:rPr lang="en-US" altLang="ko-KR" sz="1400" b="0"/>
              <a:t> </a:t>
            </a:r>
            <a:r>
              <a:rPr lang="en-US" altLang="ko-KR" sz="1400" b="0" smtClean="0"/>
              <a:t>   </a:t>
            </a:r>
            <a:r>
              <a:rPr lang="ko-KR" altLang="en-US" sz="1400" b="0" smtClean="0"/>
              <a:t>인터넷 </a:t>
            </a:r>
            <a:r>
              <a:rPr lang="en-US" altLang="ko-KR" sz="1400" b="0" smtClean="0"/>
              <a:t>/</a:t>
            </a:r>
            <a:r>
              <a:rPr lang="ko-KR" altLang="en-US" sz="1400" b="0" smtClean="0"/>
              <a:t>스마트뱅킹 </a:t>
            </a:r>
            <a:r>
              <a:rPr lang="en-US" altLang="ko-KR" sz="1400" b="0" smtClean="0"/>
              <a:t>ID </a:t>
            </a:r>
            <a:r>
              <a:rPr lang="ko-KR" altLang="en-US" sz="1400" b="0" smtClean="0"/>
              <a:t>입력후 중복확인</a:t>
            </a:r>
            <a:endParaRPr lang="en-US" altLang="ko-KR" sz="1400" b="0" smtClean="0"/>
          </a:p>
          <a:p>
            <a:endParaRPr lang="en-US" altLang="ko-KR" sz="1400" b="0" smtClean="0"/>
          </a:p>
          <a:p>
            <a:r>
              <a:rPr lang="en-US" altLang="ko-KR" sz="1400" b="0" smtClean="0"/>
              <a:t>2. </a:t>
            </a:r>
            <a:r>
              <a:rPr lang="ko-KR" altLang="en-US" sz="1400" b="0" smtClean="0"/>
              <a:t>이용자 비밀번호 필수입력</a:t>
            </a:r>
            <a:endParaRPr lang="en-US" altLang="ko-KR" sz="1400" b="0" smtClean="0"/>
          </a:p>
          <a:p>
            <a:endParaRPr lang="en-US" altLang="ko-KR" sz="1400" b="0"/>
          </a:p>
          <a:p>
            <a:r>
              <a:rPr lang="en-US" altLang="ko-KR" sz="1400" b="0" smtClean="0"/>
              <a:t>3. </a:t>
            </a:r>
            <a:r>
              <a:rPr lang="ko-KR" altLang="en-US" sz="1400" smtClean="0">
                <a:solidFill>
                  <a:srgbClr val="0000FF"/>
                </a:solidFill>
              </a:rPr>
              <a:t>인터넷뱅킹 기가입자 </a:t>
            </a:r>
            <a:r>
              <a:rPr lang="en-US" altLang="ko-KR" sz="1400" b="0" smtClean="0"/>
              <a:t>:</a:t>
            </a:r>
          </a:p>
          <a:p>
            <a:r>
              <a:rPr lang="ko-KR" altLang="en-US" sz="1400" b="0" smtClean="0"/>
              <a:t>  </a:t>
            </a:r>
            <a:r>
              <a:rPr lang="en-US" altLang="ko-KR" sz="1400" b="0" smtClean="0"/>
              <a:t>- </a:t>
            </a:r>
            <a:r>
              <a:rPr lang="ko-KR" altLang="en-US" sz="1400" b="0" smtClean="0"/>
              <a:t>본인 </a:t>
            </a:r>
            <a:r>
              <a:rPr lang="en-US" altLang="ko-KR" sz="1400" b="0" smtClean="0"/>
              <a:t>ID</a:t>
            </a:r>
            <a:r>
              <a:rPr lang="ko-KR" altLang="en-US" sz="1400" b="0" smtClean="0"/>
              <a:t>호출 됨</a:t>
            </a:r>
            <a:endParaRPr lang="en-US" altLang="ko-KR" sz="1400" b="0" smtClean="0"/>
          </a:p>
          <a:p>
            <a:r>
              <a:rPr lang="en-US" altLang="ko-KR" sz="1400" b="0"/>
              <a:t> </a:t>
            </a:r>
            <a:r>
              <a:rPr lang="en-US" altLang="ko-KR" sz="1400" b="0" smtClean="0"/>
              <a:t> -</a:t>
            </a:r>
            <a:r>
              <a:rPr lang="ko-KR" altLang="en-US" sz="1400" b="0" smtClean="0"/>
              <a:t> 비밀번호</a:t>
            </a:r>
            <a:r>
              <a:rPr lang="en-US" altLang="ko-KR" sz="1400" b="0"/>
              <a:t> </a:t>
            </a:r>
            <a:r>
              <a:rPr lang="ko-KR" altLang="en-US" sz="1400" b="0" smtClean="0"/>
              <a:t>입력없이 확인 버튼</a:t>
            </a:r>
            <a:endParaRPr lang="en-US" altLang="ko-KR" sz="1400" b="0" smtClean="0"/>
          </a:p>
          <a:p>
            <a:r>
              <a:rPr lang="en-US" altLang="ko-KR" sz="1400" b="0" smtClean="0"/>
              <a:t>  -</a:t>
            </a:r>
            <a:r>
              <a:rPr lang="ko-KR" altLang="en-US" sz="1400" b="0" smtClean="0"/>
              <a:t> 전자금융 제신고 및 변경은 불가</a:t>
            </a:r>
            <a:endParaRPr lang="en-US" altLang="ko-KR" sz="1400" b="0" smtClean="0"/>
          </a:p>
          <a:p>
            <a:endParaRPr lang="en-US" altLang="ko-KR" sz="1400" b="0" smtClean="0"/>
          </a:p>
          <a:p>
            <a:r>
              <a:rPr lang="en-US" altLang="ko-KR" sz="1400" b="0" smtClean="0"/>
              <a:t>4. </a:t>
            </a:r>
            <a:r>
              <a:rPr lang="ko-KR" altLang="en-US" sz="1400" b="0" smtClean="0"/>
              <a:t>확인버튼 클릭 후</a:t>
            </a:r>
            <a:endParaRPr lang="en-US" altLang="ko-KR" sz="1400" b="0" smtClean="0"/>
          </a:p>
          <a:p>
            <a:r>
              <a:rPr lang="en-US" altLang="ko-KR" sz="1400" b="0">
                <a:latin typeface="굴림체" panose="020B0609000101010101" pitchFamily="49" charset="-127"/>
              </a:rPr>
              <a:t> </a:t>
            </a:r>
            <a:r>
              <a:rPr lang="en-US" altLang="ko-KR" sz="1400" b="0" smtClean="0">
                <a:latin typeface="굴림체" panose="020B0609000101010101" pitchFamily="49" charset="-127"/>
              </a:rPr>
              <a:t> </a:t>
            </a:r>
            <a:r>
              <a:rPr lang="ko-KR" altLang="en-US" sz="1400" b="0" smtClean="0">
                <a:latin typeface="굴림체" panose="020B0609000101010101" pitchFamily="49" charset="-127"/>
              </a:rPr>
              <a:t>상품서비스 안내 위한 개인</a:t>
            </a:r>
            <a:r>
              <a:rPr lang="en-US" altLang="ko-KR" sz="1400" b="0" smtClean="0">
                <a:latin typeface="굴림체" panose="020B0609000101010101" pitchFamily="49" charset="-127"/>
              </a:rPr>
              <a:t>(</a:t>
            </a:r>
            <a:r>
              <a:rPr lang="ko-KR" altLang="en-US" sz="1400" b="0" smtClean="0">
                <a:latin typeface="굴림체" panose="020B0609000101010101" pitchFamily="49" charset="-127"/>
              </a:rPr>
              <a:t>신용</a:t>
            </a:r>
            <a:r>
              <a:rPr lang="en-US" altLang="ko-KR" sz="1400" b="0" smtClean="0">
                <a:latin typeface="굴림체" panose="020B0609000101010101" pitchFamily="49" charset="-127"/>
              </a:rPr>
              <a:t>)</a:t>
            </a:r>
            <a:r>
              <a:rPr lang="ko-KR" altLang="en-US" sz="1400" b="0" smtClean="0">
                <a:latin typeface="굴림체" panose="020B0609000101010101" pitchFamily="49" charset="-127"/>
              </a:rPr>
              <a:t>정보</a:t>
            </a:r>
            <a:endParaRPr lang="en-US" altLang="ko-KR" sz="1400" b="0" smtClean="0">
              <a:latin typeface="굴림체" panose="020B0609000101010101" pitchFamily="49" charset="-127"/>
            </a:endParaRPr>
          </a:p>
          <a:p>
            <a:r>
              <a:rPr lang="en-US" altLang="ko-KR" sz="1400" b="0">
                <a:latin typeface="굴림체" panose="020B0609000101010101" pitchFamily="49" charset="-127"/>
              </a:rPr>
              <a:t> </a:t>
            </a:r>
            <a:r>
              <a:rPr lang="en-US" altLang="ko-KR" sz="1400" b="0" smtClean="0">
                <a:latin typeface="굴림체" panose="020B0609000101010101" pitchFamily="49" charset="-127"/>
              </a:rPr>
              <a:t> </a:t>
            </a:r>
            <a:r>
              <a:rPr lang="ko-KR" altLang="en-US" sz="1400" b="0" smtClean="0">
                <a:latin typeface="굴림체" panose="020B0609000101010101" pitchFamily="49" charset="-127"/>
              </a:rPr>
              <a:t>수집∙이용 동의서</a:t>
            </a:r>
            <a:r>
              <a:rPr lang="en-US" altLang="ko-KR" sz="1400" b="0" smtClean="0">
                <a:latin typeface="굴림체" panose="020B0609000101010101" pitchFamily="49" charset="-127"/>
              </a:rPr>
              <a:t>(</a:t>
            </a:r>
            <a:r>
              <a:rPr lang="ko-KR" altLang="en-US" sz="1400" b="0" smtClean="0">
                <a:latin typeface="굴림체" panose="020B0609000101010101" pitchFamily="49" charset="-127"/>
              </a:rPr>
              <a:t>계좌신규</a:t>
            </a:r>
            <a:r>
              <a:rPr lang="en-US" altLang="ko-KR" sz="1400" b="0" smtClean="0">
                <a:latin typeface="굴림체" panose="020B0609000101010101" pitchFamily="49" charset="-127"/>
              </a:rPr>
              <a:t>/</a:t>
            </a:r>
            <a:r>
              <a:rPr lang="ko-KR" altLang="en-US" sz="1400" b="0" smtClean="0">
                <a:latin typeface="굴림체" panose="020B0609000101010101" pitchFamily="49" charset="-127"/>
              </a:rPr>
              <a:t>미징구자</a:t>
            </a:r>
            <a:r>
              <a:rPr lang="en-US" altLang="ko-KR" sz="1400" b="0" smtClean="0">
                <a:latin typeface="굴림체" panose="020B0609000101010101" pitchFamily="49" charset="-127"/>
              </a:rPr>
              <a:t>)</a:t>
            </a:r>
          </a:p>
          <a:p>
            <a:r>
              <a:rPr lang="en-US" altLang="ko-KR" sz="1400" b="0">
                <a:latin typeface="굴림체" panose="020B0609000101010101" pitchFamily="49" charset="-127"/>
              </a:rPr>
              <a:t> </a:t>
            </a:r>
            <a:r>
              <a:rPr lang="en-US" altLang="ko-KR" sz="1400" b="0" smtClean="0">
                <a:latin typeface="굴림체" panose="020B0609000101010101" pitchFamily="49" charset="-127"/>
              </a:rPr>
              <a:t> </a:t>
            </a:r>
            <a:r>
              <a:rPr lang="ko-KR" altLang="en-US" sz="1400" b="0" smtClean="0">
                <a:latin typeface="굴림체" panose="020B0609000101010101" pitchFamily="49" charset="-127"/>
              </a:rPr>
              <a:t>선택 동의 안내</a:t>
            </a:r>
            <a:endParaRPr lang="ko-KR" altLang="en-US" sz="1400" b="0">
              <a:latin typeface="굴림체" panose="020B0609000101010101" pitchFamily="49" charset="-127"/>
            </a:endParaRP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5529064" y="980728"/>
            <a:ext cx="3816424" cy="1080120"/>
          </a:xfrm>
          <a:prstGeom prst="wedgeRoundRectCallout">
            <a:avLst>
              <a:gd name="adj1" fmla="val -67694"/>
              <a:gd name="adj2" fmla="val -20292"/>
              <a:gd name="adj3" fmla="val 16667"/>
            </a:avLst>
          </a:prstGeom>
          <a:solidFill>
            <a:srgbClr val="FFFFFF"/>
          </a:solidFill>
          <a:ln w="12700" algn="ctr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r>
              <a:rPr kumimoji="1" lang="ko-KR" altLang="en-US" sz="1400" smtClean="0">
                <a:solidFill>
                  <a:srgbClr val="0000FF"/>
                </a:solidFill>
              </a:rPr>
              <a:t>추카체크카드 </a:t>
            </a:r>
            <a:r>
              <a:rPr kumimoji="1" lang="ko-KR" altLang="en-US" sz="1400" b="0" smtClean="0"/>
              <a:t>선택</a:t>
            </a:r>
            <a:endParaRPr kumimoji="1" lang="en-US" altLang="ko-KR" sz="1400" b="0" smtClean="0"/>
          </a:p>
          <a:p>
            <a:r>
              <a:rPr kumimoji="1" lang="ko-KR" altLang="en-US" sz="1400" b="0" smtClean="0"/>
              <a:t>다양한 추가 혜택이 있는</a:t>
            </a:r>
            <a:endParaRPr kumimoji="1" lang="en-US" altLang="ko-KR" sz="1400" b="0" smtClean="0"/>
          </a:p>
          <a:p>
            <a:r>
              <a:rPr kumimoji="1" lang="ko-KR" altLang="en-US" sz="1400" smtClean="0">
                <a:solidFill>
                  <a:srgbClr val="0000FF"/>
                </a:solidFill>
              </a:rPr>
              <a:t>썸</a:t>
            </a:r>
            <a:r>
              <a:rPr kumimoji="1" lang="en-US" altLang="ko-KR" sz="1400" smtClean="0">
                <a:solidFill>
                  <a:srgbClr val="0000FF"/>
                </a:solidFill>
              </a:rPr>
              <a:t>(SUM)</a:t>
            </a:r>
            <a:r>
              <a:rPr kumimoji="1" lang="ko-KR" altLang="en-US" sz="1400" smtClean="0">
                <a:solidFill>
                  <a:srgbClr val="0000FF"/>
                </a:solidFill>
              </a:rPr>
              <a:t>타는 우리 </a:t>
            </a:r>
            <a:r>
              <a:rPr kumimoji="1" lang="en-US" altLang="ko-KR" sz="1400" smtClean="0">
                <a:solidFill>
                  <a:srgbClr val="0000FF"/>
                </a:solidFill>
              </a:rPr>
              <a:t>Uni</a:t>
            </a:r>
            <a:r>
              <a:rPr kumimoji="1" lang="ko-KR" altLang="en-US" sz="1400" smtClean="0">
                <a:solidFill>
                  <a:srgbClr val="0000FF"/>
                </a:solidFill>
              </a:rPr>
              <a:t>체크카드</a:t>
            </a:r>
            <a:endParaRPr kumimoji="1" lang="ko-KR" altLang="en-US" sz="1400">
              <a:solidFill>
                <a:srgbClr val="0000FF"/>
              </a:solidFill>
            </a:endParaRP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13842" y="903361"/>
            <a:ext cx="4680520" cy="11574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6719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3F051-7AF8-4190-B388-1F2E00D04662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322480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08" y="548680"/>
            <a:ext cx="331236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548680"/>
            <a:ext cx="325717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 bwMode="auto">
          <a:xfrm>
            <a:off x="632520" y="5589240"/>
            <a:ext cx="8496944" cy="11799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accent2">
                <a:lumMod val="50000"/>
              </a:schemeClr>
            </a:solidFill>
          </a:ln>
        </p:spPr>
        <p:txBody>
          <a:bodyPr rtlCol="0" anchor="ctr"/>
          <a:lstStyle/>
          <a:p>
            <a:r>
              <a:rPr lang="en-US" altLang="ko-KR" sz="1600" smtClean="0">
                <a:sym typeface="Wingdings"/>
              </a:rPr>
              <a:t>    -  </a:t>
            </a:r>
            <a:r>
              <a:rPr lang="ko-KR" altLang="en-US" sz="1600" b="0" smtClean="0"/>
              <a:t>지금까지의  </a:t>
            </a:r>
            <a:r>
              <a:rPr lang="ko-KR" altLang="en-US" sz="1600" b="0"/>
              <a:t>입력내용이 </a:t>
            </a:r>
            <a:r>
              <a:rPr lang="ko-KR" altLang="en-US" sz="1600" smtClean="0"/>
              <a:t>저장</a:t>
            </a:r>
            <a:r>
              <a:rPr lang="ko-KR" altLang="en-US" sz="1600" b="0" smtClean="0"/>
              <a:t>되고 </a:t>
            </a:r>
            <a:r>
              <a:rPr lang="ko-KR" altLang="en-US" sz="1600" smtClean="0"/>
              <a:t>주택청약종합저축을 가입하고자  </a:t>
            </a:r>
            <a:r>
              <a:rPr lang="ko-KR" altLang="en-US" sz="1600" b="0"/>
              <a:t>하는 </a:t>
            </a:r>
            <a:r>
              <a:rPr lang="ko-KR" altLang="en-US" sz="1600" b="0" smtClean="0"/>
              <a:t>경우</a:t>
            </a:r>
            <a:endParaRPr lang="en-US" altLang="ko-KR" sz="1600" b="0" smtClean="0"/>
          </a:p>
          <a:p>
            <a:r>
              <a:rPr lang="en-US" altLang="ko-KR" sz="1600" b="0" smtClean="0"/>
              <a:t>   </a:t>
            </a:r>
            <a:r>
              <a:rPr lang="ko-KR" altLang="en-US" sz="1600" b="0" smtClean="0"/>
              <a:t>    </a:t>
            </a:r>
            <a:r>
              <a:rPr lang="en-US" altLang="ko-KR" sz="1600" b="0" smtClean="0"/>
              <a:t>“</a:t>
            </a:r>
            <a:r>
              <a:rPr lang="ko-KR" altLang="en-US" sz="1600" b="0"/>
              <a:t>예</a:t>
            </a:r>
            <a:r>
              <a:rPr lang="en-US" altLang="ko-KR" sz="1600" b="0"/>
              <a:t>”</a:t>
            </a:r>
            <a:r>
              <a:rPr lang="ko-KR" altLang="en-US" sz="1600" b="0"/>
              <a:t>를 </a:t>
            </a:r>
            <a:r>
              <a:rPr lang="ko-KR" altLang="en-US" sz="1600" b="0" smtClean="0"/>
              <a:t>클릭하고</a:t>
            </a:r>
            <a:r>
              <a:rPr lang="en-US" altLang="ko-KR" sz="1600" b="0" smtClean="0"/>
              <a:t>   </a:t>
            </a:r>
            <a:r>
              <a:rPr lang="ko-KR" altLang="en-US" sz="1600" b="0" smtClean="0"/>
              <a:t> </a:t>
            </a:r>
            <a:r>
              <a:rPr lang="ko-KR" altLang="en-US" sz="1600">
                <a:solidFill>
                  <a:srgbClr val="0000FF"/>
                </a:solidFill>
              </a:rPr>
              <a:t>원하지 않을 경우 </a:t>
            </a:r>
            <a:r>
              <a:rPr lang="en-US" altLang="ko-KR" sz="1600">
                <a:solidFill>
                  <a:srgbClr val="0000FF"/>
                </a:solidFill>
              </a:rPr>
              <a:t>“</a:t>
            </a:r>
            <a:r>
              <a:rPr lang="ko-KR" altLang="en-US" sz="1600">
                <a:solidFill>
                  <a:srgbClr val="0000FF"/>
                </a:solidFill>
              </a:rPr>
              <a:t>아니오</a:t>
            </a:r>
            <a:r>
              <a:rPr lang="en-US" altLang="ko-KR" sz="1600">
                <a:solidFill>
                  <a:srgbClr val="0000FF"/>
                </a:solidFill>
              </a:rPr>
              <a:t>”</a:t>
            </a:r>
            <a:r>
              <a:rPr lang="ko-KR" altLang="en-US" sz="1600">
                <a:solidFill>
                  <a:srgbClr val="0000FF"/>
                </a:solidFill>
              </a:rPr>
              <a:t>를 선택 </a:t>
            </a:r>
            <a:r>
              <a:rPr lang="ko-KR" altLang="en-US" sz="1600" smtClean="0">
                <a:solidFill>
                  <a:srgbClr val="0000FF"/>
                </a:solidFill>
              </a:rPr>
              <a:t>후  </a:t>
            </a:r>
            <a:r>
              <a:rPr lang="ko-KR" altLang="en-US" sz="1600">
                <a:solidFill>
                  <a:srgbClr val="0000FF"/>
                </a:solidFill>
              </a:rPr>
              <a:t>확인버튼 클릭 </a:t>
            </a:r>
            <a:r>
              <a:rPr lang="ko-KR" altLang="en-US" sz="1600" b="0" smtClean="0"/>
              <a:t> </a:t>
            </a:r>
            <a:r>
              <a:rPr lang="ko-KR" altLang="en-US" sz="1600" b="0"/>
              <a:t>진행</a:t>
            </a:r>
            <a:endParaRPr lang="en-US" altLang="ko-KR" sz="1600" b="0"/>
          </a:p>
          <a:p>
            <a:r>
              <a:rPr lang="en-US" altLang="ko-KR" sz="1600" b="0"/>
              <a:t>    </a:t>
            </a:r>
            <a:r>
              <a:rPr lang="en-US" altLang="ko-KR" sz="1600" b="0" smtClean="0"/>
              <a:t>   (</a:t>
            </a:r>
            <a:r>
              <a:rPr lang="ko-KR" altLang="en-US" sz="1600" b="0"/>
              <a:t>신청에 </a:t>
            </a:r>
            <a:r>
              <a:rPr lang="en-US" altLang="ko-KR" sz="1600" b="0"/>
              <a:t>“</a:t>
            </a:r>
            <a:r>
              <a:rPr lang="ko-KR" altLang="en-US" sz="1600" b="0"/>
              <a:t>예</a:t>
            </a:r>
            <a:r>
              <a:rPr lang="en-US" altLang="ko-KR" sz="1600" b="0"/>
              <a:t>”</a:t>
            </a:r>
            <a:r>
              <a:rPr lang="ko-KR" altLang="en-US" sz="1600" b="0"/>
              <a:t>선택한 경우에만 </a:t>
            </a:r>
            <a:r>
              <a:rPr lang="ko-KR" altLang="en-US" sz="1600" b="0" smtClean="0"/>
              <a:t>주택청약 </a:t>
            </a:r>
            <a:r>
              <a:rPr lang="en-US" altLang="ko-KR" sz="1600" b="0" smtClean="0"/>
              <a:t> </a:t>
            </a:r>
            <a:r>
              <a:rPr lang="ko-KR" altLang="en-US" sz="1600" b="0"/>
              <a:t>종합저축 약관 보여주고 진행됨</a:t>
            </a:r>
            <a:r>
              <a:rPr lang="en-US" altLang="ko-KR" sz="1600" b="0"/>
              <a:t>)</a:t>
            </a:r>
          </a:p>
          <a:p>
            <a:r>
              <a:rPr lang="ko-KR" altLang="en-US" sz="1600" b="0"/>
              <a:t> </a:t>
            </a:r>
            <a:r>
              <a:rPr lang="ko-KR" altLang="en-US" sz="1600" b="0" smtClean="0"/>
              <a:t>   </a:t>
            </a:r>
            <a:r>
              <a:rPr lang="en-US" altLang="ko-KR" sz="1600" b="0" smtClean="0"/>
              <a:t>- </a:t>
            </a:r>
            <a:r>
              <a:rPr lang="ko-KR" altLang="en-US" sz="1600" b="0" smtClean="0"/>
              <a:t>가입하고  제출할 신청서 소지하고 </a:t>
            </a:r>
            <a:r>
              <a:rPr lang="en-US" altLang="ko-KR" sz="1600" b="0" smtClean="0"/>
              <a:t> </a:t>
            </a:r>
            <a:r>
              <a:rPr lang="ko-KR" altLang="en-US" sz="1600"/>
              <a:t>영업점 방문시 </a:t>
            </a:r>
            <a:r>
              <a:rPr lang="ko-KR" altLang="en-US" sz="1600">
                <a:solidFill>
                  <a:srgbClr val="FF0000"/>
                </a:solidFill>
              </a:rPr>
              <a:t>입금할 금액 지참</a:t>
            </a:r>
          </a:p>
        </p:txBody>
      </p:sp>
      <p:sp>
        <p:nvSpPr>
          <p:cNvPr id="7" name="Rectangle 80"/>
          <p:cNvSpPr>
            <a:spLocks noChangeArrowheads="1"/>
          </p:cNvSpPr>
          <p:nvPr/>
        </p:nvSpPr>
        <p:spPr bwMode="gray">
          <a:xfrm>
            <a:off x="1316559" y="32156"/>
            <a:ext cx="702081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3200" rIns="90000" bIns="43200" anchor="b"/>
          <a:lstStyle/>
          <a:p>
            <a:pPr algn="ctr" eaLnBrk="1" latinLnBrk="1" hangingPunct="1">
              <a:lnSpc>
                <a:spcPct val="90000"/>
              </a:lnSpc>
              <a:defRPr/>
            </a:pP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위비뱅크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ID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카드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 절차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–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⑤ 상품</a:t>
            </a: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</a:t>
            </a: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가입</a:t>
            </a: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계속</a:t>
            </a: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6456" y="1369951"/>
            <a:ext cx="1440160" cy="47487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374351" y="1949928"/>
            <a:ext cx="788863" cy="258849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771333" y="4172448"/>
            <a:ext cx="788863" cy="258849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217972" y="4114079"/>
            <a:ext cx="788863" cy="258849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537176" y="1657983"/>
            <a:ext cx="3257178" cy="234708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7473280" y="808723"/>
            <a:ext cx="2232248" cy="531912"/>
          </a:xfrm>
          <a:prstGeom prst="wedgeRoundRectCallout">
            <a:avLst>
              <a:gd name="adj1" fmla="val 12175"/>
              <a:gd name="adj2" fmla="val 105498"/>
              <a:gd name="adj3" fmla="val 16667"/>
            </a:avLst>
          </a:prstGeom>
          <a:solidFill>
            <a:srgbClr val="FFFFFF"/>
          </a:solidFill>
          <a:ln w="12700" algn="ctr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r>
              <a:rPr lang="en-US" altLang="ko-KR" sz="1200" smtClean="0"/>
              <a:t>WINS</a:t>
            </a:r>
            <a:r>
              <a:rPr lang="ko-KR" altLang="en-US" sz="1200" smtClean="0"/>
              <a:t>필요정보 아니기 </a:t>
            </a:r>
            <a:endParaRPr lang="en-US" altLang="ko-KR" sz="1200" smtClean="0"/>
          </a:p>
          <a:p>
            <a:r>
              <a:rPr lang="ko-KR" altLang="en-US" sz="1200" smtClean="0"/>
              <a:t>때문에 제외 예정</a:t>
            </a:r>
            <a:r>
              <a:rPr lang="en-US" altLang="ko-KR" sz="12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5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3F051-7AF8-4190-B388-1F2E00D04662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304607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73" y="548680"/>
            <a:ext cx="34911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569201"/>
            <a:ext cx="3368824" cy="473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 bwMode="auto">
          <a:xfrm>
            <a:off x="632520" y="5445224"/>
            <a:ext cx="8496944" cy="1324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accent2">
                <a:lumMod val="50000"/>
              </a:schemeClr>
            </a:solidFill>
          </a:ln>
        </p:spPr>
        <p:txBody>
          <a:bodyPr rtlCol="0" anchor="ctr"/>
          <a:lstStyle/>
          <a:p>
            <a:r>
              <a:rPr lang="en-US" altLang="ko-KR" sz="1600" smtClean="0">
                <a:sym typeface="Wingdings"/>
              </a:rPr>
              <a:t>    -  </a:t>
            </a:r>
            <a:r>
              <a:rPr lang="en-US" altLang="ko-KR" sz="1600" smtClean="0">
                <a:solidFill>
                  <a:srgbClr val="0000FF"/>
                </a:solidFill>
                <a:sym typeface="Wingdings"/>
              </a:rPr>
              <a:t>“</a:t>
            </a:r>
            <a:r>
              <a:rPr lang="en-US" altLang="ko-KR" sz="1600" smtClean="0">
                <a:solidFill>
                  <a:srgbClr val="0000FF"/>
                </a:solidFill>
              </a:rPr>
              <a:t>ID</a:t>
            </a:r>
            <a:r>
              <a:rPr lang="ko-KR" altLang="en-US" sz="1600" smtClean="0">
                <a:solidFill>
                  <a:srgbClr val="0000FF"/>
                </a:solidFill>
              </a:rPr>
              <a:t>카드 신청정보가 저장되었습니다</a:t>
            </a:r>
            <a:r>
              <a:rPr lang="en-US" altLang="ko-KR" sz="1600" smtClean="0">
                <a:solidFill>
                  <a:srgbClr val="0000FF"/>
                </a:solidFill>
              </a:rPr>
              <a:t>.”</a:t>
            </a:r>
            <a:r>
              <a:rPr lang="ko-KR" altLang="en-US" sz="1600" b="0" smtClean="0"/>
              <a:t>는 메시지 확인 후 신청완료 클릭</a:t>
            </a:r>
            <a:endParaRPr lang="en-US" altLang="ko-KR" sz="1600" b="0" smtClean="0"/>
          </a:p>
          <a:p>
            <a:r>
              <a:rPr lang="en-US" altLang="ko-KR" sz="1600" b="0">
                <a:solidFill>
                  <a:srgbClr val="0000FF"/>
                </a:solidFill>
              </a:rPr>
              <a:t> </a:t>
            </a:r>
            <a:r>
              <a:rPr lang="en-US" altLang="ko-KR" sz="1600" b="0" smtClean="0">
                <a:solidFill>
                  <a:srgbClr val="0000FF"/>
                </a:solidFill>
              </a:rPr>
              <a:t>      </a:t>
            </a:r>
            <a:r>
              <a:rPr lang="ko-KR" altLang="en-US" sz="1600" b="0" smtClean="0">
                <a:solidFill>
                  <a:srgbClr val="0000FF"/>
                </a:solidFill>
              </a:rPr>
              <a:t> 우리은행 홈페이지 </a:t>
            </a:r>
            <a:r>
              <a:rPr lang="ko-KR" altLang="en-US" sz="1600" b="0" smtClean="0"/>
              <a:t>퀵메뉴 → </a:t>
            </a:r>
            <a:r>
              <a:rPr lang="en-US" altLang="ko-KR" sz="1600" b="0" smtClean="0"/>
              <a:t> </a:t>
            </a:r>
            <a:r>
              <a:rPr lang="ko-KR" altLang="en-US" sz="1600" b="0" smtClean="0"/>
              <a:t>대학교 </a:t>
            </a:r>
            <a:r>
              <a:rPr lang="en-US" altLang="ko-KR" sz="1600" b="0" smtClean="0"/>
              <a:t>ID</a:t>
            </a:r>
            <a:r>
              <a:rPr lang="ko-KR" altLang="en-US" sz="1600" b="0" smtClean="0"/>
              <a:t>카드 →  </a:t>
            </a:r>
            <a:r>
              <a:rPr lang="en-US" altLang="ko-KR" sz="1600" smtClean="0">
                <a:solidFill>
                  <a:srgbClr val="0000FF"/>
                </a:solidFill>
              </a:rPr>
              <a:t>ID</a:t>
            </a:r>
            <a:r>
              <a:rPr lang="ko-KR" altLang="en-US" sz="1600" smtClean="0">
                <a:solidFill>
                  <a:srgbClr val="0000FF"/>
                </a:solidFill>
              </a:rPr>
              <a:t>카드 신청서 출력</a:t>
            </a:r>
            <a:endParaRPr lang="en-US" altLang="ko-KR" sz="1600" smtClean="0">
              <a:solidFill>
                <a:srgbClr val="0000FF"/>
              </a:solidFill>
            </a:endParaRPr>
          </a:p>
          <a:p>
            <a:r>
              <a:rPr lang="en-US" altLang="ko-KR" sz="1600" b="0" smtClean="0"/>
              <a:t>        (</a:t>
            </a:r>
            <a:r>
              <a:rPr lang="ko-KR" altLang="en-US" sz="1600" b="0"/>
              <a:t>전체서비스 → 고객광장→ 금융서비스 →  </a:t>
            </a:r>
            <a:r>
              <a:rPr lang="en-US" altLang="ko-KR" sz="1600" b="0"/>
              <a:t>ID</a:t>
            </a:r>
            <a:r>
              <a:rPr lang="ko-KR" altLang="en-US" sz="1600" b="0"/>
              <a:t>카드 → </a:t>
            </a:r>
            <a:r>
              <a:rPr lang="en-US" altLang="ko-KR" sz="1600">
                <a:solidFill>
                  <a:srgbClr val="0000FF"/>
                </a:solidFill>
              </a:rPr>
              <a:t>ID</a:t>
            </a:r>
            <a:r>
              <a:rPr lang="ko-KR" altLang="en-US" sz="1600" smtClean="0">
                <a:solidFill>
                  <a:srgbClr val="0000FF"/>
                </a:solidFill>
              </a:rPr>
              <a:t>카드신청서출력</a:t>
            </a:r>
            <a:r>
              <a:rPr lang="en-US" altLang="ko-KR" sz="1600" b="0" smtClean="0"/>
              <a:t>)</a:t>
            </a:r>
          </a:p>
          <a:p>
            <a:r>
              <a:rPr lang="en-US" altLang="ko-KR" sz="1600" b="0"/>
              <a:t> </a:t>
            </a:r>
            <a:r>
              <a:rPr lang="en-US" altLang="ko-KR" sz="1600" b="0" smtClean="0"/>
              <a:t>   -  </a:t>
            </a:r>
            <a:r>
              <a:rPr lang="ko-KR" altLang="en-US" sz="1600" b="0" smtClean="0"/>
              <a:t>출력서류 안내 확인 후 온라인신청기간 </a:t>
            </a:r>
            <a:r>
              <a:rPr lang="en-US" altLang="ko-KR" sz="1600" b="0" smtClean="0"/>
              <a:t>+ 3</a:t>
            </a:r>
            <a:r>
              <a:rPr lang="ko-KR" altLang="en-US" sz="1600" b="0" smtClean="0"/>
              <a:t>영업일 이내 출력 가능</a:t>
            </a:r>
            <a:r>
              <a:rPr lang="en-US" altLang="ko-KR" sz="1600" b="0" smtClean="0"/>
              <a:t> </a:t>
            </a:r>
          </a:p>
        </p:txBody>
      </p:sp>
      <p:sp>
        <p:nvSpPr>
          <p:cNvPr id="7" name="Rectangle 80"/>
          <p:cNvSpPr>
            <a:spLocks noChangeArrowheads="1"/>
          </p:cNvSpPr>
          <p:nvPr/>
        </p:nvSpPr>
        <p:spPr bwMode="gray">
          <a:xfrm>
            <a:off x="1316559" y="32156"/>
            <a:ext cx="702081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3200" rIns="90000" bIns="43200" anchor="b"/>
          <a:lstStyle/>
          <a:p>
            <a:pPr algn="ctr" eaLnBrk="1" latinLnBrk="1" hangingPunct="1">
              <a:lnSpc>
                <a:spcPct val="90000"/>
              </a:lnSpc>
              <a:defRPr/>
            </a:pP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위비뱅크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ID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카드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 절차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⑥ 신청완료</a:t>
            </a:r>
            <a:endParaRPr kumimoji="1" lang="en-US" altLang="ko-KR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501508" y="4826335"/>
            <a:ext cx="1440160" cy="33085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561084" y="3345307"/>
            <a:ext cx="3288460" cy="23743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6512679" y="4221088"/>
            <a:ext cx="3288460" cy="43204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42725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6C4262-4C80-455C-92F0-4330298BF205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9" y="542334"/>
            <a:ext cx="5241031" cy="505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2592"/>
            <a:ext cx="4664968" cy="504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 bwMode="auto">
          <a:xfrm>
            <a:off x="632520" y="5661248"/>
            <a:ext cx="8496944" cy="110797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accent2">
                <a:lumMod val="50000"/>
              </a:schemeClr>
            </a:solidFill>
          </a:ln>
        </p:spPr>
        <p:txBody>
          <a:bodyPr rtlCol="0" anchor="ctr"/>
          <a:lstStyle/>
          <a:p>
            <a:r>
              <a:rPr lang="en-US" altLang="ko-KR" sz="1600" smtClean="0">
                <a:sym typeface="Wingdings"/>
              </a:rPr>
              <a:t>    -  </a:t>
            </a:r>
            <a:r>
              <a:rPr lang="ko-KR" altLang="en-US" sz="1600" smtClean="0">
                <a:solidFill>
                  <a:srgbClr val="0000FF"/>
                </a:solidFill>
              </a:rPr>
              <a:t>우리은행 홈페이지 </a:t>
            </a:r>
            <a:r>
              <a:rPr lang="ko-KR" altLang="en-US" sz="1600" smtClean="0"/>
              <a:t>퀵메뉴  </a:t>
            </a:r>
            <a:r>
              <a:rPr lang="ko-KR" altLang="en-US" sz="1600" smtClean="0">
                <a:solidFill>
                  <a:srgbClr val="FF0000"/>
                </a:solidFill>
              </a:rPr>
              <a:t>대학교 </a:t>
            </a:r>
            <a:r>
              <a:rPr lang="en-US" altLang="ko-KR" sz="1600" smtClean="0">
                <a:solidFill>
                  <a:srgbClr val="FF0000"/>
                </a:solidFill>
              </a:rPr>
              <a:t>ID</a:t>
            </a:r>
            <a:r>
              <a:rPr lang="ko-KR" altLang="en-US" sz="1600" smtClean="0">
                <a:solidFill>
                  <a:srgbClr val="FF0000"/>
                </a:solidFill>
              </a:rPr>
              <a:t>카드 </a:t>
            </a:r>
            <a:r>
              <a:rPr lang="ko-KR" altLang="en-US" sz="1600" smtClean="0"/>
              <a:t>→  </a:t>
            </a:r>
            <a:r>
              <a:rPr lang="en-US" altLang="ko-KR" sz="1600" smtClean="0">
                <a:solidFill>
                  <a:srgbClr val="0000FF"/>
                </a:solidFill>
              </a:rPr>
              <a:t>ID</a:t>
            </a:r>
            <a:r>
              <a:rPr lang="ko-KR" altLang="en-US" sz="1600" smtClean="0">
                <a:solidFill>
                  <a:srgbClr val="0000FF"/>
                </a:solidFill>
              </a:rPr>
              <a:t>카드 신청서 출력 </a:t>
            </a:r>
            <a:r>
              <a:rPr lang="ko-KR" altLang="en-US" sz="1600" smtClean="0"/>
              <a:t>→ 필요정보 입력</a:t>
            </a:r>
            <a:endParaRPr lang="en-US" altLang="ko-KR" sz="1600" smtClean="0"/>
          </a:p>
          <a:p>
            <a:r>
              <a:rPr lang="en-US" altLang="ko-KR" sz="1600" b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sz="1600" b="0" smtClean="0">
                <a:solidFill>
                  <a:schemeClr val="accent1">
                    <a:lumMod val="50000"/>
                  </a:schemeClr>
                </a:solidFill>
              </a:rPr>
              <a:t>      (</a:t>
            </a:r>
            <a:r>
              <a:rPr lang="ko-KR" altLang="en-US" sz="1600" b="0" smtClean="0">
                <a:solidFill>
                  <a:schemeClr val="accent1">
                    <a:lumMod val="50000"/>
                  </a:schemeClr>
                </a:solidFill>
              </a:rPr>
              <a:t>학교선택</a:t>
            </a:r>
            <a:r>
              <a:rPr lang="en-US" altLang="ko-KR" sz="1600" b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sz="1600" b="0" smtClean="0">
                <a:solidFill>
                  <a:schemeClr val="accent1">
                    <a:lumMod val="50000"/>
                  </a:schemeClr>
                </a:solidFill>
              </a:rPr>
              <a:t>주민등록번호</a:t>
            </a:r>
            <a:r>
              <a:rPr lang="en-US" altLang="ko-KR" sz="1600" b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ko-KR" altLang="en-US" sz="1600" b="0" smtClean="0">
                <a:solidFill>
                  <a:schemeClr val="accent1">
                    <a:lumMod val="50000"/>
                  </a:schemeClr>
                </a:solidFill>
              </a:rPr>
              <a:t>학번 조회</a:t>
            </a:r>
            <a:r>
              <a:rPr lang="en-US" altLang="ko-KR" sz="1600" b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ko-KR" altLang="en-US" sz="1600" b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1600"/>
              <a:t>→</a:t>
            </a:r>
            <a:r>
              <a:rPr lang="ko-KR" altLang="en-US" sz="1600" b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o-KR" altLang="en-US" sz="1600" smtClean="0">
                <a:solidFill>
                  <a:schemeClr val="accent2"/>
                </a:solidFill>
              </a:rPr>
              <a:t>출력버튼 클릭 </a:t>
            </a:r>
            <a:r>
              <a:rPr lang="ko-KR" altLang="en-US" sz="1600"/>
              <a:t>→ </a:t>
            </a:r>
            <a:r>
              <a:rPr lang="ko-KR" altLang="en-US" sz="1600" smtClean="0">
                <a:solidFill>
                  <a:schemeClr val="accent2"/>
                </a:solidFill>
              </a:rPr>
              <a:t>계좌비밀번호 입력후 인쇄</a:t>
            </a:r>
            <a:endParaRPr lang="en-US" altLang="ko-KR" sz="160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1600" b="0" smtClean="0"/>
              <a:t>    </a:t>
            </a:r>
            <a:r>
              <a:rPr lang="en-US" altLang="ko-KR" sz="1600" smtClean="0"/>
              <a:t>-  ID</a:t>
            </a:r>
            <a:r>
              <a:rPr lang="ko-KR" altLang="en-US" sz="1600" smtClean="0"/>
              <a:t>카드 신청서 첨부될 학생증 사진 업로드 </a:t>
            </a:r>
            <a:r>
              <a:rPr lang="en-US" altLang="ko-KR" sz="1600" smtClean="0"/>
              <a:t>(200KB</a:t>
            </a:r>
            <a:r>
              <a:rPr lang="ko-KR" altLang="en-US" sz="1600" smtClean="0"/>
              <a:t>이내</a:t>
            </a:r>
            <a:r>
              <a:rPr lang="en-US" altLang="ko-KR" sz="1600" smtClean="0"/>
              <a:t>)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648744" y="2924944"/>
            <a:ext cx="576064" cy="864096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8" name="Rectangle 80"/>
          <p:cNvSpPr>
            <a:spLocks noChangeArrowheads="1"/>
          </p:cNvSpPr>
          <p:nvPr/>
        </p:nvSpPr>
        <p:spPr bwMode="gray">
          <a:xfrm>
            <a:off x="1316559" y="32156"/>
            <a:ext cx="702081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3200" rIns="90000" bIns="43200" anchor="b"/>
          <a:lstStyle/>
          <a:p>
            <a:pPr algn="ctr" eaLnBrk="1" latinLnBrk="1" hangingPunct="1">
              <a:lnSpc>
                <a:spcPct val="90000"/>
              </a:lnSpc>
              <a:defRPr/>
            </a:pP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위비뱅크 </a:t>
            </a: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ID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카드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 절차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⑦ 신청서 출력</a:t>
            </a:r>
            <a:endParaRPr kumimoji="1" lang="en-US" altLang="ko-KR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764380" y="2173980"/>
            <a:ext cx="3572995" cy="190309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911672" y="1216208"/>
            <a:ext cx="1273576" cy="43204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9227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3F051-7AF8-4190-B388-1F2E00D04662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1064568" y="5862677"/>
            <a:ext cx="7992888" cy="8919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accent2">
                <a:lumMod val="50000"/>
              </a:schemeClr>
            </a:solidFill>
          </a:ln>
        </p:spPr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600" dirty="0" smtClean="0">
                <a:sym typeface="Wingdings"/>
              </a:rPr>
              <a:t>  </a:t>
            </a:r>
            <a:r>
              <a:rPr lang="en-US" altLang="ko-KR" sz="1600" smtClean="0">
                <a:sym typeface="Wingdings"/>
              </a:rPr>
              <a:t>- </a:t>
            </a:r>
            <a:r>
              <a:rPr lang="en-US" altLang="ko-KR" sz="1600" smtClean="0">
                <a:solidFill>
                  <a:srgbClr val="FF0000"/>
                </a:solidFill>
                <a:sym typeface="Wingdings"/>
              </a:rPr>
              <a:t>Play </a:t>
            </a:r>
            <a:r>
              <a:rPr lang="ko-KR" altLang="en-US" sz="1600" smtClean="0">
                <a:solidFill>
                  <a:srgbClr val="FF0000"/>
                </a:solidFill>
                <a:sym typeface="Wingdings"/>
              </a:rPr>
              <a:t>스토어</a:t>
            </a:r>
            <a:r>
              <a:rPr lang="ko-KR" altLang="en-US" sz="1600" smtClean="0">
                <a:sym typeface="Wingdings"/>
              </a:rPr>
              <a:t>에서 </a:t>
            </a:r>
            <a:r>
              <a:rPr lang="ko-KR" altLang="en-US" sz="1600" smtClean="0">
                <a:solidFill>
                  <a:srgbClr val="0000FF"/>
                </a:solidFill>
                <a:sym typeface="Wingdings"/>
              </a:rPr>
              <a:t>위비뱅크</a:t>
            </a:r>
            <a:r>
              <a:rPr lang="ko-KR" altLang="en-US" sz="1600" smtClean="0">
                <a:sym typeface="Wingdings"/>
              </a:rPr>
              <a:t> 앱 다운로드 받고 </a:t>
            </a:r>
            <a:r>
              <a:rPr lang="ko-KR" altLang="en-US" sz="1600" smtClean="0">
                <a:solidFill>
                  <a:srgbClr val="0000FF"/>
                </a:solidFill>
                <a:sym typeface="Wingdings"/>
              </a:rPr>
              <a:t>대학생특화 </a:t>
            </a:r>
            <a:r>
              <a:rPr lang="ko-KR" altLang="en-US" sz="1600" smtClean="0">
                <a:sym typeface="Wingdings"/>
              </a:rPr>
              <a:t>메뉴</a:t>
            </a:r>
            <a:r>
              <a:rPr lang="ko-KR" altLang="en-US" sz="160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ko-KR" altLang="en-US" sz="1600" smtClean="0">
                <a:sym typeface="Wingdings"/>
              </a:rPr>
              <a:t>버튼을 클</a:t>
            </a:r>
            <a:r>
              <a:rPr lang="ko-KR" altLang="en-US" sz="1600">
                <a:sym typeface="Wingdings"/>
              </a:rPr>
              <a:t>릭</a:t>
            </a:r>
            <a:endParaRPr lang="en-US" altLang="ko-KR" sz="1600" smtClean="0">
              <a:sym typeface="Wingdings"/>
            </a:endParaRPr>
          </a:p>
          <a:p>
            <a:pPr>
              <a:lnSpc>
                <a:spcPct val="130000"/>
              </a:lnSpc>
            </a:pPr>
            <a:r>
              <a:rPr lang="en-US" altLang="ko-KR" sz="1600" smtClean="0">
                <a:sym typeface="Wingdings"/>
              </a:rPr>
              <a:t>  - </a:t>
            </a:r>
            <a:r>
              <a:rPr lang="ko-KR" altLang="en-US" sz="1600" smtClean="0">
                <a:sym typeface="Wingdings"/>
              </a:rPr>
              <a:t>화면이동 후 </a:t>
            </a:r>
            <a:r>
              <a:rPr lang="ko-KR" altLang="en-US" sz="1600" smtClean="0">
                <a:solidFill>
                  <a:srgbClr val="0000FF"/>
                </a:solidFill>
                <a:sym typeface="Wingdings"/>
              </a:rPr>
              <a:t>대학교 </a:t>
            </a:r>
            <a:r>
              <a:rPr lang="en-US" altLang="ko-KR" sz="1600" smtClean="0">
                <a:solidFill>
                  <a:srgbClr val="0000FF"/>
                </a:solidFill>
                <a:sym typeface="Wingdings"/>
              </a:rPr>
              <a:t>ID</a:t>
            </a:r>
            <a:r>
              <a:rPr lang="ko-KR" altLang="en-US" sz="1600" smtClean="0">
                <a:solidFill>
                  <a:srgbClr val="0000FF"/>
                </a:solidFill>
                <a:sym typeface="Wingdings"/>
              </a:rPr>
              <a:t>카드 신청하기 </a:t>
            </a:r>
            <a:r>
              <a:rPr lang="ko-KR" altLang="en-US" sz="1600" smtClean="0">
                <a:sym typeface="Wingdings"/>
              </a:rPr>
              <a:t>클릭하면 본격적인 신청시작</a:t>
            </a:r>
            <a:endParaRPr lang="en-US" altLang="ko-KR" sz="1600" dirty="0" smtClean="0">
              <a:sym typeface="Wingdings"/>
            </a:endParaRPr>
          </a:p>
        </p:txBody>
      </p:sp>
      <p:sp>
        <p:nvSpPr>
          <p:cNvPr id="19" name="Rectangle 80"/>
          <p:cNvSpPr>
            <a:spLocks noChangeArrowheads="1"/>
          </p:cNvSpPr>
          <p:nvPr/>
        </p:nvSpPr>
        <p:spPr bwMode="gray">
          <a:xfrm>
            <a:off x="1316559" y="32156"/>
            <a:ext cx="702081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3200" rIns="90000" bIns="43200" anchor="b"/>
          <a:lstStyle/>
          <a:p>
            <a:pPr algn="ctr" eaLnBrk="1" latinLnBrk="1" hangingPunct="1">
              <a:lnSpc>
                <a:spcPct val="90000"/>
              </a:lnSpc>
              <a:defRPr/>
            </a:pP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위비뱅크 </a:t>
            </a: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ID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카드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 절차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① 위비뱅크 시작  </a:t>
            </a:r>
            <a:endParaRPr kumimoji="1" lang="en-US" altLang="ko-KR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"/>
          <a:stretch/>
        </p:blipFill>
        <p:spPr>
          <a:xfrm>
            <a:off x="3304700" y="558407"/>
            <a:ext cx="3088460" cy="517484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"/>
          <a:stretch/>
        </p:blipFill>
        <p:spPr>
          <a:xfrm>
            <a:off x="6393160" y="558407"/>
            <a:ext cx="3088461" cy="5174849"/>
          </a:xfrm>
          <a:prstGeom prst="rect">
            <a:avLst/>
          </a:prstGeom>
        </p:spPr>
      </p:pic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3695768" y="4043976"/>
            <a:ext cx="792088" cy="60990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6547168" y="3519703"/>
            <a:ext cx="2734504" cy="174259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"/>
          <a:stretch/>
        </p:blipFill>
        <p:spPr>
          <a:xfrm>
            <a:off x="232211" y="548680"/>
            <a:ext cx="3064605" cy="51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322480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3F051-7AF8-4190-B388-1F2E00D04662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08" y="548680"/>
            <a:ext cx="309634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548680"/>
            <a:ext cx="358484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529064" y="980728"/>
            <a:ext cx="720080" cy="338437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8" y="4345647"/>
            <a:ext cx="85725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888482" y="4345648"/>
            <a:ext cx="847526" cy="28803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8985448" y="1278489"/>
            <a:ext cx="792088" cy="28803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8995176" y="3053417"/>
            <a:ext cx="792088" cy="28803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7717532" y="5301208"/>
            <a:ext cx="792088" cy="28803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920552" y="5877272"/>
            <a:ext cx="7992888" cy="8919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accent2">
                <a:lumMod val="50000"/>
              </a:schemeClr>
            </a:solidFill>
          </a:ln>
        </p:spPr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600" smtClean="0">
                <a:sym typeface="Wingdings"/>
              </a:rPr>
              <a:t>- ID</a:t>
            </a:r>
            <a:r>
              <a:rPr lang="ko-KR" altLang="en-US" sz="1600" smtClean="0">
                <a:sym typeface="Wingdings"/>
              </a:rPr>
              <a:t>카드 설명 아래 약관동의 옆 </a:t>
            </a:r>
            <a:r>
              <a:rPr lang="ko-KR" altLang="en-US" sz="1600" smtClean="0">
                <a:solidFill>
                  <a:srgbClr val="FF0000"/>
                </a:solidFill>
                <a:sym typeface="Wingdings"/>
              </a:rPr>
              <a:t>전체펼치기</a:t>
            </a:r>
            <a:r>
              <a:rPr lang="ko-KR" altLang="en-US" sz="1600" smtClean="0">
                <a:sym typeface="Wingdings"/>
              </a:rPr>
              <a:t> →  </a:t>
            </a:r>
            <a:r>
              <a:rPr lang="ko-KR" altLang="en-US" sz="1600" smtClean="0">
                <a:solidFill>
                  <a:srgbClr val="FF0000"/>
                </a:solidFill>
                <a:sym typeface="Wingdings"/>
              </a:rPr>
              <a:t>확인</a:t>
            </a:r>
            <a:r>
              <a:rPr lang="ko-KR" altLang="en-US" sz="1600" smtClean="0">
                <a:sym typeface="Wingdings"/>
              </a:rPr>
              <a:t> 버튼 선택하면 다음으로 이동</a:t>
            </a:r>
            <a:endParaRPr lang="en-US" altLang="ko-KR" sz="1600" dirty="0" smtClean="0">
              <a:sym typeface="Wingdings"/>
            </a:endParaRPr>
          </a:p>
        </p:txBody>
      </p:sp>
      <p:sp>
        <p:nvSpPr>
          <p:cNvPr id="19" name="Rectangle 80"/>
          <p:cNvSpPr>
            <a:spLocks noChangeArrowheads="1"/>
          </p:cNvSpPr>
          <p:nvPr/>
        </p:nvSpPr>
        <p:spPr bwMode="gray">
          <a:xfrm>
            <a:off x="1316559" y="32156"/>
            <a:ext cx="702081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3200" rIns="90000" bIns="43200" anchor="b"/>
          <a:lstStyle/>
          <a:p>
            <a:pPr algn="ctr" eaLnBrk="1" latinLnBrk="1" hangingPunct="1">
              <a:lnSpc>
                <a:spcPct val="90000"/>
              </a:lnSpc>
              <a:defRPr/>
            </a:pP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위비뱅크 </a:t>
            </a: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ID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카드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 절차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②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약관동의  </a:t>
            </a:r>
            <a:endParaRPr kumimoji="1" lang="en-US" altLang="ko-KR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51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3F051-7AF8-4190-B388-1F2E00D04662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5889104" y="1268760"/>
            <a:ext cx="3528392" cy="2016224"/>
          </a:xfrm>
          <a:prstGeom prst="wedgeRoundRectCallout">
            <a:avLst>
              <a:gd name="adj1" fmla="val -71604"/>
              <a:gd name="adj2" fmla="val -25097"/>
              <a:gd name="adj3" fmla="val 16667"/>
            </a:avLst>
          </a:prstGeom>
          <a:solidFill>
            <a:srgbClr val="FFFFFF"/>
          </a:solidFill>
          <a:ln w="12700" algn="ctr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r>
              <a:rPr kumimoji="1" lang="en-US" altLang="ko-KR" sz="1400" b="0">
                <a:latin typeface="맑은 고딕" panose="020B0503020000020004" pitchFamily="50" charset="-127"/>
                <a:ea typeface="맑은 고딕" panose="020B0503020000020004" pitchFamily="50" charset="-127"/>
              </a:rPr>
              <a:t>1.</a:t>
            </a:r>
            <a:r>
              <a:rPr kumimoji="1" lang="ko-KR" altLang="en-US" sz="140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학교선택</a:t>
            </a:r>
            <a:r>
              <a:rPr kumimoji="1" lang="en-US" altLang="ko-KR" sz="140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40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생년월일</a:t>
            </a:r>
            <a:r>
              <a:rPr kumimoji="1" lang="en-US" altLang="ko-KR" sz="140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40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 </a:t>
            </a:r>
            <a:r>
              <a:rPr kumimoji="1" lang="ko-KR" altLang="en-US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후</a:t>
            </a:r>
            <a:endParaRPr kumimoji="1" lang="en-US" altLang="ko-KR" sz="1400" b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kumimoji="1" lang="en-US" altLang="ko-KR" sz="1400" b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1" lang="ko-KR" altLang="en-US" sz="14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조회</a:t>
            </a:r>
            <a:r>
              <a:rPr kumimoji="1" lang="ko-KR" altLang="en-US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버튼 클릭하 세요</a:t>
            </a:r>
            <a:endParaRPr kumimoji="1" lang="en-US" altLang="ko-KR" sz="1400" b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kumimoji="1" lang="ko-KR" altLang="en-US" sz="1400" b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kumimoji="1" lang="en-US" altLang="ko-KR" sz="1400" b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kumimoji="1" lang="en-US" altLang="ko-KR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kumimoji="1" lang="ko-KR" altLang="en-US" sz="1400" b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ko-KR" altLang="en-US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학교에서 보낸 </a:t>
            </a:r>
            <a:r>
              <a:rPr kumimoji="1" lang="ko-KR" altLang="en-US" sz="1400" b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학적자료</a:t>
            </a:r>
            <a:r>
              <a:rPr kumimoji="1" lang="en-US" altLang="ko-KR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ko-KR" altLang="en-US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성명</a:t>
            </a:r>
            <a:r>
              <a:rPr kumimoji="1" lang="en-US" altLang="ko-KR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r>
              <a:rPr kumimoji="1" lang="en-US" altLang="ko-KR" sz="1400" b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1" lang="ko-KR" altLang="en-US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단과대학</a:t>
            </a:r>
            <a:r>
              <a:rPr kumimoji="1" lang="en-US" altLang="ko-KR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1" lang="ko-KR" altLang="en-US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학부</a:t>
            </a:r>
            <a:r>
              <a:rPr kumimoji="1" lang="en-US" altLang="ko-KR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1" lang="ko-KR" altLang="en-US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학과</a:t>
            </a:r>
            <a:r>
              <a:rPr kumimoji="1" lang="en-US" altLang="ko-KR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1" lang="ko-KR" altLang="en-US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 자동으로 </a:t>
            </a:r>
            <a:endParaRPr kumimoji="1" lang="en-US" altLang="ko-KR" sz="1400" b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kumimoji="1" lang="en-US" altLang="ko-KR" sz="1400" b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1" lang="ko-KR" altLang="en-US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셋팅됩니다</a:t>
            </a:r>
            <a:r>
              <a:rPr kumimoji="1" lang="en-US" altLang="ko-KR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kumimoji="1" lang="en-US" altLang="ko-KR" sz="1400" b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gray">
          <a:xfrm>
            <a:off x="1316559" y="32156"/>
            <a:ext cx="702081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3200" rIns="90000" bIns="43200" anchor="b"/>
          <a:lstStyle/>
          <a:p>
            <a:pPr algn="ctr" eaLnBrk="1" latinLnBrk="1" hangingPunct="1">
              <a:lnSpc>
                <a:spcPct val="90000"/>
              </a:lnSpc>
              <a:defRPr/>
            </a:pP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위비뱅크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ID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카드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 절차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③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신청정보 입력</a:t>
            </a:r>
            <a:endParaRPr kumimoji="1" lang="en-US" altLang="ko-KR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961112" y="3429000"/>
            <a:ext cx="3456384" cy="1404156"/>
          </a:xfrm>
          <a:prstGeom prst="wedgeRoundRectCallout">
            <a:avLst>
              <a:gd name="adj1" fmla="val -75541"/>
              <a:gd name="adj2" fmla="val 6453"/>
              <a:gd name="adj3" fmla="val 16667"/>
            </a:avLst>
          </a:prstGeom>
          <a:solidFill>
            <a:srgbClr val="FFFFFF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endParaRPr lang="en-US" altLang="ko-KR" sz="140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반드시 </a:t>
            </a:r>
            <a:r>
              <a:rPr lang="ko-KR" altLang="en-US" sz="140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사진파일 </a:t>
            </a:r>
            <a:r>
              <a:rPr lang="en-US" altLang="ko-KR" sz="140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200kb </a:t>
            </a:r>
            <a:r>
              <a:rPr lang="ko-KR" altLang="en-US" sz="140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이하로 </a:t>
            </a:r>
            <a:r>
              <a:rPr lang="ko-KR" altLang="en-US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업로드하세요</a:t>
            </a:r>
            <a:r>
              <a:rPr lang="en-US" altLang="ko-KR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6105128" y="5066732"/>
            <a:ext cx="2952328" cy="1152128"/>
          </a:xfrm>
          <a:prstGeom prst="wedgeRoundRectCallout">
            <a:avLst>
              <a:gd name="adj1" fmla="val -85789"/>
              <a:gd name="adj2" fmla="val -8489"/>
              <a:gd name="adj3" fmla="val 16667"/>
            </a:avLst>
          </a:prstGeom>
          <a:solidFill>
            <a:srgbClr val="FFFFFF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 marL="228600" indent="-228600">
              <a:buAutoNum type="arabicPeriod"/>
            </a:pPr>
            <a:r>
              <a:rPr lang="ko-KR" altLang="en-US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학교에서 보내온 학생정보</a:t>
            </a:r>
            <a:endParaRPr lang="en-US" altLang="ko-KR" sz="1400" b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확인 가능합니다</a:t>
            </a:r>
            <a:r>
              <a:rPr lang="en-US" altLang="ko-KR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sz="1400" b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400" b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영문성명 </a:t>
            </a:r>
            <a:r>
              <a:rPr lang="ko-KR" altLang="en-US" sz="140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</a:t>
            </a:r>
            <a:r>
              <a:rPr lang="ko-KR" altLang="en-US" sz="1400" b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추가 입력</a:t>
            </a:r>
            <a:endParaRPr lang="ko-KR" altLang="en-US" sz="140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/>
          <a:srcRect t="1" b="64738"/>
          <a:stretch/>
        </p:blipFill>
        <p:spPr>
          <a:xfrm>
            <a:off x="128464" y="620688"/>
            <a:ext cx="4968552" cy="6120680"/>
          </a:xfrm>
          <a:prstGeom prst="rect">
            <a:avLst/>
          </a:prstGeom>
        </p:spPr>
      </p:pic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56456" y="1292128"/>
            <a:ext cx="5040560" cy="201622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78732" y="4598680"/>
            <a:ext cx="5018284" cy="2088232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1329232" y="1649688"/>
            <a:ext cx="2204380" cy="1849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sz="1000" b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25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764704"/>
            <a:ext cx="4489721" cy="604867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3F051-7AF8-4190-B388-1F2E00D04662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5385048" y="692696"/>
            <a:ext cx="3564396" cy="756084"/>
          </a:xfrm>
          <a:prstGeom prst="wedgeRoundRectCallout">
            <a:avLst>
              <a:gd name="adj1" fmla="val -69695"/>
              <a:gd name="adj2" fmla="val 16946"/>
              <a:gd name="adj3" fmla="val 16667"/>
            </a:avLst>
          </a:prstGeom>
          <a:solidFill>
            <a:srgbClr val="FFFFFF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endParaRPr kumimoji="1" lang="en-US" altLang="ko-KR" sz="1400" smtClean="0"/>
          </a:p>
          <a:p>
            <a:r>
              <a:rPr kumimoji="1" lang="en-US" altLang="ko-KR" sz="1400" b="0" smtClean="0"/>
              <a:t>1.</a:t>
            </a:r>
            <a:r>
              <a:rPr kumimoji="1" lang="ko-KR" altLang="en-US" sz="1400" b="0" smtClean="0"/>
              <a:t>금융거래를 위한 주민등록번호 입력 후</a:t>
            </a:r>
            <a:endParaRPr kumimoji="1" lang="en-US" altLang="ko-KR" sz="1400" b="0" smtClean="0"/>
          </a:p>
          <a:p>
            <a:r>
              <a:rPr kumimoji="1" lang="en-US" altLang="ko-KR" sz="1400" b="0"/>
              <a:t> </a:t>
            </a:r>
            <a:r>
              <a:rPr kumimoji="1" lang="en-US" altLang="ko-KR" sz="1400" b="0" smtClean="0"/>
              <a:t> </a:t>
            </a:r>
            <a:r>
              <a:rPr kumimoji="1" lang="ko-KR" altLang="en-US" sz="1400" b="0" smtClean="0"/>
              <a:t> </a:t>
            </a:r>
            <a:r>
              <a:rPr kumimoji="1" lang="ko-KR" altLang="en-US" sz="1400" smtClean="0">
                <a:solidFill>
                  <a:srgbClr val="0000FF"/>
                </a:solidFill>
              </a:rPr>
              <a:t>확인 </a:t>
            </a:r>
            <a:r>
              <a:rPr kumimoji="1" lang="ko-KR" altLang="en-US" sz="1400" b="0" smtClean="0"/>
              <a:t>클릭 후 다음 정보 입력 가능</a:t>
            </a:r>
            <a:endParaRPr kumimoji="1" lang="en-US" altLang="ko-KR" sz="1400" b="0" smtClean="0"/>
          </a:p>
          <a:p>
            <a:endParaRPr kumimoji="1" lang="en-US" altLang="ko-KR" sz="1400" b="0"/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5457056" y="3573016"/>
            <a:ext cx="3744416" cy="2232248"/>
          </a:xfrm>
          <a:prstGeom prst="wedgeRoundRectCallout">
            <a:avLst>
              <a:gd name="adj1" fmla="val -70524"/>
              <a:gd name="adj2" fmla="val 4803"/>
              <a:gd name="adj3" fmla="val 16667"/>
            </a:avLst>
          </a:prstGeom>
          <a:solidFill>
            <a:srgbClr val="FFFFFF"/>
          </a:solidFill>
          <a:ln w="12700" algn="ctr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r>
              <a:rPr kumimoji="1" lang="en-US" altLang="ko-KR" sz="1400" b="0" smtClean="0"/>
              <a:t>1. </a:t>
            </a:r>
            <a:r>
              <a:rPr kumimoji="1" lang="ko-KR" altLang="en-US" sz="1400" b="0" smtClean="0"/>
              <a:t>이메일 주소 입력 및 수신여부 선택</a:t>
            </a:r>
            <a:endParaRPr kumimoji="1" lang="en-US" altLang="ko-KR" sz="1400" b="0" smtClean="0"/>
          </a:p>
          <a:p>
            <a:endParaRPr kumimoji="1" lang="en-US" altLang="ko-KR" sz="1400" b="0" smtClean="0"/>
          </a:p>
          <a:p>
            <a:r>
              <a:rPr kumimoji="1" lang="en-US" altLang="ko-KR" sz="1400" b="0" smtClean="0"/>
              <a:t>2. </a:t>
            </a:r>
            <a:r>
              <a:rPr kumimoji="1" lang="ko-KR" altLang="en-US" sz="1400" smtClean="0">
                <a:solidFill>
                  <a:srgbClr val="0000FF"/>
                </a:solidFill>
              </a:rPr>
              <a:t>휴대폰 본인명의 소지 여부</a:t>
            </a:r>
            <a:r>
              <a:rPr kumimoji="1" lang="en-US" altLang="ko-KR" sz="1400">
                <a:solidFill>
                  <a:srgbClr val="0000FF"/>
                </a:solidFill>
              </a:rPr>
              <a:t> </a:t>
            </a:r>
            <a:r>
              <a:rPr kumimoji="1" lang="ko-KR" altLang="en-US" sz="1400" b="0" smtClean="0"/>
              <a:t>선택 </a:t>
            </a:r>
            <a:endParaRPr kumimoji="1" lang="en-US" altLang="ko-KR" sz="1400" b="0" smtClean="0"/>
          </a:p>
          <a:p>
            <a:r>
              <a:rPr kumimoji="1" lang="ko-KR" altLang="en-US" sz="1400" b="0" smtClean="0"/>
              <a:t>    휴대폰번호 </a:t>
            </a:r>
            <a:r>
              <a:rPr kumimoji="1" lang="ko-KR" altLang="en-US" sz="1400" b="0"/>
              <a:t>본인인증 </a:t>
            </a:r>
            <a:r>
              <a:rPr kumimoji="1" lang="ko-KR" altLang="en-US" sz="1400" b="0" smtClean="0"/>
              <a:t>필수</a:t>
            </a:r>
            <a:endParaRPr kumimoji="1" lang="en-US" altLang="ko-KR" sz="1400" b="0" smtClean="0"/>
          </a:p>
          <a:p>
            <a:r>
              <a:rPr kumimoji="1" lang="en-US" altLang="ko-KR" sz="1400" b="0"/>
              <a:t> </a:t>
            </a:r>
            <a:r>
              <a:rPr kumimoji="1" lang="en-US" altLang="ko-KR" sz="1400" b="0" smtClean="0"/>
              <a:t>   - </a:t>
            </a:r>
            <a:r>
              <a:rPr kumimoji="1" lang="ko-KR" altLang="en-US" sz="1400" b="0" smtClean="0"/>
              <a:t>인증 불가시 인터넷뱅킹 가입제한</a:t>
            </a:r>
            <a:endParaRPr kumimoji="1" lang="en-US" altLang="ko-KR" sz="1400" b="0" smtClean="0"/>
          </a:p>
          <a:p>
            <a:r>
              <a:rPr kumimoji="1" lang="ko-KR" altLang="en-US" sz="1200" b="0" smtClean="0"/>
              <a:t> ☞ 본인명의 </a:t>
            </a:r>
            <a:r>
              <a:rPr kumimoji="1" lang="ko-KR" altLang="en-US" sz="1200" b="0"/>
              <a:t>휴대폰 없을시 </a:t>
            </a:r>
            <a:r>
              <a:rPr kumimoji="1" lang="ko-KR" altLang="en-US" sz="1200">
                <a:solidFill>
                  <a:srgbClr val="0000FF"/>
                </a:solidFill>
              </a:rPr>
              <a:t>미소지</a:t>
            </a:r>
            <a:r>
              <a:rPr kumimoji="1" lang="ko-KR" altLang="en-US" sz="1200" b="0"/>
              <a:t> 선택</a:t>
            </a:r>
            <a:endParaRPr kumimoji="1" lang="en-US" altLang="ko-KR" sz="1200" b="0" smtClean="0"/>
          </a:p>
          <a:p>
            <a:pPr marL="342900" indent="-342900">
              <a:buAutoNum type="arabicPeriod"/>
            </a:pPr>
            <a:endParaRPr kumimoji="1" lang="ko-KR" altLang="en-US" sz="1400" b="0"/>
          </a:p>
          <a:p>
            <a:r>
              <a:rPr kumimoji="1" lang="en-US" altLang="ko-KR" sz="1400" b="0" smtClean="0"/>
              <a:t>3.</a:t>
            </a:r>
            <a:r>
              <a:rPr kumimoji="1" lang="ko-KR" altLang="en-US" sz="1400" b="0" smtClean="0"/>
              <a:t> </a:t>
            </a:r>
            <a:r>
              <a:rPr kumimoji="1" lang="ko-KR" altLang="en-US" sz="1400" smtClean="0">
                <a:solidFill>
                  <a:srgbClr val="0000FF"/>
                </a:solidFill>
              </a:rPr>
              <a:t>인증번호 발송 </a:t>
            </a:r>
            <a:r>
              <a:rPr kumimoji="1" lang="ko-KR" altLang="en-US" sz="1400" b="0" smtClean="0"/>
              <a:t>후 </a:t>
            </a:r>
            <a:r>
              <a:rPr kumimoji="1" lang="ko-KR" altLang="en-US" sz="1400" b="0"/>
              <a:t>하단에 </a:t>
            </a:r>
            <a:r>
              <a:rPr kumimoji="1" lang="ko-KR" altLang="en-US" sz="1400" b="0" smtClean="0"/>
              <a:t>인증번호</a:t>
            </a:r>
            <a:endParaRPr kumimoji="1" lang="en-US" altLang="ko-KR" sz="1400" b="0" smtClean="0"/>
          </a:p>
          <a:p>
            <a:r>
              <a:rPr kumimoji="1" lang="en-US" altLang="ko-KR" sz="1400" b="0"/>
              <a:t> </a:t>
            </a:r>
            <a:r>
              <a:rPr kumimoji="1" lang="en-US" altLang="ko-KR" sz="1400" b="0" smtClean="0"/>
              <a:t>   </a:t>
            </a:r>
            <a:r>
              <a:rPr kumimoji="1" lang="ko-KR" altLang="en-US" sz="1400" b="0" smtClean="0"/>
              <a:t>입력 후 </a:t>
            </a:r>
            <a:r>
              <a:rPr kumimoji="1" lang="ko-KR" altLang="en-US" sz="1400" smtClean="0">
                <a:solidFill>
                  <a:srgbClr val="0000FF"/>
                </a:solidFill>
              </a:rPr>
              <a:t>인증번호 확인 </a:t>
            </a:r>
            <a:r>
              <a:rPr kumimoji="1" lang="ko-KR" altLang="en-US" sz="1400" b="0" smtClean="0"/>
              <a:t>클릭</a:t>
            </a:r>
            <a:endParaRPr kumimoji="1" lang="en-US" altLang="ko-KR" sz="1400" b="0" smtClean="0"/>
          </a:p>
        </p:txBody>
      </p:sp>
      <p:sp>
        <p:nvSpPr>
          <p:cNvPr id="13" name="Rectangle 80"/>
          <p:cNvSpPr>
            <a:spLocks noChangeArrowheads="1"/>
          </p:cNvSpPr>
          <p:nvPr/>
        </p:nvSpPr>
        <p:spPr bwMode="gray">
          <a:xfrm>
            <a:off x="1316559" y="32156"/>
            <a:ext cx="702081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3200" rIns="90000" bIns="43200" anchor="b"/>
          <a:lstStyle/>
          <a:p>
            <a:pPr algn="ctr" eaLnBrk="1" latinLnBrk="1" hangingPunct="1">
              <a:lnSpc>
                <a:spcPct val="90000"/>
              </a:lnSpc>
              <a:defRPr/>
            </a:pP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위비뱅크 </a:t>
            </a: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ID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카드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 절차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③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신청정보 입력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계속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kumimoji="1" lang="en-US" altLang="ko-KR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-15552" y="692696"/>
            <a:ext cx="4680520" cy="85100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auto">
          <a:xfrm>
            <a:off x="-15552" y="3501008"/>
            <a:ext cx="4680520" cy="331236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9200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3F051-7AF8-4190-B388-1F2E00D04662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826967" cy="60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0"/>
          <p:cNvSpPr>
            <a:spLocks noChangeArrowheads="1"/>
          </p:cNvSpPr>
          <p:nvPr/>
        </p:nvSpPr>
        <p:spPr bwMode="gray">
          <a:xfrm>
            <a:off x="1316559" y="32156"/>
            <a:ext cx="702081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3200" rIns="90000" bIns="43200" anchor="b"/>
          <a:lstStyle/>
          <a:p>
            <a:pPr algn="ctr" eaLnBrk="1" latinLnBrk="1" hangingPunct="1">
              <a:lnSpc>
                <a:spcPct val="90000"/>
              </a:lnSpc>
              <a:defRPr/>
            </a:pP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위비뱅크 </a:t>
            </a: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ID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카드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 절차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③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신청정보 입력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계속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kumimoji="1" lang="en-US" altLang="ko-KR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auto">
          <a:xfrm>
            <a:off x="-15553" y="569435"/>
            <a:ext cx="4842519" cy="628856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5385048" y="2492896"/>
            <a:ext cx="4032448" cy="2592288"/>
          </a:xfrm>
          <a:prstGeom prst="wedgeRoundRectCallout">
            <a:avLst>
              <a:gd name="adj1" fmla="val -62387"/>
              <a:gd name="adj2" fmla="val 3705"/>
              <a:gd name="adj3" fmla="val 16667"/>
            </a:avLst>
          </a:prstGeom>
          <a:solidFill>
            <a:srgbClr val="FFFFFF"/>
          </a:solidFill>
          <a:ln w="12700" algn="ctr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r>
              <a:rPr kumimoji="1" lang="en-US" altLang="ko-KR" sz="1400" b="0" smtClean="0"/>
              <a:t>1. </a:t>
            </a:r>
            <a:r>
              <a:rPr kumimoji="1" lang="ko-KR" altLang="en-US" sz="1400" b="0" smtClean="0"/>
              <a:t>모든 </a:t>
            </a:r>
            <a:r>
              <a:rPr kumimoji="1" lang="ko-KR" altLang="en-US" sz="1400" b="0"/>
              <a:t>입력사항 </a:t>
            </a:r>
            <a:r>
              <a:rPr kumimoji="1" lang="ko-KR" altLang="en-US" sz="1400" b="0" smtClean="0"/>
              <a:t>필수 </a:t>
            </a:r>
            <a:r>
              <a:rPr kumimoji="1" lang="en-US" altLang="ko-KR" sz="1400" b="0" smtClean="0">
                <a:solidFill>
                  <a:srgbClr val="0000FF"/>
                </a:solidFill>
              </a:rPr>
              <a:t>( </a:t>
            </a:r>
            <a:r>
              <a:rPr kumimoji="1" lang="ko-KR" altLang="en-US" sz="1400" smtClean="0">
                <a:solidFill>
                  <a:srgbClr val="0000FF"/>
                </a:solidFill>
              </a:rPr>
              <a:t>자택전화 제외 </a:t>
            </a:r>
            <a:r>
              <a:rPr kumimoji="1" lang="en-US" altLang="ko-KR" sz="1400" b="0" smtClean="0">
                <a:solidFill>
                  <a:srgbClr val="0000FF"/>
                </a:solidFill>
              </a:rPr>
              <a:t>)</a:t>
            </a:r>
          </a:p>
          <a:p>
            <a:r>
              <a:rPr kumimoji="1" lang="en-US" altLang="ko-KR" sz="1400" b="0"/>
              <a:t> </a:t>
            </a:r>
            <a:r>
              <a:rPr kumimoji="1" lang="en-US" altLang="ko-KR" sz="1400" b="0" smtClean="0"/>
              <a:t>   - </a:t>
            </a:r>
            <a:r>
              <a:rPr kumimoji="1" lang="ko-KR" altLang="en-US" sz="1400" smtClean="0"/>
              <a:t>본인 휴대폰 미인증시 자택전화 필수</a:t>
            </a:r>
            <a:endParaRPr kumimoji="1" lang="en-US" altLang="ko-KR" sz="1400" smtClean="0"/>
          </a:p>
          <a:p>
            <a:endParaRPr kumimoji="1" lang="en-US" altLang="ko-KR" sz="1400" smtClean="0"/>
          </a:p>
          <a:p>
            <a:r>
              <a:rPr kumimoji="1" lang="en-US" altLang="ko-KR" sz="1400" b="0" smtClean="0"/>
              <a:t>2.</a:t>
            </a:r>
            <a:r>
              <a:rPr lang="ko-KR" altLang="en-US" sz="1400" b="0">
                <a:latin typeface="굴림체" panose="020B0609000101010101" pitchFamily="49" charset="-127"/>
              </a:rPr>
              <a:t> </a:t>
            </a:r>
            <a:r>
              <a:rPr lang="ko-KR" altLang="en-US" sz="1400" b="0" smtClean="0">
                <a:latin typeface="굴림체" panose="020B0609000101010101" pitchFamily="49" charset="-127"/>
              </a:rPr>
              <a:t>직장</a:t>
            </a:r>
            <a:r>
              <a:rPr lang="en-US" altLang="ko-KR" sz="1400" b="0" smtClean="0">
                <a:latin typeface="굴림체" panose="020B0609000101010101" pitchFamily="49" charset="-127"/>
              </a:rPr>
              <a:t>/</a:t>
            </a:r>
            <a:r>
              <a:rPr lang="ko-KR" altLang="en-US" sz="1400" b="0" smtClean="0">
                <a:latin typeface="굴림체" panose="020B0609000101010101" pitchFamily="49" charset="-127"/>
              </a:rPr>
              <a:t>학교 </a:t>
            </a:r>
            <a:r>
              <a:rPr lang="ko-KR" altLang="en-US" sz="1400" b="0">
                <a:latin typeface="굴림체" panose="020B0609000101010101" pitchFamily="49" charset="-127"/>
              </a:rPr>
              <a:t>주소 및 </a:t>
            </a:r>
            <a:r>
              <a:rPr lang="ko-KR" altLang="en-US" sz="1400" b="0" smtClean="0">
                <a:latin typeface="굴림체" panose="020B0609000101010101" pitchFamily="49" charset="-127"/>
              </a:rPr>
              <a:t>전화번호</a:t>
            </a:r>
            <a:endParaRPr lang="en-US" altLang="ko-KR" sz="1400" b="0" smtClean="0">
              <a:latin typeface="굴림체" panose="020B0609000101010101" pitchFamily="49" charset="-127"/>
            </a:endParaRPr>
          </a:p>
          <a:p>
            <a:r>
              <a:rPr lang="en-US" altLang="ko-KR" sz="1400" b="0">
                <a:latin typeface="굴림체" panose="020B0609000101010101" pitchFamily="49" charset="-127"/>
              </a:rPr>
              <a:t> </a:t>
            </a:r>
            <a:r>
              <a:rPr lang="en-US" altLang="ko-KR" sz="1400" b="0" smtClean="0">
                <a:latin typeface="굴림체" panose="020B0609000101010101" pitchFamily="49" charset="-127"/>
              </a:rPr>
              <a:t>  </a:t>
            </a:r>
            <a:r>
              <a:rPr lang="ko-KR" altLang="en-US" sz="1400" b="0" smtClean="0">
                <a:latin typeface="굴림체" panose="020B0609000101010101" pitchFamily="49" charset="-127"/>
              </a:rPr>
              <a:t>학교 정보</a:t>
            </a:r>
            <a:r>
              <a:rPr lang="ko-KR" altLang="en-US" sz="1400" b="0">
                <a:latin typeface="굴림체" panose="020B0609000101010101" pitchFamily="49" charset="-127"/>
              </a:rPr>
              <a:t>로</a:t>
            </a:r>
            <a:r>
              <a:rPr lang="ko-KR" altLang="en-US" sz="1400" b="0" smtClean="0">
                <a:latin typeface="굴림체" panose="020B0609000101010101" pitchFamily="49" charset="-127"/>
              </a:rPr>
              <a:t> </a:t>
            </a:r>
            <a:r>
              <a:rPr lang="ko-KR" altLang="en-US" sz="1400" smtClean="0">
                <a:solidFill>
                  <a:srgbClr val="0000FF"/>
                </a:solidFill>
                <a:latin typeface="굴림체" panose="020B0609000101010101" pitchFamily="49" charset="-127"/>
              </a:rPr>
              <a:t>자동 입력</a:t>
            </a:r>
            <a:endParaRPr lang="en-US" altLang="ko-KR" sz="1400" smtClean="0">
              <a:solidFill>
                <a:srgbClr val="0000FF"/>
              </a:solidFill>
              <a:latin typeface="굴림체" panose="020B0609000101010101" pitchFamily="49" charset="-127"/>
            </a:endParaRPr>
          </a:p>
          <a:p>
            <a:endParaRPr lang="en-US" altLang="ko-KR" sz="1400">
              <a:solidFill>
                <a:srgbClr val="0000FF"/>
              </a:solidFill>
              <a:latin typeface="굴림체" panose="020B0609000101010101" pitchFamily="49" charset="-127"/>
            </a:endParaRPr>
          </a:p>
          <a:p>
            <a:r>
              <a:rPr lang="en-US" altLang="ko-KR" sz="1400" smtClean="0">
                <a:latin typeface="굴림체" panose="020B0609000101010101" pitchFamily="49" charset="-127"/>
              </a:rPr>
              <a:t>3. </a:t>
            </a:r>
            <a:r>
              <a:rPr lang="ko-KR" altLang="en-US" sz="1400" smtClean="0">
                <a:latin typeface="굴림체" panose="020B0609000101010101" pitchFamily="49" charset="-127"/>
              </a:rPr>
              <a:t>필수 정보 입력 후 확인 버튼 클릭</a:t>
            </a:r>
            <a:endParaRPr lang="ko-KR" altLang="en-US" sz="1400">
              <a:latin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33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3F051-7AF8-4190-B388-1F2E00D04662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79"/>
            <a:ext cx="3368824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548679"/>
            <a:ext cx="3312368" cy="504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94" y="548678"/>
            <a:ext cx="3224808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 bwMode="auto">
          <a:xfrm>
            <a:off x="920552" y="5661248"/>
            <a:ext cx="7992888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accent2">
                <a:lumMod val="50000"/>
              </a:schemeClr>
            </a:solidFill>
          </a:ln>
        </p:spPr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ko-KR" sz="1600" dirty="0" smtClean="0">
                <a:sym typeface="Wingdings"/>
              </a:rPr>
              <a:t>  </a:t>
            </a:r>
            <a:r>
              <a:rPr lang="en-US" altLang="ko-KR" sz="1600" smtClean="0">
                <a:sym typeface="Wingdings"/>
              </a:rPr>
              <a:t>- </a:t>
            </a:r>
            <a:r>
              <a:rPr lang="ko-KR" altLang="en-US" sz="1600" smtClean="0">
                <a:sym typeface="Wingdings"/>
              </a:rPr>
              <a:t>기타 동의서 동의 옆 </a:t>
            </a:r>
            <a:r>
              <a:rPr lang="ko-KR" altLang="en-US" sz="1600" smtClean="0">
                <a:solidFill>
                  <a:srgbClr val="FF0000"/>
                </a:solidFill>
                <a:sym typeface="Wingdings"/>
              </a:rPr>
              <a:t>전체펼치기</a:t>
            </a:r>
            <a:r>
              <a:rPr lang="ko-KR" altLang="en-US" sz="1600" smtClean="0">
                <a:sym typeface="Wingdings"/>
              </a:rPr>
              <a:t> 버튼을 아래 </a:t>
            </a:r>
            <a:r>
              <a:rPr lang="en-US" altLang="ko-KR" sz="1600" smtClean="0">
                <a:sym typeface="Wingdings"/>
              </a:rPr>
              <a:t>(</a:t>
            </a:r>
            <a:r>
              <a:rPr lang="ko-KR" altLang="en-US" sz="1600" smtClean="0">
                <a:sym typeface="Wingdings"/>
              </a:rPr>
              <a:t>개별 동의 가능</a:t>
            </a:r>
            <a:r>
              <a:rPr lang="en-US" altLang="ko-KR" sz="1600" smtClean="0">
                <a:sym typeface="Wingdings"/>
              </a:rPr>
              <a:t>)</a:t>
            </a:r>
            <a:r>
              <a:rPr lang="ko-KR" altLang="en-US" sz="1600" smtClean="0">
                <a:sym typeface="Wingdings"/>
              </a:rPr>
              <a:t> </a:t>
            </a:r>
            <a:endParaRPr lang="en-US" altLang="ko-KR" sz="1600" smtClean="0">
              <a:sym typeface="Wingdings"/>
            </a:endParaRPr>
          </a:p>
          <a:p>
            <a:pPr>
              <a:lnSpc>
                <a:spcPct val="130000"/>
              </a:lnSpc>
            </a:pPr>
            <a:r>
              <a:rPr lang="en-US" altLang="ko-KR" sz="1600" smtClean="0">
                <a:sym typeface="Wingdings"/>
              </a:rPr>
              <a:t>  - </a:t>
            </a:r>
            <a:r>
              <a:rPr lang="ko-KR" altLang="en-US" sz="1600" smtClean="0">
                <a:sym typeface="Wingdings"/>
              </a:rPr>
              <a:t>유니체크카드 신청 동의서 </a:t>
            </a:r>
            <a:r>
              <a:rPr lang="en-US" altLang="ko-KR" sz="1600" smtClean="0">
                <a:sym typeface="Wingdings"/>
              </a:rPr>
              <a:t>(</a:t>
            </a:r>
            <a:r>
              <a:rPr lang="ko-KR" altLang="en-US" sz="1600" smtClean="0">
                <a:sym typeface="Wingdings"/>
              </a:rPr>
              <a:t>필수적</a:t>
            </a:r>
            <a:r>
              <a:rPr lang="en-US" altLang="ko-KR" sz="1600" smtClean="0">
                <a:sym typeface="Wingdings"/>
              </a:rPr>
              <a:t>/</a:t>
            </a:r>
            <a:r>
              <a:rPr lang="ko-KR" altLang="en-US" sz="1600" smtClean="0">
                <a:sym typeface="Wingdings"/>
              </a:rPr>
              <a:t>선택적</a:t>
            </a:r>
            <a:r>
              <a:rPr lang="en-US" altLang="ko-KR" sz="1600" smtClean="0">
                <a:sym typeface="Wingdings"/>
              </a:rPr>
              <a:t>) </a:t>
            </a:r>
            <a:r>
              <a:rPr lang="ko-KR" altLang="en-US" sz="1600" smtClean="0">
                <a:solidFill>
                  <a:srgbClr val="FF0000"/>
                </a:solidFill>
                <a:sym typeface="Wingdings"/>
              </a:rPr>
              <a:t>전체펼치기</a:t>
            </a:r>
            <a:r>
              <a:rPr lang="ko-KR" altLang="en-US" sz="1600" smtClean="0">
                <a:sym typeface="Wingdings"/>
              </a:rPr>
              <a:t> → </a:t>
            </a:r>
            <a:r>
              <a:rPr lang="ko-KR" altLang="en-US" sz="1600">
                <a:solidFill>
                  <a:srgbClr val="0000FF"/>
                </a:solidFill>
                <a:sym typeface="Wingdings"/>
              </a:rPr>
              <a:t>전체사항 </a:t>
            </a:r>
            <a:r>
              <a:rPr lang="ko-KR" altLang="en-US" sz="1600" smtClean="0">
                <a:solidFill>
                  <a:srgbClr val="0000FF"/>
                </a:solidFill>
                <a:sym typeface="Wingdings"/>
              </a:rPr>
              <a:t>동의 선택 </a:t>
            </a:r>
            <a:endParaRPr lang="en-US" altLang="ko-KR" sz="1600" smtClean="0">
              <a:solidFill>
                <a:srgbClr val="0000FF"/>
              </a:solidFill>
              <a:sym typeface="Wingdings"/>
            </a:endParaRPr>
          </a:p>
          <a:p>
            <a:pPr>
              <a:lnSpc>
                <a:spcPct val="130000"/>
              </a:lnSpc>
            </a:pPr>
            <a:r>
              <a:rPr lang="en-US" altLang="ko-KR" sz="1600">
                <a:solidFill>
                  <a:srgbClr val="0000FF"/>
                </a:solidFill>
                <a:sym typeface="Wingdings"/>
              </a:rPr>
              <a:t> </a:t>
            </a:r>
            <a:r>
              <a:rPr lang="en-US" altLang="ko-KR" sz="1600" smtClean="0">
                <a:solidFill>
                  <a:srgbClr val="0000FF"/>
                </a:solidFill>
                <a:sym typeface="Wingdings"/>
              </a:rPr>
              <a:t>   </a:t>
            </a:r>
            <a:r>
              <a:rPr lang="en-US" altLang="ko-KR" sz="1600" smtClean="0">
                <a:sym typeface="Wingdings"/>
              </a:rPr>
              <a:t>(</a:t>
            </a:r>
            <a:r>
              <a:rPr lang="ko-KR" altLang="en-US" sz="1600">
                <a:sym typeface="Wingdings"/>
              </a:rPr>
              <a:t>개별 동의 가능</a:t>
            </a:r>
            <a:r>
              <a:rPr lang="en-US" altLang="ko-KR" sz="1600">
                <a:sym typeface="Wingdings"/>
              </a:rPr>
              <a:t>)</a:t>
            </a:r>
            <a:r>
              <a:rPr lang="ko-KR" altLang="en-US" sz="1600">
                <a:sym typeface="Wingdings"/>
              </a:rPr>
              <a:t> </a:t>
            </a:r>
            <a:r>
              <a:rPr lang="ko-KR" altLang="en-US" sz="1600" smtClean="0">
                <a:sym typeface="Wingdings"/>
              </a:rPr>
              <a:t> 후  </a:t>
            </a:r>
            <a:r>
              <a:rPr lang="ko-KR" altLang="en-US" sz="1600" smtClean="0">
                <a:solidFill>
                  <a:srgbClr val="FF0000"/>
                </a:solidFill>
                <a:sym typeface="Wingdings"/>
              </a:rPr>
              <a:t>확인</a:t>
            </a:r>
            <a:r>
              <a:rPr lang="ko-KR" altLang="en-US" sz="1600" smtClean="0">
                <a:sym typeface="Wingdings"/>
              </a:rPr>
              <a:t> 버튼 선택하면 다음으로 이동</a:t>
            </a:r>
            <a:endParaRPr lang="en-US" altLang="ko-KR" sz="1600" dirty="0" smtClean="0">
              <a:sym typeface="Wingdings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057456" y="764705"/>
            <a:ext cx="848544" cy="288032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20280" y="3032955"/>
            <a:ext cx="704528" cy="219624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520280" y="1340769"/>
            <a:ext cx="704528" cy="79208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836552" y="1399137"/>
            <a:ext cx="704528" cy="79208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362328" y="1081920"/>
            <a:ext cx="854368" cy="258849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732096" y="2800279"/>
            <a:ext cx="854368" cy="258849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5077560" y="663512"/>
            <a:ext cx="854368" cy="258849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7928696" y="4987903"/>
            <a:ext cx="854368" cy="258849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736534" y="3717032"/>
            <a:ext cx="1639754" cy="258849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75912" y="2132856"/>
            <a:ext cx="1639754" cy="258849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62936" y="5219471"/>
            <a:ext cx="1639754" cy="258849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8" name="Rectangle 80"/>
          <p:cNvSpPr>
            <a:spLocks noChangeArrowheads="1"/>
          </p:cNvSpPr>
          <p:nvPr/>
        </p:nvSpPr>
        <p:spPr bwMode="gray">
          <a:xfrm>
            <a:off x="1316559" y="32156"/>
            <a:ext cx="702081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3200" rIns="90000" bIns="43200" anchor="b"/>
          <a:lstStyle/>
          <a:p>
            <a:pPr algn="ctr" eaLnBrk="1" latinLnBrk="1" hangingPunct="1">
              <a:lnSpc>
                <a:spcPct val="90000"/>
              </a:lnSpc>
              <a:defRPr/>
            </a:pP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위비뱅크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ID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카드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 절차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④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동의서 선택  </a:t>
            </a:r>
            <a:endParaRPr kumimoji="1" lang="en-US" altLang="ko-KR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25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98" y="669076"/>
            <a:ext cx="4183138" cy="5928276"/>
          </a:xfrm>
          <a:prstGeom prst="rect">
            <a:avLst/>
          </a:prstGeom>
        </p:spPr>
      </p:pic>
      <p:sp>
        <p:nvSpPr>
          <p:cNvPr id="8" name="Rectangle 80"/>
          <p:cNvSpPr>
            <a:spLocks noChangeArrowheads="1"/>
          </p:cNvSpPr>
          <p:nvPr/>
        </p:nvSpPr>
        <p:spPr bwMode="gray">
          <a:xfrm>
            <a:off x="1136576" y="32156"/>
            <a:ext cx="734481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3200" rIns="90000" bIns="43200" anchor="b"/>
          <a:lstStyle/>
          <a:p>
            <a:pPr algn="ctr" eaLnBrk="1" latinLnBrk="1" hangingPunct="1">
              <a:lnSpc>
                <a:spcPct val="90000"/>
              </a:lnSpc>
              <a:defRPr/>
            </a:pP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위비뱅크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ID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카드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 절차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⑤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상품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가입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계속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endParaRPr kumimoji="1" lang="en-US" altLang="ko-KR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0" y="2780929"/>
            <a:ext cx="4680520" cy="108012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673080" y="3861048"/>
            <a:ext cx="3960440" cy="1956026"/>
          </a:xfrm>
          <a:prstGeom prst="wedgeRoundRectCallout">
            <a:avLst>
              <a:gd name="adj1" fmla="val -73076"/>
              <a:gd name="adj2" fmla="val -66314"/>
              <a:gd name="adj3" fmla="val 16667"/>
            </a:avLst>
          </a:prstGeom>
          <a:solidFill>
            <a:srgbClr val="FFFFFF"/>
          </a:solidFill>
          <a:ln w="12700" algn="ctr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r>
              <a:rPr lang="en-US" altLang="ko-KR" sz="1400" smtClean="0"/>
              <a:t>1. </a:t>
            </a:r>
            <a:r>
              <a:rPr lang="ko-KR" altLang="en-US" sz="1400" smtClean="0"/>
              <a:t>계좌가 </a:t>
            </a:r>
            <a:r>
              <a:rPr lang="ko-KR" altLang="en-US" sz="1400"/>
              <a:t>없는 경우 선택 시 </a:t>
            </a:r>
            <a:endParaRPr lang="en-US" altLang="ko-KR" sz="1400" smtClean="0"/>
          </a:p>
          <a:p>
            <a:r>
              <a:rPr lang="ko-KR" altLang="en-US" sz="1400" smtClean="0">
                <a:solidFill>
                  <a:srgbClr val="0000FF"/>
                </a:solidFill>
              </a:rPr>
              <a:t>① 위비모바일통장 개설② </a:t>
            </a:r>
            <a:r>
              <a:rPr lang="en-US" altLang="ko-KR" sz="1400" smtClean="0">
                <a:solidFill>
                  <a:srgbClr val="0000FF"/>
                </a:solidFill>
              </a:rPr>
              <a:t>ID</a:t>
            </a:r>
            <a:r>
              <a:rPr lang="ko-KR" altLang="en-US" sz="1400" smtClean="0">
                <a:solidFill>
                  <a:srgbClr val="0000FF"/>
                </a:solidFill>
              </a:rPr>
              <a:t>카드</a:t>
            </a:r>
            <a:endParaRPr lang="en-US" altLang="ko-KR" sz="1400" smtClean="0">
              <a:solidFill>
                <a:srgbClr val="0000FF"/>
              </a:solidFill>
            </a:endParaRPr>
          </a:p>
          <a:p>
            <a:r>
              <a:rPr lang="ko-KR" altLang="en-US" sz="1400" smtClean="0">
                <a:solidFill>
                  <a:srgbClr val="0000FF"/>
                </a:solidFill>
              </a:rPr>
              <a:t>③ 보안카드</a:t>
            </a:r>
            <a:r>
              <a:rPr lang="ko-KR" altLang="en-US" sz="1400" smtClean="0"/>
              <a:t> </a:t>
            </a:r>
            <a:r>
              <a:rPr lang="ko-KR" altLang="en-US" sz="1400" b="0" smtClean="0"/>
              <a:t> 일괄 발급</a:t>
            </a:r>
            <a:endParaRPr lang="en-US" altLang="ko-KR" sz="1400" b="0" smtClean="0"/>
          </a:p>
          <a:p>
            <a:r>
              <a:rPr lang="en-US" altLang="ko-KR" sz="1400" b="0" smtClean="0"/>
              <a:t>(</a:t>
            </a:r>
            <a:r>
              <a:rPr lang="ko-KR" altLang="en-US" sz="1400" b="0" smtClean="0"/>
              <a:t>아래 신규 계좌 </a:t>
            </a:r>
            <a:r>
              <a:rPr lang="ko-KR" altLang="en-US" sz="1400" smtClean="0">
                <a:solidFill>
                  <a:srgbClr val="FF0000"/>
                </a:solidFill>
              </a:rPr>
              <a:t>비밀번호</a:t>
            </a:r>
            <a:r>
              <a:rPr lang="ko-KR" altLang="en-US" sz="1400" b="0" smtClean="0"/>
              <a:t> 설정</a:t>
            </a:r>
            <a:r>
              <a:rPr lang="en-US" altLang="ko-KR" sz="1400" b="0" smtClean="0"/>
              <a:t>)</a:t>
            </a:r>
          </a:p>
          <a:p>
            <a:r>
              <a:rPr lang="en-US" altLang="ko-KR" sz="1400" b="0" smtClean="0"/>
              <a:t>2. </a:t>
            </a:r>
            <a:r>
              <a:rPr lang="ko-KR" altLang="en-US" sz="1400" smtClean="0">
                <a:solidFill>
                  <a:srgbClr val="0000FF"/>
                </a:solidFill>
              </a:rPr>
              <a:t>위비모바일통장 안내</a:t>
            </a:r>
            <a:r>
              <a:rPr lang="ko-KR" altLang="en-US" sz="1400" b="0" smtClean="0"/>
              <a:t>에서 혜택확인</a:t>
            </a:r>
            <a:endParaRPr lang="en-US" altLang="ko-KR" sz="1400" b="0" smtClean="0"/>
          </a:p>
          <a:p>
            <a:endParaRPr lang="en-US" altLang="ko-KR" sz="1400" b="0" smtClean="0"/>
          </a:p>
          <a:p>
            <a:r>
              <a:rPr lang="en-US" altLang="ko-KR" sz="1400" b="0" smtClean="0"/>
              <a:t>※ </a:t>
            </a:r>
            <a:r>
              <a:rPr lang="ko-KR" altLang="en-US" sz="1400" b="0" smtClean="0"/>
              <a:t>대학생 전용상품 추가 예정 </a:t>
            </a:r>
            <a:endParaRPr lang="en-US" altLang="ko-KR" sz="1400" b="0" smtClean="0"/>
          </a:p>
        </p:txBody>
      </p:sp>
      <p:sp>
        <p:nvSpPr>
          <p:cNvPr id="1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8913440" y="6525344"/>
            <a:ext cx="844550" cy="304800"/>
          </a:xfrm>
        </p:spPr>
        <p:txBody>
          <a:bodyPr/>
          <a:lstStyle/>
          <a:p>
            <a:pPr>
              <a:defRPr/>
            </a:pPr>
            <a:fld id="{F133F051-7AF8-4190-B388-1F2E00D04662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5489010" y="669077"/>
            <a:ext cx="4176464" cy="2327876"/>
          </a:xfrm>
          <a:prstGeom prst="wedgeRoundRectCallout">
            <a:avLst>
              <a:gd name="adj1" fmla="val -62387"/>
              <a:gd name="adj2" fmla="val 3705"/>
              <a:gd name="adj3" fmla="val 16667"/>
            </a:avLst>
          </a:prstGeom>
          <a:solidFill>
            <a:srgbClr val="FFFFFF"/>
          </a:solidFill>
          <a:ln w="12700" algn="ctr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r>
              <a:rPr kumimoji="1" lang="en-US" altLang="ko-KR" sz="1400" b="0"/>
              <a:t>1</a:t>
            </a:r>
            <a:r>
              <a:rPr kumimoji="1" lang="en-US" altLang="ko-KR" sz="1400" b="0" smtClean="0"/>
              <a:t>.</a:t>
            </a:r>
            <a:r>
              <a:rPr lang="ko-KR" altLang="en-US" sz="1400" b="0" smtClean="0">
                <a:latin typeface="굴림체" panose="020B0609000101010101" pitchFamily="49" charset="-127"/>
              </a:rPr>
              <a:t> </a:t>
            </a:r>
            <a:r>
              <a:rPr lang="ko-KR" altLang="en-US" sz="1400" smtClean="0">
                <a:latin typeface="굴림체" panose="020B0609000101010101" pitchFamily="49" charset="-127"/>
              </a:rPr>
              <a:t>두가지 질문 사항에 대한 기본 값</a:t>
            </a:r>
            <a:endParaRPr lang="en-US" altLang="ko-KR" sz="1400" smtClean="0">
              <a:latin typeface="굴림체" panose="020B0609000101010101" pitchFamily="49" charset="-127"/>
            </a:endParaRPr>
          </a:p>
          <a:p>
            <a:r>
              <a:rPr lang="en-US" altLang="ko-KR" sz="1400" b="0">
                <a:latin typeface="굴림체" panose="020B0609000101010101" pitchFamily="49" charset="-127"/>
              </a:rPr>
              <a:t> </a:t>
            </a:r>
            <a:r>
              <a:rPr lang="en-US" altLang="ko-KR" sz="1400" b="0" smtClean="0">
                <a:latin typeface="굴림체" panose="020B0609000101010101" pitchFamily="49" charset="-127"/>
              </a:rPr>
              <a:t>  </a:t>
            </a:r>
            <a:r>
              <a:rPr lang="ko-KR" altLang="en-US" sz="1400" b="0" smtClean="0">
                <a:latin typeface="굴림체" panose="020B0609000101010101" pitchFamily="49" charset="-127"/>
              </a:rPr>
              <a:t>미국거주자 </a:t>
            </a:r>
            <a:r>
              <a:rPr lang="en-US" altLang="ko-KR" sz="1400" b="0" smtClean="0">
                <a:latin typeface="굴림체" panose="020B0609000101010101" pitchFamily="49" charset="-127"/>
              </a:rPr>
              <a:t>- </a:t>
            </a:r>
            <a:r>
              <a:rPr lang="ko-KR" altLang="en-US" sz="1400" smtClean="0">
                <a:solidFill>
                  <a:srgbClr val="0000FF"/>
                </a:solidFill>
                <a:latin typeface="굴림체" panose="020B0609000101010101" pitchFamily="49" charset="-127"/>
              </a:rPr>
              <a:t>해당사항 없음</a:t>
            </a:r>
            <a:endParaRPr lang="en-US" altLang="ko-KR" sz="1400" smtClean="0">
              <a:solidFill>
                <a:srgbClr val="0000FF"/>
              </a:solidFill>
              <a:latin typeface="굴림체" panose="020B0609000101010101" pitchFamily="49" charset="-127"/>
            </a:endParaRPr>
          </a:p>
          <a:p>
            <a:r>
              <a:rPr lang="en-US" altLang="ko-KR" sz="1400" b="0">
                <a:latin typeface="굴림체" panose="020B0609000101010101" pitchFamily="49" charset="-127"/>
              </a:rPr>
              <a:t> </a:t>
            </a:r>
            <a:r>
              <a:rPr lang="en-US" altLang="ko-KR" sz="1400" b="0" smtClean="0">
                <a:latin typeface="굴림체" panose="020B0609000101010101" pitchFamily="49" charset="-127"/>
              </a:rPr>
              <a:t>  </a:t>
            </a:r>
            <a:r>
              <a:rPr lang="ko-KR" altLang="en-US" sz="1400" b="0" smtClean="0">
                <a:latin typeface="굴림체" panose="020B0609000101010101" pitchFamily="49" charset="-127"/>
              </a:rPr>
              <a:t>한국</a:t>
            </a:r>
            <a:r>
              <a:rPr lang="en-US" altLang="ko-KR" sz="1400" b="0" smtClean="0">
                <a:latin typeface="굴림체" panose="020B0609000101010101" pitchFamily="49" charset="-127"/>
              </a:rPr>
              <a:t>,</a:t>
            </a:r>
            <a:r>
              <a:rPr lang="ko-KR" altLang="en-US" sz="1400" b="0" smtClean="0">
                <a:latin typeface="굴림체" panose="020B0609000101010101" pitchFamily="49" charset="-127"/>
              </a:rPr>
              <a:t>미국 이외의 국가에 조세 목적상</a:t>
            </a:r>
            <a:endParaRPr lang="en-US" altLang="ko-KR" sz="1400" b="0" smtClean="0">
              <a:latin typeface="굴림체" panose="020B0609000101010101" pitchFamily="49" charset="-127"/>
            </a:endParaRPr>
          </a:p>
          <a:p>
            <a:r>
              <a:rPr lang="en-US" altLang="ko-KR" sz="1400" b="0">
                <a:latin typeface="굴림체" panose="020B0609000101010101" pitchFamily="49" charset="-127"/>
              </a:rPr>
              <a:t> </a:t>
            </a:r>
            <a:r>
              <a:rPr lang="en-US" altLang="ko-KR" sz="1400" b="0" smtClean="0">
                <a:latin typeface="굴림체" panose="020B0609000101010101" pitchFamily="49" charset="-127"/>
              </a:rPr>
              <a:t> </a:t>
            </a:r>
            <a:r>
              <a:rPr lang="ko-KR" altLang="en-US" sz="1400" b="0" smtClean="0">
                <a:latin typeface="굴림체" panose="020B0609000101010101" pitchFamily="49" charset="-127"/>
              </a:rPr>
              <a:t> 거주지 여부 </a:t>
            </a:r>
            <a:r>
              <a:rPr lang="en-US" altLang="ko-KR" sz="1400" b="0" smtClean="0">
                <a:latin typeface="굴림체" panose="020B0609000101010101" pitchFamily="49" charset="-127"/>
              </a:rPr>
              <a:t>– </a:t>
            </a:r>
            <a:r>
              <a:rPr lang="ko-KR" altLang="en-US" sz="1400" smtClean="0">
                <a:solidFill>
                  <a:srgbClr val="0000FF"/>
                </a:solidFill>
                <a:latin typeface="굴림체" panose="020B0609000101010101" pitchFamily="49" charset="-127"/>
              </a:rPr>
              <a:t>없음</a:t>
            </a:r>
            <a:endParaRPr lang="en-US" altLang="ko-KR" sz="1400" smtClean="0">
              <a:solidFill>
                <a:srgbClr val="0000FF"/>
              </a:solidFill>
              <a:latin typeface="굴림체" panose="020B0609000101010101" pitchFamily="49" charset="-127"/>
            </a:endParaRPr>
          </a:p>
          <a:p>
            <a:endParaRPr lang="en-US" altLang="ko-KR" sz="1400">
              <a:solidFill>
                <a:srgbClr val="0000FF"/>
              </a:solidFill>
              <a:latin typeface="굴림체" panose="020B0609000101010101" pitchFamily="49" charset="-127"/>
            </a:endParaRPr>
          </a:p>
          <a:p>
            <a:r>
              <a:rPr lang="en-US" altLang="ko-KR" sz="1400">
                <a:latin typeface="굴림체" panose="020B0609000101010101" pitchFamily="49" charset="-127"/>
              </a:rPr>
              <a:t>2</a:t>
            </a:r>
            <a:r>
              <a:rPr lang="en-US" altLang="ko-KR" sz="1400" smtClean="0">
                <a:latin typeface="굴림체" panose="020B0609000101010101" pitchFamily="49" charset="-127"/>
              </a:rPr>
              <a:t>. </a:t>
            </a:r>
            <a:r>
              <a:rPr lang="ko-KR" altLang="en-US" sz="1400" smtClean="0">
                <a:latin typeface="굴림체" panose="020B0609000101010101" pitchFamily="49" charset="-127"/>
              </a:rPr>
              <a:t>미국 거주자에 해당될 경우</a:t>
            </a:r>
            <a:endParaRPr lang="en-US" altLang="ko-KR" sz="1400" smtClean="0">
              <a:latin typeface="굴림체" panose="020B0609000101010101" pitchFamily="49" charset="-127"/>
            </a:endParaRPr>
          </a:p>
          <a:p>
            <a:r>
              <a:rPr kumimoji="1" lang="ko-KR" altLang="en-US" sz="1400" b="0" smtClean="0"/>
              <a:t>☞</a:t>
            </a:r>
            <a:r>
              <a:rPr lang="ko-KR" altLang="en-US" sz="1400" b="0" smtClean="0">
                <a:latin typeface="굴림체" panose="020B0609000101010101" pitchFamily="49" charset="-127"/>
              </a:rPr>
              <a:t> 생년월일</a:t>
            </a:r>
            <a:r>
              <a:rPr lang="en-US" altLang="ko-KR" sz="1400" b="0">
                <a:latin typeface="굴림체" panose="020B0609000101010101" pitchFamily="49" charset="-127"/>
              </a:rPr>
              <a:t>,</a:t>
            </a:r>
            <a:r>
              <a:rPr lang="ko-KR" altLang="en-US" sz="1400" b="0" smtClean="0">
                <a:latin typeface="굴림체" panose="020B0609000101010101" pitchFamily="49" charset="-127"/>
              </a:rPr>
              <a:t>전화번호</a:t>
            </a:r>
            <a:r>
              <a:rPr lang="en-US" altLang="ko-KR" sz="1400" b="0" smtClean="0">
                <a:latin typeface="굴림체" panose="020B0609000101010101" pitchFamily="49" charset="-127"/>
              </a:rPr>
              <a:t>,</a:t>
            </a:r>
            <a:r>
              <a:rPr lang="ko-KR" altLang="en-US" sz="1400" b="0" smtClean="0">
                <a:latin typeface="굴림체" panose="020B0609000101010101" pitchFamily="49" charset="-127"/>
              </a:rPr>
              <a:t>영문성명 </a:t>
            </a:r>
            <a:r>
              <a:rPr lang="en-US" altLang="ko-KR" sz="1400" b="0">
                <a:latin typeface="굴림체" panose="020B0609000101010101" pitchFamily="49" charset="-127"/>
              </a:rPr>
              <a:t>- </a:t>
            </a:r>
            <a:r>
              <a:rPr lang="ko-KR" altLang="en-US" sz="1400" b="0" smtClean="0">
                <a:latin typeface="굴림체" panose="020B0609000101010101" pitchFamily="49" charset="-127"/>
              </a:rPr>
              <a:t>필수</a:t>
            </a:r>
            <a:endParaRPr lang="en-US" altLang="ko-KR" sz="1400">
              <a:solidFill>
                <a:srgbClr val="0000FF"/>
              </a:solidFill>
              <a:latin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19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8" y="696351"/>
            <a:ext cx="4439782" cy="5973009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3F051-7AF8-4190-B388-1F2E00D04662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9" name="Rectangle 80"/>
          <p:cNvSpPr>
            <a:spLocks noChangeArrowheads="1"/>
          </p:cNvSpPr>
          <p:nvPr/>
        </p:nvSpPr>
        <p:spPr bwMode="gray">
          <a:xfrm>
            <a:off x="1136576" y="32156"/>
            <a:ext cx="734481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3200" rIns="90000" bIns="43200" anchor="b"/>
          <a:lstStyle/>
          <a:p>
            <a:pPr algn="ctr" eaLnBrk="1" latinLnBrk="1" hangingPunct="1">
              <a:lnSpc>
                <a:spcPct val="90000"/>
              </a:lnSpc>
              <a:defRPr/>
            </a:pPr>
            <a:r>
              <a:rPr kumimoji="1"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위비뱅크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ID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카드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신청 절차 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1"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⑤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상품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가입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계속</a:t>
            </a:r>
            <a:r>
              <a:rPr kumimoji="1" lang="en-US" altLang="ko-KR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1" lang="ko-KR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endParaRPr kumimoji="1" lang="en-US" altLang="ko-KR" sz="2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529065" y="1628800"/>
            <a:ext cx="3528392" cy="3816424"/>
          </a:xfrm>
          <a:prstGeom prst="wedgeRoundRectCallout">
            <a:avLst>
              <a:gd name="adj1" fmla="val -66279"/>
              <a:gd name="adj2" fmla="val -18956"/>
              <a:gd name="adj3" fmla="val 16667"/>
            </a:avLst>
          </a:prstGeom>
          <a:solidFill>
            <a:srgbClr val="FFFFFF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 anchorCtr="1"/>
          <a:lstStyle/>
          <a:p>
            <a:r>
              <a:rPr lang="en-US" altLang="ko-KR" sz="1400" b="0" smtClean="0"/>
              <a:t>1. </a:t>
            </a:r>
            <a:r>
              <a:rPr lang="ko-KR" altLang="en-US" sz="1400" smtClean="0">
                <a:solidFill>
                  <a:srgbClr val="0000FF"/>
                </a:solidFill>
              </a:rPr>
              <a:t>원터치알림 가입신청 </a:t>
            </a:r>
            <a:endParaRPr lang="en-US" altLang="ko-KR" sz="1400" smtClean="0">
              <a:solidFill>
                <a:srgbClr val="0000FF"/>
              </a:solidFill>
            </a:endParaRPr>
          </a:p>
          <a:p>
            <a:r>
              <a:rPr lang="ko-KR" altLang="en-US" sz="1400" b="0" smtClean="0"/>
              <a:t>    입출금내역을 </a:t>
            </a:r>
            <a:r>
              <a:rPr lang="en-US" altLang="ko-KR" sz="1400" b="0" smtClean="0"/>
              <a:t>PUSH</a:t>
            </a:r>
            <a:r>
              <a:rPr lang="ko-KR" altLang="en-US" sz="1400" b="0" smtClean="0"/>
              <a:t>로 알림</a:t>
            </a:r>
            <a:endParaRPr lang="en-US" altLang="ko-KR" sz="1400" b="0" smtClean="0"/>
          </a:p>
          <a:p>
            <a:endParaRPr lang="en-US" altLang="ko-KR" sz="1400" b="0" smtClean="0"/>
          </a:p>
          <a:p>
            <a:r>
              <a:rPr lang="en-US" altLang="ko-KR" sz="1400" b="0" smtClean="0"/>
              <a:t>2. </a:t>
            </a:r>
            <a:r>
              <a:rPr lang="ko-KR" altLang="en-US" sz="1400" b="0" smtClean="0"/>
              <a:t>통지대상 금액 선택</a:t>
            </a:r>
            <a:endParaRPr lang="en-US" altLang="ko-KR" sz="1400" b="0" smtClean="0"/>
          </a:p>
          <a:p>
            <a:endParaRPr lang="en-US" altLang="ko-KR" sz="1400" b="0"/>
          </a:p>
          <a:p>
            <a:r>
              <a:rPr lang="en-US" altLang="ko-KR" sz="1400" b="0" smtClean="0"/>
              <a:t>3. </a:t>
            </a:r>
            <a:r>
              <a:rPr lang="ko-KR" altLang="en-US" sz="1400" b="0" smtClean="0"/>
              <a:t>통지대상시간 선택</a:t>
            </a:r>
            <a:r>
              <a:rPr lang="en-US" altLang="ko-KR" sz="1400" b="0" smtClean="0"/>
              <a:t>  </a:t>
            </a:r>
          </a:p>
          <a:p>
            <a:r>
              <a:rPr lang="en-US" altLang="ko-KR" sz="1400" b="0"/>
              <a:t> </a:t>
            </a:r>
            <a:r>
              <a:rPr lang="en-US" altLang="ko-KR" sz="1400" b="0" smtClean="0"/>
              <a:t> -</a:t>
            </a:r>
            <a:r>
              <a:rPr lang="ko-KR" altLang="en-US" sz="1400" b="0" smtClean="0"/>
              <a:t> 전자금융 제신고 및 변경은 불가</a:t>
            </a:r>
            <a:endParaRPr lang="en-US" altLang="ko-KR" sz="1400" b="0" smtClean="0"/>
          </a:p>
          <a:p>
            <a:endParaRPr lang="en-US" altLang="ko-KR" sz="1400" b="0" smtClean="0"/>
          </a:p>
          <a:p>
            <a:r>
              <a:rPr lang="en-US" altLang="ko-KR" sz="1400" b="0" smtClean="0"/>
              <a:t>4. PUSH</a:t>
            </a:r>
            <a:r>
              <a:rPr lang="ko-KR" altLang="en-US" sz="1400" b="0" smtClean="0"/>
              <a:t>에 잔액표시여부 선택</a:t>
            </a:r>
            <a:endParaRPr lang="en-US" altLang="ko-KR" sz="1400" b="0" smtClean="0"/>
          </a:p>
          <a:p>
            <a:endParaRPr lang="en-US" altLang="ko-KR" sz="1400" b="0"/>
          </a:p>
          <a:p>
            <a:r>
              <a:rPr lang="en-US" altLang="ko-KR" sz="1400" b="0" smtClean="0"/>
              <a:t>5. </a:t>
            </a:r>
            <a:r>
              <a:rPr lang="ko-KR" altLang="en-US" sz="1400" b="0" smtClean="0"/>
              <a:t>통지대상 선택</a:t>
            </a:r>
            <a:endParaRPr lang="en-US" altLang="ko-KR" sz="1400" b="0" smtClean="0"/>
          </a:p>
          <a:p>
            <a:r>
              <a:rPr lang="en-US" altLang="ko-KR" sz="1400" b="0"/>
              <a:t> </a:t>
            </a:r>
            <a:r>
              <a:rPr lang="en-US" altLang="ko-KR" sz="1400" b="0" smtClean="0"/>
              <a:t> - </a:t>
            </a:r>
            <a:r>
              <a:rPr lang="ko-KR" altLang="en-US" sz="1400" b="0" smtClean="0"/>
              <a:t>입출금모두</a:t>
            </a:r>
            <a:r>
              <a:rPr lang="en-US" altLang="ko-KR" sz="1400" b="0" smtClean="0"/>
              <a:t>, </a:t>
            </a:r>
            <a:r>
              <a:rPr lang="ko-KR" altLang="en-US" sz="1400" b="0" smtClean="0"/>
              <a:t>입금만</a:t>
            </a:r>
            <a:r>
              <a:rPr lang="en-US" altLang="ko-KR" sz="1400" b="0" smtClean="0"/>
              <a:t>, </a:t>
            </a:r>
            <a:r>
              <a:rPr lang="ko-KR" altLang="en-US" sz="1400" b="0" smtClean="0"/>
              <a:t>출금만</a:t>
            </a:r>
            <a:endParaRPr lang="en-US" altLang="ko-KR" sz="1400" b="0" smtClean="0"/>
          </a:p>
          <a:p>
            <a:endParaRPr lang="en-US" altLang="ko-KR" sz="1400" b="0" smtClean="0"/>
          </a:p>
          <a:p>
            <a:r>
              <a:rPr lang="en-US" altLang="ko-KR" sz="1400" b="0" smtClean="0"/>
              <a:t>6. </a:t>
            </a:r>
            <a:r>
              <a:rPr lang="ko-KR" altLang="en-US" sz="1400" b="0" smtClean="0"/>
              <a:t>자동이체 통지선택</a:t>
            </a:r>
            <a:endParaRPr lang="en-US" altLang="ko-KR" sz="1400" b="0"/>
          </a:p>
          <a:p>
            <a:r>
              <a:rPr lang="en-US" altLang="ko-KR" sz="1400" b="0" smtClean="0">
                <a:latin typeface="굴림체" panose="020B0609000101010101" pitchFamily="49" charset="-127"/>
              </a:rPr>
              <a:t> </a:t>
            </a:r>
            <a:r>
              <a:rPr lang="en-US" altLang="ko-KR" sz="1400" b="0" smtClean="0"/>
              <a:t>- </a:t>
            </a:r>
            <a:r>
              <a:rPr lang="ko-KR" altLang="en-US" sz="1400" b="0" smtClean="0"/>
              <a:t>새벽시간 </a:t>
            </a:r>
            <a:r>
              <a:rPr lang="en-US" altLang="ko-KR" sz="1400" b="0" smtClean="0"/>
              <a:t>PUSH </a:t>
            </a:r>
            <a:r>
              <a:rPr lang="ko-KR" altLang="en-US" sz="1400" b="0" smtClean="0"/>
              <a:t>방지</a:t>
            </a:r>
            <a:r>
              <a:rPr lang="en-US" altLang="ko-KR" sz="1400" b="0" smtClean="0"/>
              <a:t> </a:t>
            </a:r>
            <a:r>
              <a:rPr lang="en-US" altLang="ko-KR" sz="1400" b="0" smtClean="0">
                <a:latin typeface="굴림체" panose="020B0609000101010101" pitchFamily="49" charset="-127"/>
              </a:rPr>
              <a:t> 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0" y="696351"/>
            <a:ext cx="4808983" cy="5973009"/>
          </a:xfrm>
          <a:prstGeom prst="roundRect">
            <a:avLst>
              <a:gd name="adj" fmla="val 6986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26041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>
          <a:noFill/>
        </a:ln>
      </a:spPr>
      <a:bodyPr/>
      <a:lstStyle>
        <a:defPPr>
          <a:defRPr sz="1600" b="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/>
          </a:outerShdw>
        </a:effec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체" pitchFamily="49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70733</TotalTime>
  <Words>781</Words>
  <Application>Microsoft Office PowerPoint</Application>
  <PresentationFormat>A4 용지(210x297mm)</PresentationFormat>
  <Paragraphs>135</Paragraphs>
  <Slides>13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박규남</dc:creator>
  <cp:lastModifiedBy>woori</cp:lastModifiedBy>
  <cp:revision>3425</cp:revision>
  <cp:lastPrinted>2016-01-30T16:57:05Z</cp:lastPrinted>
  <dcterms:modified xsi:type="dcterms:W3CDTF">2017-02-06T06:49:08Z</dcterms:modified>
</cp:coreProperties>
</file>