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  <a:srgbClr val="0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7926" autoAdjust="0"/>
  </p:normalViewPr>
  <p:slideViewPr>
    <p:cSldViewPr>
      <p:cViewPr>
        <p:scale>
          <a:sx n="117" d="100"/>
          <a:sy n="117" d="100"/>
        </p:scale>
        <p:origin x="-1500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51EF5-E3E5-40E5-9C73-D97EB47FFA8C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C208B-8ACF-4196-8EA9-E17AE30FD6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3748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04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68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289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53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78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09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112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726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93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75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244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199DB-0D8E-4A05-9790-4439B2024E6E}" type="datetimeFigureOut">
              <a:rPr lang="ko-KR" altLang="en-US" smtClean="0"/>
              <a:t>2018-09-06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4B803-3F1C-465B-B159-101739AB74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73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wma.or.k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1916832"/>
            <a:ext cx="5760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b="1" spc="-300" dirty="0" smtClean="0">
                <a:solidFill>
                  <a:srgbClr val="005024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2018</a:t>
            </a:r>
            <a:r>
              <a:rPr lang="ko-KR" altLang="en-US" sz="4400" b="1" spc="-300" dirty="0" smtClean="0">
                <a:solidFill>
                  <a:srgbClr val="005024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하반기</a:t>
            </a:r>
            <a:endParaRPr lang="en-US" altLang="ko-KR" sz="4400" b="1" spc="-300" dirty="0" smtClean="0">
              <a:solidFill>
                <a:srgbClr val="005024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4400" b="1" spc="-300" dirty="0" smtClean="0">
                <a:solidFill>
                  <a:srgbClr val="005024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건설근로자 대학생 자녀</a:t>
            </a:r>
            <a:endParaRPr lang="en-US" altLang="ko-KR" sz="4400" b="1" spc="-300" dirty="0" smtClean="0">
              <a:solidFill>
                <a:srgbClr val="005024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4400" b="1" spc="-300" dirty="0" smtClean="0">
                <a:solidFill>
                  <a:srgbClr val="005024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학자금대출 이자지원</a:t>
            </a:r>
            <a:endParaRPr lang="ko-KR" altLang="en-US" sz="4400" b="1" spc="-300" dirty="0">
              <a:solidFill>
                <a:srgbClr val="005024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pic>
        <p:nvPicPr>
          <p:cNvPr id="8" name="Picture 2" descr="d:\Desktop\제목 없음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3" b="89209" l="5170" r="94992">
                        <a14:foregroundMark x1="26333" y1="35971" x2="29241" y2="35971"/>
                        <a14:foregroundMark x1="27625" y1="59712" x2="27787" y2="65468"/>
                        <a14:foregroundMark x1="36511" y1="35971" x2="36511" y2="39568"/>
                        <a14:foregroundMark x1="39418" y1="39568" x2="40388" y2="39568"/>
                        <a14:foregroundMark x1="36187" y1="54676" x2="40388" y2="55396"/>
                        <a14:foregroundMark x1="44265" y1="35971" x2="48788" y2="35252"/>
                        <a14:foregroundMark x1="44426" y1="58993" x2="44426" y2="65468"/>
                        <a14:foregroundMark x1="52989" y1="35971" x2="57512" y2="35971"/>
                        <a14:foregroundMark x1="60743" y1="35971" x2="63974" y2="35971"/>
                        <a14:foregroundMark x1="66236" y1="35971" x2="66236" y2="63309"/>
                        <a14:foregroundMark x1="70113" y1="35252" x2="74798" y2="35252"/>
                        <a14:foregroundMark x1="72052" y1="46043" x2="72213" y2="49640"/>
                        <a14:foregroundMark x1="71729" y1="56835" x2="70921" y2="60432"/>
                        <a14:foregroundMark x1="78029" y1="35971" x2="80614" y2="35971"/>
                        <a14:foregroundMark x1="81260" y1="46043" x2="82229" y2="46043"/>
                        <a14:foregroundMark x1="84006" y1="36691" x2="84006" y2="64748"/>
                        <a14:foregroundMark x1="87076" y1="40288" x2="89661" y2="40288"/>
                        <a14:backgroundMark x1="11470" y1="50360" x2="13570" y2="51079"/>
                        <a14:backgroundMark x1="24879" y1="20144" x2="25040" y2="84173"/>
                        <a14:backgroundMark x1="33441" y1="20144" x2="33926" y2="84892"/>
                        <a14:backgroundMark x1="42165" y1="20144" x2="42488" y2="82734"/>
                        <a14:backgroundMark x1="50727" y1="19424" x2="50889" y2="84173"/>
                        <a14:backgroundMark x1="59612" y1="16547" x2="59612" y2="82734"/>
                        <a14:backgroundMark x1="17447" y1="34532" x2="16478" y2="381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869160"/>
            <a:ext cx="3502731" cy="725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그룹 8"/>
          <p:cNvGrpSpPr/>
          <p:nvPr/>
        </p:nvGrpSpPr>
        <p:grpSpPr>
          <a:xfrm>
            <a:off x="1619673" y="512350"/>
            <a:ext cx="5904654" cy="5868976"/>
            <a:chOff x="827583" y="3501008"/>
            <a:chExt cx="1426347" cy="1432741"/>
          </a:xfrm>
        </p:grpSpPr>
        <p:sp>
          <p:nvSpPr>
            <p:cNvPr id="10" name="원호 9"/>
            <p:cNvSpPr/>
            <p:nvPr/>
          </p:nvSpPr>
          <p:spPr>
            <a:xfrm>
              <a:off x="827583" y="3501168"/>
              <a:ext cx="1426188" cy="1432581"/>
            </a:xfrm>
            <a:prstGeom prst="arc">
              <a:avLst>
                <a:gd name="adj1" fmla="val 96480"/>
                <a:gd name="adj2" fmla="val 10591516"/>
              </a:avLst>
            </a:prstGeom>
            <a:ln w="76200">
              <a:solidFill>
                <a:srgbClr val="007434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pc="-150">
                <a:solidFill>
                  <a:prstClr val="black"/>
                </a:solidFill>
                <a:latin typeface="+mn-ea"/>
              </a:endParaRPr>
            </a:p>
          </p:txBody>
        </p:sp>
        <p:sp>
          <p:nvSpPr>
            <p:cNvPr id="12" name="원호 11"/>
            <p:cNvSpPr/>
            <p:nvPr/>
          </p:nvSpPr>
          <p:spPr>
            <a:xfrm>
              <a:off x="827742" y="3501008"/>
              <a:ext cx="1426188" cy="1432581"/>
            </a:xfrm>
            <a:prstGeom prst="arc">
              <a:avLst>
                <a:gd name="adj1" fmla="val 8506326"/>
                <a:gd name="adj2" fmla="val 2191346"/>
              </a:avLst>
            </a:prstGeom>
            <a:ln w="9842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pc="-150">
                <a:solidFill>
                  <a:prstClr val="black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30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55576" y="260648"/>
            <a:ext cx="7632848" cy="64087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899592" y="380465"/>
            <a:ext cx="7344816" cy="6120680"/>
          </a:xfrm>
          <a:prstGeom prst="rect">
            <a:avLst/>
          </a:prstGeom>
          <a:solidFill>
            <a:srgbClr val="007434"/>
          </a:solidFill>
          <a:ln w="63500" cap="sq" cmpd="sng">
            <a:solidFill>
              <a:srgbClr val="00743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43608" y="1916832"/>
            <a:ext cx="7056784" cy="4464496"/>
          </a:xfrm>
          <a:prstGeom prst="rect">
            <a:avLst/>
          </a:prstGeom>
          <a:solidFill>
            <a:schemeClr val="bg1"/>
          </a:solidFill>
          <a:ln>
            <a:solidFill>
              <a:srgbClr val="007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62068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2018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하반기 건설근로자 대학생 자녀</a:t>
            </a:r>
            <a:endParaRPr lang="en-US" altLang="ko-KR" sz="3200" b="1" spc="-150" dirty="0" smtClean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학자금대출 이자지원</a:t>
            </a:r>
            <a:endParaRPr lang="ko-KR" altLang="en-US" sz="3200" b="1" spc="-150" dirty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2048212"/>
            <a:ext cx="7200800" cy="41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1.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지원대상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-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퇴직공제 적립일수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252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일 이상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이</a:t>
            </a:r>
            <a:r>
              <a:rPr lang="ko-KR" altLang="en-US" sz="2400" spc="-150" dirty="0">
                <a:latin typeface="+mn-ea"/>
                <a:cs typeface="함초롬돋움" panose="02030504000101010101" pitchFamily="18" charset="-127"/>
              </a:rPr>
              <a:t>고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,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2017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년에 근로</a:t>
            </a:r>
            <a:endParaRPr lang="en-US" altLang="ko-KR" sz="2400" b="1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 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내역이 적립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되어 있는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건설근로자의</a:t>
            </a: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대학생 자녀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중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  -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한국장학재단을 통해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「취업 후 상환 학자금 대출」  </a:t>
            </a:r>
            <a:endParaRPr lang="en-US" altLang="ko-KR" sz="2400" b="1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  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또는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「일반상환 학자금 대출」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을 받은 경우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sz="15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2.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지원범위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200" spc="-150" dirty="0" smtClean="0">
                <a:latin typeface="+mn-ea"/>
                <a:cs typeface="함초롬돋움" panose="02030504000101010101" pitchFamily="18" charset="-127"/>
              </a:rPr>
              <a:t>    : 2018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년도 </a:t>
            </a:r>
            <a:r>
              <a:rPr lang="en-US" altLang="ko-KR" sz="2200" spc="-150" dirty="0" smtClean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학기까지의 </a:t>
            </a:r>
            <a:r>
              <a:rPr lang="ko-KR" altLang="en-US" sz="2200" b="1" spc="-150" dirty="0" smtClean="0">
                <a:latin typeface="+mn-ea"/>
                <a:cs typeface="함초롬돋움" panose="02030504000101010101" pitchFamily="18" charset="-127"/>
              </a:rPr>
              <a:t>등록금 대출 </a:t>
            </a:r>
            <a:r>
              <a:rPr lang="ko-KR" altLang="en-US" sz="2200" b="1" spc="-150" dirty="0" err="1" smtClean="0">
                <a:latin typeface="+mn-ea"/>
                <a:cs typeface="함초롬돋움" panose="02030504000101010101" pitchFamily="18" charset="-127"/>
              </a:rPr>
              <a:t>누적액</a:t>
            </a:r>
            <a:r>
              <a:rPr lang="ko-KR" altLang="en-US" sz="2200" spc="-150" dirty="0" err="1" smtClean="0">
                <a:latin typeface="+mn-ea"/>
                <a:cs typeface="함초롬돋움" panose="02030504000101010101" pitchFamily="18" charset="-127"/>
              </a:rPr>
              <a:t>에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 대하여</a:t>
            </a:r>
            <a:endParaRPr lang="en-US" altLang="ko-KR" sz="22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200" spc="-150" dirty="0" smtClean="0">
                <a:latin typeface="+mn-ea"/>
                <a:cs typeface="함초롬돋움" panose="02030504000101010101" pitchFamily="18" charset="-127"/>
              </a:rPr>
              <a:t>     </a:t>
            </a:r>
            <a:r>
              <a:rPr lang="en-US" altLang="ko-KR" sz="2200" b="1" spc="-150" dirty="0" smtClean="0">
                <a:latin typeface="+mn-ea"/>
                <a:cs typeface="함초롬돋움" panose="02030504000101010101" pitchFamily="18" charset="-127"/>
              </a:rPr>
              <a:t>2018. 1. 1 ∼ 2018.6.30 </a:t>
            </a:r>
            <a:r>
              <a:rPr lang="ko-KR" altLang="en-US" sz="2200" spc="-150" dirty="0" smtClean="0">
                <a:latin typeface="+mn-ea"/>
                <a:cs typeface="함초롬돋움" panose="02030504000101010101" pitchFamily="18" charset="-127"/>
              </a:rPr>
              <a:t>동안 발생한</a:t>
            </a:r>
            <a:r>
              <a:rPr lang="ko-KR" altLang="en-US" sz="2200" b="1" spc="-150" dirty="0" smtClean="0">
                <a:latin typeface="+mn-ea"/>
                <a:cs typeface="함초롬돋움" panose="02030504000101010101" pitchFamily="18" charset="-127"/>
              </a:rPr>
              <a:t> 이자 전액 </a:t>
            </a:r>
            <a:endParaRPr lang="en-US" altLang="ko-KR" sz="2200" b="1" spc="-150" dirty="0" smtClean="0">
              <a:latin typeface="+mn-ea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3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755576" y="260648"/>
            <a:ext cx="7632848" cy="64087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899592" y="380465"/>
            <a:ext cx="7344816" cy="6120680"/>
          </a:xfrm>
          <a:prstGeom prst="rect">
            <a:avLst/>
          </a:prstGeom>
          <a:solidFill>
            <a:srgbClr val="007434"/>
          </a:solidFill>
          <a:ln w="63500" cap="sq" cmpd="sng">
            <a:solidFill>
              <a:srgbClr val="00743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43608" y="1916832"/>
            <a:ext cx="7056784" cy="4464496"/>
          </a:xfrm>
          <a:prstGeom prst="rect">
            <a:avLst/>
          </a:prstGeom>
          <a:solidFill>
            <a:schemeClr val="bg1"/>
          </a:solidFill>
          <a:ln>
            <a:solidFill>
              <a:srgbClr val="007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62068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2018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하반기 건설근로자 대학생 자녀</a:t>
            </a:r>
            <a:endParaRPr lang="en-US" altLang="ko-KR" sz="3200" b="1" spc="-150" dirty="0" smtClean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학자금대출 이자지원</a:t>
            </a:r>
            <a:endParaRPr lang="ko-KR" altLang="en-US" sz="3200" b="1" spc="-150" dirty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048212"/>
            <a:ext cx="7056784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3.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신청기간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b="1" spc="-150" dirty="0" smtClean="0">
                <a:latin typeface="+mn-ea"/>
                <a:cs typeface="함초롬돋움" panose="02030504000101010101" pitchFamily="18" charset="-127"/>
              </a:rPr>
              <a:t>   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: 2018. 9. 3(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월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) 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∼ 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10.11(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목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) 18</a:t>
            </a:r>
            <a:r>
              <a:rPr lang="ko-KR" altLang="en-US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시</a:t>
            </a:r>
            <a:endParaRPr lang="en-US" altLang="ko-KR" sz="2400" b="1" spc="-150" dirty="0" smtClean="0">
              <a:solidFill>
                <a:schemeClr val="tx2"/>
              </a:solidFill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sz="2000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4.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구비서류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-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학자금대출 이자지원 신청서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-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개인정보 이용 동의서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(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근로자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, 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자녀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) 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각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-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가족관계증명서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-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재학증명서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(‘18.9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월 이후 </a:t>
            </a:r>
            <a:r>
              <a:rPr lang="ko-KR" altLang="en-US" sz="2000" spc="-150" dirty="0" err="1" smtClean="0">
                <a:latin typeface="+mn-ea"/>
                <a:cs typeface="함초롬돋움" panose="02030504000101010101" pitchFamily="18" charset="-127"/>
              </a:rPr>
              <a:t>발급분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)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1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부</a:t>
            </a:r>
            <a:endParaRPr lang="en-US" altLang="ko-KR" sz="2400" spc="-150" dirty="0">
              <a:latin typeface="+mn-ea"/>
              <a:cs typeface="함초롬돋움" panose="02030504000101010101" pitchFamily="18" charset="-127"/>
            </a:endParaRPr>
          </a:p>
          <a:p>
            <a:pPr algn="dist">
              <a:lnSpc>
                <a:spcPct val="120000"/>
              </a:lnSpc>
            </a:pP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   *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우편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신청 시 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: 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본인서명사실확인서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(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인감증명서</a:t>
            </a:r>
            <a:r>
              <a:rPr lang="en-US" altLang="ko-KR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) 1</a:t>
            </a:r>
            <a:r>
              <a:rPr lang="ko-KR" altLang="en-US" sz="2000" spc="-30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부 추가 제출</a:t>
            </a:r>
            <a:endParaRPr lang="en-US" altLang="ko-KR" sz="2000" spc="-30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14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755576" y="260648"/>
            <a:ext cx="7632848" cy="64087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899592" y="380465"/>
            <a:ext cx="7344816" cy="6120680"/>
          </a:xfrm>
          <a:prstGeom prst="rect">
            <a:avLst/>
          </a:prstGeom>
          <a:solidFill>
            <a:srgbClr val="007434"/>
          </a:solidFill>
          <a:ln w="63500" cap="sq" cmpd="sng">
            <a:solidFill>
              <a:srgbClr val="00743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043608" y="1916832"/>
            <a:ext cx="7056784" cy="4464496"/>
          </a:xfrm>
          <a:prstGeom prst="rect">
            <a:avLst/>
          </a:prstGeom>
          <a:solidFill>
            <a:schemeClr val="bg1"/>
          </a:solidFill>
          <a:ln>
            <a:solidFill>
              <a:srgbClr val="007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3608" y="620688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2018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하반기 건설근로자 대학생 자녀</a:t>
            </a:r>
            <a:endParaRPr lang="en-US" altLang="ko-KR" sz="3200" b="1" spc="-150" dirty="0" smtClean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학자금대출 이자지원</a:t>
            </a:r>
            <a:endParaRPr lang="ko-KR" altLang="en-US" sz="3200" b="1" spc="-150" dirty="0">
              <a:solidFill>
                <a:schemeClr val="bg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039357"/>
            <a:ext cx="7056784" cy="4450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5.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신청방법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- 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공제회 전국 지사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·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센터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방문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 </a:t>
            </a:r>
            <a:r>
              <a:rPr lang="ko-KR" altLang="en-US" sz="2400" spc="-150" dirty="0">
                <a:latin typeface="+mn-ea"/>
                <a:cs typeface="함초롬돋움" panose="02030504000101010101" pitchFamily="18" charset="-127"/>
              </a:rPr>
              <a:t>또는 </a:t>
            </a:r>
            <a:r>
              <a:rPr lang="ko-KR" altLang="en-US" sz="2400" b="1" spc="-150" dirty="0">
                <a:latin typeface="+mn-ea"/>
                <a:cs typeface="함초롬돋움" panose="02030504000101010101" pitchFamily="18" charset="-127"/>
              </a:rPr>
              <a:t>우편</a:t>
            </a:r>
            <a:r>
              <a:rPr lang="en-US" altLang="ko-KR" sz="2000" spc="-150" dirty="0">
                <a:latin typeface="+mn-ea"/>
                <a:cs typeface="함초롬돋움" panose="02030504000101010101" pitchFamily="18" charset="-127"/>
              </a:rPr>
              <a:t>(</a:t>
            </a:r>
            <a:r>
              <a:rPr lang="ko-KR" altLang="en-US" sz="2000" spc="-150" dirty="0" smtClean="0">
                <a:latin typeface="+mn-ea"/>
                <a:cs typeface="함초롬돋움" panose="02030504000101010101" pitchFamily="18" charset="-127"/>
              </a:rPr>
              <a:t>등기</a:t>
            </a:r>
            <a:r>
              <a:rPr lang="en-US" altLang="ko-KR" sz="2000" spc="-150" dirty="0" smtClean="0">
                <a:latin typeface="+mn-ea"/>
                <a:cs typeface="함초롬돋움" panose="02030504000101010101" pitchFamily="18" charset="-12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ko-KR" sz="2400" b="1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- </a:t>
            </a:r>
            <a:r>
              <a:rPr lang="ko-KR" altLang="en-US" sz="2400" b="1" spc="-150" dirty="0" smtClean="0">
                <a:latin typeface="+mn-ea"/>
                <a:cs typeface="함초롬돋움" panose="02030504000101010101" pitchFamily="18" charset="-127"/>
              </a:rPr>
              <a:t>온라인</a:t>
            </a:r>
            <a:r>
              <a:rPr lang="en-US" altLang="ko-KR" sz="2000" b="1" spc="-150" dirty="0" smtClean="0">
                <a:latin typeface="+mn-ea"/>
                <a:cs typeface="함초롬돋움" panose="02030504000101010101" pitchFamily="18" charset="-127"/>
              </a:rPr>
              <a:t>(http://1122.cwma.or.kr</a:t>
            </a:r>
            <a:r>
              <a:rPr lang="en-US" altLang="ko-KR" sz="2000" b="1" spc="-150" dirty="0">
                <a:latin typeface="+mn-ea"/>
                <a:cs typeface="함초롬돋움" panose="02030504000101010101" pitchFamily="18" charset="-127"/>
              </a:rPr>
              <a:t>)</a:t>
            </a:r>
          </a:p>
          <a:p>
            <a:pPr>
              <a:lnSpc>
                <a:spcPct val="120000"/>
              </a:lnSpc>
            </a:pPr>
            <a:endParaRPr lang="en-US" altLang="ko-KR" sz="1000" spc="-150" dirty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6.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기타문의</a:t>
            </a:r>
            <a:endParaRPr lang="en-US" altLang="ko-KR" sz="3200" b="1" spc="-150" dirty="0" smtClean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spc="-150" dirty="0" smtClean="0">
                <a:latin typeface="굴림" panose="020B0600000101010101" pitchFamily="50" charset="-127"/>
                <a:ea typeface="굴림" panose="020B0600000101010101" pitchFamily="50" charset="-127"/>
                <a:cs typeface="함초롬돋움" panose="02030504000101010101" pitchFamily="18" charset="-127"/>
              </a:rPr>
              <a:t>   </a:t>
            </a:r>
            <a:r>
              <a:rPr lang="en-US" altLang="ko-KR" sz="2400" b="1" spc="-150" dirty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: </a:t>
            </a:r>
            <a:r>
              <a:rPr lang="en-US" altLang="ko-KR" sz="24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1666-1122</a:t>
            </a:r>
            <a:r>
              <a:rPr lang="en-US" altLang="ko-KR" sz="20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(</a:t>
            </a:r>
            <a:r>
              <a:rPr lang="ko-KR" altLang="en-US" sz="20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연결 후 </a:t>
            </a:r>
            <a:r>
              <a:rPr lang="en-US" altLang="ko-KR" sz="2000" b="1" spc="-150" dirty="0" smtClean="0">
                <a:solidFill>
                  <a:schemeClr val="tx2"/>
                </a:solidFill>
                <a:latin typeface="+mn-ea"/>
                <a:cs typeface="함초롬돋움" panose="02030504000101010101" pitchFamily="18" charset="-127"/>
              </a:rPr>
              <a:t>‘0’)</a:t>
            </a:r>
          </a:p>
          <a:p>
            <a:pPr>
              <a:lnSpc>
                <a:spcPct val="120000"/>
              </a:lnSpc>
            </a:pPr>
            <a:endParaRPr lang="en-US" altLang="ko-KR" sz="1000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 7. </a:t>
            </a:r>
            <a:r>
              <a:rPr lang="ko-KR" altLang="en-US" sz="3200" b="1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대상자 확정 및 이자지원</a:t>
            </a:r>
            <a:endParaRPr lang="en-US" altLang="ko-KR" b="1" spc="-150" dirty="0" smtClean="0">
              <a:latin typeface="굴림" panose="020B0600000101010101" pitchFamily="50" charset="-127"/>
              <a:ea typeface="굴림" panose="020B0600000101010101" pitchFamily="50" charset="-127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400" spc="-150" dirty="0">
                <a:latin typeface="+mn-ea"/>
                <a:cs typeface="함초롬돋움" panose="02030504000101010101" pitchFamily="18" charset="-127"/>
              </a:rPr>
              <a:t>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   : 2018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년 </a:t>
            </a:r>
            <a:r>
              <a:rPr lang="en-US" altLang="ko-KR" sz="2400" spc="-150" dirty="0" smtClean="0">
                <a:latin typeface="+mn-ea"/>
                <a:cs typeface="함초롬돋움" panose="02030504000101010101" pitchFamily="18" charset="-127"/>
              </a:rPr>
              <a:t>10</a:t>
            </a:r>
            <a:r>
              <a:rPr lang="ko-KR" altLang="en-US" sz="2400" spc="-150" dirty="0" smtClean="0">
                <a:latin typeface="+mn-ea"/>
                <a:cs typeface="함초롬돋움" panose="02030504000101010101" pitchFamily="18" charset="-127"/>
              </a:rPr>
              <a:t>월 예정</a:t>
            </a:r>
            <a:endParaRPr lang="en-US" altLang="ko-KR" sz="2400" spc="-150" dirty="0" smtClean="0">
              <a:latin typeface="+mn-ea"/>
              <a:cs typeface="함초롬돋움" panose="02030504000101010101" pitchFamily="18" charset="-127"/>
            </a:endParaRPr>
          </a:p>
          <a:p>
            <a:pPr>
              <a:lnSpc>
                <a:spcPct val="120000"/>
              </a:lnSpc>
            </a:pPr>
            <a:endParaRPr lang="en-US" altLang="ko-KR" sz="1000" spc="-150" dirty="0" smtClean="0">
              <a:latin typeface="+mn-ea"/>
              <a:cs typeface="함초롬돋움" panose="02030504000101010101" pitchFamily="18" charset="-127"/>
            </a:endParaRPr>
          </a:p>
          <a:p>
            <a:pPr algn="r">
              <a:lnSpc>
                <a:spcPct val="120000"/>
              </a:lnSpc>
            </a:pPr>
            <a:r>
              <a:rPr lang="ko-KR" altLang="en-US" sz="1400" spc="-150" dirty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자세한 사항은 공제회 홈페이지</a:t>
            </a:r>
            <a:r>
              <a:rPr lang="en-US" altLang="ko-KR" sz="1400" spc="-150" dirty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(</a:t>
            </a:r>
            <a:r>
              <a:rPr lang="en-US" altLang="ko-KR" sz="1400" spc="-150" dirty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  <a:hlinkClick r:id="rId2"/>
              </a:rPr>
              <a:t>http://www.cwma.or.kr</a:t>
            </a:r>
            <a:r>
              <a:rPr lang="en-US" altLang="ko-KR" sz="1400" spc="-150" dirty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) </a:t>
            </a:r>
            <a:r>
              <a:rPr lang="ko-KR" altLang="en-US" sz="1400" spc="-150" dirty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에서 확인해 주세요</a:t>
            </a:r>
            <a:r>
              <a:rPr lang="en-US" altLang="ko-KR" sz="1400" spc="-150" dirty="0" smtClean="0">
                <a:latin typeface="HY울릉도M" panose="02030600000101010101" pitchFamily="18" charset="-127"/>
                <a:ea typeface="HY울릉도M" panose="02030600000101010101" pitchFamily="18" charset="-127"/>
                <a:cs typeface="함초롬돋움" panose="02030504000101010101" pitchFamily="18" charset="-127"/>
              </a:rPr>
              <a:t>!</a:t>
            </a:r>
            <a:endParaRPr lang="ko-KR" altLang="en-US" sz="1400" spc="-150" dirty="0">
              <a:latin typeface="HY울릉도M" panose="02030600000101010101" pitchFamily="18" charset="-127"/>
              <a:ea typeface="HY울릉도M" panose="02030600000101010101" pitchFamily="18" charset="-127"/>
              <a:cs typeface="함초롬돋움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44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242</Words>
  <Application>Microsoft Office PowerPoint</Application>
  <PresentationFormat>화면 슬라이드 쇼(4:3)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고승민</dc:creator>
  <cp:lastModifiedBy>성가진</cp:lastModifiedBy>
  <cp:revision>28</cp:revision>
  <cp:lastPrinted>2017-03-26T23:43:40Z</cp:lastPrinted>
  <dcterms:created xsi:type="dcterms:W3CDTF">2017-03-26T21:32:13Z</dcterms:created>
  <dcterms:modified xsi:type="dcterms:W3CDTF">2018-09-06T07:24:49Z</dcterms:modified>
</cp:coreProperties>
</file>