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embeddings/oleObject1.wdp" ContentType="image/vnd.ms-photo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2" r:id="rId1"/>
  </p:sldMasterIdLst>
  <p:notesMasterIdLst>
    <p:notesMasterId r:id="rId2"/>
  </p:notesMasterIdLst>
  <p:handoutMasterIdLst>
    <p:handoutMasterId r:id="rId3"/>
  </p:handoutMasterIdLst>
  <p:sldIdLst>
    <p:sldId id="256" r:id="rId4"/>
    <p:sldId id="438" r:id="rId5"/>
    <p:sldId id="408" r:id="rId6"/>
    <p:sldId id="454" r:id="rId7"/>
    <p:sldId id="455" r:id="rId8"/>
    <p:sldId id="410" r:id="rId9"/>
    <p:sldId id="414" r:id="rId10"/>
    <p:sldId id="427" r:id="rId11"/>
    <p:sldId id="440" r:id="rId12"/>
    <p:sldId id="441" r:id="rId13"/>
    <p:sldId id="442" r:id="rId14"/>
    <p:sldId id="439" r:id="rId15"/>
    <p:sldId id="456" r:id="rId16"/>
    <p:sldId id="444" r:id="rId17"/>
    <p:sldId id="445" r:id="rId18"/>
    <p:sldId id="446" r:id="rId19"/>
    <p:sldId id="460" r:id="rId20"/>
    <p:sldId id="461" r:id="rId21"/>
    <p:sldId id="462" r:id="rId22"/>
    <p:sldId id="447" r:id="rId23"/>
    <p:sldId id="448" r:id="rId24"/>
    <p:sldId id="457" r:id="rId25"/>
    <p:sldId id="449" r:id="rId26"/>
    <p:sldId id="389" r:id="rId27"/>
    <p:sldId id="391" r:id="rId28"/>
    <p:sldId id="450" r:id="rId29"/>
    <p:sldId id="434" r:id="rId30"/>
    <p:sldId id="435" r:id="rId31"/>
    <p:sldId id="395" r:id="rId32"/>
    <p:sldId id="463" r:id="rId33"/>
    <p:sldId id="458" r:id="rId34"/>
    <p:sldId id="396" r:id="rId35"/>
    <p:sldId id="459" r:id="rId36"/>
    <p:sldId id="436" r:id="rId37"/>
    <p:sldId id="451" r:id="rId38"/>
    <p:sldId id="452" r:id="rId39"/>
    <p:sldId id="402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0" name="이종호" initials="이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773" autoAdjust="0"/>
    <p:restoredTop sz="92411" autoAdjust="0"/>
  </p:normalViewPr>
  <p:slideViewPr>
    <p:cSldViewPr>
      <p:cViewPr varScale="1">
        <p:scale>
          <a:sx n="100" d="100"/>
          <a:sy n="100" d="100"/>
        </p:scale>
        <p:origin x="-2172" y="-54"/>
      </p:cViewPr>
      <p:guideLst>
        <p:guide orient="horz" pos="3474"/>
        <p:guide pos="5012"/>
        <p:guide pos="28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handoutMaster" Target="handoutMasters/handout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commentAuthors" Target="commentAuthors.xml"  /><Relationship Id="rId42" Type="http://schemas.openxmlformats.org/officeDocument/2006/relationships/presProps" Target="presProps.xml"  /><Relationship Id="rId43" Type="http://schemas.openxmlformats.org/officeDocument/2006/relationships/viewProps" Target="viewProps.xml"  /><Relationship Id="rId44" Type="http://schemas.openxmlformats.org/officeDocument/2006/relationships/theme" Target="theme/theme1.xml"  /><Relationship Id="rId45" Type="http://schemas.openxmlformats.org/officeDocument/2006/relationships/tableStyles" Target="tableStyles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98DB31D-4479-43B1-B30E-7A0D66546EB6}" type="datetime1">
              <a:rPr lang="ko-KR" altLang="en-US"/>
              <a:pPr lvl="0">
                <a:defRPr/>
              </a:pPr>
              <a:t>2023-04-26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51AA089-B769-4074-B36C-D20A0D5672A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128AB56-ED0A-4A71-9EE4-A653A69AFE92}" type="datetime1">
              <a:rPr lang="ko-KR" altLang="en-US"/>
              <a:pPr lvl="0">
                <a:defRPr/>
              </a:pPr>
              <a:t>2023-04-26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5F586FC-046A-48B9-98F9-9114C8CFEE0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11"/>
          <p:cNvPicPr>
            <a:picLocks noChangeAspect="1" noChangeArrowheads="1"/>
          </p:cNvPicPr>
          <p:nvPr/>
        </p:nvPicPr>
        <p:blipFill>
          <a:blip r:embed="rId2" cstate="print"/>
          <a:srcRect r="28339" b="16667"/>
          <a:stretch>
            <a:fillRect/>
          </a:stretch>
        </p:blipFill>
        <p:spPr bwMode="gray">
          <a:xfrm>
            <a:off x="5795963" y="5638800"/>
            <a:ext cx="3348037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733800" y="5715000"/>
            <a:ext cx="4672013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04800" y="5638800"/>
            <a:ext cx="4672013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5105400"/>
            <a:ext cx="40386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323"/>
          <p:cNvSpPr>
            <a:spLocks noChangeArrowheads="1"/>
          </p:cNvSpPr>
          <p:nvPr/>
        </p:nvSpPr>
        <p:spPr bwMode="auto">
          <a:xfrm>
            <a:off x="3124200" y="15240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17" name="Oval 324"/>
          <p:cNvSpPr>
            <a:spLocks noChangeArrowheads="1"/>
          </p:cNvSpPr>
          <p:nvPr/>
        </p:nvSpPr>
        <p:spPr bwMode="auto">
          <a:xfrm>
            <a:off x="304800" y="1219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>
                  <a:alpha val="2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18" name="Oval 325"/>
          <p:cNvSpPr>
            <a:spLocks noChangeArrowheads="1"/>
          </p:cNvSpPr>
          <p:nvPr/>
        </p:nvSpPr>
        <p:spPr bwMode="auto">
          <a:xfrm>
            <a:off x="4419600" y="2590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19" name="Oval 326"/>
          <p:cNvSpPr>
            <a:spLocks noChangeArrowheads="1"/>
          </p:cNvSpPr>
          <p:nvPr/>
        </p:nvSpPr>
        <p:spPr bwMode="auto">
          <a:xfrm>
            <a:off x="7543800" y="19050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20" name="Oval 327"/>
          <p:cNvSpPr>
            <a:spLocks noChangeArrowheads="1"/>
          </p:cNvSpPr>
          <p:nvPr/>
        </p:nvSpPr>
        <p:spPr bwMode="auto">
          <a:xfrm>
            <a:off x="6629400" y="2514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21" name="Oval 336"/>
          <p:cNvSpPr>
            <a:spLocks noChangeArrowheads="1"/>
          </p:cNvSpPr>
          <p:nvPr/>
        </p:nvSpPr>
        <p:spPr bwMode="auto">
          <a:xfrm>
            <a:off x="533400" y="2514600"/>
            <a:ext cx="1600200" cy="16764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15686"/>
                  <a:invGamma/>
                  <a:alpha val="81000"/>
                </a:schemeClr>
              </a:gs>
              <a:gs pos="100000">
                <a:schemeClr val="accent1">
                  <a:alpha val="8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0" y="152400"/>
            <a:ext cx="5757863" cy="508000"/>
            <a:chOff x="95" y="650"/>
            <a:chExt cx="3627" cy="411"/>
          </a:xfrm>
        </p:grpSpPr>
        <p:sp>
          <p:nvSpPr>
            <p:cNvPr id="23" name="Rectangle 345"/>
            <p:cNvSpPr>
              <a:spLocks noChangeArrowheads="1"/>
            </p:cNvSpPr>
            <p:nvPr/>
          </p:nvSpPr>
          <p:spPr bwMode="gray">
            <a:xfrm>
              <a:off x="95" y="836"/>
              <a:ext cx="362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tint val="2862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4" name="Rectangle 346"/>
            <p:cNvSpPr>
              <a:spLocks noChangeArrowheads="1"/>
            </p:cNvSpPr>
            <p:nvPr/>
          </p:nvSpPr>
          <p:spPr bwMode="gray">
            <a:xfrm>
              <a:off x="95" y="877"/>
              <a:ext cx="1915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2862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5" name="Rectangle 347"/>
            <p:cNvSpPr>
              <a:spLocks noChangeArrowheads="1"/>
            </p:cNvSpPr>
            <p:nvPr/>
          </p:nvSpPr>
          <p:spPr bwMode="gray">
            <a:xfrm>
              <a:off x="95" y="952"/>
              <a:ext cx="226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2862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6" name="Rectangle 348"/>
            <p:cNvSpPr>
              <a:spLocks noChangeArrowheads="1"/>
            </p:cNvSpPr>
            <p:nvPr/>
          </p:nvSpPr>
          <p:spPr bwMode="gray">
            <a:xfrm>
              <a:off x="95" y="650"/>
              <a:ext cx="1134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2862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7" name="Rectangle 349"/>
            <p:cNvSpPr>
              <a:spLocks noChangeArrowheads="1"/>
            </p:cNvSpPr>
            <p:nvPr/>
          </p:nvSpPr>
          <p:spPr bwMode="gray">
            <a:xfrm>
              <a:off x="95" y="1013"/>
              <a:ext cx="158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2862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8" name="Rectangle 350"/>
            <p:cNvSpPr>
              <a:spLocks noChangeArrowheads="1"/>
            </p:cNvSpPr>
            <p:nvPr/>
          </p:nvSpPr>
          <p:spPr bwMode="gray">
            <a:xfrm>
              <a:off x="95" y="699"/>
              <a:ext cx="272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2862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29" name="Rectangle 351"/>
            <p:cNvSpPr>
              <a:spLocks noChangeArrowheads="1"/>
            </p:cNvSpPr>
            <p:nvPr/>
          </p:nvSpPr>
          <p:spPr bwMode="gray">
            <a:xfrm>
              <a:off x="95" y="1048"/>
              <a:ext cx="68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28627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</p:grpSp>
      <p:sp>
        <p:nvSpPr>
          <p:cNvPr id="30" name="Oval 328"/>
          <p:cNvSpPr>
            <a:spLocks noChangeArrowheads="1"/>
          </p:cNvSpPr>
          <p:nvPr/>
        </p:nvSpPr>
        <p:spPr bwMode="auto">
          <a:xfrm>
            <a:off x="304800" y="1524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31" name="Oval 329"/>
          <p:cNvSpPr>
            <a:spLocks noChangeArrowheads="1"/>
          </p:cNvSpPr>
          <p:nvPr/>
        </p:nvSpPr>
        <p:spPr bwMode="auto">
          <a:xfrm>
            <a:off x="838200" y="3048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28999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32" name="Oval 352"/>
          <p:cNvSpPr>
            <a:spLocks noChangeArrowheads="1"/>
          </p:cNvSpPr>
          <p:nvPr/>
        </p:nvSpPr>
        <p:spPr bwMode="auto">
          <a:xfrm>
            <a:off x="8077200" y="55626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sp>
        <p:nvSpPr>
          <p:cNvPr id="33" name="Oval 353"/>
          <p:cNvSpPr>
            <a:spLocks noChangeArrowheads="1"/>
          </p:cNvSpPr>
          <p:nvPr/>
        </p:nvSpPr>
        <p:spPr bwMode="gray">
          <a:xfrm>
            <a:off x="8686800" y="6248400"/>
            <a:ext cx="152400" cy="152400"/>
          </a:xfrm>
          <a:prstGeom prst="ellipse">
            <a:avLst/>
          </a:prstGeom>
          <a:solidFill>
            <a:srgbClr val="FFFFFF">
              <a:alpha val="60001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grpSp>
        <p:nvGrpSpPr>
          <p:cNvPr id="3" name="Group 354"/>
          <p:cNvGrpSpPr>
            <a:grpSpLocks/>
          </p:cNvGrpSpPr>
          <p:nvPr/>
        </p:nvGrpSpPr>
        <p:grpSpPr bwMode="auto">
          <a:xfrm rot="10800000">
            <a:off x="3386138" y="5943600"/>
            <a:ext cx="5757862" cy="508000"/>
            <a:chOff x="95" y="650"/>
            <a:chExt cx="3627" cy="411"/>
          </a:xfrm>
        </p:grpSpPr>
        <p:sp>
          <p:nvSpPr>
            <p:cNvPr id="35" name="Rectangle 355"/>
            <p:cNvSpPr>
              <a:spLocks noChangeArrowheads="1"/>
            </p:cNvSpPr>
            <p:nvPr/>
          </p:nvSpPr>
          <p:spPr bwMode="gray">
            <a:xfrm>
              <a:off x="120" y="836"/>
              <a:ext cx="362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tint val="3176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36" name="Rectangle 356"/>
            <p:cNvSpPr>
              <a:spLocks noChangeArrowheads="1"/>
            </p:cNvSpPr>
            <p:nvPr/>
          </p:nvSpPr>
          <p:spPr bwMode="gray">
            <a:xfrm>
              <a:off x="120" y="877"/>
              <a:ext cx="1915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3176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37" name="Rectangle 357"/>
            <p:cNvSpPr>
              <a:spLocks noChangeArrowheads="1"/>
            </p:cNvSpPr>
            <p:nvPr/>
          </p:nvSpPr>
          <p:spPr bwMode="gray">
            <a:xfrm>
              <a:off x="120" y="952"/>
              <a:ext cx="226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3176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38" name="Rectangle 358"/>
            <p:cNvSpPr>
              <a:spLocks noChangeArrowheads="1"/>
            </p:cNvSpPr>
            <p:nvPr/>
          </p:nvSpPr>
          <p:spPr bwMode="gray">
            <a:xfrm>
              <a:off x="95" y="650"/>
              <a:ext cx="1134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3176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39" name="Rectangle 359"/>
            <p:cNvSpPr>
              <a:spLocks noChangeArrowheads="1"/>
            </p:cNvSpPr>
            <p:nvPr/>
          </p:nvSpPr>
          <p:spPr bwMode="gray">
            <a:xfrm>
              <a:off x="120" y="1013"/>
              <a:ext cx="158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3176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40" name="Rectangle 360"/>
            <p:cNvSpPr>
              <a:spLocks noChangeArrowheads="1"/>
            </p:cNvSpPr>
            <p:nvPr/>
          </p:nvSpPr>
          <p:spPr bwMode="gray">
            <a:xfrm>
              <a:off x="95" y="699"/>
              <a:ext cx="272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3176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41" name="Rectangle 361"/>
            <p:cNvSpPr>
              <a:spLocks noChangeArrowheads="1"/>
            </p:cNvSpPr>
            <p:nvPr/>
          </p:nvSpPr>
          <p:spPr bwMode="gray">
            <a:xfrm>
              <a:off x="95" y="1048"/>
              <a:ext cx="68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3176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</p:grpSp>
      <p:pic>
        <p:nvPicPr>
          <p:cNvPr id="42" name="Picture 362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2571750"/>
            <a:ext cx="9382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34000"/>
            <a:ext cx="7543800" cy="620713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530975"/>
            <a:ext cx="19812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1539-541F-4EE3-803D-AB00E7249384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4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62600" y="6553200"/>
            <a:ext cx="33528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51275" y="6381750"/>
            <a:ext cx="1800225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0D375-1742-4282-AB0B-5EEEAA4E4B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7110-813B-4510-BFEC-A71EDFE53800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27DA-9A24-4EF6-B73B-D019731058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62750" y="609600"/>
            <a:ext cx="20764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60769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F5DA2-7E06-4060-B7B4-8F4D983A44FC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6FCDD-D78B-4D99-BDEC-10ED11B9B5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33400" y="609600"/>
            <a:ext cx="8305800" cy="5715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3053-D376-4F7D-8EEF-A1EB8E2117C5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39C4-4693-4178-B2A0-5D8BFB2223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DB2-C095-4F86-A06D-0BCEC93DE45D}" type="datetimeFigureOut">
              <a:rPr lang="ko-KR" altLang="en-US" smtClean="0"/>
              <a:pPr/>
              <a:t>2023-04-20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7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6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4677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  <a:endParaRPr lang="en-US" altLang="ko-K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5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4677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  <a:endParaRPr lang="en-US" altLang="ko-K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4677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  <a:endParaRPr lang="en-US" altLang="ko-KR" noProof="0" dirty="0"/>
          </a:p>
        </p:txBody>
      </p:sp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4677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  <a:endParaRPr lang="en-US" altLang="ko-KR" noProof="0" dirty="0"/>
          </a:p>
        </p:txBody>
      </p:sp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6A32-DA53-458B-8153-93196B6C954C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377CC-D6CA-4031-A74F-573754348F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8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4677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  <a:endParaRPr lang="en-US" altLang="ko-KR" noProof="0" dirty="0"/>
          </a:p>
        </p:txBody>
      </p:sp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F1C4-720D-4859-B02F-D472BD319CE5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3E01-CA7C-449D-B8A3-2F95AF7494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245C-3C6C-4D8A-9C62-08F474D3FA19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46B1-2C33-43F9-ADF5-899A567385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57903-21A5-46E6-B0C6-F364FCF412BF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CFE6-BF95-45D5-8421-CB6AB0E2E2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ADFF-5EEB-4BBC-8C23-78B9C16D068E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4108-FD96-4D2D-9112-61AA08B3F8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6D0C-CB96-4D0E-A28E-2232DE9144F8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A797-F850-4BB1-A66D-E67C572C51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558E0-379F-4A24-BDEA-765CD186A7FD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A419-BCEA-4844-9FEE-EE60CD1AFA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0587-3A40-4610-A813-B13EA1232967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8BF4-E8B4-4A87-9575-DF2247AD8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slideLayout" Target="../slideLayouts/slideLayout19.xml"  /><Relationship Id="rId2" Type="http://schemas.openxmlformats.org/officeDocument/2006/relationships/slideLayout" Target="../slideLayouts/slideLayout2.xml"  /><Relationship Id="rId20" Type="http://schemas.openxmlformats.org/officeDocument/2006/relationships/slideLayout" Target="../slideLayouts/slideLayout20.xml"  /><Relationship Id="rId21" Type="http://schemas.openxmlformats.org/officeDocument/2006/relationships/theme" Target="../theme/theme1.xml"  /><Relationship Id="rId22" Type="http://schemas.openxmlformats.org/officeDocument/2006/relationships/image" Target="../media/image9.png"  /><Relationship Id="rId23" Type="http://schemas.openxmlformats.org/officeDocument/2006/relationships/image" Target="../media/image10.png"  /><Relationship Id="rId24" Type="http://schemas.openxmlformats.org/officeDocument/2006/relationships/image" Target="../media/image11.png"  /><Relationship Id="rId25" Type="http://schemas.openxmlformats.org/officeDocument/2006/relationships/image" Target="../media/image1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2"/>
          <p:cNvGrpSpPr>
            <a:grpSpLocks/>
          </p:cNvGrpSpPr>
          <p:nvPr/>
        </p:nvGrpSpPr>
        <p:grpSpPr bwMode="auto">
          <a:xfrm>
            <a:off x="0" y="152400"/>
            <a:ext cx="5757863" cy="508000"/>
            <a:chOff x="95" y="650"/>
            <a:chExt cx="3627" cy="411"/>
          </a:xfrm>
        </p:grpSpPr>
        <p:sp>
          <p:nvSpPr>
            <p:cNvPr id="1437" name="Rectangle 413"/>
            <p:cNvSpPr>
              <a:spLocks noChangeArrowheads="1"/>
            </p:cNvSpPr>
            <p:nvPr/>
          </p:nvSpPr>
          <p:spPr bwMode="ltGray">
            <a:xfrm>
              <a:off x="95" y="836"/>
              <a:ext cx="362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38" name="Rectangle 414"/>
            <p:cNvSpPr>
              <a:spLocks noChangeArrowheads="1"/>
            </p:cNvSpPr>
            <p:nvPr/>
          </p:nvSpPr>
          <p:spPr bwMode="ltGray">
            <a:xfrm>
              <a:off x="95" y="877"/>
              <a:ext cx="1915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39" name="Rectangle 415"/>
            <p:cNvSpPr>
              <a:spLocks noChangeArrowheads="1"/>
            </p:cNvSpPr>
            <p:nvPr/>
          </p:nvSpPr>
          <p:spPr bwMode="ltGray">
            <a:xfrm>
              <a:off x="95" y="952"/>
              <a:ext cx="226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0" name="Rectangle 416"/>
            <p:cNvSpPr>
              <a:spLocks noChangeArrowheads="1"/>
            </p:cNvSpPr>
            <p:nvPr/>
          </p:nvSpPr>
          <p:spPr bwMode="ltGray">
            <a:xfrm>
              <a:off x="95" y="650"/>
              <a:ext cx="1134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1" name="Rectangle 417"/>
            <p:cNvSpPr>
              <a:spLocks noChangeArrowheads="1"/>
            </p:cNvSpPr>
            <p:nvPr/>
          </p:nvSpPr>
          <p:spPr bwMode="ltGray">
            <a:xfrm>
              <a:off x="95" y="1013"/>
              <a:ext cx="158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2" name="Rectangle 418"/>
            <p:cNvSpPr>
              <a:spLocks noChangeArrowheads="1"/>
            </p:cNvSpPr>
            <p:nvPr/>
          </p:nvSpPr>
          <p:spPr bwMode="ltGray">
            <a:xfrm>
              <a:off x="95" y="699"/>
              <a:ext cx="272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3" name="Rectangle 419"/>
            <p:cNvSpPr>
              <a:spLocks noChangeArrowheads="1"/>
            </p:cNvSpPr>
            <p:nvPr/>
          </p:nvSpPr>
          <p:spPr bwMode="ltGray">
            <a:xfrm>
              <a:off x="95" y="1048"/>
              <a:ext cx="68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</p:grpSp>
      <p:sp>
        <p:nvSpPr>
          <p:cNvPr id="1427" name="Rectangle 403"/>
          <p:cNvSpPr>
            <a:spLocks noChangeArrowheads="1"/>
          </p:cNvSpPr>
          <p:nvPr/>
        </p:nvSpPr>
        <p:spPr bwMode="ltGray">
          <a:xfrm>
            <a:off x="0" y="1143000"/>
            <a:ext cx="9144000" cy="5715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49001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en-US">
              <a:latin typeface="Arial" charset="0"/>
              <a:ea typeface="+mn-ea"/>
            </a:endParaRPr>
          </a:p>
        </p:txBody>
      </p:sp>
      <p:pic>
        <p:nvPicPr>
          <p:cNvPr id="1028" name="Picture 2" descr="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gray">
          <a:xfrm>
            <a:off x="0" y="2971800"/>
            <a:ext cx="9128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6" descr="16"/>
          <p:cNvPicPr>
            <a:picLocks noChangeAspect="1" noChangeArrowheads="1"/>
          </p:cNvPicPr>
          <p:nvPr/>
        </p:nvPicPr>
        <p:blipFill>
          <a:blip r:embed="rId23" cstate="print">
            <a:grayscl/>
          </a:blip>
          <a:srcRect l="12523"/>
          <a:stretch>
            <a:fillRect/>
          </a:stretch>
        </p:blipFill>
        <p:spPr bwMode="gray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 descr="11"/>
          <p:cNvPicPr>
            <a:picLocks noChangeAspect="1" noChangeArrowheads="1"/>
          </p:cNvPicPr>
          <p:nvPr/>
        </p:nvPicPr>
        <p:blipFill>
          <a:blip r:embed="rId24" cstate="print"/>
          <a:srcRect l="28339" b="16667"/>
          <a:stretch>
            <a:fillRect/>
          </a:stretch>
        </p:blipFill>
        <p:spPr bwMode="gray">
          <a:xfrm>
            <a:off x="0" y="6176963"/>
            <a:ext cx="334803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2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altLang="ko-KR" dirty="0"/>
          </a:p>
        </p:txBody>
      </p:sp>
      <p:grpSp>
        <p:nvGrpSpPr>
          <p:cNvPr id="6" name="Group 407"/>
          <p:cNvGrpSpPr>
            <a:grpSpLocks/>
          </p:cNvGrpSpPr>
          <p:nvPr/>
        </p:nvGrpSpPr>
        <p:grpSpPr bwMode="auto">
          <a:xfrm>
            <a:off x="76200" y="76200"/>
            <a:ext cx="1295400" cy="1143000"/>
            <a:chOff x="48" y="48"/>
            <a:chExt cx="960" cy="816"/>
          </a:xfrm>
        </p:grpSpPr>
        <p:sp>
          <p:nvSpPr>
            <p:cNvPr id="1428" name="Oval 404"/>
            <p:cNvSpPr>
              <a:spLocks noChangeArrowheads="1"/>
            </p:cNvSpPr>
            <p:nvPr userDrawn="1"/>
          </p:nvSpPr>
          <p:spPr bwMode="auto">
            <a:xfrm>
              <a:off x="48" y="288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60001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29" name="Oval 405"/>
            <p:cNvSpPr>
              <a:spLocks noChangeArrowheads="1"/>
            </p:cNvSpPr>
            <p:nvPr userDrawn="1"/>
          </p:nvSpPr>
          <p:spPr bwMode="auto">
            <a:xfrm>
              <a:off x="720" y="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9999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30" name="Oval 406"/>
            <p:cNvSpPr>
              <a:spLocks noChangeArrowheads="1"/>
            </p:cNvSpPr>
            <p:nvPr userDrawn="1"/>
          </p:nvSpPr>
          <p:spPr bwMode="auto">
            <a:xfrm>
              <a:off x="480" y="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>
                    <a:alpha val="60001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</p:grpSp>
      <p:sp>
        <p:nvSpPr>
          <p:cNvPr id="1033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696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grpSp>
        <p:nvGrpSpPr>
          <p:cNvPr id="7" name="Group 420"/>
          <p:cNvGrpSpPr>
            <a:grpSpLocks/>
          </p:cNvGrpSpPr>
          <p:nvPr/>
        </p:nvGrpSpPr>
        <p:grpSpPr bwMode="auto">
          <a:xfrm rot="10800000">
            <a:off x="3386138" y="6096000"/>
            <a:ext cx="5757862" cy="508000"/>
            <a:chOff x="95" y="650"/>
            <a:chExt cx="3627" cy="411"/>
          </a:xfrm>
        </p:grpSpPr>
        <p:sp>
          <p:nvSpPr>
            <p:cNvPr id="1445" name="Rectangle 421"/>
            <p:cNvSpPr>
              <a:spLocks noChangeArrowheads="1"/>
            </p:cNvSpPr>
            <p:nvPr/>
          </p:nvSpPr>
          <p:spPr bwMode="hidden">
            <a:xfrm>
              <a:off x="120" y="836"/>
              <a:ext cx="362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6" name="Rectangle 422"/>
            <p:cNvSpPr>
              <a:spLocks noChangeArrowheads="1"/>
            </p:cNvSpPr>
            <p:nvPr/>
          </p:nvSpPr>
          <p:spPr bwMode="hidden">
            <a:xfrm>
              <a:off x="120" y="877"/>
              <a:ext cx="1915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7" name="Rectangle 423"/>
            <p:cNvSpPr>
              <a:spLocks noChangeArrowheads="1"/>
            </p:cNvSpPr>
            <p:nvPr/>
          </p:nvSpPr>
          <p:spPr bwMode="hidden">
            <a:xfrm>
              <a:off x="120" y="952"/>
              <a:ext cx="226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8" name="Rectangle 424"/>
            <p:cNvSpPr>
              <a:spLocks noChangeArrowheads="1"/>
            </p:cNvSpPr>
            <p:nvPr/>
          </p:nvSpPr>
          <p:spPr bwMode="hidden">
            <a:xfrm>
              <a:off x="95" y="650"/>
              <a:ext cx="1134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49" name="Rectangle 425"/>
            <p:cNvSpPr>
              <a:spLocks noChangeArrowheads="1"/>
            </p:cNvSpPr>
            <p:nvPr/>
          </p:nvSpPr>
          <p:spPr bwMode="hidden">
            <a:xfrm>
              <a:off x="120" y="1013"/>
              <a:ext cx="1587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50" name="Rectangle 426"/>
            <p:cNvSpPr>
              <a:spLocks noChangeArrowheads="1"/>
            </p:cNvSpPr>
            <p:nvPr/>
          </p:nvSpPr>
          <p:spPr bwMode="hidden">
            <a:xfrm>
              <a:off x="95" y="699"/>
              <a:ext cx="272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  <p:sp>
          <p:nvSpPr>
            <p:cNvPr id="1451" name="Rectangle 427"/>
            <p:cNvSpPr>
              <a:spLocks noChangeArrowheads="1"/>
            </p:cNvSpPr>
            <p:nvPr/>
          </p:nvSpPr>
          <p:spPr bwMode="hidden">
            <a:xfrm>
              <a:off x="95" y="1048"/>
              <a:ext cx="680" cy="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defRPr/>
              </a:pPr>
              <a:endParaRPr kumimoji="0" lang="ko-KR" altLang="en-US">
                <a:latin typeface="Arial" charset="0"/>
                <a:ea typeface="+mn-ea"/>
              </a:endParaRPr>
            </a:p>
          </p:txBody>
        </p:sp>
      </p:grpSp>
      <p:pic>
        <p:nvPicPr>
          <p:cNvPr id="1035" name="Picture 138" descr="1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gray">
          <a:xfrm>
            <a:off x="1905000" y="6313488"/>
            <a:ext cx="40386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86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000">
                <a:latin typeface="Arial" pitchFamily="34" charset="0"/>
              </a:defRPr>
            </a:lvl1pPr>
          </a:lstStyle>
          <a:p>
            <a:pPr>
              <a:defRPr/>
            </a:pPr>
            <a:fld id="{BC091DED-077B-47B7-BB82-592494547A4D}" type="datetime1">
              <a:rPr lang="ko-KR" altLang="en-US"/>
              <a:pPr>
                <a:defRPr/>
              </a:pPr>
              <a:t>2023-04-20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34000" y="647700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1638" y="6624638"/>
            <a:ext cx="9366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0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fld id="{990EBABC-6E68-4CB7-8F39-33A3C5C91C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60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Relationship Id="rId4" Type="http://schemas.openxmlformats.org/officeDocument/2006/relationships/image" Target="../media/image31.png"  /><Relationship Id="rId5" Type="http://schemas.openxmlformats.org/officeDocument/2006/relationships/image" Target="../media/image3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5.png"  /><Relationship Id="rId3" Type="http://schemas.openxmlformats.org/officeDocument/2006/relationships/image" Target="../media/image36.png"  /><Relationship Id="rId4" Type="http://schemas.openxmlformats.org/officeDocument/2006/relationships/image" Target="../media/image37.png"  /><Relationship Id="rId5" Type="http://schemas.openxmlformats.org/officeDocument/2006/relationships/image" Target="../media/image3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2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47.png"  /><Relationship Id="rId8" Type="http://schemas.openxmlformats.org/officeDocument/2006/relationships/image" Target="../media/image4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9.png"  /><Relationship Id="rId3" Type="http://schemas.openxmlformats.org/officeDocument/2006/relationships/image" Target="../media/image50.png"  /><Relationship Id="rId4" Type="http://schemas.openxmlformats.org/officeDocument/2006/relationships/image" Target="../media/image51.png"  /><Relationship Id="rId5" Type="http://schemas.openxmlformats.org/officeDocument/2006/relationships/image" Target="../media/image5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7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8.jpeg"  /><Relationship Id="rId3" Type="http://schemas.openxmlformats.org/officeDocument/2006/relationships/image" Target="../media/image59.jpeg"  /><Relationship Id="rId4" Type="http://schemas.openxmlformats.org/officeDocument/2006/relationships/image" Target="../media/image60.jpeg"  /><Relationship Id="rId5" Type="http://schemas.microsoft.com/office/2007/relationships/hdphoto" Target="../embeddings/oleObject1.wdp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1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2.png"  /><Relationship Id="rId3" Type="http://schemas.openxmlformats.org/officeDocument/2006/relationships/image" Target="../media/image63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4.png"  /><Relationship Id="rId3" Type="http://schemas.openxmlformats.org/officeDocument/2006/relationships/image" Target="../media/image6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3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6.png"  /><Relationship Id="rId3" Type="http://schemas.openxmlformats.org/officeDocument/2006/relationships/image" Target="../media/image67.png"  /><Relationship Id="rId4" Type="http://schemas.openxmlformats.org/officeDocument/2006/relationships/image" Target="../media/image68.png"  /><Relationship Id="rId5" Type="http://schemas.openxmlformats.org/officeDocument/2006/relationships/image" Target="../media/image69.png"  /><Relationship Id="rId6" Type="http://schemas.openxmlformats.org/officeDocument/2006/relationships/image" Target="../media/image70.png"  /><Relationship Id="rId7" Type="http://schemas.openxmlformats.org/officeDocument/2006/relationships/image" Target="../media/image71.png"  /><Relationship Id="rId8" Type="http://schemas.openxmlformats.org/officeDocument/2006/relationships/image" Target="../media/image72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jpeg"  /><Relationship Id="rId3" Type="http://schemas.openxmlformats.org/officeDocument/2006/relationships/image" Target="../media/image1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openxmlformats.org/officeDocument/2006/relationships/image" Target="../media/image20.png"  /><Relationship Id="rId5" Type="http://schemas.openxmlformats.org/officeDocument/2006/relationships/image" Target="../media/image21.png"  /><Relationship Id="rId6" Type="http://schemas.openxmlformats.org/officeDocument/2006/relationships/image" Target="../media/image22.png"  /><Relationship Id="rId7" Type="http://schemas.openxmlformats.org/officeDocument/2006/relationships/image" Target="../media/image2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이종호\Desktop\20230420_003700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/>
          <a:stretch/>
        </p:blipFill>
        <p:spPr bwMode="auto">
          <a:xfrm>
            <a:off x="0" y="-17140"/>
            <a:ext cx="9144000" cy="68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63813" y="1484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4" y="908720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주관기관 역할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06" y="3212976"/>
            <a:ext cx="543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사업계획 수립 및 방법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1948607"/>
                <a:ext cx="7931276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육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생들의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기업체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취업지원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위해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컨설턴트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운영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4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1948607"/>
                <a:ext cx="7931276" cy="400815"/>
              </a:xfrm>
              <a:prstGeom prst="rect">
                <a:avLst/>
              </a:prstGeom>
              <a:blipFill rotWithShape="1">
                <a:blip r:embed="rId2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2380655"/>
                <a:ext cx="794157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착</m:t>
                    </m:r>
                    <m:r>
                      <a:rPr lang="ko-KR" altLang="en-US" sz="2000" i="1" dirty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수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보고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월간보고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중간보고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최종보고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공청회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등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22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380655"/>
                <a:ext cx="7941574" cy="400815"/>
              </a:xfrm>
              <a:prstGeom prst="rect">
                <a:avLst/>
              </a:prstGeom>
              <a:blipFill rotWithShape="1">
                <a:blip r:embed="rId3"/>
                <a:stretch>
                  <a:fillRect b="-169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133" y="2884711"/>
                <a:ext cx="8180388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교육결과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분석을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통해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국방산업전문인력양성교육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모델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및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로드맵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제시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23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2133" y="2884711"/>
                <a:ext cx="8180388" cy="400815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516559"/>
                <a:ext cx="7931276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사업세부계획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수립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교육대상자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모집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위한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홍보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선발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실시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24" name="직사각형 16">
                <a:extLst>
                  <a:ext uri="{FF2B5EF4-FFF2-40B4-BE49-F238E27FC236}">
                    <a16:creationId xmlns:a16="http://schemas.microsoft.com/office/drawing/2014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516559"/>
                <a:ext cx="7931276" cy="400815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9499"/>
              </p:ext>
            </p:extLst>
          </p:nvPr>
        </p:nvGraphicFramePr>
        <p:xfrm>
          <a:off x="1187624" y="3895379"/>
          <a:ext cx="7172300" cy="2773981"/>
        </p:xfrm>
        <a:graphic>
          <a:graphicData uri="http://schemas.openxmlformats.org/drawingml/2006/table">
            <a:tbl>
              <a:tblPr/>
              <a:tblGrid>
                <a:gridCol w="1300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1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0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주 요 내 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8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교육대상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대졸 청년 미취업자 </a:t>
                      </a:r>
                      <a:r>
                        <a:rPr lang="en-US" altLang="ko-KR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/ </a:t>
                      </a:r>
                      <a:r>
                        <a:rPr lang="ko-KR" altLang="en-US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전직 대상자 </a:t>
                      </a:r>
                      <a:r>
                        <a:rPr lang="en-US" altLang="ko-KR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(30</a:t>
                      </a:r>
                      <a:r>
                        <a:rPr lang="ko-KR" altLang="en-US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7030A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8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교육장소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건양대학교 평생교육센터</a:t>
                      </a:r>
                      <a:r>
                        <a:rPr lang="en-US" altLang="ko-KR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kern="0" spc="0" dirty="0" err="1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계룡시</a:t>
                      </a:r>
                      <a:r>
                        <a:rPr lang="en-US" altLang="ko-KR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lang="ko-KR" altLang="en-US" sz="16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강의실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6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교육진행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집합교육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개월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실무연수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총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개월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732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시간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6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교육중점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방산분야  직무 기초지식 함양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285750" marR="0" indent="-28575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방산 관련업체에서 실무 연수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>
                <a:latin typeface="HY헤드라인M" pitchFamily="18" charset="-127"/>
                <a:ea typeface="HY헤드라인M" pitchFamily="18" charset="-127"/>
              </a:rPr>
              <a:t>사   업   개   요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7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1C79D7-B138-4602-93F4-78F9126FBB29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39680"/>
              </p:ext>
            </p:extLst>
          </p:nvPr>
        </p:nvGraphicFramePr>
        <p:xfrm>
          <a:off x="1278351" y="1568359"/>
          <a:ext cx="7254088" cy="5028815"/>
        </p:xfrm>
        <a:graphic>
          <a:graphicData uri="http://schemas.openxmlformats.org/drawingml/2006/table">
            <a:tbl>
              <a:tblPr/>
              <a:tblGrid>
                <a:gridCol w="507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6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6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76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1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8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6220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6220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69787">
                <a:tc rowSpan="2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내용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추진일정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87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461">
                <a:tc row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전담인력 편성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교육장소 협조</a:t>
                      </a:r>
                      <a:endParaRPr lang="ko-KR" alt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461">
                <a:tc row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교육과정 과목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편성 및 강사 선발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461">
                <a:tc row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endParaRPr 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홍보 활동 및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 교육생 모집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유관기관 협조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461">
                <a:tc row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교육생 선발 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서류심사</a:t>
                      </a: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면접</a:t>
                      </a: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합격자 발표</a:t>
                      </a:r>
                      <a:endParaRPr lang="ko-KR" alt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461">
                <a:tc row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endParaRPr 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교육과정 입교식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14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집합교육 개시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중간평가</a:t>
                      </a: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중간보고</a:t>
                      </a:r>
                      <a:endParaRPr lang="ko-KR" alt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928">
                <a:tc row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endParaRPr 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방산업체 협조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기업체 실무연수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 및 취업지원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공청회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461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605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524054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</a:t>
                      </a:r>
                      <a:endParaRPr 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교육성과 평가</a:t>
                      </a:r>
                    </a:p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• </a:t>
                      </a:r>
                      <a:r>
                        <a:rPr lang="ko-KR" altLang="en-US" sz="1200" b="1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최종보고</a:t>
                      </a:r>
                      <a:endParaRPr lang="ko-KR" altLang="en-US" sz="12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kern="0" spc="-50" dirty="0">
                          <a:solidFill>
                            <a:srgbClr val="2525F5"/>
                          </a:solidFill>
                          <a:effectLst/>
                          <a:latin typeface="맑은 고딕"/>
                          <a:sym typeface="Wingdings 2" panose="05020102010507070707" pitchFamily="18" charset="2"/>
                        </a:rPr>
                        <a:t></a:t>
                      </a:r>
                      <a:endParaRPr lang="en-US" sz="1000" kern="0" spc="-50" dirty="0">
                        <a:solidFill>
                          <a:srgbClr val="2525F5"/>
                        </a:solidFill>
                        <a:effectLst/>
                        <a:latin typeface="맑은 고딕"/>
                      </a:endParaRPr>
                    </a:p>
                  </a:txBody>
                  <a:tcPr marL="15893" marR="15893" marT="15893" marB="1589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>
          <a:xfrm>
            <a:off x="1782763" y="156845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9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sp>
        <p:nvSpPr>
          <p:cNvPr id="7" name="직사각형 16"/>
          <p:cNvSpPr>
            <a:spLocks noChangeArrowheads="1"/>
          </p:cNvSpPr>
          <p:nvPr/>
        </p:nvSpPr>
        <p:spPr>
          <a:xfrm>
            <a:off x="691034" y="908720"/>
            <a:ext cx="824615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endParaRPr lang="en-US" altLang="ko-KR" sz="800">
              <a:latin typeface="HY헤드라인M"/>
              <a:ea typeface="HY헤드라인M"/>
            </a:endParaRPr>
          </a:p>
          <a:p>
            <a:pPr latinLnBrk="0">
              <a:buFont typeface="Wingdings"/>
              <a:buChar char="l"/>
              <a:defRPr/>
            </a:pPr>
            <a:r>
              <a:rPr lang="en-US" altLang="ko-KR" sz="2400">
                <a:latin typeface="HY헤드라인M"/>
                <a:ea typeface="HY헤드라인M"/>
              </a:rPr>
              <a:t> </a:t>
            </a:r>
            <a:r>
              <a:rPr lang="ko-KR" altLang="en-US" sz="2400">
                <a:latin typeface="HY헤드라인M"/>
                <a:ea typeface="HY헤드라인M"/>
              </a:rPr>
              <a:t>사업추진 세부일정</a:t>
            </a:r>
            <a:r>
              <a:rPr lang="ko-KR" altLang="en-US" sz="2400">
                <a:solidFill>
                  <a:srgbClr val="7030A0"/>
                </a:solidFill>
                <a:latin typeface="HY헤드라인M"/>
                <a:ea typeface="HY헤드라인M"/>
              </a:rPr>
              <a:t>  </a:t>
            </a:r>
            <a:endParaRPr lang="ko-KR" altLang="en-US" sz="2000">
              <a:solidFill>
                <a:srgbClr val="7030A0"/>
              </a:solidFill>
              <a:latin typeface="HY헤드라인M"/>
              <a:ea typeface="HY헤드라인M"/>
            </a:endParaRPr>
          </a:p>
        </p:txBody>
      </p:sp>
      <p:sp>
        <p:nvSpPr>
          <p:cNvPr id="12" name="모서리가 둥근 직사각형 57"/>
          <p:cNvSpPr/>
          <p:nvPr/>
        </p:nvSpPr>
        <p:spPr>
          <a:xfrm>
            <a:off x="2137408" y="188640"/>
            <a:ext cx="4882864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3200">
                <a:latin typeface="HY헤드라인M"/>
                <a:ea typeface="HY헤드라인M"/>
              </a:rPr>
              <a:t>사   업   개   요</a:t>
            </a:r>
            <a:endParaRPr kumimoji="0" lang="ko-KR" altLang="en-US" sz="3200" b="0" i="0" u="none" strike="noStrike" cap="none" normalizeH="0" baseline="0">
              <a:effectLst/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530659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가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주요 검토내용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07504" y="144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07504" y="144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90" y="4581128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나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수행 방법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07504" y="144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093895"/>
            <a:ext cx="8316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 단계별 심층 논의</a:t>
            </a:r>
            <a:r>
              <a:rPr lang="en-US" altLang="ko-KR" sz="2400" spc="-15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선진국 견학</a:t>
            </a:r>
            <a:r>
              <a:rPr lang="en-US" altLang="ko-KR" sz="2000" spc="-15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spc="-150" dirty="0">
                <a:latin typeface="HY헤드라인M" pitchFamily="18" charset="-127"/>
                <a:ea typeface="HY헤드라인M" pitchFamily="18" charset="-127"/>
              </a:rPr>
              <a:t>미국 워싱턴</a:t>
            </a:r>
            <a:r>
              <a:rPr lang="en-US" altLang="ko-KR" sz="2000" spc="-15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000" spc="-150" dirty="0" err="1">
                <a:latin typeface="HY헤드라인M" pitchFamily="18" charset="-127"/>
                <a:ea typeface="HY헤드라인M" pitchFamily="18" charset="-127"/>
              </a:rPr>
              <a:t>메릴랜드</a:t>
            </a:r>
            <a:r>
              <a:rPr lang="en-US" altLang="ko-KR" sz="2000" spc="-15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spc="-15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등  수행  </a:t>
            </a:r>
            <a:endParaRPr lang="ko-KR" altLang="en-US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988840"/>
            <a:ext cx="8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국내외 국방산업전문인력 양성 현황분석 및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차별화전략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420888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교육 모델 및 구축방안 추진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로드맵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수립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581727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대학 및 연구기관의 국방산업 전문인력 양성 실태조사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013775"/>
            <a:ext cx="8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대학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혁신기관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학술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NGO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등과 협력관계 및 협의체 구축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3365703"/>
                <a:ext cx="819861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4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개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모델의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상호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연계성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과 </a:t>
                </a:r>
                <a:r>
                  <a:rPr lang="ko-KR" altLang="en-US" sz="2000" dirty="0" err="1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선순환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시스템 모델을 </a:t>
                </a:r>
                <a:r>
                  <a:rPr lang="ko-KR" altLang="en-US" sz="2000" dirty="0" err="1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로드맵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형태로 제시</a:t>
                </a:r>
              </a:p>
            </p:txBody>
          </p:sp>
        </mc:Choice>
        <mc:Fallback xmlns="">
          <p:sp>
            <p:nvSpPr>
              <p:cNvPr id="28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3365703"/>
                <a:ext cx="8198614" cy="400815"/>
              </a:xfrm>
              <a:prstGeom prst="rect">
                <a:avLst/>
              </a:prstGeom>
              <a:blipFill rotWithShape="1">
                <a:blip r:embed="rId2"/>
                <a:stretch>
                  <a:fillRect t="-10606" b="-227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3028185"/>
                <a:ext cx="787170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학위과정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산업체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보수과정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취창업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연계모델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산업활성화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모델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lang="ko-KR" altLang="en-US" sz="2000" b="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29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028185"/>
                <a:ext cx="7871704" cy="400815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72017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충남 국방산업전문인력 양성교육 모델 및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로드맵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수립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2987824" y="5655006"/>
            <a:ext cx="520013" cy="106705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996203" y="5661248"/>
            <a:ext cx="520013" cy="106705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631683" y="5928842"/>
            <a:ext cx="2232248" cy="53186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전문가 정책토론</a:t>
            </a:r>
            <a:endParaRPr kumimoji="1" lang="en-US" altLang="ko-K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635896" y="5949280"/>
            <a:ext cx="2232248" cy="53186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현장방문</a:t>
            </a:r>
            <a:r>
              <a:rPr kumimoji="1" lang="en-US" altLang="ko-KR" sz="20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설문조사</a:t>
            </a:r>
            <a:endParaRPr kumimoji="1" lang="en-US" altLang="ko-K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660232" y="5949280"/>
            <a:ext cx="2232248" cy="53186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심층인터뷰</a:t>
            </a:r>
            <a:endParaRPr kumimoji="1" lang="en-US" altLang="ko-K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5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07504" y="144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07504" y="144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90" y="1052736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나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수행 방법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07504" y="144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565503"/>
            <a:ext cx="8316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교육 모델 </a:t>
            </a:r>
            <a:r>
              <a:rPr lang="en-US" altLang="ko-KR" sz="2400" spc="-150" dirty="0"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개</a:t>
            </a:r>
            <a:r>
              <a:rPr lang="en-US" altLang="ko-KR" sz="2400" spc="-150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구체화 및 </a:t>
            </a:r>
            <a:r>
              <a:rPr lang="ko-KR" altLang="en-US" sz="2400" spc="-150" dirty="0" err="1">
                <a:latin typeface="HY헤드라인M" pitchFamily="18" charset="-127"/>
                <a:ea typeface="HY헤드라인M" pitchFamily="18" charset="-127"/>
              </a:rPr>
              <a:t>선순환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 시스템 구축 방안 구상   </a:t>
            </a:r>
            <a:endParaRPr lang="ko-KR" altLang="en-US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950478"/>
            <a:ext cx="8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국방산업전문인력 양성교육 대학</a:t>
            </a:r>
            <a:r>
              <a:rPr lang="en-US" altLang="ko-KR" sz="240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및 연구기관 협의체 구성 </a:t>
            </a:r>
            <a:endParaRPr lang="ko-KR" altLang="en-US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6093296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사업결과 </a:t>
            </a:r>
            <a:r>
              <a:rPr lang="ko-KR" altLang="en-US" sz="240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보고시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양성교육 모델 및 </a:t>
            </a:r>
            <a:r>
              <a:rPr lang="ko-KR" altLang="en-US" sz="240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로드맵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제시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2253519"/>
                <a:ext cx="809009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전문가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그룹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구성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운용을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통해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4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개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모델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구체화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및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추진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dirty="0" err="1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로드맵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제시</a:t>
                </a:r>
              </a:p>
            </p:txBody>
          </p:sp>
        </mc:Choice>
        <mc:Fallback xmlns="">
          <p:sp>
            <p:nvSpPr>
              <p:cNvPr id="21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2253519"/>
                <a:ext cx="8090094" cy="400815"/>
              </a:xfrm>
              <a:prstGeom prst="rect">
                <a:avLst/>
              </a:prstGeom>
              <a:blipFill rotWithShape="1">
                <a:blip r:embed="rId2"/>
                <a:stretch>
                  <a:fillRect t="-10769" b="-246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2708089"/>
                <a:ext cx="787170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국방산업전문인력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교육센터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구축방안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검토</m:t>
                      </m:r>
                    </m:oMath>
                  </m:oMathPara>
                </a14:m>
                <a:endParaRPr lang="ko-KR" altLang="en-US" sz="2000" b="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22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708089"/>
                <a:ext cx="7871704" cy="400815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104200" y="3110142"/>
            <a:ext cx="3899848" cy="6963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방산혁신클러스터 사업 유치</a:t>
            </a:r>
            <a:endParaRPr kumimoji="1" lang="en-US" altLang="ko-KR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종합지원센터에서 전문인력교육 수행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076057" y="3110142"/>
            <a:ext cx="3839256" cy="6963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산자부</a:t>
            </a:r>
            <a:r>
              <a:rPr kumimoji="1" lang="ko-KR" altLang="en-US" sz="20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산학융합지구 사업 유치</a:t>
            </a:r>
            <a:endParaRPr kumimoji="1" lang="en-US" altLang="ko-KR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600" b="1" dirty="0" err="1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국방산학융합원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전문인력교육 수행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4612361"/>
                <a:ext cx="809009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관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대표자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방문을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통해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"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발전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협의체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"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조기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구성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8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4612361"/>
                <a:ext cx="8090094" cy="400815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764489"/>
                <a:ext cx="7238038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전문인력</m:t>
                      </m:r>
                      <m:r>
                        <m:rPr>
                          <m:nor/>
                        </m:rPr>
                        <a:rPr lang="ko-KR" altLang="en-US" sz="2000" dirty="0">
                          <a:solidFill>
                            <a:srgbClr val="0000CC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m:t>양성교육 실태 분석 및 교육 성과</m:t>
                      </m:r>
                      <m:r>
                        <m:rPr>
                          <m:nor/>
                        </m:rPr>
                        <a:rPr lang="en-US" altLang="ko-KR" sz="2000" b="0" i="0" dirty="0" smtClean="0">
                          <a:solidFill>
                            <a:srgbClr val="0000CC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도출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공유</m:t>
                      </m:r>
                    </m:oMath>
                  </m:oMathPara>
                </a14:m>
                <a:endParaRPr lang="ko-KR" altLang="en-US" sz="2000" b="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9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764489"/>
                <a:ext cx="7238038" cy="400815"/>
              </a:xfrm>
              <a:prstGeom prst="rect">
                <a:avLst/>
              </a:prstGeom>
              <a:blipFill rotWithShape="1">
                <a:blip r:embed="rId5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206298" y="5013176"/>
            <a:ext cx="7709013" cy="6963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* 대학교 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건양대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광운대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창원대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연세대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건국대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충남대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금오공대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*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혁신기관 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국방기술진흥연구소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국방산업연구원</a:t>
            </a:r>
            <a:r>
              <a:rPr kumimoji="1" lang="en-US" altLang="ko-KR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kumimoji="1" lang="ko-KR" altLang="en-US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방위사업교육원 등</a:t>
            </a:r>
            <a:endParaRPr kumimoji="1" lang="en-US" altLang="ko-KR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53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20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88025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가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주요 검토내용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" y="4212377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나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수행 방법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707141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금번 사업 시 기업연계 맞춤형 프로그램 기반의  양성교육계획 </a:t>
            </a:r>
            <a:endParaRPr lang="en-US" altLang="ko-KR" sz="2400" spc="-15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spc="-15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수립을 위해 정책토론 및 조사분석을 통해 구체안 도출  </a:t>
            </a:r>
            <a:endParaRPr lang="ko-KR" altLang="en-US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508521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3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 방안의 장점을 토대로 최적의 교육방안 발전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940569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u="sng" spc="-15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사업결과 </a:t>
            </a:r>
            <a:r>
              <a:rPr lang="ko-KR" altLang="en-US" sz="2400" u="sng" spc="-15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보고시</a:t>
            </a:r>
            <a:r>
              <a:rPr lang="ko-KR" altLang="en-US" sz="2400" u="sng" spc="-15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기업연계 맞춤형 프로그램 개발결과 제시  </a:t>
            </a:r>
            <a:endParaRPr lang="ko-KR" altLang="en-US" sz="2000" u="sng" spc="-15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109503"/>
            <a:ext cx="8316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국방산업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획득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군수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R&amp;D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및 비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R&amp;D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연계한 전문성 확보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53284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국방산업 현장에서 소요되는 </a:t>
            </a:r>
            <a:r>
              <a:rPr lang="ko-KR" altLang="en-US" sz="2400" spc="-150" dirty="0" err="1">
                <a:latin typeface="HY헤드라인M" pitchFamily="18" charset="-127"/>
                <a:ea typeface="HY헤드라인M" pitchFamily="18" charset="-127"/>
              </a:rPr>
              <a:t>인력확충위한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 교육과정 기반 구축   </a:t>
            </a:r>
            <a:endParaRPr lang="ko-KR" altLang="en-US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899" y="3532241"/>
                <a:ext cx="8162101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2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안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: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설계모델 기반 </a:t>
                </a:r>
                <a:r>
                  <a:rPr lang="en-US" altLang="ko-KR" sz="2000" dirty="0" err="1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sw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모델 구현방안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(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M&amp;S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신뢰성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dirty="0" err="1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상호운용성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등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)</a:t>
                </a:r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29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899" y="3532241"/>
                <a:ext cx="8162101" cy="400815"/>
              </a:xfrm>
              <a:prstGeom prst="rect">
                <a:avLst/>
              </a:prstGeom>
              <a:blipFill rotWithShape="1">
                <a:blip r:embed="rId2"/>
                <a:stretch>
                  <a:fillRect t="-10606" b="-227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3140137"/>
                <a:ext cx="787170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1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안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공학적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기본설계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바탕의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상세설계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모델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구현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방안</m:t>
                      </m:r>
                    </m:oMath>
                  </m:oMathPara>
                </a14:m>
                <a:endParaRPr lang="ko-KR" altLang="en-US" sz="2000" b="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30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140137"/>
                <a:ext cx="7871704" cy="400815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899" y="3892281"/>
                <a:ext cx="8270621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3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안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: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경제성 확보를 위한 사업화 교육방안 수립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(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원가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품질보장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비용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)</a:t>
                </a:r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31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899" y="3892281"/>
                <a:ext cx="8270621" cy="400815"/>
              </a:xfrm>
              <a:prstGeom prst="rect">
                <a:avLst/>
              </a:prstGeom>
              <a:blipFill rotWithShape="1">
                <a:blip r:embed="rId4"/>
                <a:stretch>
                  <a:fillRect t="-10606" b="-227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72017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국방산업 관련기업 연계 맞춤형 프로그램 개발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26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20089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가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주요 검토내용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259450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국방산업 전문인력 양성교육 목표 및 취업지원활동 제시</a:t>
            </a:r>
            <a:r>
              <a:rPr lang="ko-KR" altLang="en-US" sz="24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699011"/>
            <a:ext cx="8316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국방산업전문인력 양성교육 실시 및 교육수당 지급 방안 제시</a:t>
            </a:r>
            <a:r>
              <a:rPr lang="ko-KR" altLang="en-US" sz="2400" spc="-15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spc="-15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3802851"/>
                <a:ext cx="819861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   ∗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나</m:t>
                    </m:r>
                    <m:r>
                      <a:rPr lang="ko-KR" altLang="en-US" sz="2000" i="1" dirty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이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학력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,  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장애인</a:t>
                </a:r>
                <a:r>
                  <a:rPr lang="en-US" altLang="ko-KR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저소득층 우대방안 등</a:t>
                </a:r>
              </a:p>
            </p:txBody>
          </p:sp>
        </mc:Choice>
        <mc:Fallback xmlns="">
          <p:sp>
            <p:nvSpPr>
              <p:cNvPr id="15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3802851"/>
                <a:ext cx="8198614" cy="400815"/>
              </a:xfrm>
              <a:prstGeom prst="rect">
                <a:avLst/>
              </a:prstGeom>
              <a:blipFill rotWithShape="1">
                <a:blip r:embed="rId2"/>
                <a:stretch>
                  <a:fillRect t="-10606" b="-227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3370803"/>
                <a:ext cx="787170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국방산업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교육대상자</m:t>
                      </m:r>
                      <m:d>
                        <m:dPr>
                          <m:ctrlPr>
                            <a:rPr lang="en-US" altLang="ko-KR" sz="20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  <a:ea typeface="HY헤드라인M" pitchFamily="18" charset="-127"/>
                            </a:rPr>
                          </m:ctrlPr>
                        </m:dPr>
                        <m:e>
                          <m:r>
                            <a:rPr lang="ko-KR" altLang="en-US" sz="20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  <a:ea typeface="HY헤드라인M" pitchFamily="18" charset="-127"/>
                            </a:rPr>
                            <m:t>교육생</m:t>
                          </m:r>
                        </m:e>
                      </m:d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선발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자격요건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제시</m:t>
                      </m:r>
                    </m:oMath>
                  </m:oMathPara>
                </a14:m>
                <a:endParaRPr lang="ko-KR" altLang="en-US" sz="2000" b="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6" name="직사각형 16">
                <a:extLst>
                  <a:ext uri="{FF2B5EF4-FFF2-40B4-BE49-F238E27FC236}">
                    <a16:creationId xmlns:a16="http://schemas.microsoft.com/office/drawing/2014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370803"/>
                <a:ext cx="7871704" cy="400815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2924944"/>
                <a:ext cx="8030126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국방산업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관련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집합교육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기업체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실무연수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lang="ko-KR" altLang="en-US" sz="2000" b="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924944"/>
                <a:ext cx="8030126" cy="400815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4252321"/>
                <a:ext cx="819861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육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대상자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선발시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제한조건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제시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8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252321"/>
                <a:ext cx="8198614" cy="400815"/>
              </a:xfrm>
              <a:prstGeom prst="rect">
                <a:avLst/>
              </a:prstGeom>
              <a:blipFill rotWithShape="1">
                <a:blip r:embed="rId5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5819075"/>
                <a:ext cx="819861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  ∗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육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목표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달성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취업지원을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위한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집합교육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방안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기업실무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연수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등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9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5819075"/>
                <a:ext cx="8198614" cy="400815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87027"/>
                <a:ext cx="787170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인원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프로그램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구성안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등</m:t>
                      </m:r>
                    </m:oMath>
                  </m:oMathPara>
                </a14:m>
                <a:endParaRPr lang="ko-KR" altLang="en-US" sz="2000" b="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20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87027"/>
                <a:ext cx="7871704" cy="400815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6268545"/>
                <a:ext cx="819861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육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생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교육수당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지급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방안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21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6268545"/>
                <a:ext cx="8198614" cy="400815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72017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국방산업 전문인력 양성교육 및 취업지원   </a:t>
            </a:r>
            <a:endParaRPr lang="ko-KR" altLang="en-US" sz="20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63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1C79D7-B138-4602-93F4-78F9126FBB29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  <p:sp>
        <p:nvSpPr>
          <p:cNvPr id="8" name="직사각형 16"/>
          <p:cNvSpPr>
            <a:spLocks noChangeArrowheads="1"/>
          </p:cNvSpPr>
          <p:nvPr/>
        </p:nvSpPr>
        <p:spPr>
          <a:xfrm>
            <a:off x="27743" y="1124744"/>
            <a:ext cx="7704856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endParaRPr lang="en-US" altLang="ko-KR" sz="800">
              <a:latin typeface="HY헤드라인M"/>
              <a:ea typeface="HY헤드라인M"/>
            </a:endParaRPr>
          </a:p>
          <a:p>
            <a:pPr latinLnBrk="0">
              <a:defRPr/>
            </a:pPr>
            <a:r>
              <a:rPr lang="ko-KR" altLang="en-US" sz="2400">
                <a:latin typeface="HY헤드라인M"/>
                <a:ea typeface="HY헤드라인M"/>
              </a:rPr>
              <a:t>나</a:t>
            </a:r>
            <a:r>
              <a:rPr lang="en-US" altLang="ko-KR" sz="2400">
                <a:latin typeface="HY헤드라인M"/>
                <a:ea typeface="HY헤드라인M"/>
              </a:rPr>
              <a:t>. </a:t>
            </a:r>
            <a:r>
              <a:rPr lang="ko-KR" altLang="en-US" sz="2400">
                <a:latin typeface="HY헤드라인M"/>
                <a:ea typeface="HY헤드라인M"/>
              </a:rPr>
              <a:t>교육생 모집 및 선발</a:t>
            </a:r>
            <a:r>
              <a:rPr lang="en-US" altLang="ko-KR" sz="2400">
                <a:latin typeface="HY헤드라인M"/>
                <a:ea typeface="HY헤드라인M"/>
              </a:rPr>
              <a:t>, </a:t>
            </a:r>
            <a:r>
              <a:rPr lang="ko-KR" altLang="en-US" sz="2400">
                <a:latin typeface="HY헤드라인M"/>
                <a:ea typeface="HY헤드라인M"/>
              </a:rPr>
              <a:t>관리</a:t>
            </a:r>
            <a:r>
              <a:rPr lang="ko-KR" altLang="en-US" sz="2400">
                <a:solidFill>
                  <a:srgbClr val="C00000"/>
                </a:solidFill>
                <a:latin typeface="HY헤드라인M"/>
                <a:ea typeface="HY헤드라인M"/>
              </a:rPr>
              <a:t>  </a:t>
            </a:r>
            <a:endParaRPr lang="ko-KR" altLang="en-US" sz="2000">
              <a:solidFill>
                <a:srgbClr val="C00000"/>
              </a:solidFill>
              <a:latin typeface="HY헤드라인M"/>
              <a:ea typeface="HY헤드라인M"/>
            </a:endParaRPr>
          </a:p>
        </p:txBody>
      </p:sp>
      <p:sp>
        <p:nvSpPr>
          <p:cNvPr id="9" name="직사각형 16"/>
          <p:cNvSpPr>
            <a:spLocks noChangeArrowheads="1"/>
          </p:cNvSpPr>
          <p:nvPr/>
        </p:nvSpPr>
        <p:spPr>
          <a:xfrm>
            <a:off x="278537" y="1755394"/>
            <a:ext cx="3933423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endParaRPr lang="en-US" altLang="ko-KR" sz="800">
              <a:latin typeface="HY헤드라인M"/>
              <a:ea typeface="HY헤드라인M"/>
            </a:endParaRPr>
          </a:p>
          <a:p>
            <a:pPr latinLnBrk="0">
              <a:buFont typeface="Wingdings"/>
              <a:buChar char="l"/>
              <a:defRPr/>
            </a:pPr>
            <a:r>
              <a:rPr lang="en-US" altLang="ko-KR" sz="2400">
                <a:latin typeface="HY헤드라인M"/>
                <a:ea typeface="HY헤드라인M"/>
              </a:rPr>
              <a:t> </a:t>
            </a:r>
            <a:r>
              <a:rPr lang="ko-KR" altLang="en-US" sz="2400" spc="-150">
                <a:latin typeface="HY헤드라인M"/>
                <a:ea typeface="HY헤드라인M"/>
              </a:rPr>
              <a:t>모집기간 </a:t>
            </a:r>
            <a:r>
              <a:rPr lang="en-US" altLang="ko-KR" sz="2400" spc="-150">
                <a:latin typeface="HY헤드라인M"/>
                <a:ea typeface="HY헤드라인M"/>
              </a:rPr>
              <a:t>: 4</a:t>
            </a:r>
            <a:r>
              <a:rPr lang="ko-KR" altLang="en-US" sz="2400" spc="-150">
                <a:latin typeface="HY헤드라인M"/>
                <a:ea typeface="HY헤드라인M"/>
              </a:rPr>
              <a:t>월 중 </a:t>
            </a:r>
            <a:r>
              <a:rPr lang="en-US" altLang="ko-KR" sz="2400" spc="-150">
                <a:latin typeface="HY헤드라인M"/>
                <a:ea typeface="HY헤드라인M"/>
              </a:rPr>
              <a:t>– 5. 28.</a:t>
            </a:r>
            <a:r>
              <a:rPr lang="ko-KR" altLang="en-US" sz="2400" spc="-150">
                <a:solidFill>
                  <a:srgbClr val="C00000"/>
                </a:solidFill>
                <a:latin typeface="HY헤드라인M"/>
                <a:ea typeface="HY헤드라인M"/>
              </a:rPr>
              <a:t>  </a:t>
            </a:r>
            <a:endParaRPr lang="ko-KR" altLang="en-US" sz="2000" spc="-150">
              <a:solidFill>
                <a:srgbClr val="C00000"/>
              </a:solidFill>
              <a:latin typeface="HY헤드라인M"/>
              <a:ea typeface="HY헤드라인M"/>
            </a:endParaRPr>
          </a:p>
        </p:txBody>
      </p:sp>
      <p:sp>
        <p:nvSpPr>
          <p:cNvPr id="10" name="직사각형 16"/>
          <p:cNvSpPr>
            <a:spLocks noChangeArrowheads="1"/>
          </p:cNvSpPr>
          <p:nvPr/>
        </p:nvSpPr>
        <p:spPr>
          <a:xfrm>
            <a:off x="278537" y="2484185"/>
            <a:ext cx="3933423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endParaRPr lang="en-US" altLang="ko-KR" sz="800">
              <a:latin typeface="HY헤드라인M"/>
              <a:ea typeface="HY헤드라인M"/>
            </a:endParaRPr>
          </a:p>
          <a:p>
            <a:pPr latinLnBrk="0">
              <a:buFont typeface="Wingdings"/>
              <a:buChar char="l"/>
              <a:defRPr/>
            </a:pPr>
            <a:r>
              <a:rPr lang="en-US" altLang="ko-KR" sz="2400">
                <a:latin typeface="HY헤드라인M"/>
                <a:ea typeface="HY헤드라인M"/>
              </a:rPr>
              <a:t> </a:t>
            </a:r>
            <a:r>
              <a:rPr lang="ko-KR" altLang="en-US" sz="2400" u="sng">
                <a:solidFill>
                  <a:srgbClr val="7030A0"/>
                </a:solidFill>
                <a:latin typeface="HY헤드라인M"/>
                <a:ea typeface="HY헤드라인M"/>
              </a:rPr>
              <a:t>모집 및 홍보문 </a:t>
            </a:r>
            <a:r>
              <a:rPr lang="en-US" altLang="ko-KR" sz="2400" u="sng">
                <a:solidFill>
                  <a:srgbClr val="7030A0"/>
                </a:solidFill>
                <a:latin typeface="HY헤드라인M"/>
                <a:ea typeface="HY헤드라인M"/>
              </a:rPr>
              <a:t>(</a:t>
            </a:r>
            <a:r>
              <a:rPr lang="ko-KR" altLang="en-US" sz="2400" u="sng">
                <a:solidFill>
                  <a:srgbClr val="7030A0"/>
                </a:solidFill>
                <a:latin typeface="HY헤드라인M"/>
                <a:ea typeface="HY헤드라인M"/>
              </a:rPr>
              <a:t>예</a:t>
            </a:r>
            <a:r>
              <a:rPr lang="en-US" altLang="ko-KR" sz="2400" u="sng">
                <a:solidFill>
                  <a:srgbClr val="7030A0"/>
                </a:solidFill>
                <a:latin typeface="HY헤드라인M"/>
                <a:ea typeface="HY헤드라인M"/>
              </a:rPr>
              <a:t>)  </a:t>
            </a:r>
            <a:r>
              <a:rPr lang="en-US" altLang="ko-KR" sz="2400" b="1" u="sng">
                <a:solidFill>
                  <a:srgbClr val="7030A0"/>
                </a:solidFill>
                <a:latin typeface="HY헤드라인M"/>
                <a:ea typeface="HY헤드라인M"/>
              </a:rPr>
              <a:t>☞</a:t>
            </a:r>
            <a:endParaRPr lang="ko-KR" altLang="en-US" sz="2000" b="1" u="sng">
              <a:solidFill>
                <a:srgbClr val="7030A0"/>
              </a:solidFill>
              <a:latin typeface="HY헤드라인M"/>
              <a:ea typeface="HY헤드라인M"/>
            </a:endParaRPr>
          </a:p>
        </p:txBody>
      </p:sp>
      <p:sp>
        <p:nvSpPr>
          <p:cNvPr id="13" name="직사각형 16"/>
          <p:cNvSpPr>
            <a:spLocks noChangeArrowheads="1"/>
          </p:cNvSpPr>
          <p:nvPr/>
        </p:nvSpPr>
        <p:spPr>
          <a:xfrm>
            <a:off x="278537" y="3132257"/>
            <a:ext cx="422145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endParaRPr lang="en-US" altLang="ko-KR" sz="800">
              <a:latin typeface="HY헤드라인M"/>
              <a:ea typeface="HY헤드라인M"/>
            </a:endParaRPr>
          </a:p>
          <a:p>
            <a:pPr latinLnBrk="0">
              <a:buFont typeface="Wingdings"/>
              <a:buChar char="l"/>
              <a:defRPr/>
            </a:pPr>
            <a:r>
              <a:rPr lang="en-US" altLang="ko-KR" sz="2400">
                <a:latin typeface="HY헤드라인M"/>
                <a:ea typeface="HY헤드라인M"/>
              </a:rPr>
              <a:t> </a:t>
            </a:r>
            <a:r>
              <a:rPr lang="ko-KR" altLang="en-US" sz="2400">
                <a:latin typeface="HY헤드라인M"/>
                <a:ea typeface="HY헤드라인M"/>
              </a:rPr>
              <a:t>선발위원회 운용 </a:t>
            </a:r>
            <a:r>
              <a:rPr lang="en-US" altLang="ko-KR" sz="2400">
                <a:latin typeface="HY헤드라인M"/>
                <a:ea typeface="HY헤드라인M"/>
              </a:rPr>
              <a:t>: 5</a:t>
            </a:r>
            <a:r>
              <a:rPr lang="ko-KR" altLang="en-US" sz="2400">
                <a:latin typeface="HY헤드라인M"/>
                <a:ea typeface="HY헤드라인M"/>
              </a:rPr>
              <a:t>월</a:t>
            </a:r>
            <a:r>
              <a:rPr lang="en-US" altLang="ko-KR" sz="2400">
                <a:latin typeface="HY헤드라인M"/>
                <a:ea typeface="HY헤드라인M"/>
              </a:rPr>
              <a:t>/5</a:t>
            </a:r>
            <a:r>
              <a:rPr lang="ko-KR" altLang="en-US" sz="2400">
                <a:latin typeface="HY헤드라인M"/>
                <a:ea typeface="HY헤드라인M"/>
              </a:rPr>
              <a:t>명</a:t>
            </a:r>
            <a:endParaRPr lang="ko-KR" altLang="en-US" sz="2000" spc="-150">
              <a:solidFill>
                <a:srgbClr val="C00000"/>
              </a:solidFill>
              <a:latin typeface="HY헤드라인M"/>
              <a:ea typeface="HY헤드라인M"/>
            </a:endParaRPr>
          </a:p>
        </p:txBody>
      </p:sp>
      <p:sp>
        <p:nvSpPr>
          <p:cNvPr id="14" name="직사각형 16"/>
          <p:cNvSpPr>
            <a:spLocks noChangeArrowheads="1"/>
          </p:cNvSpPr>
          <p:nvPr/>
        </p:nvSpPr>
        <p:spPr>
          <a:xfrm>
            <a:off x="278537" y="3851567"/>
            <a:ext cx="422145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endParaRPr lang="en-US" altLang="ko-KR" sz="800">
              <a:latin typeface="HY헤드라인M"/>
              <a:ea typeface="HY헤드라인M"/>
            </a:endParaRPr>
          </a:p>
          <a:p>
            <a:pPr latinLnBrk="0">
              <a:buFont typeface="Wingdings"/>
              <a:buChar char="l"/>
              <a:defRPr/>
            </a:pPr>
            <a:r>
              <a:rPr lang="en-US" altLang="ko-KR" sz="2400">
                <a:latin typeface="HY헤드라인M"/>
                <a:ea typeface="HY헤드라인M"/>
              </a:rPr>
              <a:t> </a:t>
            </a:r>
            <a:r>
              <a:rPr lang="ko-KR" altLang="en-US" sz="2400">
                <a:latin typeface="HY헤드라인M"/>
                <a:ea typeface="HY헤드라인M"/>
              </a:rPr>
              <a:t>선발일정 및</a:t>
            </a:r>
            <a:r>
              <a:rPr lang="en-US" altLang="ko-KR" sz="2400">
                <a:latin typeface="HY헤드라인M"/>
                <a:ea typeface="HY헤드라인M"/>
              </a:rPr>
              <a:t> </a:t>
            </a:r>
            <a:r>
              <a:rPr lang="ko-KR" altLang="en-US" sz="2400">
                <a:latin typeface="HY헤드라인M"/>
                <a:ea typeface="HY헤드라인M"/>
              </a:rPr>
              <a:t>방법</a:t>
            </a:r>
            <a:endParaRPr lang="ko-KR" altLang="en-US" sz="2000" spc="-150">
              <a:solidFill>
                <a:srgbClr val="C00000"/>
              </a:solidFill>
              <a:latin typeface="HY헤드라인M"/>
              <a:ea typeface="HY헤드라인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6"/>
              <p:cNvSpPr>
                <a:spLocks noChangeArrowheads="1"/>
              </p:cNvSpPr>
              <p:nvPr/>
            </p:nvSpPr>
            <p:spPr>
              <a:xfrm>
                <a:off x="549851" y="5065873"/>
                <a:ext cx="3727567" cy="40081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2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일차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개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별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면접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심층면접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5" name=""/>
              <p:cNvSpPr txBox="1"/>
              <p:nvPr/>
            </p:nvSpPr>
            <p:spPr>
              <a:xfrm>
                <a:off x="549851" y="5065873"/>
                <a:ext cx="3727567" cy="4008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6"/>
              <p:cNvSpPr>
                <a:spLocks noChangeArrowheads="1"/>
              </p:cNvSpPr>
              <p:nvPr/>
            </p:nvSpPr>
            <p:spPr>
              <a:xfrm>
                <a:off x="539552" y="4633825"/>
                <a:ext cx="3456384" cy="40081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1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일차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서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류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심사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2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배수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6" name=""/>
              <p:cNvSpPr txBox="1"/>
              <p:nvPr/>
            </p:nvSpPr>
            <p:spPr>
              <a:xfrm>
                <a:off x="539552" y="4633825"/>
                <a:ext cx="3456384" cy="4008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>
                <a:spLocks noChangeArrowheads="1"/>
              </p:cNvSpPr>
              <p:nvPr/>
            </p:nvSpPr>
            <p:spPr>
              <a:xfrm>
                <a:off x="549852" y="5475687"/>
                <a:ext cx="3878132" cy="401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3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일차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최종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합격자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발표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등록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7" name=""/>
              <p:cNvSpPr txBox="1"/>
              <p:nvPr/>
            </p:nvSpPr>
            <p:spPr>
              <a:xfrm>
                <a:off x="549852" y="5475687"/>
                <a:ext cx="3878132" cy="4015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  <p:sp>
        <p:nvSpPr>
          <p:cNvPr id="18" name="직사각형 16"/>
          <p:cNvSpPr>
            <a:spLocks noChangeArrowheads="1"/>
          </p:cNvSpPr>
          <p:nvPr/>
        </p:nvSpPr>
        <p:spPr>
          <a:xfrm>
            <a:off x="278537" y="5940569"/>
            <a:ext cx="422145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endParaRPr lang="en-US" altLang="ko-KR" sz="800">
              <a:latin typeface="HY헤드라인M"/>
              <a:ea typeface="HY헤드라인M"/>
            </a:endParaRPr>
          </a:p>
          <a:p>
            <a:pPr latinLnBrk="0">
              <a:buFont typeface="Wingdings"/>
              <a:buChar char="l"/>
              <a:defRPr/>
            </a:pPr>
            <a:r>
              <a:rPr lang="en-US" altLang="ko-KR" sz="2400">
                <a:latin typeface="HY헤드라인M"/>
                <a:ea typeface="HY헤드라인M"/>
              </a:rPr>
              <a:t> </a:t>
            </a:r>
            <a:r>
              <a:rPr lang="ko-KR" altLang="en-US" sz="2400">
                <a:latin typeface="HY헤드라인M"/>
                <a:ea typeface="HY헤드라인M"/>
              </a:rPr>
              <a:t>교육준비 워크숍 </a:t>
            </a:r>
            <a:r>
              <a:rPr lang="en-US" altLang="ko-KR" sz="2400">
                <a:latin typeface="HY헤드라인M"/>
                <a:ea typeface="HY헤드라인M"/>
              </a:rPr>
              <a:t>: 5</a:t>
            </a:r>
            <a:r>
              <a:rPr lang="ko-KR" altLang="en-US" sz="2400">
                <a:latin typeface="HY헤드라인M"/>
                <a:ea typeface="HY헤드라인M"/>
              </a:rPr>
              <a:t>월 중</a:t>
            </a:r>
            <a:endParaRPr lang="ko-KR" altLang="en-US" sz="2000" spc="-150">
              <a:solidFill>
                <a:srgbClr val="C00000"/>
              </a:solidFill>
              <a:latin typeface="HY헤드라인M"/>
              <a:ea typeface="HY헤드라인M"/>
            </a:endParaRPr>
          </a:p>
        </p:txBody>
      </p:sp>
      <p:sp>
        <p:nvSpPr>
          <p:cNvPr id="19" name="모서리가 둥근 직사각형 57"/>
          <p:cNvSpPr/>
          <p:nvPr/>
        </p:nvSpPr>
        <p:spPr>
          <a:xfrm>
            <a:off x="2483768" y="332656"/>
            <a:ext cx="4104456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3000" spc="300">
                <a:latin typeface="HY헤드라인M"/>
                <a:ea typeface="HY헤드라인M"/>
              </a:rPr>
              <a:t>사업 수행 계획</a:t>
            </a:r>
            <a:endParaRPr kumimoji="0" lang="ko-KR" altLang="en-US" sz="3000" b="0" i="0" u="none" strike="noStrike" cap="none" spc="300" normalizeH="0" baseline="0">
              <a:effectLst/>
              <a:latin typeface="HY헤드라인M"/>
              <a:ea typeface="HY헤드라인M"/>
            </a:endParaRPr>
          </a:p>
        </p:txBody>
      </p:sp>
      <p:pic>
        <p:nvPicPr>
          <p:cNvPr id="1027" name="그림 102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894762" y="1196752"/>
            <a:ext cx="3853701" cy="5401543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 xmlns:a14="http://schemas.microsoft.com/office/drawing/2010/main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C79D7-B138-4602-93F4-78F9126FBB2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9" name="직사각형 16"/>
          <p:cNvSpPr>
            <a:spLocks noChangeArrowheads="1"/>
          </p:cNvSpPr>
          <p:nvPr/>
        </p:nvSpPr>
        <p:spPr>
          <a:xfrm>
            <a:off x="278537" y="1034860"/>
            <a:ext cx="3933423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 </a:t>
            </a: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모집 및 홍보활동</a:t>
            </a: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  </a:t>
            </a:r>
            <a:endParaRPr kumimoji="0" lang="ko-KR" altLang="en-US" sz="2000" b="0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  <p:sp>
        <p:nvSpPr>
          <p:cNvPr id="19" name="모서리가 둥근 직사각형 57"/>
          <p:cNvSpPr/>
          <p:nvPr/>
        </p:nvSpPr>
        <p:spPr>
          <a:xfrm>
            <a:off x="2483768" y="332656"/>
            <a:ext cx="4104456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사업 수행 계획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xmlns="" id="{DE54C116-D928-41DC-ABD1-7642DB4B8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60864"/>
              </p:ext>
            </p:extLst>
          </p:nvPr>
        </p:nvGraphicFramePr>
        <p:xfrm>
          <a:off x="611560" y="1700808"/>
          <a:ext cx="7992888" cy="4970086"/>
        </p:xfrm>
        <a:graphic>
          <a:graphicData uri="http://schemas.openxmlformats.org/drawingml/2006/table">
            <a:tbl>
              <a:tblPr/>
              <a:tblGrid>
                <a:gridCol w="1552017">
                  <a:extLst>
                    <a:ext uri="{9D8B030D-6E8A-4147-A177-3AD203B41FA5}">
                      <a16:colId xmlns:a16="http://schemas.microsoft.com/office/drawing/2014/main" xmlns="" val="3910710927"/>
                    </a:ext>
                  </a:extLst>
                </a:gridCol>
                <a:gridCol w="6440871">
                  <a:extLst>
                    <a:ext uri="{9D8B030D-6E8A-4147-A177-3AD203B41FA5}">
                      <a16:colId xmlns:a16="http://schemas.microsoft.com/office/drawing/2014/main" xmlns="" val="173590447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 부 내 용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9132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누 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전담인력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(5),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컨설턴트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(2),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강사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연구원 등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15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462056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 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2023. 5. 28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일까지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380609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어디서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충청권 소재 주요 대학 및 전문대학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채용사이트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중앙 및 지역단위 방송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일간지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9041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무엇을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chemeClr val="tx2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800" kern="0" spc="-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방문</a:t>
                      </a:r>
                      <a:r>
                        <a:rPr lang="en-US" altLang="ko-KR" sz="1800" kern="0" spc="-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리플렛</a:t>
                      </a:r>
                      <a:r>
                        <a:rPr lang="en-US" altLang="ko-KR" sz="1800" kern="0" spc="-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전단지 활용 광고 및 홍보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818158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어떻게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대학별 취업지원센터 광고 및 취업 전광판 이용 모집 홍보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국가보훈처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지방보훈청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 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육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공군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취업지원센터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채용사이트 광고 및 홍보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잡코리아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사람인 등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중앙 및 광역시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·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도 단위 일간지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지역방송 홍보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지자체 홈페이지 공지사항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취업지원 활용 홍보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25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9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 xmlns:a14="http://schemas.microsoft.com/office/drawing/2010/main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C79D7-B138-4602-93F4-78F9126FBB2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9" name="직사각형 16"/>
          <p:cNvSpPr>
            <a:spLocks noChangeArrowheads="1"/>
          </p:cNvSpPr>
          <p:nvPr/>
        </p:nvSpPr>
        <p:spPr>
          <a:xfrm>
            <a:off x="278537" y="1075680"/>
            <a:ext cx="3933423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교육생 선발</a:t>
            </a:r>
            <a:endParaRPr kumimoji="0" lang="ko-KR" altLang="en-US" sz="2000" b="0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  <p:sp>
        <p:nvSpPr>
          <p:cNvPr id="19" name="모서리가 둥근 직사각형 57"/>
          <p:cNvSpPr/>
          <p:nvPr/>
        </p:nvSpPr>
        <p:spPr>
          <a:xfrm>
            <a:off x="2483768" y="332656"/>
            <a:ext cx="4104456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사업 수행 계획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xmlns="" id="{DE54C116-D928-41DC-ABD1-7642DB4B8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63479"/>
              </p:ext>
            </p:extLst>
          </p:nvPr>
        </p:nvGraphicFramePr>
        <p:xfrm>
          <a:off x="611560" y="1700809"/>
          <a:ext cx="7992888" cy="4752527"/>
        </p:xfrm>
        <a:graphic>
          <a:graphicData uri="http://schemas.openxmlformats.org/drawingml/2006/table">
            <a:tbl>
              <a:tblPr/>
              <a:tblGrid>
                <a:gridCol w="1552017">
                  <a:extLst>
                    <a:ext uri="{9D8B030D-6E8A-4147-A177-3AD203B41FA5}">
                      <a16:colId xmlns:a16="http://schemas.microsoft.com/office/drawing/2014/main" xmlns="" val="3910710927"/>
                    </a:ext>
                  </a:extLst>
                </a:gridCol>
                <a:gridCol w="6440871">
                  <a:extLst>
                    <a:ext uri="{9D8B030D-6E8A-4147-A177-3AD203B41FA5}">
                      <a16:colId xmlns:a16="http://schemas.microsoft.com/office/drawing/2014/main" xmlns="" val="1735904479"/>
                    </a:ext>
                  </a:extLst>
                </a:gridCol>
              </a:tblGrid>
              <a:tr h="426472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 부 내 용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913261"/>
                  </a:ext>
                </a:extLst>
              </a:tr>
              <a:tr h="483071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누 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충남형 국방산업 전문인력 양성교육 교육생 선발위원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(5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4620561"/>
                  </a:ext>
                </a:extLst>
              </a:tr>
              <a:tr h="476388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 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2023. 5. 15(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14:00 ~ 18(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15:00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까지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3806096"/>
                  </a:ext>
                </a:extLst>
              </a:tr>
              <a:tr h="469704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어디서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건양대학교 평생교육센터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계룡시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소재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904186"/>
                  </a:ext>
                </a:extLst>
              </a:tr>
              <a:tr h="1069153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무엇을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1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차 서류심사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(2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배수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: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지원자 자격조건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결격자 확인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9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합불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판정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2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차 개별 및 집단 면접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(100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점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800" kern="0" spc="-6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개인자력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지원동기 및 의지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  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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단계별 합격자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(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예비합격자 포함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)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발표 및 개별 통보</a:t>
                      </a:r>
                      <a:endParaRPr lang="ko-KR" altLang="en-US" sz="1800" kern="0" spc="-50" dirty="0">
                        <a:solidFill>
                          <a:schemeClr val="tx2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818158"/>
                  </a:ext>
                </a:extLst>
              </a:tr>
              <a:tr h="1827739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어떻게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개인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조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별 면접시간 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일전 통보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문자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음성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등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면접대기실 운용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명찰 착용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/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면접위원 운용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5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개조 면접 실시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추가 면접 필요시 개별 심층 면접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면접 결과 반영 최종합격자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예비합격자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선발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25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4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 xmlns:a14="http://schemas.microsoft.com/office/drawing/2010/main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C79D7-B138-4602-93F4-78F9126FBB2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9" name="직사각형 16"/>
          <p:cNvSpPr>
            <a:spLocks noChangeArrowheads="1"/>
          </p:cNvSpPr>
          <p:nvPr/>
        </p:nvSpPr>
        <p:spPr>
          <a:xfrm>
            <a:off x="278537" y="1075680"/>
            <a:ext cx="566161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국방산업 전문인력 양성교육 워크숍</a:t>
            </a:r>
            <a:endParaRPr kumimoji="0" lang="ko-KR" altLang="en-US" sz="2000" b="0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  <p:sp>
        <p:nvSpPr>
          <p:cNvPr id="19" name="모서리가 둥근 직사각형 57"/>
          <p:cNvSpPr/>
          <p:nvPr/>
        </p:nvSpPr>
        <p:spPr>
          <a:xfrm>
            <a:off x="2483768" y="332656"/>
            <a:ext cx="4104456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사업 수행 계획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xmlns="" id="{DE54C116-D928-41DC-ABD1-7642DB4B8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24491"/>
              </p:ext>
            </p:extLst>
          </p:nvPr>
        </p:nvGraphicFramePr>
        <p:xfrm>
          <a:off x="611560" y="1700809"/>
          <a:ext cx="7992888" cy="3210754"/>
        </p:xfrm>
        <a:graphic>
          <a:graphicData uri="http://schemas.openxmlformats.org/drawingml/2006/table">
            <a:tbl>
              <a:tblPr/>
              <a:tblGrid>
                <a:gridCol w="1552017">
                  <a:extLst>
                    <a:ext uri="{9D8B030D-6E8A-4147-A177-3AD203B41FA5}">
                      <a16:colId xmlns:a16="http://schemas.microsoft.com/office/drawing/2014/main" xmlns="" val="3910710927"/>
                    </a:ext>
                  </a:extLst>
                </a:gridCol>
                <a:gridCol w="6440871">
                  <a:extLst>
                    <a:ext uri="{9D8B030D-6E8A-4147-A177-3AD203B41FA5}">
                      <a16:colId xmlns:a16="http://schemas.microsoft.com/office/drawing/2014/main" xmlns="" val="1735904479"/>
                    </a:ext>
                  </a:extLst>
                </a:gridCol>
              </a:tblGrid>
              <a:tr h="421824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 부 내 용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913261"/>
                  </a:ext>
                </a:extLst>
              </a:tr>
              <a:tr h="442271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누 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전담인력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컨설턴트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강사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참여기업체 대표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교육생 등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70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여명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4620561"/>
                  </a:ext>
                </a:extLst>
              </a:tr>
              <a:tr h="410860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 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2023. 5. 25(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16:00 ~ 19:00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3806096"/>
                  </a:ext>
                </a:extLst>
              </a:tr>
              <a:tr h="388758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어디서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계룡시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문화예술의 전당 대회의실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904186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무엇을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교육과정 운영 설명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집합교육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 실무연수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강사 및 참여기업체 대표 소개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/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집합교육 개시 전 최종 점검</a:t>
                      </a:r>
                      <a:endParaRPr lang="ko-KR" altLang="en-US" sz="1800" kern="0" spc="-50" dirty="0">
                        <a:solidFill>
                          <a:schemeClr val="tx2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818158"/>
                  </a:ext>
                </a:extLst>
              </a:tr>
              <a:tr h="825427">
                <a:tc>
                  <a:txBody>
                    <a:bodyPr/>
                    <a:lstStyle/>
                    <a:p>
                      <a:pPr marL="1731010" marR="0" indent="-173101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어떻게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워크숍 참가 대상 선정 및 초청 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교육생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합격자</a:t>
                      </a:r>
                      <a:r>
                        <a:rPr lang="en-US" altLang="ko-KR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800" kern="0" spc="-9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전원 참석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사업추진 배경 및 유의사항 </a:t>
                      </a: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 </a:t>
                      </a:r>
                      <a:r>
                        <a:rPr lang="ko-KR" altLang="en-US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sym typeface="Wingdings 2" panose="05020102010507070707" pitchFamily="18" charset="2"/>
                        </a:rPr>
                        <a:t>교육과정 전반에 대한 질의응답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257244"/>
                  </a:ext>
                </a:extLst>
              </a:tr>
            </a:tbl>
          </a:graphicData>
        </a:graphic>
      </p:graphicFrame>
      <p:sp>
        <p:nvSpPr>
          <p:cNvPr id="6" name="직사각형 16">
            <a:extLst>
              <a:ext uri="{FF2B5EF4-FFF2-40B4-BE49-F238E27FC236}">
                <a16:creationId xmlns:a16="http://schemas.microsoft.com/office/drawing/2014/main" xmlns="" id="{D9D5F310-2071-44B4-AA01-AC2BAFA4B15A}"/>
              </a:ext>
            </a:extLst>
          </p:cNvPr>
          <p:cNvSpPr>
            <a:spLocks noChangeArrowheads="1"/>
          </p:cNvSpPr>
          <p:nvPr/>
        </p:nvSpPr>
        <p:spPr>
          <a:xfrm>
            <a:off x="395536" y="4902499"/>
            <a:ext cx="566161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헤드라인M"/>
                <a:ea typeface="HY헤드라인M"/>
              </a:rPr>
              <a:t>입교식</a:t>
            </a:r>
            <a:endParaRPr kumimoji="0" lang="ko-KR" altLang="en-US" sz="2000" b="0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16">
                <a:extLst>
                  <a:ext uri="{FF2B5EF4-FFF2-40B4-BE49-F238E27FC236}">
                    <a16:creationId xmlns:a16="http://schemas.microsoft.com/office/drawing/2014/main" xmlns="" id="{59C92A17-E460-425F-9DE6-AC80785E9ED3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587122" y="5935860"/>
                <a:ext cx="5929094" cy="40081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chemeClr val="tx1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주</m:t>
                      </m:r>
                      <m:r>
                        <a:rPr lang="ko-KR" alt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관</m:t>
                      </m:r>
                      <m:r>
                        <a:rPr lang="ko-KR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 </m:t>
                      </m:r>
                      <m:r>
                        <a:rPr lang="en-US" altLang="ko-KR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: </m:t>
                      </m:r>
                      <m:r>
                        <a:rPr lang="ko-KR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건</m:t>
                      </m:r>
                      <m:r>
                        <a:rPr lang="ko-KR" alt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양</m:t>
                      </m:r>
                      <m:r>
                        <a:rPr lang="ko-KR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대</m:t>
                      </m:r>
                      <m:r>
                        <a:rPr lang="ko-KR" alt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학</m:t>
                      </m:r>
                      <m:r>
                        <a:rPr lang="ko-KR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교</m:t>
                      </m:r>
                      <m:r>
                        <a:rPr lang="ko-KR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총</m:t>
                      </m:r>
                      <m:r>
                        <a:rPr lang="ko-KR" alt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장</m:t>
                      </m:r>
                      <m:r>
                        <a:rPr lang="en-US" altLang="ko-KR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(</m:t>
                      </m:r>
                      <m:r>
                        <a:rPr lang="ko-KR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부</m:t>
                      </m:r>
                      <m:r>
                        <a:rPr lang="ko-KR" alt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총</m:t>
                      </m:r>
                      <m:r>
                        <a:rPr lang="ko-KR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장</m:t>
                      </m:r>
                      <m:r>
                        <a:rPr lang="en-US" altLang="ko-KR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직사각형 16">
                <a:extLst>
                  <a:ext uri="{FF2B5EF4-FFF2-40B4-BE49-F238E27FC236}">
                    <a16:creationId xmlns:a16="http://schemas.microsoft.com/office/drawing/2014/main" id="{59C92A17-E460-425F-9DE6-AC80785E9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2" y="5935860"/>
                <a:ext cx="5929094" cy="400815"/>
              </a:xfrm>
              <a:prstGeom prst="rect">
                <a:avLst/>
              </a:prstGeom>
              <a:blipFill>
                <a:blip r:embed="rId2"/>
                <a:stretch>
                  <a:fillRect b="-18462"/>
                </a:stretch>
              </a:blipFill>
              <a:ln w="9525">
                <a:noFill/>
                <a:miter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16">
                <a:extLst>
                  <a:ext uri="{FF2B5EF4-FFF2-40B4-BE49-F238E27FC236}">
                    <a16:creationId xmlns:a16="http://schemas.microsoft.com/office/drawing/2014/main" xmlns="" id="{E5044F0F-EFA4-492F-965F-E005507A6FF5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576822" y="5503812"/>
                <a:ext cx="7992888" cy="40081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chemeClr val="tx1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i="1" dirty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일</m:t>
                      </m:r>
                      <m:r>
                        <a:rPr lang="ko-KR" altLang="en-US" sz="2000" i="1" dirty="0" smtClean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시</m:t>
                      </m:r>
                      <m:r>
                        <m:rPr>
                          <m:nor/>
                        </m:rPr>
                        <a:rPr lang="en-US" altLang="ko-KR" sz="2000" b="0" i="0" dirty="0" smtClean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2000" kern="0" spc="-90" dirty="0">
                          <a:solidFill>
                            <a:srgbClr val="00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ko-KR" sz="2000" b="0" i="0" kern="0" spc="-90" dirty="0" smtClean="0">
                          <a:solidFill>
                            <a:srgbClr val="00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m:t> </m:t>
                      </m:r>
                      <m:r>
                        <a:rPr lang="ko-KR" altLang="en-US" sz="2000" i="1" dirty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장</m:t>
                      </m:r>
                      <m:r>
                        <a:rPr lang="ko-KR" altLang="en-US" sz="2000" i="1" dirty="0" smtClean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소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 :</m:t>
                      </m:r>
                      <m:r>
                        <m:rPr>
                          <m:nor/>
                        </m:rPr>
                        <a:rPr lang="en-US" altLang="ko-KR" sz="2000" kern="0" spc="-50" dirty="0">
                          <a:solidFill>
                            <a:srgbClr val="00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m:t>2023. 5. </m:t>
                      </m:r>
                      <m:r>
                        <m:rPr>
                          <m:nor/>
                        </m:rPr>
                        <a:rPr lang="en-US" altLang="ko-KR" sz="2000" b="0" i="0" kern="0" spc="-50" dirty="0" smtClean="0">
                          <a:solidFill>
                            <a:srgbClr val="00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m:t>30</m:t>
                      </m:r>
                      <m:d>
                        <m:dPr>
                          <m:ctrlPr>
                            <a:rPr lang="en-US" altLang="ko-KR" sz="2000" b="0" i="1" dirty="0" smtClean="0">
                              <a:latin typeface="Cambria Math"/>
                              <a:ea typeface="HY헤드라인M" pitchFamily="18" charset="-127"/>
                            </a:rPr>
                          </m:ctrlPr>
                        </m:dPr>
                        <m:e>
                          <m:r>
                            <a:rPr lang="ko-KR" altLang="en-US" sz="2000" i="1" dirty="0">
                              <a:latin typeface="Cambria Math" panose="02040503050406030204" pitchFamily="18" charset="0"/>
                              <a:ea typeface="HY헤드라인M" pitchFamily="18" charset="-127"/>
                            </a:rPr>
                            <m:t>화</m:t>
                          </m:r>
                        </m:e>
                      </m:d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ko-KR" sz="2000" b="0" i="0" kern="0" spc="-50" dirty="0" smtClean="0">
                          <a:solidFill>
                            <a:srgbClr val="00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m:t>10:00</m:t>
                      </m:r>
                      <m:r>
                        <m:rPr>
                          <m:nor/>
                        </m:rPr>
                        <a:rPr lang="en-US" altLang="ko-KR" sz="2000" dirty="0">
                          <a:latin typeface="Cambria Math" panose="02040503050406030204" pitchFamily="18" charset="0"/>
                          <a:ea typeface="HY헤드라인M" pitchFamily="18" charset="-127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2000" kern="0" spc="-90" dirty="0">
                          <a:solidFill>
                            <a:srgbClr val="00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ko-KR" sz="2000" b="0" i="0" kern="0" spc="-90" dirty="0" smtClean="0">
                          <a:solidFill>
                            <a:srgbClr val="00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m:t> </m:t>
                      </m:r>
                      <m:r>
                        <a:rPr lang="ko-KR" altLang="en-US" sz="2000" i="1" kern="0" spc="-9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건</m:t>
                      </m:r>
                      <m:r>
                        <a:rPr lang="ko-KR" altLang="en-US" sz="2000" i="1" kern="0" spc="-9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양</m:t>
                      </m:r>
                      <m:r>
                        <a:rPr lang="ko-KR" altLang="en-US" sz="2000" i="1" kern="0" spc="-9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대</m:t>
                      </m:r>
                      <m:r>
                        <a:rPr lang="ko-KR" altLang="en-US" sz="2000" i="1" kern="0" spc="-9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학</m:t>
                      </m:r>
                      <m:r>
                        <a:rPr lang="ko-KR" altLang="en-US" sz="2000" i="1" kern="0" spc="-9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교</m:t>
                      </m:r>
                      <m:r>
                        <a:rPr lang="en-US" altLang="ko-KR" sz="2000" b="0" i="1" kern="0" spc="-9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 </m:t>
                      </m:r>
                      <m:r>
                        <a:rPr lang="ko-KR" altLang="en-US" sz="2000" i="1" kern="0" spc="-9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평</m:t>
                      </m:r>
                      <m:r>
                        <a:rPr lang="ko-KR" altLang="en-US" sz="2000" i="1" kern="0" spc="-9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생</m:t>
                      </m:r>
                      <m:r>
                        <a:rPr lang="ko-KR" altLang="en-US" sz="2000" i="1" kern="0" spc="-9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교</m:t>
                      </m:r>
                      <m:r>
                        <a:rPr lang="ko-KR" altLang="en-US" sz="2000" i="1" kern="0" spc="-9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육</m:t>
                      </m:r>
                      <m:r>
                        <a:rPr lang="ko-KR" altLang="en-US" sz="2000" i="1" kern="0" spc="-9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센</m:t>
                      </m:r>
                      <m:r>
                        <a:rPr lang="ko-KR" altLang="en-US" sz="2000" i="1" kern="0" spc="-9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Y헤드라인M" panose="02030600000101010101" pitchFamily="18" charset="-127"/>
                        </a:rPr>
                        <m:t>터</m:t>
                      </m:r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직사각형 16">
                <a:extLst>
                  <a:ext uri="{FF2B5EF4-FFF2-40B4-BE49-F238E27FC236}">
                    <a16:creationId xmlns:a16="http://schemas.microsoft.com/office/drawing/2014/main" id="{E5044F0F-EFA4-492F-965F-E005507A6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22" y="5503812"/>
                <a:ext cx="7992888" cy="400815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  <a:ln w="9525">
                <a:noFill/>
                <a:miter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7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 xmlns:a14="http://schemas.microsoft.com/office/drawing/2010/main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-4953082" y="260648"/>
            <a:ext cx="13346039" cy="6510311"/>
            <a:chOff x="-4953082" y="173845"/>
            <a:chExt cx="13346039" cy="6510311"/>
          </a:xfrm>
        </p:grpSpPr>
        <p:sp>
          <p:nvSpPr>
            <p:cNvPr id="6" name="막힌 원호 5"/>
            <p:cNvSpPr/>
            <p:nvPr/>
          </p:nvSpPr>
          <p:spPr>
            <a:xfrm>
              <a:off x="-4953082" y="173845"/>
              <a:ext cx="6510311" cy="6510311"/>
            </a:xfrm>
            <a:prstGeom prst="blockArc">
              <a:avLst>
                <a:gd name="adj1" fmla="val 18900000"/>
                <a:gd name="adj2" fmla="val 2700000"/>
                <a:gd name="adj3" fmla="val 332"/>
              </a:avLst>
            </a:prstGeom>
            <a:noFill/>
            <a:ln w="12700" cap="flat" cmpd="sng" algn="ctr">
              <a:solidFill>
                <a:schemeClr val="accent1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7" name="직사각형 6"/>
            <p:cNvSpPr/>
            <p:nvPr/>
          </p:nvSpPr>
          <p:spPr>
            <a:xfrm>
              <a:off x="970489" y="1313176"/>
              <a:ext cx="7422468" cy="6046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970489" y="1313176"/>
              <a:ext cx="7422468" cy="604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79970" tIns="60960" rIns="60960" bIns="6096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500" b="1" dirty="0">
                  <a:solidFill>
                    <a:srgbClr val="FFFF00"/>
                  </a:solidFill>
                  <a:latin typeface="HY헤드라인M"/>
                  <a:ea typeface="HY헤드라인M"/>
                </a:rPr>
                <a:t>  사   업   추   진   배   경</a:t>
              </a:r>
              <a:r>
                <a:rPr lang="en-US" altLang="ko-KR" sz="2500" b="1" kern="1200" dirty="0">
                  <a:solidFill>
                    <a:srgbClr val="FFFF00"/>
                  </a:solidFill>
                  <a:latin typeface="HY헤드라인M"/>
                  <a:ea typeface="HY헤드라인M"/>
                </a:rPr>
                <a:t> </a:t>
              </a:r>
            </a:p>
          </p:txBody>
        </p:sp>
        <p:sp>
          <p:nvSpPr>
            <p:cNvPr id="9" name="타원 8"/>
            <p:cNvSpPr/>
            <p:nvPr/>
          </p:nvSpPr>
          <p:spPr>
            <a:xfrm>
              <a:off x="592560" y="1237591"/>
              <a:ext cx="755858" cy="755858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0" name="직사각형 9"/>
            <p:cNvSpPr/>
            <p:nvPr/>
          </p:nvSpPr>
          <p:spPr>
            <a:xfrm>
              <a:off x="1403790" y="2219916"/>
              <a:ext cx="6989167" cy="6046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1403790" y="2219916"/>
              <a:ext cx="6989167" cy="604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79970" tIns="60960" rIns="60960" bIns="6096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  </a:t>
              </a:r>
              <a:r>
                <a:rPr lang="ko-KR" alt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사 업  개  요</a:t>
              </a:r>
              <a:endParaRPr lang="ko-KR" altLang="en-US" sz="25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헤드라인M"/>
                <a:ea typeface="HY헤드라인M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1025861" y="2144330"/>
              <a:ext cx="755858" cy="755858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shade val="80000"/>
                  <a:hueOff val="67816"/>
                  <a:satOff val="1290"/>
                  <a:lumOff val="571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3" name="직사각형 12"/>
            <p:cNvSpPr/>
            <p:nvPr/>
          </p:nvSpPr>
          <p:spPr>
            <a:xfrm>
              <a:off x="1536778" y="3126656"/>
              <a:ext cx="6856179" cy="6046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536778" y="3126656"/>
              <a:ext cx="6856179" cy="604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79970" tIns="60960" rIns="60960" bIns="6096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 </a:t>
              </a:r>
              <a:r>
                <a:rPr lang="ko-KR" alt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사 업 수 행 계 획</a:t>
              </a:r>
              <a:r>
                <a:rPr lang="ko-KR" altLang="en-US" sz="24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 </a:t>
              </a:r>
            </a:p>
          </p:txBody>
        </p:sp>
        <p:sp>
          <p:nvSpPr>
            <p:cNvPr id="15" name="타원 14"/>
            <p:cNvSpPr/>
            <p:nvPr/>
          </p:nvSpPr>
          <p:spPr>
            <a:xfrm>
              <a:off x="1158849" y="3051070"/>
              <a:ext cx="755858" cy="755858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shade val="80000"/>
                  <a:hueOff val="135632"/>
                  <a:satOff val="2590"/>
                  <a:lumOff val="1143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6" name="직사각형 15"/>
            <p:cNvSpPr/>
            <p:nvPr/>
          </p:nvSpPr>
          <p:spPr>
            <a:xfrm>
              <a:off x="1403790" y="4033396"/>
              <a:ext cx="6989167" cy="604686"/>
            </a:xfrm>
            <a:prstGeom prst="rect">
              <a:avLst/>
            </a:prstGeom>
            <a:solidFill>
              <a:srgbClr val="0099CC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403790" y="4033396"/>
              <a:ext cx="6989167" cy="604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79970" tIns="60960" rIns="60960" bIns="6096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 </a:t>
              </a:r>
              <a:r>
                <a:rPr lang="ko-KR" alt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사 업 관 리  및  사 업 수 행 자  역 할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   </a:t>
              </a:r>
              <a:endParaRPr lang="ko-KR" altLang="en-US" sz="2400" b="1" kern="1200" dirty="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1025861" y="3957810"/>
              <a:ext cx="755858" cy="755858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shade val="80000"/>
                  <a:hueOff val="203448"/>
                  <a:satOff val="3880"/>
                  <a:lumOff val="1714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9" name="직사각형 18"/>
            <p:cNvSpPr/>
            <p:nvPr/>
          </p:nvSpPr>
          <p:spPr>
            <a:xfrm>
              <a:off x="970489" y="4940136"/>
              <a:ext cx="7422468" cy="6046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970489" y="4940136"/>
              <a:ext cx="7422468" cy="604686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79970" tIns="60960" rIns="60960" bIns="6096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   </a:t>
              </a:r>
              <a:r>
                <a:rPr lang="ko-KR" altLang="en-US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결          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헤드라인M"/>
                  <a:ea typeface="HY헤드라인M"/>
                </a:rPr>
                <a:t>언</a:t>
              </a:r>
              <a:endParaRPr lang="ko-KR" altLang="en-US" sz="2400" b="1" kern="1200" dirty="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592560" y="4864550"/>
              <a:ext cx="755858" cy="755858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shade val="80000"/>
                  <a:hueOff val="271263"/>
                  <a:satOff val="5180"/>
                  <a:lumOff val="2286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</p:grpSp>
      <p:sp>
        <p:nvSpPr>
          <p:cNvPr id="22" name="TextBox 21"/>
          <p:cNvSpPr txBox="1"/>
          <p:nvPr/>
        </p:nvSpPr>
        <p:spPr>
          <a:xfrm>
            <a:off x="1155656" y="2276617"/>
            <a:ext cx="591004" cy="6630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89989" tIns="46795" rIns="89989" bIns="46795" anchor="ctr" anchorCtr="0">
            <a:prstTxWarp prst="textNoShape">
              <a:avLst/>
            </a:prstTxWarp>
            <a:noAutofit/>
          </a:bodyPr>
          <a:lstStyle/>
          <a:p>
            <a:pPr marR="0" algn="ctr" defTabSz="1019048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defRPr/>
            </a:pPr>
            <a:r>
              <a:rPr kumimoji="0" lang="en-US" altLang="ko-KR" sz="3200" b="1" i="0" u="none" strike="noStrike" kern="0" cap="none" spc="0" normalizeH="0" baseline="0">
                <a:solidFill>
                  <a:schemeClr val="tx1"/>
                </a:solidFill>
                <a:effectLst/>
                <a:uLnTx/>
                <a:uFillTx/>
                <a:latin typeface="맑은 고딕"/>
                <a:ea typeface="맑은 고딕"/>
                <a:cs typeface="Arial"/>
              </a:rPr>
              <a:t>2</a:t>
            </a:r>
            <a:endParaRPr kumimoji="0" lang="ko-KR" altLang="en-US" sz="3200" b="1" i="0" u="none" strike="noStrike" kern="0" cap="none" spc="0" normalizeH="0" baseline="0">
              <a:solidFill>
                <a:schemeClr val="tx1"/>
              </a:solidFill>
              <a:effectLst/>
              <a:uLnTx/>
              <a:uFillTx/>
              <a:latin typeface="맑은 고딕"/>
              <a:ea typeface="맑은 고딕"/>
              <a:cs typeface="Arial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02713" y="1372344"/>
            <a:ext cx="591004" cy="65853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89989" tIns="46795" rIns="89989" bIns="46795" anchor="ctr" anchorCtr="0">
            <a:prstTxWarp prst="textNoShape">
              <a:avLst/>
            </a:prstTxWarp>
            <a:noAutofit/>
          </a:bodyPr>
          <a:lstStyle/>
          <a:p>
            <a:pPr marL="0" marR="0" indent="0" algn="ctr" defTabSz="101904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ko-KR" sz="32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Arial"/>
              </a:rPr>
              <a:t>1</a:t>
            </a:r>
            <a:endParaRPr kumimoji="0" lang="ko-KR" altLang="en-US" sz="3200" b="1" i="0" u="none" strike="noStrike" kern="0" cap="none" spc="0" normalizeH="0" baseline="0"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Arial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1257287" y="3198067"/>
            <a:ext cx="591004" cy="6630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89989" tIns="46795" rIns="89989" bIns="46795" anchor="ctr" anchorCtr="0">
            <a:prstTxWarp prst="textNoShape">
              <a:avLst/>
            </a:prstTxWarp>
            <a:noAutofit/>
          </a:bodyPr>
          <a:lstStyle/>
          <a:p>
            <a:pPr marL="0" marR="0" indent="0" algn="ctr" defTabSz="101904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ko-KR" sz="32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Arial"/>
              </a:rPr>
              <a:t>3</a:t>
            </a:r>
            <a:endParaRPr kumimoji="0" lang="ko-KR" altLang="en-US" sz="3200" b="1" i="0" u="none" strike="noStrike" kern="0" cap="none" spc="0" normalizeH="0" baseline="0"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Arial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1127081" y="4095130"/>
            <a:ext cx="591004" cy="6630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89989" tIns="46795" rIns="89989" bIns="46795" anchor="ctr" anchorCtr="0">
            <a:prstTxWarp prst="textNoShape">
              <a:avLst/>
            </a:prstTxWarp>
            <a:noAutofit/>
          </a:bodyPr>
          <a:lstStyle/>
          <a:p>
            <a:pPr marL="0" marR="0" indent="0" algn="ctr" defTabSz="101904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ko-KR" sz="32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Arial"/>
              </a:rPr>
              <a:t>4</a:t>
            </a:r>
            <a:endParaRPr kumimoji="0" lang="ko-KR" altLang="en-US" sz="3200" b="1" i="0" u="none" strike="noStrike" kern="0" cap="none" spc="0" normalizeH="0" baseline="0"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Arial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683663" y="5004740"/>
            <a:ext cx="591004" cy="6630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89989" tIns="46795" rIns="89989" bIns="46795" anchor="ctr" anchorCtr="0">
            <a:prstTxWarp prst="textNoShape">
              <a:avLst/>
            </a:prstTxWarp>
            <a:noAutofit/>
          </a:bodyPr>
          <a:lstStyle/>
          <a:p>
            <a:pPr marL="0" marR="0" indent="0" algn="ctr" defTabSz="101904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ko-KR" sz="32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Arial"/>
              </a:rPr>
              <a:t>5</a:t>
            </a:r>
            <a:endParaRPr kumimoji="0" lang="ko-KR" altLang="en-US" sz="3200" b="1" i="0" u="none" strike="noStrike" kern="0" cap="none" spc="0" normalizeH="0" baseline="0"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Arial"/>
            </a:endParaRPr>
          </a:p>
        </p:txBody>
      </p:sp>
      <p:sp>
        <p:nvSpPr>
          <p:cNvPr id="27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3001504" y="188640"/>
            <a:ext cx="3154672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목     차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50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8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044025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다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교 육 계 획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556792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집합교육</a:t>
            </a:r>
            <a:endParaRPr lang="ko-KR" altLang="en-US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2708920"/>
                <a:ext cx="6974477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집합교육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주요내용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2708920"/>
                <a:ext cx="6974477" cy="400815"/>
              </a:xfrm>
              <a:prstGeom prst="rect">
                <a:avLst/>
              </a:prstGeom>
              <a:blipFill rotWithShape="1">
                <a:blip r:embed="rId2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2236097"/>
                <a:ext cx="7848872" cy="708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교육목표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국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방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산업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관련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기업체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직무수행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역량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함양</m:t>
                      </m:r>
                    </m:oMath>
                  </m:oMathPara>
                </a14:m>
                <a:endParaRPr lang="en-US" altLang="ko-KR" sz="2000" b="0" i="1" dirty="0">
                  <a:solidFill>
                    <a:srgbClr val="0000CC"/>
                  </a:solidFill>
                  <a:latin typeface="Cambria Math"/>
                  <a:ea typeface="HY헤드라인M" pitchFamily="18" charset="-127"/>
                </a:endParaRPr>
              </a:p>
              <a:p>
                <a:pPr latinLnBrk="0"/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 </m:t>
                    </m:r>
                  </m:oMath>
                </a14:m>
                <a:r>
                  <a:rPr lang="ko-KR" altLang="en-US" sz="2000" b="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8" name="직사각형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236097"/>
                <a:ext cx="7848872" cy="7085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327381"/>
              </p:ext>
            </p:extLst>
          </p:nvPr>
        </p:nvGraphicFramePr>
        <p:xfrm>
          <a:off x="1403648" y="3233390"/>
          <a:ext cx="6908806" cy="3209243"/>
        </p:xfrm>
        <a:graphic>
          <a:graphicData uri="http://schemas.openxmlformats.org/drawingml/2006/table">
            <a:tbl>
              <a:tblPr/>
              <a:tblGrid>
                <a:gridCol w="1436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9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 요 내 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5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 3</a:t>
                      </a: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(12</a:t>
                      </a: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/ </a:t>
                      </a: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건양대학교 평생교육센터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-7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계룡시</a:t>
                      </a: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소재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6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교육시간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교육 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과목별 필수 소요시간 고려 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6H(10:00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∼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17:00) 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주간교육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월∼수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6H,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3H)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총 교육시간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252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×12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3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강사운용 및 교재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강사운용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대학교수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연구원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방산전문가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 대표로 편성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교재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국방산업 전문인력 양성과정 </a:t>
                      </a:r>
                      <a:r>
                        <a:rPr lang="en-US" altLang="ko-KR" sz="1400" kern="0" spc="0" baseline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하권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3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 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중식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일반 식당</a:t>
                      </a:r>
                      <a:r>
                        <a:rPr lang="ko-KR" altLang="en-US" sz="1400" kern="0" spc="-70" baseline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교육생 상담</a:t>
                      </a:r>
                      <a:r>
                        <a:rPr lang="en-US" altLang="ko-KR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2H) : 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전담인력</a:t>
                      </a:r>
                      <a:r>
                        <a:rPr lang="en-US" altLang="ko-KR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컨설턴트</a:t>
                      </a:r>
                      <a:r>
                        <a:rPr lang="en-US" altLang="ko-KR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강사 등 수시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39913" y="2546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7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908720"/>
            <a:ext cx="5760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체계적인 과목 설계 프로세스</a:t>
            </a:r>
            <a:endParaRPr lang="ko-KR" altLang="en-US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42" name="_x260736144" descr="EMB0000181c58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556792"/>
            <a:ext cx="6626632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3" y="3717032"/>
            <a:ext cx="7488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집합교육 개념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(12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 252H),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시간 </a:t>
            </a:r>
            <a:endParaRPr lang="ko-KR" altLang="en-US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77734"/>
              </p:ext>
            </p:extLst>
          </p:nvPr>
        </p:nvGraphicFramePr>
        <p:xfrm>
          <a:off x="1331640" y="4437112"/>
          <a:ext cx="6984777" cy="2088232"/>
        </p:xfrm>
        <a:graphic>
          <a:graphicData uri="http://schemas.openxmlformats.org/drawingml/2006/table">
            <a:tbl>
              <a:tblPr/>
              <a:tblGrid>
                <a:gridCol w="985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0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0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89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월요일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(6</a:t>
                      </a: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H)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화요일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(6</a:t>
                      </a: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H)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수요일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(6</a:t>
                      </a: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H)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목요일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(3</a:t>
                      </a: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H)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6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오 전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-13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교양과목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관련교육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C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국방산업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관련과목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9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국방산업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관련과목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9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자격증 취득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(CAD)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6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오 후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(14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-17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국방산업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관련과목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9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국방산업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관련과목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9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 대표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소개교육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48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16"/>
          <p:cNvSpPr>
            <a:spLocks noChangeArrowheads="1"/>
          </p:cNvSpPr>
          <p:nvPr/>
        </p:nvSpPr>
        <p:spPr bwMode="auto">
          <a:xfrm>
            <a:off x="714348" y="1196752"/>
            <a:ext cx="82854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교육장소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계룡시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소재 건양대학교 평생교육센터</a:t>
            </a:r>
            <a:endParaRPr lang="en-US" altLang="ko-KR" sz="24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 동시 수강 가능</a:t>
            </a:r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대형스크린</a:t>
            </a:r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모니터 구비</a:t>
            </a:r>
            <a:endParaRPr lang="en-US" altLang="ko-KR" sz="2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/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집합교육 기간</a:t>
            </a:r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(12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동안 고정 사용 가능</a:t>
            </a:r>
            <a:endParaRPr lang="en-US" altLang="ko-KR" sz="2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/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버스 승강장에서 도보로 </a:t>
            </a:r>
            <a:r>
              <a:rPr lang="en-US" altLang="ko-KR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 이내 강의장 도착</a:t>
            </a:r>
          </a:p>
        </p:txBody>
      </p:sp>
      <p:sp>
        <p:nvSpPr>
          <p:cNvPr id="7" name="직사각형 16"/>
          <p:cNvSpPr>
            <a:spLocks noChangeArrowheads="1"/>
          </p:cNvSpPr>
          <p:nvPr/>
        </p:nvSpPr>
        <p:spPr bwMode="auto">
          <a:xfrm>
            <a:off x="395536" y="2882217"/>
            <a:ext cx="2704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☞ 강의장 사진</a:t>
            </a:r>
            <a:endParaRPr lang="ko-KR" altLang="en-US" sz="22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16"/>
          <p:cNvSpPr>
            <a:spLocks noChangeArrowheads="1"/>
          </p:cNvSpPr>
          <p:nvPr/>
        </p:nvSpPr>
        <p:spPr bwMode="auto">
          <a:xfrm>
            <a:off x="683568" y="5775647"/>
            <a:ext cx="8285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교재 준비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전문가 의견수렴 통해 교육프로그램 구체화 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 descr="C:\Users\이종호\Desktop\20220222_161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55" y="3509577"/>
            <a:ext cx="2927709" cy="21287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이종호\Desktop\20220222_161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89783"/>
            <a:ext cx="2927708" cy="21287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계룡대학습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6" r="3964"/>
          <a:stretch/>
        </p:blipFill>
        <p:spPr bwMode="auto">
          <a:xfrm>
            <a:off x="144015" y="3516051"/>
            <a:ext cx="3059833" cy="21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6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908720"/>
            <a:ext cx="5760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국방산업 관련 과목 편성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(39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 과목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71263"/>
              </p:ext>
            </p:extLst>
          </p:nvPr>
        </p:nvGraphicFramePr>
        <p:xfrm>
          <a:off x="720426" y="1628800"/>
          <a:ext cx="3995590" cy="5038528"/>
        </p:xfrm>
        <a:graphic>
          <a:graphicData uri="http://schemas.openxmlformats.org/drawingml/2006/table">
            <a:tbl>
              <a:tblPr/>
              <a:tblGrid>
                <a:gridCol w="904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4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93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교육역량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과목 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교육과목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59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교양</a:t>
                      </a:r>
                      <a:endParaRPr lang="en-US" altLang="ko-KR" sz="1400" b="1" kern="0" spc="0" dirty="0">
                        <a:solidFill>
                          <a:srgbClr val="0000CC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과목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9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이력서 및 자기소개서 작성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면접기법 및 유의사항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생활법률 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노사관계 법률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산업안전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위험성평가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안전관리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직장예절 및 리더십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인권교육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양성평등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Brain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  Science (</a:t>
                      </a:r>
                      <a:r>
                        <a:rPr lang="ko-KR" altLang="en-US" sz="1400" b="1" kern="0" spc="0" baseline="0" dirty="0" err="1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뇌과학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개인정보 및 기술 보호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진로설계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취업지도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65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국방산업 관련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업무 이해 및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창의적 직무수행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11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방위산업</a:t>
                      </a:r>
                      <a:r>
                        <a:rPr lang="ko-KR" altLang="en-US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 이론 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실제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방위사업관리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(SE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기반사업관리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군수품 조달관리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국방획득관리론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국방기술 보호</a:t>
                      </a: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방산수출기술보호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방산계약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상업구매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전력지원체계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종합군수지원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(ILS)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시험평가 업무절차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정비지원장비  및 개발업무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교육생 발표 및 토의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59632" y="15567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32017"/>
              </p:ext>
            </p:extLst>
          </p:nvPr>
        </p:nvGraphicFramePr>
        <p:xfrm>
          <a:off x="4716016" y="1628800"/>
          <a:ext cx="3995590" cy="5040560"/>
        </p:xfrm>
        <a:graphic>
          <a:graphicData uri="http://schemas.openxmlformats.org/drawingml/2006/table">
            <a:tbl>
              <a:tblPr/>
              <a:tblGrid>
                <a:gridCol w="978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교육역량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과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목 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교육과목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37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취업 후 연구개발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지원 및 획득업무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10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국방연구개발 </a:t>
                      </a: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-150" dirty="0" err="1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국산화개발업무</a:t>
                      </a:r>
                      <a:endParaRPr lang="en-US" altLang="ko-KR" sz="1400" b="1" kern="0" spc="-15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국방드론봇</a:t>
                      </a:r>
                      <a:r>
                        <a:rPr lang="ko-KR" altLang="en-US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 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SYSTEM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방산신기술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(IOT, AI,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드론봇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 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유무인복합체계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(MUM-T)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개념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통합체계 지원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유도무기체계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미사일개발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형상관리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작전운용성능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(ROC)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국방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M&amp;S</a:t>
                      </a:r>
                      <a:r>
                        <a:rPr lang="en-US" altLang="ko-KR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 </a:t>
                      </a:r>
                      <a:r>
                        <a:rPr lang="ko-KR" altLang="en-US" sz="14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실무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제안서 작성 및 평가절차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1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CC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기업체 비전 구현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9</a:t>
                      </a: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방산관련 기업체 소개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비용분석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원가관리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4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차 산업혁명시대 분석 평가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국방 품질보증업무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품질경영관리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신뢰성 보장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국방표준화 및 규격화 업무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조직문화 이해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협상 및 설득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직장내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 인간관계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/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기업비전 </a:t>
                      </a:r>
                      <a:endParaRPr lang="ko-KR" altLang="en-US" sz="1400" b="1" kern="0" spc="-3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∙ 자격증 과정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(CAD)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</a:txBody>
                  <a:tcPr marL="25553" marR="25553" marT="7065" marB="70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89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11638" y="6624638"/>
            <a:ext cx="936625" cy="404812"/>
          </a:xfrm>
        </p:spPr>
        <p:txBody>
          <a:bodyPr/>
          <a:lstStyle/>
          <a:p>
            <a:pPr lvl="0">
              <a:defRPr/>
            </a:pPr>
            <a:fld id="{DD1C79D7-B138-4602-93F4-78F9126FBB29}" type="slidenum">
              <a:rPr lang="en-US" altLang="en-US"/>
              <a:pPr lvl="0">
                <a:defRPr/>
              </a:pPr>
              <a:t>24</a:t>
            </a:fld>
            <a:endParaRPr lang="en-US" altLang="en-US"/>
          </a:p>
        </p:txBody>
      </p:sp>
      <p:sp>
        <p:nvSpPr>
          <p:cNvPr id="21" name="직사각형 16"/>
          <p:cNvSpPr>
            <a:spLocks noChangeArrowheads="1"/>
          </p:cNvSpPr>
          <p:nvPr/>
        </p:nvSpPr>
        <p:spPr>
          <a:xfrm>
            <a:off x="714348" y="1196752"/>
            <a:ext cx="8250140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buFont typeface="Wingdings"/>
              <a:buChar char="l"/>
              <a:defRPr/>
            </a:pPr>
            <a:r>
              <a:rPr kumimoji="0" lang="ko-KR" altLang="en-US" sz="2400">
                <a:latin typeface="HY헤드라인M"/>
                <a:ea typeface="HY헤드라인M"/>
              </a:rPr>
              <a:t> 집합교육 세부내용                                   </a:t>
            </a:r>
            <a:r>
              <a:rPr lang="ko-KR" altLang="en-US" sz="1600" kern="0">
                <a:solidFill>
                  <a:srgbClr val="002060"/>
                </a:solidFill>
                <a:latin typeface="HY헤드라인M"/>
                <a:ea typeface="HY헤드라인M"/>
              </a:rPr>
              <a:t>★ 실습과제</a:t>
            </a:r>
            <a:endParaRPr lang="ko-KR" altLang="en-US" sz="1600" kern="0">
              <a:solidFill>
                <a:srgbClr val="002060"/>
              </a:solidFill>
              <a:latin typeface="HY헤드라인M"/>
              <a:ea typeface="HY헤드라인M"/>
            </a:endParaRPr>
          </a:p>
          <a:p>
            <a:pPr latinLnBrk="0">
              <a:buFont typeface="Wingdings"/>
              <a:buChar char="l"/>
              <a:defRPr/>
            </a:pPr>
            <a:endParaRPr lang="ko-KR" altLang="en-US" sz="2000">
              <a:latin typeface="HY헤드라인M"/>
              <a:ea typeface="HY헤드라인M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928662" y="1779363"/>
          <a:ext cx="7937420" cy="4457946"/>
        </p:xfrm>
        <a:graphic>
          <a:graphicData uri="http://schemas.openxmlformats.org/drawingml/2006/table">
            <a:tbl>
              <a:tblGrid>
                <a:gridCol w="873859"/>
                <a:gridCol w="1763940"/>
                <a:gridCol w="1763940"/>
                <a:gridCol w="1767840"/>
                <a:gridCol w="1767841"/>
              </a:tblGrid>
              <a:tr h="503781"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구 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월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화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수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목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</a:tr>
              <a:tr h="637035"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1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입교식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오리엔테이션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맞춤형 취업전략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방산관련기업 방문</a:t>
                      </a:r>
                      <a:endParaRPr lang="ko-KR" altLang="en-US" sz="1300" kern="0" spc="0">
                        <a:solidFill>
                          <a:schemeClr val="tx1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altLang="ko-KR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- </a:t>
                      </a:r>
                      <a:r>
                        <a:rPr lang="ko-KR" altLang="en-US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극동통신</a:t>
                      </a:r>
                      <a:r>
                        <a:rPr lang="en-US" altLang="ko-KR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㈜코캄</a:t>
                      </a:r>
                      <a:endParaRPr lang="ko-KR" altLang="en-US" sz="1200" b="1" kern="0" spc="0">
                        <a:solidFill>
                          <a:srgbClr val="00206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altLang="ko-KR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- </a:t>
                      </a:r>
                      <a:r>
                        <a:rPr lang="ko-KR" altLang="en-US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다산기공</a:t>
                      </a:r>
                      <a:endParaRPr lang="en-US" altLang="ko-KR" sz="1200" b="1" kern="0" spc="0">
                        <a:solidFill>
                          <a:srgbClr val="00206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방산관련기업 방문</a:t>
                      </a:r>
                      <a:endParaRPr lang="ko-KR" altLang="en-US" sz="1300" kern="0" spc="0">
                        <a:solidFill>
                          <a:schemeClr val="tx1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altLang="ko-KR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- </a:t>
                      </a:r>
                      <a:r>
                        <a:rPr lang="ko-KR" altLang="en-US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풍산 </a:t>
                      </a:r>
                      <a:r>
                        <a:rPr lang="en-US" altLang="ko-KR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FNS</a:t>
                      </a:r>
                      <a:endParaRPr lang="en-US" altLang="ko-KR" sz="1200" b="1" kern="0" spc="0">
                        <a:solidFill>
                          <a:srgbClr val="00206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altLang="ko-KR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- UI</a:t>
                      </a:r>
                      <a:r>
                        <a:rPr lang="ko-KR" altLang="en-US" sz="1200" b="1" kern="0" spc="0">
                          <a:solidFill>
                            <a:srgbClr val="002060"/>
                          </a:solidFill>
                          <a:latin typeface="맑은 고딕"/>
                          <a:ea typeface="맑은 고딕"/>
                        </a:rPr>
                        <a:t>헬리콥터</a:t>
                      </a:r>
                      <a:endParaRPr lang="en-US" altLang="ko-KR" sz="1200" b="1" kern="0" spc="0">
                        <a:solidFill>
                          <a:srgbClr val="00206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7486"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인권교육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양성평등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방위산업이론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실제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방위산업이론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실제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방산신기술 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(IOT,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AI, </a:t>
                      </a:r>
                      <a:r>
                        <a:rPr lang="ko-KR" altLang="en-US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드론봇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SE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기반 방위사업관리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극동통신</a:t>
                      </a:r>
                      <a:r>
                        <a:rPr lang="en-US" altLang="ko-KR" sz="11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r>
                        <a:rPr lang="ko-KR" altLang="en-US" sz="11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유씨엘스위프트</a:t>
                      </a:r>
                      <a:endParaRPr lang="ko-KR" altLang="en-US" sz="1100" kern="0" spc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7336"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3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-15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생활</a:t>
                      </a:r>
                      <a:r>
                        <a:rPr lang="en-US" altLang="ko-KR" sz="1300" kern="0" spc="-15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r>
                        <a:rPr lang="ko-KR" altLang="en-US" sz="1300" kern="0" spc="-15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노사관계 법률</a:t>
                      </a:r>
                      <a:endParaRPr lang="ko-KR" altLang="en-US" sz="1300" kern="0" spc="-15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-15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제안서 작성 실습</a:t>
                      </a:r>
                      <a:endParaRPr lang="ko-KR" altLang="en-US" sz="1300" kern="0" spc="-15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SE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기반 방위사업관리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국방연구개발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국방획득관리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(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주</a:t>
                      </a:r>
                      <a:r>
                        <a:rPr lang="en-US" altLang="ko-KR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코캄</a:t>
                      </a:r>
                      <a:r>
                        <a:rPr lang="en-US" altLang="ko-KR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연합정밀 </a:t>
                      </a:r>
                      <a:endParaRPr lang="ko-KR" altLang="en-US" sz="1200" kern="0" spc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7336"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4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조직문화 이해 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 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협상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국방연구개발</a:t>
                      </a:r>
                      <a:endParaRPr 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방산신기술      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     </a:t>
                      </a:r>
                      <a:r>
                        <a:rPr lang="en-US" altLang="ko-KR" sz="12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     (I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OT, AI,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드론봇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r>
                        <a:rPr lang="ko-KR" altLang="en-US" sz="11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endParaRPr lang="ko-KR" altLang="en-US" sz="1100" kern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시험평가업무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latinLnBrk="0">
                        <a:defRPr/>
                      </a:pPr>
                      <a:r>
                        <a:rPr lang="ko-KR" altLang="en-US" sz="13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비용분석</a:t>
                      </a:r>
                      <a:r>
                        <a:rPr lang="en-US" altLang="ko-KR" sz="1300" kern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원가관리</a:t>
                      </a:r>
                      <a:endParaRPr lang="ko-KR" altLang="en-US" sz="1300" kern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latinLnBrk="0">
                        <a:defRPr/>
                      </a:pPr>
                      <a:r>
                        <a:rPr lang="ko-KR" altLang="en-US" sz="1300" kern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  <a:endParaRPr lang="ko-KR" altLang="en-US" sz="1300" kern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latinLnBrk="0">
                        <a:defRPr/>
                      </a:pPr>
                      <a:r>
                        <a:rPr lang="ko-KR" altLang="en-US" sz="12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성진테크윈</a:t>
                      </a:r>
                      <a:r>
                        <a:rPr lang="en-US" altLang="ko-KR" sz="12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,</a:t>
                      </a:r>
                      <a:r>
                        <a:rPr lang="ko-KR" altLang="en-US" sz="12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2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(</a:t>
                      </a:r>
                      <a:r>
                        <a:rPr lang="ko-KR" altLang="en-US" sz="12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주</a:t>
                      </a:r>
                      <a:r>
                        <a:rPr lang="en-US" altLang="ko-KR" sz="12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r>
                        <a:rPr lang="ko-KR" altLang="en-US" sz="12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파이온</a:t>
                      </a:r>
                      <a:endParaRPr lang="ko-KR" altLang="en-US" sz="1200" kern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7486"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5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직장예절 및 리더십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M&amp;S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실무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유도무기체계기술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-15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유무인복합체계 </a:t>
                      </a:r>
                      <a:r>
                        <a:rPr lang="en-US" altLang="ko-KR" sz="1300" b="1" kern="0" spc="-1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(MUM-T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ROC(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작전운용요구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en-US" altLang="ko-KR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두시텍 </a:t>
                      </a:r>
                      <a:r>
                        <a:rPr lang="en-US" altLang="ko-KR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삼영기계</a:t>
                      </a:r>
                      <a:endParaRPr lang="ko-KR" altLang="en-US" sz="1200" kern="0" spc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7486">
                <a:tc>
                  <a:txBody>
                    <a:bodyPr vert="horz" lIns="64769" tIns="17907" rIns="64769" bIns="17907" anchor="ctr" anchorCtr="0"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6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Brain</a:t>
                      </a:r>
                      <a:r>
                        <a:rPr lang="en-US" altLang="ko-KR" sz="1300" kern="0" spc="-15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Science 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(</a:t>
                      </a:r>
                      <a:r>
                        <a:rPr lang="ko-KR" altLang="en-US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뇌과학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en-US" altLang="ko-KR" sz="1300" kern="0" spc="0" baseline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국방드론봇</a:t>
                      </a:r>
                      <a:r>
                        <a:rPr lang="ko-KR" altLang="en-US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SYSTEM</a:t>
                      </a:r>
                      <a:endParaRPr lang="en-US" altLang="ko-KR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비용분석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원가관리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군수품 조달관리</a:t>
                      </a:r>
                      <a:endParaRPr lang="en-US" altLang="ko-KR" sz="1300" kern="0" spc="0">
                        <a:solidFill>
                          <a:schemeClr val="tx1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형상관리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센서피아</a:t>
                      </a:r>
                      <a:endParaRPr lang="ko-KR" altLang="en-US" sz="1200" kern="0" spc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769" tIns="17907" rIns="64769" bIns="17907" anchor="ctr" anchorCtr="0"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모서리가 둥근 직사각형 57"/>
          <p:cNvSpPr/>
          <p:nvPr/>
        </p:nvSpPr>
        <p:spPr>
          <a:xfrm>
            <a:off x="2483768" y="332656"/>
            <a:ext cx="4104456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3000" spc="300">
                <a:latin typeface="HY헤드라인M"/>
                <a:ea typeface="HY헤드라인M"/>
              </a:rPr>
              <a:t>사업 수행 계획</a:t>
            </a:r>
            <a:endParaRPr kumimoji="0" lang="ko-KR" altLang="en-US" sz="3000" b="0" i="0" u="none" strike="noStrike" cap="none" spc="300" normalizeH="0" baseline="0">
              <a:effectLst/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11638" y="6624638"/>
            <a:ext cx="936625" cy="404812"/>
          </a:xfrm>
        </p:spPr>
        <p:txBody>
          <a:bodyPr/>
          <a:lstStyle/>
          <a:p>
            <a:pPr lvl="0">
              <a:defRPr/>
            </a:pPr>
            <a:fld id="{DD1C79D7-B138-4602-93F4-78F9126FBB29}" type="slidenum">
              <a:rPr lang="en-US" altLang="en-US"/>
              <a:pPr lvl="0">
                <a:defRPr/>
              </a:pPr>
              <a:t>25</a:t>
            </a:fld>
            <a:endParaRPr lang="en-US" altLang="en-US"/>
          </a:p>
        </p:txBody>
      </p:sp>
      <p:sp>
        <p:nvSpPr>
          <p:cNvPr id="21" name="직사각형 16"/>
          <p:cNvSpPr>
            <a:spLocks noChangeArrowheads="1"/>
          </p:cNvSpPr>
          <p:nvPr/>
        </p:nvSpPr>
        <p:spPr>
          <a:xfrm>
            <a:off x="714348" y="1412776"/>
            <a:ext cx="824615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buFont typeface="Wingdings"/>
              <a:buChar char="l"/>
              <a:defRPr/>
            </a:pPr>
            <a:r>
              <a:rPr kumimoji="0" lang="ko-KR" altLang="en-US" sz="2400">
                <a:latin typeface="HY헤드라인M"/>
                <a:ea typeface="HY헤드라인M"/>
              </a:rPr>
              <a:t> 집합교육 세부내용</a:t>
            </a:r>
            <a:r>
              <a:rPr kumimoji="0" lang="en-US" altLang="ko-KR" sz="2400">
                <a:latin typeface="HY헤드라인M"/>
                <a:ea typeface="HY헤드라인M"/>
              </a:rPr>
              <a:t>(</a:t>
            </a:r>
            <a:r>
              <a:rPr kumimoji="0" lang="ko-KR" altLang="en-US" sz="2400">
                <a:latin typeface="HY헤드라인M"/>
                <a:ea typeface="HY헤드라인M"/>
              </a:rPr>
              <a:t>계속</a:t>
            </a:r>
            <a:r>
              <a:rPr kumimoji="0" lang="en-US" altLang="ko-KR" sz="2400">
                <a:latin typeface="HY헤드라인M"/>
                <a:ea typeface="HY헤드라인M"/>
              </a:rPr>
              <a:t>)                           </a:t>
            </a:r>
            <a:r>
              <a:rPr lang="ko-KR" altLang="en-US" sz="1600" kern="0">
                <a:solidFill>
                  <a:srgbClr val="002060"/>
                </a:solidFill>
                <a:latin typeface="HY헤드라인M"/>
                <a:ea typeface="HY헤드라인M"/>
              </a:rPr>
              <a:t>★ 실습과제</a:t>
            </a:r>
            <a:endParaRPr lang="ko-KR" altLang="en-US" sz="16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39297"/>
              </p:ext>
            </p:extLst>
          </p:nvPr>
        </p:nvGraphicFramePr>
        <p:xfrm>
          <a:off x="899592" y="2315466"/>
          <a:ext cx="7929619" cy="3869922"/>
        </p:xfrm>
        <a:graphic>
          <a:graphicData uri="http://schemas.openxmlformats.org/drawingml/2006/table">
            <a:tbl>
              <a:tblPr/>
              <a:tblGrid>
                <a:gridCol w="873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498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7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직장내 인간관계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제안서 평가 실습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국산화 개발업무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종합군수지원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(ILS)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종합군수지원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(ILS)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다산기공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98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8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개인정보 및 기술보호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시험평가업무절차</a:t>
                      </a:r>
                      <a:endParaRPr 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 규격화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통합체계 지원</a:t>
                      </a:r>
                      <a:endParaRPr 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 표준화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en-US" altLang="ko-KR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LIG NEX1</a:t>
                      </a:r>
                      <a:endParaRPr lang="ko-KR" altLang="en-US" sz="1200" kern="0" spc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98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9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Brain</a:t>
                      </a:r>
                      <a:r>
                        <a:rPr lang="en-US" altLang="ko-KR" sz="1300" kern="0" spc="-15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Science 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(</a:t>
                      </a:r>
                      <a:r>
                        <a:rPr lang="ko-KR" altLang="en-US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뇌과학</a:t>
                      </a:r>
                      <a:r>
                        <a:rPr lang="en-US" altLang="ko-KR" sz="1300" kern="0" spc="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제안서 평가 실습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군수품 조달관리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 품질보증업무</a:t>
                      </a:r>
                      <a:endParaRPr 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민수용 드로봇 활용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에버그린텍</a:t>
                      </a:r>
                      <a:r>
                        <a:rPr lang="en-US" altLang="ko-KR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솜비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자격증 과정 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98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10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-9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효과적인 면접 기법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시험평가업무절차</a:t>
                      </a:r>
                      <a:endParaRPr lang="en-US" altLang="ko-KR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전력지원체계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국방 품질보증업무</a:t>
                      </a:r>
                      <a:endParaRPr lang="en-US" altLang="ko-KR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정비지원장비소개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덕산넵코어스</a:t>
                      </a:r>
                      <a:r>
                        <a:rPr lang="en-US" altLang="ko-KR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위플로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498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11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방산관련 법령 이해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방산계약 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 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상업 구매 </a:t>
                      </a:r>
                      <a:endParaRPr lang="en-US" altLang="ko-KR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품질경영관리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신뢰성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산업안전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안전관리</a:t>
                      </a:r>
                      <a:endParaRPr lang="en-US" altLang="ko-KR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방산계약 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상업 구매 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 baseline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kern="0" spc="0" baseline="0" dirty="0" err="1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삼정솔루션</a:t>
                      </a:r>
                      <a:r>
                        <a:rPr lang="en-US" altLang="ko-KR" sz="1200" kern="0" spc="0" baseline="0" dirty="0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, </a:t>
                      </a:r>
                      <a:r>
                        <a:rPr lang="ko-KR" altLang="en-US" sz="1200" kern="0" spc="0" baseline="0" dirty="0" err="1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썰텍</a:t>
                      </a:r>
                      <a:endParaRPr lang="ko-KR" altLang="en-US" sz="1200" kern="0" spc="0" dirty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자격증 과정 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(CAD 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, 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급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498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12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주차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-9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구매관리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-9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품질경영관리</a:t>
                      </a:r>
                      <a:r>
                        <a:rPr lang="en-US" altLang="ko-KR" sz="1300" kern="0" spc="-9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 spc="-90" baseline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신뢰성</a:t>
                      </a:r>
                      <a:endParaRPr lang="en-US" sz="1300" kern="0" spc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-9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분석기법</a:t>
                      </a:r>
                      <a:r>
                        <a:rPr lang="en-US" altLang="ko-KR" sz="1300" kern="0" spc="-9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/</a:t>
                      </a:r>
                      <a:r>
                        <a:rPr lang="ko-KR" altLang="en-US" sz="1300" kern="0" spc="-9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평가업무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★</a:t>
                      </a:r>
                      <a:r>
                        <a:rPr lang="ko-KR" altLang="en-US" sz="1300" kern="0" spc="0">
                          <a:solidFill>
                            <a:schemeClr val="tx1"/>
                          </a:solidFill>
                          <a:latin typeface="HY헤드라인M"/>
                          <a:ea typeface="HY헤드라인M"/>
                        </a:rPr>
                        <a:t>교육생 발표 평가</a:t>
                      </a:r>
                      <a:endParaRPr lang="en-US" sz="1300" kern="0" spc="0">
                        <a:solidFill>
                          <a:schemeClr val="tx1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★교육생 발표 평가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기업체 소개교육</a:t>
                      </a:r>
                    </a:p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2060"/>
                          </a:solidFill>
                          <a:latin typeface="HY헤드라인M"/>
                          <a:ea typeface="HY헤드라인M"/>
                        </a:rPr>
                        <a:t>진스토리코리아</a:t>
                      </a:r>
                      <a:endParaRPr lang="ko-KR" altLang="en-US" sz="1200" kern="0" spc="0" dirty="0">
                        <a:solidFill>
                          <a:srgbClr val="00206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설문조사 및 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수료식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4036"/>
              </p:ext>
            </p:extLst>
          </p:nvPr>
        </p:nvGraphicFramePr>
        <p:xfrm>
          <a:off x="899592" y="1864912"/>
          <a:ext cx="7929619" cy="472745"/>
        </p:xfrm>
        <a:graphic>
          <a:graphicData uri="http://schemas.openxmlformats.org/drawingml/2006/table">
            <a:tbl>
              <a:tblPr/>
              <a:tblGrid>
                <a:gridCol w="873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3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2745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구 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월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화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수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목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모서리가 둥근 직사각형 57"/>
          <p:cNvSpPr/>
          <p:nvPr/>
        </p:nvSpPr>
        <p:spPr>
          <a:xfrm>
            <a:off x="2483768" y="332656"/>
            <a:ext cx="4104456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3000" spc="300">
                <a:latin typeface="HY헤드라인M"/>
                <a:ea typeface="HY헤드라인M"/>
              </a:rPr>
              <a:t>사업 수행 계획</a:t>
            </a:r>
            <a:endParaRPr kumimoji="0" lang="ko-KR" altLang="en-US" sz="3000" b="0" i="0" u="none" strike="noStrike" cap="none" spc="300" normalizeH="0" baseline="0">
              <a:effectLst/>
              <a:latin typeface="HY헤드라인M"/>
              <a:ea typeface="HY헤드라인M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EBA1209C-A832-4E3F-8F00-EA765E9A0F8B}"/>
              </a:ext>
            </a:extLst>
          </p:cNvPr>
          <p:cNvSpPr/>
          <p:nvPr/>
        </p:nvSpPr>
        <p:spPr>
          <a:xfrm>
            <a:off x="827584" y="6255306"/>
            <a:ext cx="659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 </a:t>
            </a:r>
            <a:r>
              <a:rPr lang="ko-KR" altLang="en-US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기업체 소개 교육 </a:t>
            </a:r>
            <a:r>
              <a:rPr lang="en-US" altLang="ko-KR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: </a:t>
            </a:r>
            <a:r>
              <a:rPr lang="ko-KR" altLang="en-US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참여기업체 증가에 따른 추가 편성</a:t>
            </a:r>
            <a:r>
              <a:rPr lang="en-US" altLang="ko-KR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(</a:t>
            </a:r>
            <a:r>
              <a:rPr lang="ko-KR" altLang="en-US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예정</a:t>
            </a:r>
            <a:r>
              <a:rPr lang="en-US" altLang="ko-KR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)</a:t>
            </a:r>
            <a:r>
              <a:rPr lang="ko-KR" altLang="en-US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 2" panose="05020102010507070707" pitchFamily="18" charset="2"/>
              </a:rPr>
              <a:t> 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6" name="직사각형 16"/>
          <p:cNvSpPr>
            <a:spLocks noChangeArrowheads="1"/>
          </p:cNvSpPr>
          <p:nvPr/>
        </p:nvSpPr>
        <p:spPr bwMode="auto">
          <a:xfrm>
            <a:off x="714348" y="1133539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기업체 소개교육 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3H (</a:t>
            </a:r>
            <a:r>
              <a:rPr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매주 수요일 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14:00-16:50)</a:t>
            </a:r>
            <a:r>
              <a:rPr kumimoji="0"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09309"/>
              </p:ext>
            </p:extLst>
          </p:nvPr>
        </p:nvGraphicFramePr>
        <p:xfrm>
          <a:off x="1387703" y="1698115"/>
          <a:ext cx="7072729" cy="1929373"/>
        </p:xfrm>
        <a:graphic>
          <a:graphicData uri="http://schemas.openxmlformats.org/drawingml/2006/table">
            <a:tbl>
              <a:tblPr/>
              <a:tblGrid>
                <a:gridCol w="1272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0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1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내   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방산업체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방산관련업체 소개 및 상담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1~2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 업체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담당강사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방산업체 및 관련업체 대표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채용담당 주요 직위자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교육방법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1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 소개</a:t>
                      </a:r>
                      <a:r>
                        <a:rPr lang="en-US" altLang="ko-KR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기업체가 원하는 인재상</a:t>
                      </a:r>
                      <a:r>
                        <a:rPr lang="en-US" altLang="ko-KR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자격 및 구비요건</a:t>
                      </a:r>
                      <a:r>
                        <a:rPr lang="en-US" altLang="ko-KR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kern="0" spc="-4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ko-KR" altLang="en-US" sz="1400" kern="0" spc="11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채용 관련 상담</a:t>
                      </a:r>
                      <a:r>
                        <a:rPr lang="en-US" altLang="ko-KR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우대조건</a:t>
                      </a:r>
                      <a:r>
                        <a:rPr lang="en-US" altLang="ko-KR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필수 구비역량</a:t>
                      </a:r>
                      <a:r>
                        <a:rPr lang="en-US" altLang="ko-KR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우대조건 등</a:t>
                      </a:r>
                      <a:r>
                        <a:rPr lang="en-US" altLang="ko-KR" sz="1400" kern="0" spc="-4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kern="0" spc="-4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직사각형 16"/>
          <p:cNvSpPr>
            <a:spLocks noChangeArrowheads="1"/>
          </p:cNvSpPr>
          <p:nvPr/>
        </p:nvSpPr>
        <p:spPr bwMode="auto">
          <a:xfrm>
            <a:off x="714348" y="3858355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자격증 교육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, 3H (</a:t>
            </a:r>
            <a:r>
              <a:rPr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매주 목요일 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10:00-12:50)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99017"/>
              </p:ext>
            </p:extLst>
          </p:nvPr>
        </p:nvGraphicFramePr>
        <p:xfrm>
          <a:off x="1403648" y="4365104"/>
          <a:ext cx="7056784" cy="1825933"/>
        </p:xfrm>
        <a:graphic>
          <a:graphicData uri="http://schemas.openxmlformats.org/drawingml/2006/table">
            <a:tbl>
              <a:tblPr/>
              <a:tblGrid>
                <a:gridCol w="1269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7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4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내   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8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 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CAD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실무능력평가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급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2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활 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산업 전반에서 사용되는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차원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CAD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활용능력 함양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설계기획부터 제품 양산에 이르는 업무프로세스 이해 증대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8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매월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주차 토요일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주관기관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한국생산성본부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70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3" name="직사각형 16"/>
          <p:cNvSpPr>
            <a:spLocks noChangeArrowheads="1"/>
          </p:cNvSpPr>
          <p:nvPr/>
        </p:nvSpPr>
        <p:spPr bwMode="auto">
          <a:xfrm>
            <a:off x="714348" y="1815207"/>
            <a:ext cx="8246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집합교육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적용 교육모델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창의융합 교육모델 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(CLD)</a:t>
            </a:r>
          </a:p>
          <a:p>
            <a:pPr latinLnBrk="0"/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Creative Learning by Doing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_x43943368" descr="EMB000022083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9309"/>
            <a:ext cx="6123257" cy="38080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718338" y="1167135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집합교육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강사 확보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36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완료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7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13" name="_x140070584" descr="EMB000022083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" y="3768798"/>
            <a:ext cx="4010025" cy="25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_x140070664" descr="EMB000022083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755688" cy="331236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20"/>
          <p:cNvSpPr/>
          <p:nvPr/>
        </p:nvSpPr>
        <p:spPr>
          <a:xfrm>
            <a:off x="107504" y="1844824"/>
            <a:ext cx="540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학습자 스스로 생각하고 체험하여 지식의 습득</a:t>
            </a:r>
            <a:r>
              <a:rPr lang="en-US" altLang="ko-KR" sz="1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(Know)</a:t>
            </a:r>
            <a:r>
              <a:rPr lang="ko-KR" altLang="en-US" sz="1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 아닌 </a:t>
            </a:r>
            <a:br>
              <a:rPr lang="ko-KR" altLang="en-US" sz="1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1400" b="1" dirty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지식을 활용할 수 있는 능력</a:t>
            </a:r>
            <a:r>
              <a:rPr lang="en-US" altLang="ko-KR" sz="1400" b="1" dirty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(Can Do)</a:t>
            </a:r>
            <a:r>
              <a:rPr lang="ko-KR" altLang="en-US" sz="1400" b="1" dirty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체득</a:t>
            </a:r>
            <a:r>
              <a:rPr lang="ko-KR" altLang="en-US" sz="1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 수 있도록 구성된 </a:t>
            </a:r>
            <a:endParaRPr lang="en-US" altLang="ko-KR" sz="1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 학습 활동 중심의 수업 모형</a:t>
            </a:r>
          </a:p>
        </p:txBody>
      </p:sp>
      <p:sp>
        <p:nvSpPr>
          <p:cNvPr id="16" name="직사각형 21"/>
          <p:cNvSpPr/>
          <p:nvPr/>
        </p:nvSpPr>
        <p:spPr>
          <a:xfrm>
            <a:off x="6069909" y="2143098"/>
            <a:ext cx="280831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생각하면서 배우는 힘 터득</a:t>
            </a:r>
          </a:p>
        </p:txBody>
      </p:sp>
      <p:cxnSp>
        <p:nvCxnSpPr>
          <p:cNvPr id="17" name="직선 화살표 연결선 22"/>
          <p:cNvCxnSpPr>
            <a:stCxn id="15" idx="3"/>
            <a:endCxn id="16" idx="1"/>
          </p:cNvCxnSpPr>
          <p:nvPr/>
        </p:nvCxnSpPr>
        <p:spPr>
          <a:xfrm flipV="1">
            <a:off x="5508104" y="2373931"/>
            <a:ext cx="561805" cy="18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6"/>
          <p:cNvSpPr>
            <a:spLocks noChangeArrowheads="1"/>
          </p:cNvSpPr>
          <p:nvPr/>
        </p:nvSpPr>
        <p:spPr bwMode="auto">
          <a:xfrm>
            <a:off x="714348" y="1052736"/>
            <a:ext cx="8246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집합교육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적용 교육모델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창의융합 교육모델 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(CLD)</a:t>
            </a:r>
          </a:p>
          <a:p>
            <a:pPr latinLnBrk="0"/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</a:t>
            </a:r>
            <a:r>
              <a:rPr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Creative Learning by Doing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89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11638" y="6624638"/>
            <a:ext cx="936625" cy="404812"/>
          </a:xfrm>
        </p:spPr>
        <p:txBody>
          <a:bodyPr/>
          <a:lstStyle/>
          <a:p>
            <a:fld id="{DD1C79D7-B138-4602-93F4-78F9126FBB2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1" name="직사각형 16"/>
          <p:cNvSpPr>
            <a:spLocks noChangeArrowheads="1"/>
          </p:cNvSpPr>
          <p:nvPr/>
        </p:nvSpPr>
        <p:spPr bwMode="auto">
          <a:xfrm>
            <a:off x="714348" y="1781282"/>
            <a:ext cx="2705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세부계획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6"/>
          <p:cNvSpPr>
            <a:spLocks noChangeArrowheads="1"/>
          </p:cNvSpPr>
          <p:nvPr/>
        </p:nvSpPr>
        <p:spPr bwMode="auto">
          <a:xfrm>
            <a:off x="467544" y="1230183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라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기업체 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실무연수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2668727"/>
                <a:ext cx="7838573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주관기관과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 </m:t>
                    </m:r>
                    <m:r>
                      <a:rPr lang="ko-KR" altLang="en-US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연수기업</m:t>
                    </m:r>
                    <m:r>
                      <a:rPr lang="en-US" altLang="ko-KR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간</m:t>
                    </m:r>
                    <m:r>
                      <a:rPr lang="en-US" altLang="ko-KR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en-US" altLang="ko-KR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𝑀𝑂𝑈</m:t>
                    </m:r>
                    <m:r>
                      <a:rPr lang="en-US" altLang="ko-KR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체결</m:t>
                    </m:r>
                    <m:r>
                      <a:rPr lang="en-US" altLang="ko-KR" sz="2000" b="0" i="1" spc="-150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</m:t>
                    </m:r>
                  </m:oMath>
                </a14:m>
                <a:r>
                  <a:rPr lang="ko-KR" altLang="en-US" sz="2000" b="0" spc="-15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컨설턴트 </a:t>
                </a:r>
                <a:r>
                  <a:rPr lang="ko-KR" altLang="en-US" sz="2000" spc="-15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주</a:t>
                </a:r>
                <a:r>
                  <a:rPr lang="en-US" altLang="ko-KR" sz="2000" spc="-15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1</a:t>
                </a:r>
                <a:r>
                  <a:rPr lang="ko-KR" altLang="en-US" sz="2000" spc="-15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회 방문 교육생 관리</a:t>
                </a:r>
                <a:endParaRPr lang="ko-KR" altLang="en-US" sz="2000" b="0" spc="-15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2668727"/>
                <a:ext cx="7838573" cy="400815"/>
              </a:xfrm>
              <a:prstGeom prst="rect">
                <a:avLst/>
              </a:prstGeom>
              <a:blipFill rotWithShape="1">
                <a:blip r:embed="rId2"/>
                <a:stretch>
                  <a:fillRect t="-10606" b="-227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2267912"/>
                <a:ext cx="68407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기업체와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교육생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1:1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매칭으로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실무연수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효과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달성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 </m:t>
                    </m:r>
                  </m:oMath>
                </a14:m>
                <a:r>
                  <a:rPr lang="ko-KR" altLang="en-US" sz="2000" b="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24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267912"/>
                <a:ext cx="684076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9913" y="2578165"/>
            <a:ext cx="6873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881141" y="57514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60719"/>
              </p:ext>
            </p:extLst>
          </p:nvPr>
        </p:nvGraphicFramePr>
        <p:xfrm>
          <a:off x="1187624" y="3160104"/>
          <a:ext cx="7416824" cy="3172105"/>
        </p:xfrm>
        <a:graphic>
          <a:graphicData uri="http://schemas.openxmlformats.org/drawingml/2006/table">
            <a:tbl>
              <a:tblPr/>
              <a:tblGrid>
                <a:gridCol w="1269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29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내   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3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480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 /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방산관련 기업체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협력기업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49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연수시간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 연수시간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8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(09:00-18:00)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주간 연수시간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40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총 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480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X 12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),</a:t>
                      </a:r>
                      <a:r>
                        <a:rPr lang="en-US" altLang="ko-KR" sz="1600" kern="0" spc="0" baseline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세부시간은 연수계약에 반영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7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연수방법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 연구 담당관에 의한 연수관리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출석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결석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컨설턴트 주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회 이상 기업체 방문 및 연수현장 확인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1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  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단체보험 가입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기업체 표준협약서 체결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6" name="직사각형 16">
            <a:extLst>
              <a:ext uri="{FF2B5EF4-FFF2-40B4-BE49-F238E27FC236}">
                <a16:creationId xmlns:a16="http://schemas.microsoft.com/office/drawing/2014/main" xmlns="" id="{E4E66DEE-6245-445F-883A-1249F886A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45" y="3068960"/>
            <a:ext cx="5975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u="sng" spc="-150" dirty="0">
                <a:latin typeface="HY헤드라인M" pitchFamily="18" charset="-127"/>
                <a:ea typeface="HY헤드라인M" pitchFamily="18" charset="-127"/>
              </a:rPr>
              <a:t>중</a:t>
            </a:r>
            <a:r>
              <a:rPr lang="en-US" altLang="ko-KR" sz="2400" u="sng" spc="-15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u="sng" spc="-150" dirty="0" err="1">
                <a:latin typeface="HY헤드라인M" pitchFamily="18" charset="-127"/>
                <a:ea typeface="HY헤드라인M" pitchFamily="18" charset="-127"/>
              </a:rPr>
              <a:t>러</a:t>
            </a:r>
            <a:r>
              <a:rPr lang="ko-KR" altLang="en-US" sz="2400" u="sng" spc="-150" dirty="0">
                <a:latin typeface="HY헤드라인M" pitchFamily="18" charset="-127"/>
                <a:ea typeface="HY헤드라인M" pitchFamily="18" charset="-127"/>
              </a:rPr>
              <a:t> 협력     미국</a:t>
            </a:r>
            <a:r>
              <a:rPr lang="en-US" altLang="ko-KR" sz="2400" u="sng" spc="-15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u="sng" spc="-150" dirty="0">
                <a:latin typeface="HY헤드라인M" pitchFamily="18" charset="-127"/>
                <a:ea typeface="HY헤드라인M" pitchFamily="18" charset="-127"/>
              </a:rPr>
              <a:t>영국</a:t>
            </a:r>
            <a:r>
              <a:rPr lang="en-US" altLang="ko-KR" sz="2400" u="sng" spc="-150" dirty="0">
                <a:latin typeface="HY헤드라인M" pitchFamily="18" charset="-127"/>
                <a:ea typeface="HY헤드라인M" pitchFamily="18" charset="-127"/>
              </a:rPr>
              <a:t>, EU </a:t>
            </a:r>
            <a:r>
              <a:rPr lang="ko-KR" altLang="en-US" sz="2400" u="sng" spc="-150" dirty="0">
                <a:latin typeface="HY헤드라인M" pitchFamily="18" charset="-127"/>
                <a:ea typeface="HY헤드라인M" pitchFamily="18" charset="-127"/>
              </a:rPr>
              <a:t>등 서방측 동맹 </a:t>
            </a:r>
            <a:endParaRPr lang="en-US" altLang="ko-KR" sz="2400" u="sng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EAA773E6-C776-4327-8F71-316DA1F73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797152"/>
            <a:ext cx="7670086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21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1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미국이 경제규율을 고려하지 않은 채 </a:t>
            </a:r>
            <a:r>
              <a:rPr lang="ko-KR" altLang="en-US" sz="210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디커플링과</a:t>
            </a:r>
            <a:r>
              <a:rPr lang="ko-KR" altLang="en-US" sz="21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10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공급망에서</a:t>
            </a:r>
            <a:endParaRPr lang="en-US" altLang="ko-KR" sz="21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21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1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중국을 배제하려는 시도는 전세계를 적대시하는 것</a:t>
            </a:r>
            <a:r>
              <a:rPr lang="en-US" altLang="ko-KR" sz="21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</a:p>
        </p:txBody>
      </p:sp>
      <p:sp>
        <p:nvSpPr>
          <p:cNvPr id="18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사 업  추 진  배 경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2340169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중국의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시진핑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장기 집권 안착으로 대만해협 위기 고조   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6">
            <a:extLst>
              <a:ext uri="{FF2B5EF4-FFF2-40B4-BE49-F238E27FC236}">
                <a16:creationId xmlns:a16="http://schemas.microsoft.com/office/drawing/2014/main" xmlns="" id="{2B2FC591-EE34-4F59-BFAF-4B4F7C24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1436003"/>
            <a:ext cx="82461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러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우 전쟁 지속으로 세계 안보 불안정 지속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☞</a:t>
            </a:r>
            <a:r>
              <a:rPr lang="ko-KR" altLang="en-US" sz="22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경제 위기 발생 우려</a:t>
            </a:r>
            <a:endParaRPr lang="en-US" altLang="ko-KR" sz="22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868650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세계는 안보 불안정기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왼쪽/오른쪽 화살표 6"/>
          <p:cNvSpPr/>
          <p:nvPr/>
        </p:nvSpPr>
        <p:spPr bwMode="auto">
          <a:xfrm>
            <a:off x="2499247" y="3212976"/>
            <a:ext cx="360040" cy="216024"/>
          </a:xfrm>
          <a:prstGeom prst="leftRightArrow">
            <a:avLst/>
          </a:prstGeom>
          <a:solidFill>
            <a:srgbClr val="7030A0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6">
            <a:extLst>
              <a:ext uri="{FF2B5EF4-FFF2-40B4-BE49-F238E27FC236}">
                <a16:creationId xmlns:a16="http://schemas.microsoft.com/office/drawing/2014/main" xmlns="" id="{2B2FC591-EE34-4F59-BFAF-4B4F7C24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4172307"/>
            <a:ext cx="6013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중국발전고위급 포럼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(2023.3.27,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베이징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24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604954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spc="-15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미중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패권경쟁은 경제안보와 대중국 </a:t>
            </a:r>
            <a:r>
              <a:rPr lang="ko-KR" altLang="en-US" sz="2400" spc="-15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디커플링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000" spc="-15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68561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인플레이션</a:t>
            </a:r>
            <a:r>
              <a:rPr lang="en-US" altLang="ko-KR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고금리 지속</a:t>
            </a:r>
            <a:r>
              <a:rPr lang="en-US" altLang="ko-KR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에너지 위기 가속 </a:t>
            </a:r>
            <a:r>
              <a:rPr lang="ko-KR" altLang="en-US" sz="2400" spc="-150" dirty="0">
                <a:solidFill>
                  <a:srgbClr val="0000CC"/>
                </a:solidFill>
                <a:latin typeface="맑은 고딕"/>
                <a:ea typeface="맑은 고딕"/>
              </a:rPr>
              <a:t>⇒ </a:t>
            </a:r>
            <a:r>
              <a:rPr lang="ko-KR" altLang="en-US" sz="2400" u="sng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산업 다변화 요구   </a:t>
            </a:r>
            <a:endParaRPr lang="ko-KR" altLang="en-US" sz="2000" u="sng" spc="-15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6" name="_x145385880" descr="EMB000017384d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19" y="2996952"/>
            <a:ext cx="2340755" cy="15605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11638" y="6624638"/>
            <a:ext cx="936625" cy="40481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C79D7-B138-4602-93F4-78F9126FBB29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21" name="직사각형 16"/>
          <p:cNvSpPr>
            <a:spLocks noChangeArrowheads="1"/>
          </p:cNvSpPr>
          <p:nvPr/>
        </p:nvSpPr>
        <p:spPr bwMode="auto">
          <a:xfrm>
            <a:off x="753580" y="1069449"/>
            <a:ext cx="8106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참여기업체 현황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지속 협조 추진 중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9913" y="2189395"/>
            <a:ext cx="687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881141" y="57514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사업 수행 계획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C8B87D5B-303B-437B-A91C-0F4F2EB0D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91610"/>
              </p:ext>
            </p:extLst>
          </p:nvPr>
        </p:nvGraphicFramePr>
        <p:xfrm>
          <a:off x="772900" y="1560990"/>
          <a:ext cx="7814100" cy="5148513"/>
        </p:xfrm>
        <a:graphic>
          <a:graphicData uri="http://schemas.openxmlformats.org/drawingml/2006/table">
            <a:tbl>
              <a:tblPr/>
              <a:tblGrid>
                <a:gridCol w="1302350">
                  <a:extLst>
                    <a:ext uri="{9D8B030D-6E8A-4147-A177-3AD203B41FA5}">
                      <a16:colId xmlns:a16="http://schemas.microsoft.com/office/drawing/2014/main" xmlns="" val="2648828380"/>
                    </a:ext>
                  </a:extLst>
                </a:gridCol>
                <a:gridCol w="1302350">
                  <a:extLst>
                    <a:ext uri="{9D8B030D-6E8A-4147-A177-3AD203B41FA5}">
                      <a16:colId xmlns:a16="http://schemas.microsoft.com/office/drawing/2014/main" xmlns="" val="2459188778"/>
                    </a:ext>
                  </a:extLst>
                </a:gridCol>
                <a:gridCol w="1302350">
                  <a:extLst>
                    <a:ext uri="{9D8B030D-6E8A-4147-A177-3AD203B41FA5}">
                      <a16:colId xmlns:a16="http://schemas.microsoft.com/office/drawing/2014/main" xmlns="" val="1650264908"/>
                    </a:ext>
                  </a:extLst>
                </a:gridCol>
                <a:gridCol w="1302350">
                  <a:extLst>
                    <a:ext uri="{9D8B030D-6E8A-4147-A177-3AD203B41FA5}">
                      <a16:colId xmlns:a16="http://schemas.microsoft.com/office/drawing/2014/main" xmlns="" val="3012138821"/>
                    </a:ext>
                  </a:extLst>
                </a:gridCol>
                <a:gridCol w="1302350">
                  <a:extLst>
                    <a:ext uri="{9D8B030D-6E8A-4147-A177-3AD203B41FA5}">
                      <a16:colId xmlns:a16="http://schemas.microsoft.com/office/drawing/2014/main" xmlns="" val="472567639"/>
                    </a:ext>
                  </a:extLst>
                </a:gridCol>
                <a:gridCol w="1302350">
                  <a:extLst>
                    <a:ext uri="{9D8B030D-6E8A-4147-A177-3AD203B41FA5}">
                      <a16:colId xmlns:a16="http://schemas.microsoft.com/office/drawing/2014/main" xmlns="" val="1231982012"/>
                    </a:ext>
                  </a:extLst>
                </a:gridCol>
              </a:tblGrid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업체명</a:t>
                      </a:r>
                      <a:endParaRPr lang="ko-KR" altLang="en-US" sz="1600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사업분야</a:t>
                      </a:r>
                      <a:endParaRPr lang="ko-KR" altLang="en-US" sz="1600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소재지</a:t>
                      </a:r>
                      <a:endParaRPr lang="ko-KR" altLang="en-US" sz="1600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업체명</a:t>
                      </a:r>
                      <a:endParaRPr lang="ko-KR" altLang="en-US" sz="1600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사업분야</a:t>
                      </a:r>
                      <a:endParaRPr lang="ko-KR" altLang="en-US" sz="1600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소재지</a:t>
                      </a:r>
                      <a:endParaRPr lang="ko-KR" altLang="en-US" sz="1600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488828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코캄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배터리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논산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위플로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비행체점검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경기 성남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5488215"/>
                  </a:ext>
                </a:extLst>
              </a:tr>
              <a:tr h="3655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연합정밀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제어장치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천안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삼정솔루션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7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안티드론시스템</a:t>
                      </a:r>
                      <a:endParaRPr lang="ko-KR" altLang="en-US" sz="13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경기 수원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588997"/>
                  </a:ext>
                </a:extLst>
              </a:tr>
              <a:tr h="3655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극동통신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레이더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논산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설텍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기계설계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대구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700580"/>
                  </a:ext>
                </a:extLst>
              </a:tr>
              <a:tr h="3394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다산기공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기계 총포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전북 완주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진스토리코리아</a:t>
                      </a:r>
                      <a:endParaRPr lang="ko-KR" altLang="en-US" sz="12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AI</a:t>
                      </a:r>
                      <a:r>
                        <a:rPr lang="en-US" altLang="ko-KR" sz="1600" kern="0" spc="0" baseline="0" dirty="0" smtClean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0" baseline="0" dirty="0" smtClean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교육분석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서울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089208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풍산</a:t>
                      </a:r>
                      <a:r>
                        <a:rPr 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FNS</a:t>
                      </a:r>
                      <a:endParaRPr 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탄약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논산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나라지킴이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안전용품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천안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8335024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UI</a:t>
                      </a: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헬리콥터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헬기기체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예산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클라이젠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자동차 부품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예산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065848"/>
                  </a:ext>
                </a:extLst>
              </a:tr>
              <a:tr h="3394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70" dirty="0" err="1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유씨엘스위프트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광통신장비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대전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이텍산업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기계장비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세종시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3086254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성진테크윈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군용스위치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대전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동인광학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광학장비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경기 부천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4695515"/>
                  </a:ext>
                </a:extLst>
              </a:tr>
              <a:tr h="3655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두시텍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드론항법장치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대전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씨엔엠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특수장비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천안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5232194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센서피아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축 변압기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대전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삼영기계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엔진부품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공주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98887"/>
                  </a:ext>
                </a:extLst>
              </a:tr>
              <a:tr h="3655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LIG-Nex1</a:t>
                      </a:r>
                      <a:endParaRPr 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유도무기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대전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바이켐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페인트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예산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5116073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에버그린텍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금형제작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공주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두원공업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자동차부품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세종시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2074300"/>
                  </a:ext>
                </a:extLst>
              </a:tr>
              <a:tr h="3196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솜비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드론제작</a:t>
                      </a:r>
                      <a:endParaRPr lang="ko-KR" altLang="en-US" sz="1600" kern="0" spc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인천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두리두리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곡물가공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충남 논산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083664"/>
                  </a:ext>
                </a:extLst>
              </a:tr>
              <a:tr h="3655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덕산넵코어스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항공기장치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대전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에버다임</a:t>
                      </a:r>
                      <a:endParaRPr lang="ko-KR" altLang="en-US" sz="1600" kern="0" spc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발전기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206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충북 진천</a:t>
                      </a:r>
                      <a:endParaRPr lang="ko-KR" altLang="en-US" sz="1600" kern="0" spc="0" dirty="0">
                        <a:solidFill>
                          <a:srgbClr val="00206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6422" marR="86422" marT="43211" marB="432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227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1C79D7-B138-4602-93F4-78F9126FBB29}" type="slidenum">
              <a:rPr lang="en-US" altLang="en-US"/>
              <a:pPr lvl="0">
                <a:defRPr/>
              </a:pPr>
              <a:t>31</a:t>
            </a:fld>
            <a:endParaRPr lang="en-US" altLang="en-US"/>
          </a:p>
        </p:txBody>
      </p:sp>
      <p:sp>
        <p:nvSpPr>
          <p:cNvPr id="5" name="직사각형 16"/>
          <p:cNvSpPr>
            <a:spLocks noChangeArrowheads="1"/>
          </p:cNvSpPr>
          <p:nvPr/>
        </p:nvSpPr>
        <p:spPr>
          <a:xfrm>
            <a:off x="611560" y="3789040"/>
            <a:ext cx="7999346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buFont typeface="Wingdings"/>
              <a:buChar char="l"/>
              <a:defRPr/>
            </a:pPr>
            <a:r>
              <a:rPr kumimoji="0" lang="ko-KR" altLang="en-US" sz="2400">
                <a:latin typeface="HY헤드라인M"/>
                <a:ea typeface="HY헤드라인M"/>
              </a:rPr>
              <a:t> </a:t>
            </a:r>
            <a:r>
              <a:rPr lang="ko-KR" altLang="en-US" sz="2400">
                <a:latin typeface="HY헤드라인M"/>
                <a:ea typeface="HY헤드라인M"/>
              </a:rPr>
              <a:t>실무연수 간 기업체 역할</a:t>
            </a:r>
            <a:endParaRPr lang="ko-KR" altLang="en-US" sz="2000">
              <a:solidFill>
                <a:srgbClr val="0000CC"/>
              </a:solidFill>
              <a:latin typeface="HY헤드라인M"/>
              <a:ea typeface="HY헤드라인M"/>
            </a:endParaRPr>
          </a:p>
        </p:txBody>
      </p:sp>
      <p:sp>
        <p:nvSpPr>
          <p:cNvPr id="12" name="모서리가 둥근 직사각형 57"/>
          <p:cNvSpPr/>
          <p:nvPr/>
        </p:nvSpPr>
        <p:spPr>
          <a:xfrm>
            <a:off x="2483768" y="332656"/>
            <a:ext cx="4104456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marR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o-KR" altLang="en-US" sz="3000" spc="300">
                <a:latin typeface="HY헤드라인M"/>
                <a:ea typeface="HY헤드라인M"/>
              </a:rPr>
              <a:t>사업 수행 계획</a:t>
            </a:r>
            <a:endParaRPr kumimoji="0" lang="ko-KR" altLang="en-US" sz="3000" b="0" i="0" u="none" strike="noStrike" cap="none" spc="300" normalizeH="0" baseline="0">
              <a:effectLst/>
              <a:latin typeface="HY헤드라인M"/>
              <a:ea typeface="HY헤드라인M"/>
            </a:endParaRPr>
          </a:p>
        </p:txBody>
      </p:sp>
      <p:sp>
        <p:nvSpPr>
          <p:cNvPr id="13" name="직사각형 16"/>
          <p:cNvSpPr>
            <a:spLocks noChangeArrowheads="1"/>
          </p:cNvSpPr>
          <p:nvPr/>
        </p:nvSpPr>
        <p:spPr>
          <a:xfrm>
            <a:off x="611560" y="1412776"/>
            <a:ext cx="824615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buFont typeface="Wingdings"/>
              <a:buChar char="l"/>
              <a:defRPr/>
            </a:pPr>
            <a:r>
              <a:rPr kumimoji="0" lang="ko-KR" altLang="en-US" sz="2400">
                <a:latin typeface="HY헤드라인M"/>
                <a:ea typeface="HY헤드라인M"/>
              </a:rPr>
              <a:t> </a:t>
            </a:r>
            <a:r>
              <a:rPr lang="ko-KR" altLang="en-US" sz="2400">
                <a:latin typeface="HY헤드라인M"/>
                <a:ea typeface="HY헤드라인M"/>
              </a:rPr>
              <a:t>주관기관 역할</a:t>
            </a:r>
            <a:endParaRPr lang="ko-KR" altLang="en-US" sz="2000">
              <a:solidFill>
                <a:srgbClr val="0000CC"/>
              </a:solidFill>
              <a:latin typeface="HY헤드라인M"/>
              <a:ea typeface="HY헤드라인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>
                <a:spLocks noChangeArrowheads="1"/>
              </p:cNvSpPr>
              <p:nvPr/>
            </p:nvSpPr>
            <p:spPr>
              <a:xfrm>
                <a:off x="951119" y="2371524"/>
                <a:ext cx="7509313" cy="40011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기업체와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교육생의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𝑁𝑒𝑒𝑑𝑠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파악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상호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충족되도록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준비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조정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4" name=""/>
              <p:cNvSpPr txBox="1"/>
              <p:nvPr/>
            </p:nvSpPr>
            <p:spPr>
              <a:xfrm>
                <a:off x="951119" y="2371524"/>
                <a:ext cx="7509313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6"/>
              <p:cNvSpPr>
                <a:spLocks noChangeArrowheads="1"/>
              </p:cNvSpPr>
              <p:nvPr/>
            </p:nvSpPr>
            <p:spPr>
              <a:xfrm>
                <a:off x="940820" y="1970709"/>
                <a:ext cx="8059164" cy="4376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교육생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전공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적성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자격증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기초로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개인별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이력서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작성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1</m:t>
                      </m:r>
                      <m:r>
                        <a:rPr lang="en-US" altLang="ko-KR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−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3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지망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작성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b="0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5" name=""/>
              <p:cNvSpPr txBox="1"/>
              <p:nvPr/>
            </p:nvSpPr>
            <p:spPr>
              <a:xfrm>
                <a:off x="940820" y="1970709"/>
                <a:ext cx="8059164" cy="437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>
                <a:spLocks noChangeArrowheads="1"/>
              </p:cNvSpPr>
              <p:nvPr/>
            </p:nvSpPr>
            <p:spPr>
              <a:xfrm>
                <a:off x="951119" y="2798772"/>
                <a:ext cx="6645217" cy="40011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교육생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전원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보험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가입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기업체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표준협약서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확인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등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6" name=""/>
              <p:cNvSpPr txBox="1"/>
              <p:nvPr/>
            </p:nvSpPr>
            <p:spPr>
              <a:xfrm>
                <a:off x="951119" y="2798772"/>
                <a:ext cx="664521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>
                <a:spLocks noChangeArrowheads="1"/>
              </p:cNvSpPr>
              <p:nvPr/>
            </p:nvSpPr>
            <p:spPr>
              <a:xfrm>
                <a:off x="951119" y="3244209"/>
                <a:ext cx="5997145" cy="40081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체계적인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교육과정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운영으로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취업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목표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달성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7" name=""/>
              <p:cNvSpPr txBox="1"/>
              <p:nvPr/>
            </p:nvSpPr>
            <p:spPr>
              <a:xfrm>
                <a:off x="951119" y="3244209"/>
                <a:ext cx="5997145" cy="4008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sp>
        <p:nvSpPr>
          <p:cNvPr id="18" name="Rectangle 13"/>
          <p:cNvSpPr>
            <a:spLocks noChangeArrowheads="1"/>
          </p:cNvSpPr>
          <p:nvPr/>
        </p:nvSpPr>
        <p:spPr>
          <a:xfrm>
            <a:off x="963645" y="4347569"/>
            <a:ext cx="7894065" cy="152484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00B0F0"/>
            </a:solidFill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ko-KR" b="1">
              <a:solidFill>
                <a:srgbClr val="002060"/>
              </a:solidFill>
              <a:latin typeface="HY견명조"/>
              <a:ea typeface="HY견명조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>
                <a:spLocks noChangeArrowheads="1"/>
              </p:cNvSpPr>
              <p:nvPr/>
            </p:nvSpPr>
            <p:spPr>
              <a:xfrm>
                <a:off x="909891" y="4909935"/>
                <a:ext cx="7509313" cy="40011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교육생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적성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전공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자격증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기초로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기업연수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취업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가능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교육생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선정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19" name=""/>
              <p:cNvSpPr txBox="1"/>
              <p:nvPr/>
            </p:nvSpPr>
            <p:spPr>
              <a:xfrm>
                <a:off x="909891" y="4909935"/>
                <a:ext cx="750931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6"/>
              <p:cNvSpPr>
                <a:spLocks noChangeArrowheads="1"/>
              </p:cNvSpPr>
              <p:nvPr/>
            </p:nvSpPr>
            <p:spPr>
              <a:xfrm>
                <a:off x="899592" y="4509120"/>
                <a:ext cx="7416824" cy="40081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집합교육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간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기업소개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업체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희망자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자격조건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우대조건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스펙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등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b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HY헤드라인M" pitchFamily="18" charset="-127"/>
                        </a:rPr>
                        <m:t>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0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09120"/>
                <a:ext cx="7416824" cy="400815"/>
              </a:xfrm>
              <a:prstGeom prst="rect">
                <a:avLst/>
              </a:prstGeom>
              <a:blipFill>
                <a:blip r:embed="rId7"/>
                <a:stretch>
                  <a:fillRect b="-53846"/>
                </a:stretch>
              </a:blipFill>
              <a:ln w="9525">
                <a:noFill/>
                <a:miter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>
                <a:spLocks noChangeArrowheads="1"/>
              </p:cNvSpPr>
              <p:nvPr/>
            </p:nvSpPr>
            <p:spPr>
              <a:xfrm>
                <a:off x="909891" y="5337183"/>
                <a:ext cx="6645217" cy="40011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교육생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컨설턴트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,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기업체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대표</m:t>
                      </m:r>
                      <m:d>
                        <m:dPr>
                          <m:ctrlPr>
                            <a:rPr lang="en-US" altLang="ko-KR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HY헤드라인M" pitchFamily="18" charset="-127"/>
                            </a:rPr>
                          </m:ctrlPr>
                        </m:dPr>
                        <m:e>
                          <m:r>
                            <a:rPr lang="ko-KR" altLang="en-US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HY헤드라인M" pitchFamily="18" charset="-127"/>
                            </a:rPr>
                            <m:t>채용담당자</m:t>
                          </m:r>
                        </m:e>
                      </m:d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협조체제</m:t>
                      </m:r>
                      <m:r>
                        <a:rPr lang="en-US" altLang="ko-KR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2060"/>
                          </a:solidFill>
                          <a:latin typeface="Cambria Math"/>
                          <a:ea typeface="HY헤드라인M" pitchFamily="18" charset="-127"/>
                        </a:rPr>
                        <m:t>유지</m:t>
                      </m:r>
                    </m:oMath>
                  </m:oMathPara>
                </a14:m>
                <a:endParaRPr/>
              </a:p>
            </p:txBody>
          </p:sp>
        </mc:Choice>
        <mc:Fallback xmlns="" xmlns:c="http://schemas.openxmlformats.org/drawingml/2006/chart" xmlns:dgm="http://schemas.openxmlformats.org/drawingml/2006/diagram" xmlns:dsp="http://schemas.microsoft.com/office/drawing/2008/diagram">
          <p:sp>
            <p:nvSpPr>
              <p:cNvPr id="21" name=""/>
              <p:cNvSpPr txBox="1"/>
              <p:nvPr/>
            </p:nvSpPr>
            <p:spPr>
              <a:xfrm>
                <a:off x="909891" y="5337183"/>
                <a:ext cx="664521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</p:sp>
        </mc:Fallback>
      </mc:AlternateContent>
      <p:sp>
        <p:nvSpPr>
          <p:cNvPr id="22" name="직사각형 16"/>
          <p:cNvSpPr>
            <a:spLocks noChangeArrowheads="1"/>
          </p:cNvSpPr>
          <p:nvPr/>
        </p:nvSpPr>
        <p:spPr>
          <a:xfrm>
            <a:off x="823092" y="5965830"/>
            <a:ext cx="7787814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ko-KR" altLang="en-US" sz="2100" b="1">
                <a:solidFill>
                  <a:srgbClr val="7030A0"/>
                </a:solidFill>
                <a:latin typeface="맑은 고딕"/>
                <a:ea typeface="맑은 고딕"/>
              </a:rPr>
              <a:t>※ 실무연수를 통해 기업에서 필요한 인재 양성 및 채용 노력 </a:t>
            </a:r>
            <a:endParaRPr lang="en-US" altLang="ko-KR" sz="2100" b="1">
              <a:solidFill>
                <a:srgbClr val="7030A0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 xmlns:a14="http://schemas.microsoft.com/office/drawing/2010/main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11638" y="6624638"/>
            <a:ext cx="936625" cy="404812"/>
          </a:xfrm>
        </p:spPr>
        <p:txBody>
          <a:bodyPr/>
          <a:lstStyle/>
          <a:p>
            <a:fld id="{DD1C79D7-B138-4602-93F4-78F9126FBB2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8" name="직사각형 16"/>
          <p:cNvSpPr>
            <a:spLocks noChangeArrowheads="1"/>
          </p:cNvSpPr>
          <p:nvPr/>
        </p:nvSpPr>
        <p:spPr bwMode="auto">
          <a:xfrm>
            <a:off x="714348" y="2456309"/>
            <a:ext cx="8246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교육 및 실무연수 간 </a:t>
            </a:r>
            <a:r>
              <a:rPr kumimoji="0" lang="ko-KR" altLang="en-US" sz="2400" u="sng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취업 전문 컨설턴트 </a:t>
            </a:r>
            <a:r>
              <a:rPr kumimoji="0" lang="en-US" altLang="ko-KR" sz="2400" u="sng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2400" u="sng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운영 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집합교육간 교육생과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1:1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멘토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형성을 통한 관리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집체교육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및 실무연수 간 학생관리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멘토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멘티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관계 유지 및 취업 지원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16"/>
          <p:cNvSpPr>
            <a:spLocks noChangeArrowheads="1"/>
          </p:cNvSpPr>
          <p:nvPr/>
        </p:nvSpPr>
        <p:spPr bwMode="auto">
          <a:xfrm>
            <a:off x="714348" y="4218181"/>
            <a:ext cx="825014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유능한 </a:t>
            </a: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컨설턴트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확보 및 방산관련 기업 추가 협조</a:t>
            </a: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방산분야 전문가를 업체 및 취업 컨설턴트로 운영 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주요 경력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방위사업청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년 근무자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방산업체 자문역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기업경영컨설턴트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취업 및 창업컨설턴트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lang="ko-KR" altLang="en-US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교육 참여 방산관련 업체 추가 협조  </a:t>
            </a:r>
            <a:endParaRPr lang="en-US" altLang="ko-KR" sz="22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업체별 여건 고려 학생 </a:t>
            </a:r>
            <a:r>
              <a:rPr lang="en-US" altLang="ko-KR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1-2</a:t>
            </a:r>
            <a:r>
              <a:rPr lang="ko-KR" altLang="en-US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명 취업 유도</a:t>
            </a:r>
            <a:r>
              <a:rPr lang="en-US" altLang="ko-KR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  <p:sp>
        <p:nvSpPr>
          <p:cNvPr id="31" name="직사각형 16"/>
          <p:cNvSpPr>
            <a:spLocks noChangeArrowheads="1"/>
          </p:cNvSpPr>
          <p:nvPr/>
        </p:nvSpPr>
        <p:spPr bwMode="auto">
          <a:xfrm>
            <a:off x="718338" y="1774557"/>
            <a:ext cx="8246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교육생 </a:t>
            </a:r>
            <a:r>
              <a:rPr kumimoji="0"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명 중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취업 </a:t>
            </a:r>
            <a:r>
              <a:rPr kumimoji="0"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명 이상 달성 </a:t>
            </a:r>
            <a:r>
              <a:rPr kumimoji="0"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(50% </a:t>
            </a:r>
            <a:r>
              <a:rPr kumimoji="0"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kumimoji="0" lang="en-US" altLang="ko-KR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직사각형 16"/>
          <p:cNvSpPr>
            <a:spLocks noChangeArrowheads="1"/>
          </p:cNvSpPr>
          <p:nvPr/>
        </p:nvSpPr>
        <p:spPr bwMode="auto">
          <a:xfrm>
            <a:off x="467544" y="1167135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마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취업지원계획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직사각형 16"/>
          <p:cNvSpPr>
            <a:spLocks noChangeArrowheads="1"/>
          </p:cNvSpPr>
          <p:nvPr/>
        </p:nvSpPr>
        <p:spPr bwMode="auto">
          <a:xfrm>
            <a:off x="714348" y="1628800"/>
            <a:ext cx="824615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컨설턴트 별 교육생 각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명 관리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16"/>
          <p:cNvSpPr>
            <a:spLocks noChangeArrowheads="1"/>
          </p:cNvSpPr>
          <p:nvPr/>
        </p:nvSpPr>
        <p:spPr bwMode="auto">
          <a:xfrm>
            <a:off x="714348" y="5013176"/>
            <a:ext cx="853817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실무책임자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명 컨설턴트 겸임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각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명 교육생 관리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19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900" dirty="0" err="1">
                <a:latin typeface="HY헤드라인M" pitchFamily="18" charset="-127"/>
                <a:ea typeface="HY헤드라인M" pitchFamily="18" charset="-127"/>
              </a:rPr>
              <a:t>남응우</a:t>
            </a:r>
            <a:r>
              <a:rPr lang="ko-KR" altLang="en-US" sz="1900" dirty="0">
                <a:latin typeface="HY헤드라인M" pitchFamily="18" charset="-127"/>
                <a:ea typeface="HY헤드라인M" pitchFamily="18" charset="-127"/>
              </a:rPr>
              <a:t> 박사 </a:t>
            </a:r>
            <a:r>
              <a:rPr lang="en-US" altLang="ko-KR" sz="19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900" spc="-150" dirty="0">
                <a:latin typeface="HY헤드라인M" pitchFamily="18" charset="-127"/>
                <a:ea typeface="HY헤드라인M" pitchFamily="18" charset="-127"/>
              </a:rPr>
              <a:t>취업컨설턴트 </a:t>
            </a:r>
            <a:r>
              <a:rPr lang="ko-KR" altLang="en-US" sz="1900" spc="-150" dirty="0" err="1">
                <a:latin typeface="HY헤드라인M" pitchFamily="18" charset="-127"/>
                <a:ea typeface="HY헤드라인M" pitchFamily="18" charset="-127"/>
              </a:rPr>
              <a:t>유경험자</a:t>
            </a:r>
            <a:r>
              <a:rPr lang="en-US" altLang="ko-KR" sz="1900" spc="-15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spc="-150" dirty="0">
                <a:latin typeface="HY헤드라인M" pitchFamily="18" charset="-127"/>
                <a:ea typeface="HY헤드라인M" pitchFamily="18" charset="-127"/>
              </a:rPr>
              <a:t>전직 취업 전문가 </a:t>
            </a:r>
            <a:r>
              <a:rPr lang="en-US" altLang="ko-KR" sz="1900" spc="-15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900" spc="-150" dirty="0">
                <a:latin typeface="HY헤드라인M" pitchFamily="18" charset="-127"/>
                <a:ea typeface="HY헤드라인M" pitchFamily="18" charset="-127"/>
              </a:rPr>
              <a:t>행정학 박사</a:t>
            </a:r>
            <a:r>
              <a:rPr lang="en-US" altLang="ko-KR" sz="1900" spc="-15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atinLnBrk="0"/>
            <a:r>
              <a:rPr lang="en-US" altLang="ko-KR" sz="19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19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900" dirty="0">
                <a:latin typeface="HY헤드라인M" pitchFamily="18" charset="-127"/>
                <a:ea typeface="HY헤드라인M" pitchFamily="18" charset="-127"/>
              </a:rPr>
              <a:t>나태종 박사 </a:t>
            </a:r>
            <a:r>
              <a:rPr lang="en-US" altLang="ko-KR" sz="19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900" spc="-150" dirty="0">
                <a:latin typeface="HY헤드라인M" pitchFamily="18" charset="-127"/>
                <a:ea typeface="HY헤드라인M" pitchFamily="18" charset="-127"/>
              </a:rPr>
              <a:t>취업컨설턴트 </a:t>
            </a:r>
            <a:r>
              <a:rPr lang="ko-KR" altLang="en-US" sz="1900" spc="-150" dirty="0" err="1">
                <a:latin typeface="HY헤드라인M" pitchFamily="18" charset="-127"/>
                <a:ea typeface="HY헤드라인M" pitchFamily="18" charset="-127"/>
              </a:rPr>
              <a:t>유경험자</a:t>
            </a:r>
            <a:r>
              <a:rPr lang="en-US" altLang="ko-KR" sz="1900" spc="-15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spc="-150" dirty="0">
                <a:latin typeface="HY헤드라인M" pitchFamily="18" charset="-127"/>
                <a:ea typeface="HY헤드라인M" pitchFamily="18" charset="-127"/>
              </a:rPr>
              <a:t>전문인력양성교육전문가 </a:t>
            </a:r>
            <a:r>
              <a:rPr lang="en-US" altLang="ko-KR" sz="1900" spc="-15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900" spc="-150" dirty="0">
                <a:latin typeface="HY헤드라인M" pitchFamily="18" charset="-127"/>
                <a:ea typeface="HY헤드라인M" pitchFamily="18" charset="-127"/>
              </a:rPr>
              <a:t>군사학박사</a:t>
            </a:r>
            <a:r>
              <a:rPr lang="en-US" altLang="ko-KR" sz="1900" spc="-15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1900" spc="-15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9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sp>
        <p:nvSpPr>
          <p:cNvPr id="7" name="직사각형 16"/>
          <p:cNvSpPr>
            <a:spLocks noChangeArrowheads="1"/>
          </p:cNvSpPr>
          <p:nvPr/>
        </p:nvSpPr>
        <p:spPr bwMode="auto">
          <a:xfrm>
            <a:off x="718338" y="1124744"/>
            <a:ext cx="8246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취업 전문 컨설턴트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ko-KR" altLang="en-US" sz="20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12193"/>
              </p:ext>
            </p:extLst>
          </p:nvPr>
        </p:nvGraphicFramePr>
        <p:xfrm>
          <a:off x="1000100" y="2348880"/>
          <a:ext cx="7748364" cy="2520280"/>
        </p:xfrm>
        <a:graphic>
          <a:graphicData uri="http://schemas.openxmlformats.org/drawingml/2006/table">
            <a:tbl>
              <a:tblPr/>
              <a:tblGrid>
                <a:gridCol w="1915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구  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                           주  요  경 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력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김명섭 컨설턴트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8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800" kern="0" spc="-15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국방산업전문인력양성교육 </a:t>
                      </a:r>
                      <a:r>
                        <a:rPr lang="ko-KR" altLang="en-US" sz="18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취업 컨설턴트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(2019, 2020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국방벤처기업</a:t>
                      </a:r>
                      <a:r>
                        <a:rPr lang="en-US" altLang="ko-KR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</a:t>
                      </a:r>
                      <a:r>
                        <a:rPr lang="en-US" altLang="ko-KR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에 대한 국방행정 컨설팅</a:t>
                      </a:r>
                      <a:endParaRPr lang="en-US" altLang="ko-KR" sz="1800" kern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자격증 </a:t>
                      </a:r>
                      <a:r>
                        <a:rPr lang="en-US" altLang="ko-KR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안전관리</a:t>
                      </a:r>
                      <a:r>
                        <a:rPr lang="en-US" altLang="ko-KR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800" kern="0" spc="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커리어코칭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급</a:t>
                      </a:r>
                      <a:endParaRPr lang="en-US" altLang="ko-KR" sz="1800" kern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서동옥 컨설턴트</a:t>
                      </a:r>
                      <a:endParaRPr lang="en-US" altLang="ko-KR" sz="18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8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800" kern="0" spc="-15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국방산업전문인력양성교육 </a:t>
                      </a:r>
                      <a:r>
                        <a:rPr lang="ko-KR" altLang="en-US" sz="18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취업 컨설턴트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(2019, 2020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육군본부 제대군인지원 및 취업지원 담당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  <a:endParaRPr lang="en-US" altLang="ko-KR" sz="18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800" kern="0" spc="0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건양대 군사과학연구소 사무국장 </a:t>
                      </a:r>
                      <a:r>
                        <a:rPr lang="en-US" altLang="ko-KR" sz="1800" kern="0" spc="0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r>
                        <a:rPr lang="ko-KR" altLang="en-US" sz="1800" kern="0" spc="0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 </a:t>
                      </a:r>
                      <a:r>
                        <a:rPr lang="en-US" altLang="ko-KR" sz="1800" kern="0" spc="0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800" kern="0" spc="0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양성교육사업</a:t>
                      </a:r>
                      <a:r>
                        <a:rPr lang="en-US" altLang="ko-KR" sz="1800" kern="0" spc="0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13" name="직사각형 16"/>
          <p:cNvSpPr>
            <a:spLocks noChangeArrowheads="1"/>
          </p:cNvSpPr>
          <p:nvPr/>
        </p:nvSpPr>
        <p:spPr bwMode="auto">
          <a:xfrm>
            <a:off x="714348" y="1646226"/>
            <a:ext cx="82461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교육 수료 후 미취업자에 대한 지원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미취업자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육군취업지원센터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대전제대군인지원센터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      </a:t>
            </a: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대전지방보훈청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중소기업청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대학산학협력단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등과 연계한 취업지원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   * </a:t>
            </a:r>
            <a:r>
              <a:rPr lang="ko-KR" altLang="en-US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구인정보</a:t>
            </a:r>
            <a:r>
              <a:rPr lang="en-US" altLang="ko-KR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제공</a:t>
            </a:r>
            <a:r>
              <a:rPr lang="en-US" altLang="ko-KR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심화교육 기회 제공 등</a:t>
            </a:r>
            <a:endParaRPr lang="en-US" altLang="ko-KR" sz="22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타 직종 종사 희망자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상담을 통한 진로탐색 및 전직을 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                               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위한 자격획득 지원</a:t>
            </a:r>
          </a:p>
        </p:txBody>
      </p:sp>
      <p:sp>
        <p:nvSpPr>
          <p:cNvPr id="14" name="직사각형 16"/>
          <p:cNvSpPr>
            <a:spLocks noChangeArrowheads="1"/>
          </p:cNvSpPr>
          <p:nvPr/>
        </p:nvSpPr>
        <p:spPr bwMode="auto">
          <a:xfrm>
            <a:off x="714348" y="4653136"/>
            <a:ext cx="8246150" cy="18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사후관리 계획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교육수료자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네트워트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구성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취업정보 공유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필수자격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                                        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취득정보 제공 및 지원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차기 교육 우선권 부여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취업으로 연결되도록 노력</a:t>
            </a:r>
          </a:p>
        </p:txBody>
      </p:sp>
      <p:sp>
        <p:nvSpPr>
          <p:cNvPr id="16" name="직사각형 16"/>
          <p:cNvSpPr>
            <a:spLocks noChangeArrowheads="1"/>
          </p:cNvSpPr>
          <p:nvPr/>
        </p:nvSpPr>
        <p:spPr bwMode="auto">
          <a:xfrm>
            <a:off x="467544" y="1095127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바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사후 관리계획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483768" y="332656"/>
            <a:ext cx="410445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000" spc="300" dirty="0">
                <a:latin typeface="HY헤드라인M" pitchFamily="18" charset="-127"/>
                <a:ea typeface="HY헤드라인M" pitchFamily="18" charset="-127"/>
              </a:rPr>
              <a:t>사업 수행 계획</a:t>
            </a:r>
            <a:endParaRPr kumimoji="0" lang="ko-KR" altLang="en-US" sz="3000" b="0" i="0" u="none" strike="noStrike" cap="none" spc="300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89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5" name="직사각형 16"/>
          <p:cNvSpPr>
            <a:spLocks noChangeArrowheads="1"/>
          </p:cNvSpPr>
          <p:nvPr/>
        </p:nvSpPr>
        <p:spPr bwMode="auto">
          <a:xfrm>
            <a:off x="714348" y="1646226"/>
            <a:ext cx="824615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업무협의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매월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주차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16"/>
          <p:cNvSpPr>
            <a:spLocks noChangeArrowheads="1"/>
          </p:cNvSpPr>
          <p:nvPr/>
        </p:nvSpPr>
        <p:spPr bwMode="auto">
          <a:xfrm>
            <a:off x="714348" y="2204864"/>
            <a:ext cx="8246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보고회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착수보고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개월 이내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월간보고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중간보고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최종보고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1691680" y="188640"/>
            <a:ext cx="589097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사업관리 및 사업수행자 역할 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16"/>
          <p:cNvSpPr>
            <a:spLocks noChangeArrowheads="1"/>
          </p:cNvSpPr>
          <p:nvPr/>
        </p:nvSpPr>
        <p:spPr bwMode="auto">
          <a:xfrm>
            <a:off x="467544" y="1095127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단계별 업무협의 및 결과보고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16"/>
          <p:cNvSpPr>
            <a:spLocks noChangeArrowheads="1"/>
          </p:cNvSpPr>
          <p:nvPr/>
        </p:nvSpPr>
        <p:spPr bwMode="auto">
          <a:xfrm>
            <a:off x="755576" y="3140968"/>
            <a:ext cx="8246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최종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보고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시기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계약 종료일 전까지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kern="0" spc="-6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•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방법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책자형태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인쇄본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부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USB</a:t>
            </a:r>
          </a:p>
        </p:txBody>
      </p:sp>
      <p:sp>
        <p:nvSpPr>
          <p:cNvPr id="10" name="직사각형 16"/>
          <p:cNvSpPr>
            <a:spLocks noChangeArrowheads="1"/>
          </p:cNvSpPr>
          <p:nvPr/>
        </p:nvSpPr>
        <p:spPr bwMode="auto">
          <a:xfrm>
            <a:off x="714348" y="5348251"/>
            <a:ext cx="8246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시기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집합교육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및 실무연수 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개월 </a:t>
            </a:r>
            <a:r>
              <a:rPr lang="ko-KR" altLang="en-US" sz="240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경과시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교육종료시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6"/>
          <p:cNvSpPr>
            <a:spLocks noChangeArrowheads="1"/>
          </p:cNvSpPr>
          <p:nvPr/>
        </p:nvSpPr>
        <p:spPr bwMode="auto">
          <a:xfrm>
            <a:off x="714348" y="5906889"/>
            <a:ext cx="824615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집합교육과 실무연수로 구분</a:t>
            </a:r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실무연수 시에는 기업 포함</a:t>
            </a:r>
            <a:endParaRPr kumimoji="0" lang="en-US" altLang="ko-KR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6"/>
          <p:cNvSpPr>
            <a:spLocks noChangeArrowheads="1"/>
          </p:cNvSpPr>
          <p:nvPr/>
        </p:nvSpPr>
        <p:spPr bwMode="auto">
          <a:xfrm>
            <a:off x="467544" y="4797152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교육과정 만족도 조사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14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8" name="직사각형 16"/>
          <p:cNvSpPr>
            <a:spLocks noChangeArrowheads="1"/>
          </p:cNvSpPr>
          <p:nvPr/>
        </p:nvSpPr>
        <p:spPr bwMode="auto">
          <a:xfrm>
            <a:off x="467544" y="1239143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사업 수행자 </a:t>
            </a:r>
            <a:r>
              <a:rPr lang="ko-KR" altLang="en-US" sz="240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인적사항</a:t>
            </a: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16"/>
          <p:cNvSpPr>
            <a:spLocks noChangeArrowheads="1"/>
          </p:cNvSpPr>
          <p:nvPr/>
        </p:nvSpPr>
        <p:spPr bwMode="auto">
          <a:xfrm>
            <a:off x="714348" y="5325015"/>
            <a:ext cx="8246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공통역할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교육생 모집 및 홍보활동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구체적인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주차별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강의내용 개발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교육생 취업활동 및 교육생 통제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관리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6"/>
          <p:cNvSpPr>
            <a:spLocks noChangeArrowheads="1"/>
          </p:cNvSpPr>
          <p:nvPr/>
        </p:nvSpPr>
        <p:spPr bwMode="auto">
          <a:xfrm>
            <a:off x="467544" y="4773916"/>
            <a:ext cx="824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사업참여자별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임무 역할 분담으로 효율적인 사업 추진</a:t>
            </a:r>
            <a:r>
              <a:rPr kumimoji="0"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65072"/>
              </p:ext>
            </p:extLst>
          </p:nvPr>
        </p:nvGraphicFramePr>
        <p:xfrm>
          <a:off x="696885" y="1968623"/>
          <a:ext cx="7691538" cy="2468488"/>
        </p:xfrm>
        <a:graphic>
          <a:graphicData uri="http://schemas.openxmlformats.org/drawingml/2006/table">
            <a:tbl>
              <a:tblPr/>
              <a:tblGrid>
                <a:gridCol w="1183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8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8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분야별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직위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최종학력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주요 경력사항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288">
                <a:tc>
                  <a:txBody>
                    <a:bodyPr/>
                    <a:lstStyle/>
                    <a:p>
                      <a:pPr marL="0" marR="0" indent="685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총괄책임자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최명진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공학 박사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건양대 교수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대학원장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45">
                <a:tc rowSpan="4">
                  <a:txBody>
                    <a:bodyPr/>
                    <a:lstStyle/>
                    <a:p>
                      <a:pPr marL="0" marR="0" indent="685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실무책임자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남응우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행정학 박사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대전과기대 교수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이종호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교수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군사학 박사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건양대 교수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나태종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사무국장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군사학 박사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군사과학연구소 연구위원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황호영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행정국장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군사학박사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재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군사과학연구소 사무국장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39825" y="2965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1691680" y="188640"/>
            <a:ext cx="589097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사업관리 및 사업수행자 역할 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57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16"/>
          <p:cNvSpPr>
            <a:spLocks noChangeArrowheads="1"/>
          </p:cNvSpPr>
          <p:nvPr/>
        </p:nvSpPr>
        <p:spPr bwMode="auto">
          <a:xfrm>
            <a:off x="642910" y="908720"/>
            <a:ext cx="852545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endParaRPr lang="en-US" altLang="ko-KR" sz="24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 충남 남부권역에 국방산업 발전거점 조성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지역경제 발전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   기반 구축에 기여</a:t>
            </a:r>
            <a:r>
              <a:rPr kumimoji="0" lang="ko-KR" altLang="en-US" sz="20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endParaRPr kumimoji="0"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국방산업 혁신 클러스터 조성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산학융합지구사업 추진으로</a:t>
            </a:r>
            <a:endParaRPr lang="en-US" altLang="ko-KR" sz="21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100" dirty="0">
                <a:latin typeface="HY헤드라인M" pitchFamily="18" charset="-127"/>
                <a:ea typeface="HY헤드라인M" pitchFamily="18" charset="-127"/>
              </a:rPr>
              <a:t>    ☞ </a:t>
            </a:r>
            <a:r>
              <a:rPr lang="ko-KR" altLang="en-US" sz="2100" dirty="0">
                <a:latin typeface="HY헤드라인M" pitchFamily="18" charset="-127"/>
                <a:ea typeface="HY헤드라인M" pitchFamily="18" charset="-127"/>
              </a:rPr>
              <a:t>국방산업단지를 생산</a:t>
            </a:r>
            <a:r>
              <a:rPr lang="en-US" altLang="ko-KR" sz="21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100" dirty="0">
                <a:latin typeface="HY헤드라인M" pitchFamily="18" charset="-127"/>
                <a:ea typeface="HY헤드라인M" pitchFamily="18" charset="-127"/>
              </a:rPr>
              <a:t>교육</a:t>
            </a:r>
            <a:r>
              <a:rPr lang="en-US" altLang="ko-KR" sz="21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100" dirty="0">
                <a:latin typeface="HY헤드라인M" pitchFamily="18" charset="-127"/>
                <a:ea typeface="HY헤드라인M" pitchFamily="18" charset="-127"/>
              </a:rPr>
              <a:t>문화</a:t>
            </a:r>
            <a:r>
              <a:rPr lang="en-US" altLang="ko-KR" sz="21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100" dirty="0">
                <a:latin typeface="HY헤드라인M" pitchFamily="18" charset="-127"/>
                <a:ea typeface="HY헤드라인M" pitchFamily="18" charset="-127"/>
              </a:rPr>
              <a:t>복지가 어우러지는 복합문화</a:t>
            </a:r>
            <a:endParaRPr lang="en-US" altLang="ko-KR" sz="21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1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100" dirty="0">
                <a:latin typeface="HY헤드라인M" pitchFamily="18" charset="-127"/>
                <a:ea typeface="HY헤드라인M" pitchFamily="18" charset="-127"/>
              </a:rPr>
              <a:t>     공간으로 재창조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          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 bwMode="auto">
          <a:xfrm>
            <a:off x="3083772" y="332656"/>
            <a:ext cx="3000396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o-KR" altLang="en-US" sz="3200" b="0" i="0" u="none" strike="noStrike" cap="none" normalizeH="0" baseline="0" dirty="0">
                <a:ln>
                  <a:noFill/>
                </a:ln>
                <a:effectLst/>
                <a:latin typeface="HY헤드라인M" pitchFamily="18" charset="-127"/>
                <a:ea typeface="HY헤드라인M" pitchFamily="18" charset="-127"/>
              </a:rPr>
              <a:t>결      언</a:t>
            </a: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667275" y="4149080"/>
            <a:ext cx="8501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l"/>
            </a:pP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dirty="0" err="1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충남형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국방산업 전문인력 양성모델을 개발하여 기업의</a:t>
            </a:r>
            <a:endParaRPr lang="en-US" altLang="ko-KR" sz="24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Needs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를 반영한 국방산업전문인력 양성사업 우선 추진 </a:t>
            </a:r>
            <a:endParaRPr lang="en-US" altLang="ko-KR" sz="24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11638" y="6624638"/>
            <a:ext cx="936625" cy="404812"/>
          </a:xfrm>
        </p:spPr>
        <p:txBody>
          <a:bodyPr/>
          <a:lstStyle/>
          <a:p>
            <a:fld id="{DD1C79D7-B138-4602-93F4-78F9126FBB2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6" name="직사각형 16"/>
          <p:cNvSpPr>
            <a:spLocks noChangeArrowheads="1"/>
          </p:cNvSpPr>
          <p:nvPr/>
        </p:nvSpPr>
        <p:spPr bwMode="auto">
          <a:xfrm>
            <a:off x="618545" y="5073580"/>
            <a:ext cx="85254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kumimoji="0"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국방</a:t>
            </a:r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R&amp;D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방산전문인력양성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생산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고용의 선순환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발전을 통해 국방산업 생태계 조성           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xmlns="" id="{2B2FC591-EE34-4F59-BFAF-4B4F7C24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1470744"/>
            <a:ext cx="849767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북한 핵 무력 법제화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 err="1">
                <a:latin typeface="HY헤드라인M" pitchFamily="18" charset="-127"/>
                <a:ea typeface="HY헤드라인M" pitchFamily="18" charset="-127"/>
              </a:rPr>
              <a:t>선제불사용원칙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 폐기</a:t>
            </a:r>
            <a:r>
              <a:rPr lang="en-US" altLang="ko-KR" sz="22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dirty="0">
                <a:latin typeface="HY헤드라인M" pitchFamily="18" charset="-127"/>
                <a:ea typeface="HY헤드라인M" pitchFamily="18" charset="-127"/>
              </a:rPr>
              <a:t>선제공격 공식화</a:t>
            </a:r>
            <a:endParaRPr lang="en-US" altLang="ko-KR" sz="22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☞</a:t>
            </a:r>
            <a:r>
              <a:rPr lang="ko-KR" altLang="en-US" sz="22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핵무기 사용 </a:t>
            </a:r>
            <a:r>
              <a:rPr lang="en-US" altLang="ko-KR" sz="22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2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대 조건 발표 </a:t>
            </a:r>
            <a:r>
              <a:rPr lang="ko-KR" altLang="en-US" sz="2200" dirty="0">
                <a:solidFill>
                  <a:srgbClr val="002060"/>
                </a:solidFill>
                <a:latin typeface="맑은 고딕"/>
                <a:ea typeface="맑은 고딕"/>
              </a:rPr>
              <a:t>⇒ </a:t>
            </a:r>
            <a:r>
              <a:rPr lang="ko-KR" altLang="en-US" sz="2000" b="1" dirty="0">
                <a:solidFill>
                  <a:srgbClr val="7030A0"/>
                </a:solidFill>
                <a:latin typeface="맑은 고딕"/>
                <a:ea typeface="맑은 고딕"/>
              </a:rPr>
              <a:t>김정은 의도에 따라 사용</a:t>
            </a:r>
            <a:endParaRPr lang="en-US" altLang="ko-KR" sz="2000" b="1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00009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북한의 </a:t>
            </a:r>
            <a:r>
              <a:rPr lang="ko-KR" altLang="en-US" sz="240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핵위협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증대로 한반도 안보상황 위중  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6">
            <a:extLst>
              <a:ext uri="{FF2B5EF4-FFF2-40B4-BE49-F238E27FC236}">
                <a16:creationId xmlns:a16="http://schemas.microsoft.com/office/drawing/2014/main" xmlns="" id="{2B2FC591-EE34-4F59-BFAF-4B4F7C24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4942909"/>
            <a:ext cx="46463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spc="-150" dirty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년 세계 국방예산 전망치 조정</a:t>
            </a:r>
            <a:endParaRPr lang="en-US" altLang="ko-KR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375556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2400" spc="-15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러</a:t>
            </a:r>
            <a:r>
              <a:rPr lang="en-US" altLang="ko-KR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우 전쟁 장기화로 방산 골드러시    </a:t>
            </a:r>
            <a:endParaRPr lang="ko-KR" altLang="en-US" sz="2000" spc="-15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760" y="5733256"/>
            <a:ext cx="40392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 </a:t>
            </a:r>
            <a:r>
              <a:rPr lang="en-US" altLang="ko-KR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천억 달러 ⇒ </a:t>
            </a:r>
            <a:r>
              <a:rPr lang="en-US" altLang="ko-KR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 </a:t>
            </a:r>
            <a:r>
              <a:rPr lang="en-US" altLang="ko-KR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100" b="1" spc="-150" dirty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천억 달러   </a:t>
            </a:r>
          </a:p>
        </p:txBody>
      </p:sp>
      <p:pic>
        <p:nvPicPr>
          <p:cNvPr id="16" name="Picture 7" descr="김정은, 핵무기병기화사업 지도…&quot;무기급 핵물질 생산확대&quot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79" y="2447366"/>
            <a:ext cx="2663245" cy="177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3608" y="2512603"/>
            <a:ext cx="3744416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sz="17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핵반격</a:t>
            </a:r>
            <a:r>
              <a:rPr lang="ko-KR" altLang="en-US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가상종합전술훈련</a:t>
            </a:r>
            <a:endParaRPr lang="en-US" altLang="ko-KR" sz="1700" dirty="0">
              <a:ln>
                <a:solidFill>
                  <a:srgbClr val="4F81BD">
                    <a:alpha val="0"/>
                  </a:srgbClr>
                </a:solidFill>
              </a:ln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전술 핵무기 화산</a:t>
            </a:r>
            <a:r>
              <a:rPr lang="en-US" altLang="ko-KR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-31 </a:t>
            </a:r>
            <a:r>
              <a:rPr lang="ko-KR" altLang="en-US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공개</a:t>
            </a:r>
            <a:endParaRPr lang="en-US" altLang="ko-KR" sz="170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고체연료 </a:t>
            </a:r>
            <a:r>
              <a:rPr lang="en-US" altLang="ko-KR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ICBM </a:t>
            </a:r>
            <a:r>
              <a:rPr lang="ko-KR" altLang="en-US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화성</a:t>
            </a:r>
            <a:r>
              <a:rPr lang="en-US" altLang="ko-KR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-18 </a:t>
            </a:r>
            <a:r>
              <a:rPr lang="ko-KR" altLang="en-US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시험발사</a:t>
            </a:r>
            <a:endParaRPr lang="en-US" altLang="ko-KR" sz="170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  <a:p>
            <a:pPr>
              <a:spcBef>
                <a:spcPts val="1200"/>
              </a:spcBef>
            </a:pPr>
            <a:r>
              <a:rPr lang="en-US" altLang="ko-KR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  </a:t>
            </a:r>
            <a:r>
              <a:rPr lang="ko-KR" altLang="en-US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를 통해 공격적 핵무기 사용 시사</a:t>
            </a:r>
            <a:endParaRPr lang="en-US" altLang="ko-KR" sz="170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00CC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 Unicode MS" pitchFamily="50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1" t="29900" r="11836" b="25740"/>
          <a:stretch/>
        </p:blipFill>
        <p:spPr bwMode="auto">
          <a:xfrm>
            <a:off x="5292677" y="4509120"/>
            <a:ext cx="3743819" cy="212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사 업  추 진  배 경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8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38216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한국의 국방산업이 주목받고 있음  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16">
            <a:extLst>
              <a:ext uri="{FF2B5EF4-FFF2-40B4-BE49-F238E27FC236}">
                <a16:creationId xmlns:a16="http://schemas.microsoft.com/office/drawing/2014/main" xmlns="" id="{2B2FC591-EE34-4F59-BFAF-4B4F7C24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4428401"/>
            <a:ext cx="8102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충남 남부권역에 </a:t>
            </a:r>
            <a:r>
              <a:rPr lang="ko-KR" altLang="en-US" sz="2400" u="sng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국방산업 생태계 조성 </a:t>
            </a:r>
            <a:r>
              <a:rPr lang="ko-KR" altLang="en-US" sz="2400" spc="-150" dirty="0">
                <a:latin typeface="맑은 고딕"/>
                <a:ea typeface="맑은 고딕"/>
              </a:rPr>
              <a:t>⇒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메카로 육성  </a:t>
            </a:r>
            <a:endParaRPr lang="en-US" altLang="ko-KR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861048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국방산업은 경제와 안보를 아우르는 </a:t>
            </a:r>
            <a:r>
              <a:rPr lang="ko-KR" altLang="en-US" sz="2400" spc="-15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신성장동력</a:t>
            </a:r>
            <a:r>
              <a:rPr lang="ko-KR" altLang="en-US" sz="2400" spc="-15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ko-KR" altLang="en-US" sz="2000" spc="-15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4474" y="1694999"/>
            <a:ext cx="7743990" cy="164660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폴란드와 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450</a:t>
            </a:r>
            <a:r>
              <a:rPr lang="ko-KR" altLang="en-US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억 달러 규모의 초대형 무기거래 계약 </a:t>
            </a:r>
            <a:r>
              <a:rPr lang="en-US" altLang="ko-KR" sz="17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(Framework agreement)</a:t>
            </a:r>
          </a:p>
          <a:p>
            <a:pPr>
              <a:spcBef>
                <a:spcPts val="1200"/>
              </a:spcBef>
            </a:pP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      K-2</a:t>
            </a:r>
            <a:r>
              <a:rPr lang="ko-KR" altLang="en-US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전차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(980</a:t>
            </a:r>
            <a:r>
              <a:rPr lang="ko-KR" altLang="en-US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대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),  K-9</a:t>
            </a:r>
            <a:r>
              <a:rPr lang="ko-KR" altLang="en-US" sz="1700" b="1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자주포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(648</a:t>
            </a:r>
            <a:r>
              <a:rPr lang="ko-KR" altLang="en-US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문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),  FA</a:t>
            </a:r>
            <a:r>
              <a:rPr lang="ko-KR" altLang="en-US" sz="1700" b="1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경공격기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(48</a:t>
            </a:r>
            <a:r>
              <a:rPr lang="ko-KR" altLang="en-US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대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),  </a:t>
            </a:r>
            <a:r>
              <a:rPr lang="ko-KR" altLang="en-US" sz="1700" b="1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다련장로켓</a:t>
            </a:r>
            <a:r>
              <a:rPr lang="ko-KR" altLang="en-US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</a:t>
            </a:r>
            <a:r>
              <a:rPr lang="ko-KR" altLang="en-US" sz="1700" b="1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천무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(288</a:t>
            </a:r>
            <a:r>
              <a:rPr lang="ko-KR" altLang="en-US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문</a:t>
            </a:r>
            <a:r>
              <a:rPr lang="en-US" altLang="ko-KR" sz="17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에스토니아</a:t>
            </a:r>
            <a:r>
              <a:rPr lang="ko-KR" altLang="en-US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K-9</a:t>
            </a:r>
            <a:r>
              <a:rPr lang="ko-KR" altLang="en-US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자주포</a:t>
            </a:r>
            <a:r>
              <a:rPr lang="ko-KR" altLang="en-US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18</a:t>
            </a:r>
            <a:r>
              <a:rPr lang="ko-KR" altLang="en-US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문 구매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루마니아 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K-9 </a:t>
            </a:r>
            <a:r>
              <a:rPr lang="ko-KR" altLang="en-US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자주포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, </a:t>
            </a:r>
            <a:r>
              <a:rPr lang="ko-KR" altLang="en-US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레드백장갑차</a:t>
            </a:r>
            <a:r>
              <a:rPr lang="ko-KR" altLang="en-US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 등 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MOU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2022</a:t>
            </a:r>
            <a:r>
              <a: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년 무기수출계약 </a:t>
            </a:r>
            <a:r>
              <a:rPr lang="en-US" altLang="ko-KR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173</a:t>
            </a:r>
            <a:r>
              <a: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억 달러 </a:t>
            </a:r>
            <a:r>
              <a:rPr lang="en-US" altLang="ko-KR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(</a:t>
            </a:r>
            <a:r>
              <a: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역대 최대규모</a:t>
            </a:r>
            <a:r>
              <a:rPr lang="en-US" altLang="ko-KR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 Unicode MS" pitchFamily="50" charset="-127"/>
              </a:rPr>
              <a:t>)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869492" y="5043988"/>
            <a:ext cx="1800200" cy="1481356"/>
          </a:xfrm>
          <a:prstGeom prst="ellipse">
            <a:avLst/>
          </a:prstGeom>
          <a:solidFill>
            <a:srgbClr val="CCE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rgbClr val="92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08" y="5301208"/>
            <a:ext cx="1800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20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국방산업의 </a:t>
            </a:r>
            <a:endParaRPr lang="en-US" altLang="ko-KR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0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메카로 육성   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5397884" y="5013176"/>
            <a:ext cx="1800200" cy="1481356"/>
          </a:xfrm>
          <a:prstGeom prst="ellipse">
            <a:avLst/>
          </a:prstGeom>
          <a:solidFill>
            <a:srgbClr val="CCE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rgbClr val="92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08" y="5157192"/>
            <a:ext cx="1656184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000" spc="3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한반도의</a:t>
            </a:r>
            <a:r>
              <a:rPr lang="ko-KR" altLang="en-US" sz="20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000" spc="-15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중심축으로</a:t>
            </a:r>
            <a:endParaRPr lang="en-US" altLang="ko-KR" sz="2000" spc="-15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sz="20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발        전</a:t>
            </a:r>
            <a:r>
              <a:rPr lang="ko-KR" altLang="en-US" sz="21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sp>
        <p:nvSpPr>
          <p:cNvPr id="18" name="오른쪽 화살표 17"/>
          <p:cNvSpPr/>
          <p:nvPr/>
        </p:nvSpPr>
        <p:spPr bwMode="auto">
          <a:xfrm>
            <a:off x="4245756" y="5229200"/>
            <a:ext cx="576064" cy="1080120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rgbClr val="92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6">
            <a:extLst>
              <a:ext uri="{FF2B5EF4-FFF2-40B4-BE49-F238E27FC236}">
                <a16:creationId xmlns:a16="http://schemas.microsoft.com/office/drawing/2014/main" xmlns="" id="{2B2FC591-EE34-4F59-BFAF-4B4F7C24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58" y="3294546"/>
            <a:ext cx="7695498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2000" b="1" spc="-150" dirty="0">
                <a:latin typeface="맑은 고딕" pitchFamily="50" charset="-127"/>
                <a:ea typeface="맑은 고딕" pitchFamily="50" charset="-127"/>
              </a:rPr>
              <a:t>자유민주주의의 무기고로서 위상을 확립할 수 있는 천재일우의 기회  </a:t>
            </a:r>
            <a:endParaRPr lang="en-US" altLang="ko-KR" sz="2000" b="1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사 업  추 진  배 경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18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 bwMode="gray">
          <a:xfrm>
            <a:off x="4211638" y="6624638"/>
            <a:ext cx="9366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ctr" defTabSz="914400" rtl="0" eaLnBrk="1" latinLnBrk="0" hangingPunct="1">
              <a:defRPr kumimoji="0" sz="1000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1C79D7-B138-4602-93F4-78F9126FBB2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1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1404065"/>
            <a:ext cx="8750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충남 국방 국가산업단지를 중심으로 </a:t>
            </a:r>
            <a:r>
              <a:rPr lang="ko-KR" altLang="en-US" sz="2400" spc="-150" dirty="0" err="1">
                <a:latin typeface="HY헤드라인M" pitchFamily="18" charset="-127"/>
                <a:ea typeface="HY헤드라인M" pitchFamily="18" charset="-127"/>
              </a:rPr>
              <a:t>산학관연군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 협력체제 구축</a:t>
            </a:r>
            <a:r>
              <a:rPr lang="ko-KR" altLang="en-US" sz="2400" spc="-15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spc="-15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_x181623736" descr="EMB0000172823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57"/>
          <a:stretch/>
        </p:blipFill>
        <p:spPr bwMode="auto">
          <a:xfrm>
            <a:off x="692563" y="2064643"/>
            <a:ext cx="4024467" cy="28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6012577"/>
            <a:ext cx="8174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본 사업은 국방산업 클러스터 구축에 있어서 핵심사업    </a:t>
            </a:r>
            <a:endParaRPr lang="ko-KR" altLang="en-US" sz="20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6">
            <a:extLst>
              <a:ext uri="{FF2B5EF4-FFF2-40B4-BE49-F238E27FC236}">
                <a16:creationId xmlns:a16="http://schemas.microsoft.com/office/drawing/2014/main" xmlns="" id="{2B2FC591-EE34-4F59-BFAF-4B4F7C24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30" y="5036403"/>
            <a:ext cx="849767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美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텍사스 국방산업 클러스터와 같은 시스템 조기 구축 필요</a:t>
            </a:r>
            <a:endParaRPr lang="en-US" altLang="ko-KR" sz="2400" spc="-15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2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☞</a:t>
            </a:r>
            <a:r>
              <a:rPr lang="ko-KR" altLang="en-US" sz="22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dirty="0">
                <a:solidFill>
                  <a:srgbClr val="7030A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지역대학과 연구기관은  전문인력 양성 및 국방</a:t>
            </a:r>
            <a:r>
              <a:rPr lang="en-US" altLang="ko-KR" sz="2200" dirty="0">
                <a:solidFill>
                  <a:srgbClr val="7030A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R&amp;D </a:t>
            </a:r>
            <a:r>
              <a:rPr lang="ko-KR" altLang="en-US" sz="2200" dirty="0">
                <a:solidFill>
                  <a:srgbClr val="7030A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수행</a:t>
            </a:r>
            <a:endParaRPr lang="en-US" altLang="ko-KR" sz="2200" dirty="0">
              <a:solidFill>
                <a:srgbClr val="7030A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836712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7. </a:t>
            </a:r>
            <a:r>
              <a:rPr lang="ko-KR" altLang="en-US" sz="2400" dirty="0" err="1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산학관연군</a:t>
            </a:r>
            <a:r>
              <a:rPr lang="ko-KR" altLang="en-US" sz="24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협력체제 구축으로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국방산업 생태계 조성 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864904" descr="EMB000010c472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59" y="2060848"/>
            <a:ext cx="3743499" cy="28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사 업  추 진  배 경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30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20" y="1507306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충남 국방산업 전문인력 양성교육 모델 및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로드맵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수립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168" y="2236097"/>
                <a:ext cx="794157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국내외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국방산업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인력양성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차별화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전략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,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전문인력양성계획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수립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 </a:t>
                </a:r>
              </a:p>
            </p:txBody>
          </p:sp>
        </mc:Choice>
        <mc:Fallback xmlns="">
          <p:sp>
            <p:nvSpPr>
              <p:cNvPr id="44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4168" y="2236097"/>
                <a:ext cx="7941574" cy="400815"/>
              </a:xfrm>
              <a:prstGeom prst="rect">
                <a:avLst/>
              </a:prstGeom>
              <a:blipFill rotWithShape="1">
                <a:blip r:embed="rId2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54" y="5035698"/>
            <a:ext cx="826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>
                <a:latin typeface="HY헤드라인M" pitchFamily="18" charset="-127"/>
                <a:ea typeface="HY헤드라인M" pitchFamily="18" charset="-127"/>
              </a:rPr>
              <a:t>국방산업 전문인력 양성교육 목표달성 및 취업지원활동 병행</a:t>
            </a:r>
            <a:r>
              <a:rPr lang="ko-KR" altLang="en-US" sz="2400" spc="-15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spc="-15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6702" y="5764489"/>
                <a:ext cx="7704856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국</m:t>
                    </m:r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방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산업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관련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집합교육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및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기업체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실무연수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5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702" y="5764489"/>
                <a:ext cx="7704856" cy="400815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307506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국방산업 관련 기업 연계 맞춤형 프로그램 개발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692" y="2740153"/>
                <a:ext cx="8523883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충남형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국방산업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전문인력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양성교육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모델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및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구축방안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로드맵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수립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 </a:t>
                </a:r>
              </a:p>
            </p:txBody>
          </p:sp>
        </mc:Choice>
        <mc:Fallback xmlns="">
          <p:sp>
            <p:nvSpPr>
              <p:cNvPr id="18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692" y="2740153"/>
                <a:ext cx="8523883" cy="400815"/>
              </a:xfrm>
              <a:prstGeom prst="rect">
                <a:avLst/>
              </a:prstGeom>
              <a:blipFill rotWithShape="1">
                <a:blip r:embed="rId4"/>
                <a:stretch>
                  <a:fillRect b="-1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4005064"/>
                <a:ext cx="794157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국방산업과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 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&amp;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𝐷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및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비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&amp;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𝐷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를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연계한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전문성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확보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 </a:t>
                </a:r>
              </a:p>
            </p:txBody>
          </p:sp>
        </mc:Choice>
        <mc:Fallback xmlns="">
          <p:sp>
            <p:nvSpPr>
              <p:cNvPr id="19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005064"/>
                <a:ext cx="7941574" cy="400815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148" y="4509120"/>
                <a:ext cx="8523883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국</m:t>
                    </m:r>
                    <m:r>
                      <a:rPr lang="ko-KR" altLang="en-US" sz="2000" i="1" dirty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방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산업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현장에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소요되는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인력확충을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위한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교육과정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기반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구축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20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148" y="4509120"/>
                <a:ext cx="8523883" cy="400815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6196537"/>
                <a:ext cx="7704856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대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상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대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졸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미취업자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전직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대상자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6196537"/>
                <a:ext cx="7704856" cy="400815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836712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주요 사업과제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>
                <a:latin typeface="HY헤드라인M" pitchFamily="18" charset="-127"/>
                <a:ea typeface="HY헤드라인M" pitchFamily="18" charset="-127"/>
              </a:rPr>
              <a:t>사   업   개   요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31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46" y="1332057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latin typeface="HY헤드라인M" pitchFamily="18" charset="-127"/>
                <a:ea typeface="HY헤드라인M" pitchFamily="18" charset="-127"/>
              </a:rPr>
              <a:t>충남형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국방산업 전문인력 양성교육 시스템 구축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13" y="5171003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사 업 목 표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161" y="5764489"/>
                <a:ext cx="7941574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</m:t>
                    </m:r>
                    <m:r>
                      <a:rPr lang="ko-KR" altLang="en-US" sz="2000" i="1" dirty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육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수료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: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교육생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30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중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80%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이상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교육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수료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(24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)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28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161" y="5764489"/>
                <a:ext cx="7941574" cy="400815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685" y="6268545"/>
                <a:ext cx="6795691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취</m:t>
                    </m:r>
                    <m:r>
                      <a:rPr lang="ko-KR" altLang="en-US" sz="2000" i="1" dirty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업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지원활동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: 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교육생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50%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이상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취업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(15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명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이상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) 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29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685" y="6268545"/>
                <a:ext cx="6795691" cy="400815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764704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사업 추진방향 및 목표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>
                <a:latin typeface="HY헤드라인M" pitchFamily="18" charset="-127"/>
                <a:ea typeface="HY헤드라인M" pitchFamily="18" charset="-127"/>
              </a:rPr>
              <a:t>사   업   개   요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8865624" descr="EMB000010c472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400600" cy="30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79D7-B138-4602-93F4-78F9126FBB29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4" y="1332057"/>
            <a:ext cx="6041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착수일로부터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(240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382" y="1948065"/>
                <a:ext cx="5562842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○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교</m:t>
                    </m:r>
                    <m:r>
                      <a:rPr lang="ko-KR" altLang="en-US" sz="2000" i="1" dirty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육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준비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및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후속조치</m:t>
                    </m:r>
                    <m:r>
                      <a:rPr lang="en-US" altLang="ko-KR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 :2</m:t>
                    </m:r>
                    <m:r>
                      <a:rPr lang="ko-KR" altLang="en-US" sz="2000" b="0" i="1" dirty="0" smtClean="0">
                        <a:solidFill>
                          <a:srgbClr val="0000CC"/>
                        </a:solidFill>
                        <a:latin typeface="Cambria Math"/>
                        <a:ea typeface="HY헤드라인M" pitchFamily="18" charset="-127"/>
                      </a:rPr>
                      <m:t>개월</m:t>
                    </m:r>
                  </m:oMath>
                </a14:m>
                <a:r>
                  <a:rPr lang="ko-KR" altLang="en-US" sz="2000" dirty="0">
                    <a:solidFill>
                      <a:srgbClr val="0000CC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0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382" y="1948065"/>
                <a:ext cx="5562842" cy="400815"/>
              </a:xfrm>
              <a:prstGeom prst="rect">
                <a:avLst/>
              </a:prstGeom>
              <a:blipFill rotWithShape="1">
                <a:blip r:embed="rId2"/>
                <a:stretch>
                  <a:fillRect b="-1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06" y="2852936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buFont typeface="Wingdings" pitchFamily="2" charset="2"/>
              <a:buChar char="l"/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자격조건 및 제한사항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6">
                <a:extLst>
                  <a:ext uri="{FF2B5EF4-FFF2-40B4-BE49-F238E27FC236}">
                    <a16:creationId xmlns:a16="http://schemas.microsoft.com/office/drawing/2014/main" xmlns="" id="{2B2FC591-EE34-4F59-BFAF-4B4F7C246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907" y="2357591"/>
                <a:ext cx="6902470" cy="40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00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○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육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기간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:6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개월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(24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주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: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집</m:t>
                      </m:r>
                      <m:r>
                        <a:rPr lang="ko-KR" altLang="en-US" sz="2000" i="1" dirty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합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교육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및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기업체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  </m:t>
                      </m:r>
                      <m:r>
                        <a:rPr lang="ko-KR" altLang="en-US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실무연수</m:t>
                      </m:r>
                      <m:r>
                        <a:rPr lang="en-US" altLang="ko-KR" sz="2000" b="0" i="1" dirty="0" smtClean="0">
                          <a:solidFill>
                            <a:srgbClr val="0000CC"/>
                          </a:solidFill>
                          <a:latin typeface="Cambria Math"/>
                          <a:ea typeface="HY헤드라인M" pitchFamily="18" charset="-127"/>
                        </a:rPr>
                        <m:t>)</m:t>
                      </m:r>
                    </m:oMath>
                  </m:oMathPara>
                </a14:m>
                <a:endParaRPr lang="ko-KR" altLang="en-US" sz="2000" dirty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14" name="직사각형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FC591-EE34-4F59-BFAF-4B4F7C24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907" y="2357591"/>
                <a:ext cx="6902470" cy="400815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09049"/>
              </p:ext>
            </p:extLst>
          </p:nvPr>
        </p:nvGraphicFramePr>
        <p:xfrm>
          <a:off x="1000100" y="3501008"/>
          <a:ext cx="7748364" cy="2952328"/>
        </p:xfrm>
        <a:graphic>
          <a:graphicData uri="http://schemas.openxmlformats.org/drawingml/2006/table">
            <a:tbl>
              <a:tblPr/>
              <a:tblGrid>
                <a:gridCol w="1051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주 요 내 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자격조건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대졸 청년 미취업자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만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39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 이하 대졸 미취업자</a:t>
                      </a:r>
                      <a:endParaRPr lang="en-US" altLang="ko-KR" sz="1500" kern="0" spc="0" dirty="0">
                        <a:solidFill>
                          <a:srgbClr val="7030A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* 4</a:t>
                      </a:r>
                      <a:r>
                        <a:rPr lang="ko-KR" altLang="en-US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년제 대학 졸업 또는 </a:t>
                      </a:r>
                      <a:r>
                        <a:rPr lang="en-US" altLang="ko-KR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학년 수료자</a:t>
                      </a:r>
                      <a:r>
                        <a:rPr lang="en-US" altLang="ko-KR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전문대학 졸업자</a:t>
                      </a:r>
                      <a:r>
                        <a:rPr lang="en-US" altLang="ko-KR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500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대학원 또는 수료자</a:t>
                      </a:r>
                      <a:endParaRPr lang="en-US" altLang="ko-KR" sz="1500" kern="0" spc="0" dirty="0">
                        <a:solidFill>
                          <a:srgbClr val="7030A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전직 대상자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만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39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 이하 전직 희망자</a:t>
                      </a:r>
                      <a:endParaRPr lang="en-US" altLang="ko-KR" sz="1500" kern="0" spc="0" dirty="0">
                        <a:solidFill>
                          <a:srgbClr val="7030A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(4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년제 대학 졸업 또는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학년 수료자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전문대학 졸업자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대학원 또는 수료자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500" kern="0" spc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500" u="sng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충남 거주자</a:t>
                      </a:r>
                      <a:r>
                        <a:rPr lang="en-US" altLang="ko-KR" sz="1500" u="sng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500" u="sng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충남지역 전문대 졸업자</a:t>
                      </a:r>
                      <a:r>
                        <a:rPr lang="en-US" altLang="ko-KR" sz="1500" u="sng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500" u="sng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 졸업자 및 </a:t>
                      </a:r>
                      <a:r>
                        <a:rPr lang="en-US" altLang="ko-KR" sz="1500" u="sng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500" u="sng" kern="0" spc="0" baseline="0" dirty="0">
                          <a:solidFill>
                            <a:srgbClr val="7030A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학년 수료자 이상</a:t>
                      </a:r>
                      <a:endParaRPr lang="ko-KR" altLang="en-US" sz="1500" u="sng" kern="0" spc="0" dirty="0">
                        <a:solidFill>
                          <a:srgbClr val="7030A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제한사항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현재 </a:t>
                      </a:r>
                      <a:r>
                        <a:rPr lang="ko-KR" altLang="en-US" sz="1500" kern="0" spc="0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재직중이거나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 보험에 가입되어 있는 자 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정부 실업대책 지원금 수혜 중인 자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실업급여 수급 중인 자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•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500" kern="0" spc="0" baseline="0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정부 또는 지방자치단체가 주관하는 취업지원 목적 사업에 기 참여자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직사각형 16">
            <a:extLst>
              <a:ext uri="{FF2B5EF4-FFF2-40B4-BE49-F238E27FC236}">
                <a16:creationId xmlns:a16="http://schemas.microsoft.com/office/drawing/2014/main" xmlns="" id="{B598AB80-DC92-4630-8A5D-DE99123E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764704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세부 운영계획 </a:t>
            </a:r>
            <a:r>
              <a:rPr lang="ko-KR" altLang="en-US" sz="2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모서리가 둥근 직사각형 57">
            <a:extLst>
              <a:ext uri="{FF2B5EF4-FFF2-40B4-BE49-F238E27FC236}">
                <a16:creationId xmlns:a16="http://schemas.microsoft.com/office/drawing/2014/main" xmlns="" id="{300A9CD3-6488-42DC-B07D-AA3CC779D03E}"/>
              </a:ext>
            </a:extLst>
          </p:cNvPr>
          <p:cNvSpPr/>
          <p:nvPr/>
        </p:nvSpPr>
        <p:spPr bwMode="auto">
          <a:xfrm>
            <a:off x="2137408" y="188640"/>
            <a:ext cx="4882864" cy="6480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sz="3200">
                <a:latin typeface="HY헤드라인M" pitchFamily="18" charset="-127"/>
                <a:ea typeface="HY헤드라인M" pitchFamily="18" charset="-127"/>
              </a:rPr>
              <a:t>사   업   개   요</a:t>
            </a:r>
            <a:endParaRPr kumimoji="0" lang="ko-KR" altLang="en-US" sz="3200" b="0" i="0" u="none" strike="noStrike" cap="none" normalizeH="0" baseline="0" dirty="0">
              <a:ln>
                <a:noFill/>
              </a:ln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25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S020TGp_Proposal">
  <a:themeElements>
    <a:clrScheme name="Default Design 3">
      <a:dk1>
        <a:srgbClr val="000000"/>
      </a:dk1>
      <a:lt1>
        <a:srgbClr val="ffffff"/>
      </a:lt1>
      <a:dk2>
        <a:srgbClr val="1a629e"/>
      </a:dk2>
      <a:lt2>
        <a:srgbClr val="c0c0c0"/>
      </a:lt2>
      <a:accent1>
        <a:srgbClr val="5dbbe5"/>
      </a:accent1>
      <a:accent2>
        <a:srgbClr val="988deb"/>
      </a:accent2>
      <a:accent3>
        <a:srgbClr val="ffffff"/>
      </a:accent3>
      <a:accent4>
        <a:srgbClr val="000000"/>
      </a:accent4>
      <a:accent5>
        <a:srgbClr val="b6daf0"/>
      </a:accent5>
      <a:accent6>
        <a:srgbClr val="897fd5"/>
      </a:accent6>
      <a:hlink>
        <a:srgbClr val="44a1ee"/>
      </a:hlink>
      <a:folHlink>
        <a:srgbClr val="6cbb45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rgbClr val="990099"/>
          </a:solidFill>
          <a:prstDash val="solid"/>
          <a:round/>
          <a:headEnd w="med" len="med"/>
          <a:tailEnd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defTabSz="914400" rtl="0" eaLnBrk="1" fontAlgn="base" latinLnBrk="0" hangingPunct="1">
          <a:spcBef>
            <a:spcPct val="0"/>
          </a:spcBef>
          <a:spcAft>
            <a:spcPct val="0"/>
          </a:spcAft>
          <a:buClrTx/>
          <a:buFont typeface="Wingdings"/>
          <a:buChar char="l"/>
          <a:defRPr kumimoji="0" sz="1800" b="0" i="0" u="none" strike="noStrike" cap="none" normalizeH="0" baseline="0" dirty="0" smtClean="0">
            <a:solidFill>
              <a:schemeClr val="tx1"/>
            </a:solidFill>
            <a:effectLst/>
            <a:latin typeface="HY헤드라인M"/>
            <a:ea typeface="HY헤드라인M"/>
          </a:defRPr>
        </a:defPPr>
      </a:lstStyle>
    </a:spDef>
    <a:lnDef>
      <a:spPr>
        <a:noFill/>
        <a:ln w="9525" cap="flat" cmpd="sng" algn="ctr">
          <a:noFill/>
          <a:prstDash val="solid"/>
          <a:round/>
          <a:headEnd w="med" len="med"/>
          <a:tailEnd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3867</ep:Words>
  <ep:PresentationFormat>화면 슬라이드 쇼(4:3)</ep:PresentationFormat>
  <ep:Paragraphs>873</ep:Paragraphs>
  <ep:Slides>37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ep:HeadingPairs>
  <ep:TitlesOfParts>
    <vt:vector size="38" baseType="lpstr">
      <vt:lpstr>S020TGp_Proposal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24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2012-07-10T04:11:32.000</dcterms:created>
  <dc:creator>조기형교수</dc:creator>
  <cp:lastModifiedBy>USER</cp:lastModifiedBy>
  <dcterms:modified xsi:type="dcterms:W3CDTF">2023-04-26T02:49:08.518</dcterms:modified>
  <cp:revision>1100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