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337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9" algn="l" defTabSz="914337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7" algn="l" defTabSz="914337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06" algn="l" defTabSz="914337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72" algn="l" defTabSz="914337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41" algn="l" defTabSz="914337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09" algn="l" defTabSz="914337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78" algn="l" defTabSz="914337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46" algn="l" defTabSz="914337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60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0CEB-60CD-416D-ABBD-1AD194F3F159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9DA8-7F07-4991-97B3-D875049D10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8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0CEB-60CD-416D-ABBD-1AD194F3F159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9DA8-7F07-4991-97B3-D875049D10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940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0CEB-60CD-416D-ABBD-1AD194F3F159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9DA8-7F07-4991-97B3-D875049D10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168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0CEB-60CD-416D-ABBD-1AD194F3F159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9DA8-7F07-4991-97B3-D875049D10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212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0CEB-60CD-416D-ABBD-1AD194F3F159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9DA8-7F07-4991-97B3-D875049D10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99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0CEB-60CD-416D-ABBD-1AD194F3F159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9DA8-7F07-4991-97B3-D875049D10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178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0CEB-60CD-416D-ABBD-1AD194F3F159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9DA8-7F07-4991-97B3-D875049D10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435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0CEB-60CD-416D-ABBD-1AD194F3F159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9DA8-7F07-4991-97B3-D875049D10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764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0CEB-60CD-416D-ABBD-1AD194F3F159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9DA8-7F07-4991-97B3-D875049D10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29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0CEB-60CD-416D-ABBD-1AD194F3F159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9DA8-7F07-4991-97B3-D875049D10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196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0CEB-60CD-416D-ABBD-1AD194F3F159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9DA8-7F07-4991-97B3-D875049D10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771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50CEB-60CD-416D-ABBD-1AD194F3F159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89DA8-7F07-4991-97B3-D875049D10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831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모서리가 둥근 직사각형 5"/>
          <p:cNvSpPr/>
          <p:nvPr/>
        </p:nvSpPr>
        <p:spPr>
          <a:xfrm>
            <a:off x="9107214" y="2305052"/>
            <a:ext cx="246340" cy="228600"/>
          </a:xfrm>
          <a:prstGeom prst="roundRect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 smtClean="0"/>
              <a:t>목원대학교 인력개발원 </a:t>
            </a:r>
            <a:endParaRPr lang="en-US" dirty="0"/>
          </a:p>
        </p:txBody>
      </p:sp>
      <p:sp>
        <p:nvSpPr>
          <p:cNvPr id="3" name="직사각형 2"/>
          <p:cNvSpPr/>
          <p:nvPr/>
        </p:nvSpPr>
        <p:spPr>
          <a:xfrm>
            <a:off x="854017" y="267233"/>
            <a:ext cx="10688128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워크넷</a:t>
            </a:r>
            <a:r>
              <a:rPr lang="en-US" altLang="ko-KR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(www.work.go.kr)</a:t>
            </a:r>
            <a:r>
              <a:rPr lang="ko-KR" alt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으로 </a:t>
            </a:r>
            <a:r>
              <a:rPr lang="ko-KR" alt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입사서류</a:t>
            </a:r>
            <a:r>
              <a:rPr lang="en-US" altLang="ko-K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(</a:t>
            </a:r>
            <a:r>
              <a:rPr lang="ko-KR" alt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이력서</a:t>
            </a:r>
            <a:r>
              <a:rPr lang="en-US" altLang="ko-K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/</a:t>
            </a:r>
            <a:r>
              <a:rPr lang="ko-KR" alt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자기소개서</a:t>
            </a:r>
            <a:r>
              <a:rPr lang="en-US" altLang="ko-K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)</a:t>
            </a:r>
            <a:r>
              <a:rPr lang="ko-KR" alt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ko-KR" alt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경진대회 </a:t>
            </a:r>
            <a:r>
              <a:rPr lang="ko-KR" alt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신청 방법</a:t>
            </a:r>
            <a:endParaRPr lang="en-US" altLang="ko-KR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954385"/>
              </p:ext>
            </p:extLst>
          </p:nvPr>
        </p:nvGraphicFramePr>
        <p:xfrm>
          <a:off x="897146" y="836716"/>
          <a:ext cx="10696755" cy="5544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1527"/>
                <a:gridCol w="5335228"/>
              </a:tblGrid>
              <a:tr h="1647871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900" dirty="0" err="1" smtClean="0">
                          <a:solidFill>
                            <a:schemeClr val="tx1"/>
                          </a:solidFill>
                        </a:rPr>
                        <a:t>포털사이트에서</a:t>
                      </a:r>
                      <a:r>
                        <a:rPr lang="ko-KR" altLang="en-US" sz="19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900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900" dirty="0" err="1" smtClean="0">
                          <a:solidFill>
                            <a:schemeClr val="tx1"/>
                          </a:solidFill>
                        </a:rPr>
                        <a:t>워크넷</a:t>
                      </a:r>
                      <a:r>
                        <a:rPr lang="en-US" altLang="ko-KR" sz="1900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r>
                        <a:rPr lang="ko-KR" altLang="en-US" sz="1900" dirty="0" smtClean="0">
                          <a:solidFill>
                            <a:schemeClr val="tx1"/>
                          </a:solidFill>
                        </a:rPr>
                        <a:t>을 검색한다</a:t>
                      </a:r>
                      <a:r>
                        <a:rPr lang="en-US" altLang="ko-KR" sz="19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sz="1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None/>
                      </a:pP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4. “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</a:rPr>
                        <a:t>우리학교 </a:t>
                      </a:r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</a:rPr>
                        <a:t>취업지원실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</a:rPr>
                        <a:t>을 클릭한다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1502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900" b="1" dirty="0" smtClean="0">
                          <a:latin typeface="+mn-ea"/>
                          <a:ea typeface="+mn-ea"/>
                        </a:rPr>
                        <a:t>2. </a:t>
                      </a:r>
                      <a:r>
                        <a:rPr lang="ko-KR" altLang="en-US" sz="1900" b="1" dirty="0" err="1" smtClean="0">
                          <a:latin typeface="+mn-ea"/>
                          <a:ea typeface="+mn-ea"/>
                        </a:rPr>
                        <a:t>워크넷에서</a:t>
                      </a:r>
                      <a:r>
                        <a:rPr lang="ko-KR" altLang="en-US" sz="1900" b="1" dirty="0" smtClean="0">
                          <a:latin typeface="+mn-ea"/>
                          <a:ea typeface="+mn-ea"/>
                        </a:rPr>
                        <a:t> 회원가입을 한다</a:t>
                      </a:r>
                      <a:r>
                        <a:rPr lang="en-US" altLang="ko-KR" sz="1900" b="1" dirty="0" smtClean="0">
                          <a:latin typeface="+mn-ea"/>
                          <a:ea typeface="+mn-ea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+mn-ea"/>
                          <a:ea typeface="+mn-ea"/>
                        </a:rPr>
                        <a:t>5. </a:t>
                      </a:r>
                      <a:r>
                        <a:rPr lang="ko-KR" altLang="en-US" sz="1500" b="1" dirty="0" smtClean="0">
                          <a:latin typeface="+mn-ea"/>
                          <a:ea typeface="+mn-ea"/>
                        </a:rPr>
                        <a:t>참여사업유형 </a:t>
                      </a:r>
                      <a:r>
                        <a:rPr lang="en-US" altLang="ko-KR" sz="1500" b="1" dirty="0" smtClean="0">
                          <a:latin typeface="+mn-ea"/>
                          <a:ea typeface="+mn-ea"/>
                        </a:rPr>
                        <a:t>“</a:t>
                      </a:r>
                      <a:r>
                        <a:rPr lang="ko-KR" altLang="en-US" sz="1500" b="1" dirty="0" smtClean="0">
                          <a:latin typeface="+mn-ea"/>
                          <a:ea typeface="+mn-ea"/>
                        </a:rPr>
                        <a:t>전체</a:t>
                      </a:r>
                      <a:r>
                        <a:rPr lang="en-US" altLang="ko-KR" sz="1500" b="1" dirty="0" smtClean="0">
                          <a:latin typeface="+mn-ea"/>
                          <a:ea typeface="+mn-ea"/>
                        </a:rPr>
                        <a:t>” </a:t>
                      </a:r>
                      <a:r>
                        <a:rPr lang="ko-KR" altLang="en-US" sz="1500" b="1" dirty="0" smtClean="0">
                          <a:latin typeface="+mn-ea"/>
                          <a:ea typeface="+mn-ea"/>
                        </a:rPr>
                        <a:t>클릭 후</a:t>
                      </a:r>
                      <a:r>
                        <a:rPr lang="en-US" altLang="ko-KR" sz="15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“</a:t>
                      </a:r>
                      <a:r>
                        <a:rPr lang="ko-KR" altLang="en-US" sz="15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목원대학교</a:t>
                      </a:r>
                      <a:r>
                        <a:rPr lang="en-US" altLang="ko-KR" sz="15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”</a:t>
                      </a:r>
                      <a:r>
                        <a:rPr lang="ko-KR" altLang="en-US" sz="15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를 작성 또는</a:t>
                      </a:r>
                      <a:endParaRPr lang="en-US" altLang="ko-KR" sz="1500" b="1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 클릭한다</a:t>
                      </a:r>
                      <a:r>
                        <a:rPr lang="en-US" altLang="ko-KR" sz="15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latinLnBrk="1"/>
                      <a:endParaRPr lang="ko-KR" altLang="en-US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817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900" b="1" dirty="0" smtClean="0"/>
                        <a:t>3. </a:t>
                      </a:r>
                      <a:r>
                        <a:rPr lang="ko-KR" altLang="en-US" sz="1900" b="1" dirty="0" err="1" smtClean="0">
                          <a:latin typeface="+mn-ea"/>
                          <a:ea typeface="+mn-ea"/>
                        </a:rPr>
                        <a:t>워크넷에서</a:t>
                      </a:r>
                      <a:r>
                        <a:rPr lang="ko-KR" altLang="en-US" sz="19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900" b="1" baseline="0" dirty="0" smtClean="0">
                          <a:latin typeface="+mn-ea"/>
                          <a:ea typeface="+mn-ea"/>
                        </a:rPr>
                        <a:t>“</a:t>
                      </a:r>
                      <a:r>
                        <a:rPr lang="ko-KR" altLang="en-US" sz="1900" b="1" baseline="0" dirty="0" smtClean="0">
                          <a:latin typeface="+mn-ea"/>
                          <a:ea typeface="+mn-ea"/>
                        </a:rPr>
                        <a:t>청년</a:t>
                      </a:r>
                      <a:r>
                        <a:rPr lang="en-US" altLang="ko-KR" sz="1900" b="1" baseline="0" dirty="0" smtClean="0">
                          <a:latin typeface="+mn-ea"/>
                          <a:ea typeface="+mn-ea"/>
                        </a:rPr>
                        <a:t>”</a:t>
                      </a:r>
                      <a:r>
                        <a:rPr lang="ko-KR" altLang="en-US" sz="1900" b="1" baseline="0" dirty="0" smtClean="0">
                          <a:latin typeface="+mn-ea"/>
                          <a:ea typeface="+mn-ea"/>
                        </a:rPr>
                        <a:t>을 클릭한다</a:t>
                      </a:r>
                      <a:r>
                        <a:rPr lang="en-US" altLang="ko-KR" sz="1900" b="1" baseline="0" dirty="0" smtClean="0"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latinLnBrk="1"/>
                      <a:endParaRPr lang="ko-KR" altLang="en-US" sz="1900" b="1" dirty="0" smtClean="0"/>
                    </a:p>
                    <a:p>
                      <a:pPr latinLnBrk="1"/>
                      <a:endParaRPr lang="ko-KR" altLang="en-US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900" b="1" dirty="0" smtClean="0"/>
                        <a:t>6. </a:t>
                      </a:r>
                      <a:endParaRPr lang="ko-KR" altLang="en-US" sz="1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171" y="1304016"/>
            <a:ext cx="4358135" cy="113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33" y="1451137"/>
            <a:ext cx="4438152" cy="90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284" y="3067548"/>
            <a:ext cx="4328022" cy="1399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952" y="3016760"/>
            <a:ext cx="4471927" cy="1192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액자 33"/>
          <p:cNvSpPr/>
          <p:nvPr/>
        </p:nvSpPr>
        <p:spPr>
          <a:xfrm>
            <a:off x="6787010" y="3751074"/>
            <a:ext cx="950432" cy="715664"/>
          </a:xfrm>
          <a:prstGeom prst="frame">
            <a:avLst>
              <a:gd name="adj1" fmla="val 850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5" name="액자 34"/>
          <p:cNvSpPr/>
          <p:nvPr/>
        </p:nvSpPr>
        <p:spPr>
          <a:xfrm>
            <a:off x="8648655" y="1756338"/>
            <a:ext cx="1164087" cy="681621"/>
          </a:xfrm>
          <a:prstGeom prst="frame">
            <a:avLst>
              <a:gd name="adj1" fmla="val 750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5" name="아래쪽 화살표 24"/>
          <p:cNvSpPr/>
          <p:nvPr/>
        </p:nvSpPr>
        <p:spPr>
          <a:xfrm>
            <a:off x="4236731" y="1278064"/>
            <a:ext cx="108643" cy="346145"/>
          </a:xfrm>
          <a:prstGeom prst="downArrow">
            <a:avLst>
              <a:gd name="adj1" fmla="val 50000"/>
              <a:gd name="adj2" fmla="val 58824"/>
            </a:avLst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아래쪽 화살표 25"/>
          <p:cNvSpPr/>
          <p:nvPr/>
        </p:nvSpPr>
        <p:spPr>
          <a:xfrm>
            <a:off x="2235917" y="3159639"/>
            <a:ext cx="108643" cy="346145"/>
          </a:xfrm>
          <a:prstGeom prst="downArrow">
            <a:avLst>
              <a:gd name="adj1" fmla="val 50000"/>
              <a:gd name="adj2" fmla="val 58824"/>
            </a:avLst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아래쪽 화살표 29"/>
          <p:cNvSpPr/>
          <p:nvPr/>
        </p:nvSpPr>
        <p:spPr>
          <a:xfrm>
            <a:off x="9121740" y="1398603"/>
            <a:ext cx="108643" cy="346145"/>
          </a:xfrm>
          <a:prstGeom prst="downArrow">
            <a:avLst>
              <a:gd name="adj1" fmla="val 50000"/>
              <a:gd name="adj2" fmla="val 58824"/>
            </a:avLst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9017733" y="3436763"/>
            <a:ext cx="425301" cy="11131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11935" y="4574552"/>
            <a:ext cx="4795703" cy="739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1" b="1" dirty="0"/>
              <a:t>학과정보</a:t>
            </a:r>
            <a:r>
              <a:rPr lang="en-US" altLang="ko-KR" sz="1051" b="1" dirty="0"/>
              <a:t>, </a:t>
            </a:r>
            <a:r>
              <a:rPr lang="ko-KR" altLang="en-US" sz="1051" b="1" dirty="0" err="1" smtClean="0"/>
              <a:t>상담희망날자</a:t>
            </a:r>
            <a:r>
              <a:rPr lang="en-US" altLang="ko-KR" sz="1051" b="1" dirty="0" smtClean="0"/>
              <a:t>, </a:t>
            </a:r>
            <a:r>
              <a:rPr lang="ko-KR" altLang="en-US" sz="1051" b="1" dirty="0" smtClean="0"/>
              <a:t>이력서 및 면접컨설팅 클릭</a:t>
            </a:r>
            <a:r>
              <a:rPr lang="en-US" altLang="ko-KR" sz="1051" b="1" dirty="0" smtClean="0"/>
              <a:t>, </a:t>
            </a:r>
            <a:r>
              <a:rPr lang="ko-KR" altLang="en-US" sz="1051" b="1" dirty="0" smtClean="0"/>
              <a:t>입사서류 경진대회 참여 기입</a:t>
            </a:r>
            <a:r>
              <a:rPr lang="en-US" altLang="ko-KR" sz="1051" b="1" dirty="0" smtClean="0"/>
              <a:t>, </a:t>
            </a:r>
            <a:r>
              <a:rPr lang="ko-KR" altLang="en-US" sz="1051" b="1" dirty="0" smtClean="0"/>
              <a:t>첨부파일에 이력서</a:t>
            </a:r>
            <a:r>
              <a:rPr lang="en-US" altLang="ko-KR" sz="1051" b="1" dirty="0"/>
              <a:t>/</a:t>
            </a:r>
            <a:r>
              <a:rPr lang="ko-KR" altLang="en-US" sz="1051" b="1" dirty="0" smtClean="0"/>
              <a:t>자기소개서 첨부</a:t>
            </a:r>
            <a:r>
              <a:rPr lang="en-US" altLang="ko-KR" sz="1051" b="1" dirty="0"/>
              <a:t> </a:t>
            </a:r>
            <a:endParaRPr lang="en-US" altLang="ko-KR" sz="1051" b="1" dirty="0" smtClean="0"/>
          </a:p>
          <a:p>
            <a:r>
              <a:rPr lang="en-US" altLang="ko-KR" sz="1051" b="1" dirty="0" smtClean="0"/>
              <a:t>(</a:t>
            </a:r>
            <a:r>
              <a:rPr lang="ko-KR" altLang="en-US" sz="1051" b="1" dirty="0"/>
              <a:t>파일명 </a:t>
            </a:r>
            <a:r>
              <a:rPr lang="en-US" altLang="ko-KR" sz="1051" b="1" dirty="0"/>
              <a:t>: </a:t>
            </a:r>
            <a:r>
              <a:rPr lang="ko-KR" altLang="en-US" sz="1051" b="1" dirty="0"/>
              <a:t>입사서류 경진대회</a:t>
            </a:r>
            <a:r>
              <a:rPr lang="en-US" altLang="ko-KR" sz="1051" b="1" dirty="0"/>
              <a:t>_</a:t>
            </a:r>
            <a:r>
              <a:rPr lang="ko-KR" altLang="en-US" sz="1051" b="1" dirty="0"/>
              <a:t>학과</a:t>
            </a:r>
            <a:r>
              <a:rPr lang="en-US" altLang="ko-KR" sz="1051" b="1" dirty="0"/>
              <a:t>_</a:t>
            </a:r>
            <a:r>
              <a:rPr lang="ko-KR" altLang="en-US" sz="1051" b="1" dirty="0"/>
              <a:t>학년</a:t>
            </a:r>
            <a:r>
              <a:rPr lang="en-US" altLang="ko-KR" sz="1051" b="1" dirty="0"/>
              <a:t>_</a:t>
            </a:r>
            <a:r>
              <a:rPr lang="ko-KR" altLang="en-US" sz="1051" b="1" dirty="0"/>
              <a:t>학번</a:t>
            </a:r>
            <a:r>
              <a:rPr lang="en-US" altLang="ko-KR" sz="1051" b="1" dirty="0"/>
              <a:t>_</a:t>
            </a:r>
            <a:r>
              <a:rPr lang="ko-KR" altLang="en-US" sz="1051" b="1" dirty="0"/>
              <a:t>이름</a:t>
            </a:r>
            <a:r>
              <a:rPr lang="en-US" altLang="ko-KR" sz="1051" b="1" dirty="0" smtClean="0"/>
              <a:t>)</a:t>
            </a:r>
            <a:r>
              <a:rPr lang="ko-KR" altLang="en-US" sz="1051" b="1" dirty="0" smtClean="0"/>
              <a:t>후 </a:t>
            </a:r>
            <a:r>
              <a:rPr lang="en-US" altLang="ko-KR" sz="1051" b="1" dirty="0" smtClean="0"/>
              <a:t>“</a:t>
            </a:r>
            <a:r>
              <a:rPr lang="ko-KR" altLang="en-US" sz="1051" b="1" dirty="0" smtClean="0"/>
              <a:t>신청하기</a:t>
            </a:r>
            <a:r>
              <a:rPr lang="en-US" altLang="ko-KR" sz="1051" b="1" dirty="0" smtClean="0"/>
              <a:t>”</a:t>
            </a:r>
            <a:r>
              <a:rPr lang="ko-KR" altLang="en-US" sz="1051" b="1" dirty="0" smtClean="0"/>
              <a:t> </a:t>
            </a:r>
            <a:r>
              <a:rPr lang="ko-KR" altLang="en-US" sz="1051" b="1" dirty="0"/>
              <a:t>클릭한다</a:t>
            </a:r>
            <a:r>
              <a:rPr lang="en-US" altLang="ko-KR" sz="1051" b="1" dirty="0"/>
              <a:t>. </a:t>
            </a:r>
            <a:r>
              <a:rPr lang="en-US" altLang="ko-KR" sz="1051" b="1" dirty="0" smtClean="0"/>
              <a:t> 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접수된 이력서 자기소개서는 경진대회 이후 첨삭하여 학생메일로 </a:t>
            </a:r>
            <a:r>
              <a:rPr lang="ko-KR" altLang="en-US" sz="1000" b="1" dirty="0">
                <a:solidFill>
                  <a:srgbClr val="C00000"/>
                </a:solidFill>
              </a:rPr>
              <a:t>발송 예정</a:t>
            </a:r>
            <a:endParaRPr lang="en-US" altLang="ko-KR" sz="1000" b="1" dirty="0">
              <a:solidFill>
                <a:srgbClr val="C00000"/>
              </a:solidFill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 rotWithShape="1">
          <a:blip r:embed="rId6"/>
          <a:srcRect l="24865" t="9274" r="18627" b="75361"/>
          <a:stretch/>
        </p:blipFill>
        <p:spPr>
          <a:xfrm>
            <a:off x="1380952" y="5186595"/>
            <a:ext cx="4471927" cy="1131128"/>
          </a:xfrm>
          <a:prstGeom prst="rect">
            <a:avLst/>
          </a:prstGeom>
        </p:spPr>
      </p:pic>
      <p:sp>
        <p:nvSpPr>
          <p:cNvPr id="4" name="액자 3"/>
          <p:cNvSpPr/>
          <p:nvPr/>
        </p:nvSpPr>
        <p:spPr>
          <a:xfrm>
            <a:off x="4906605" y="5347909"/>
            <a:ext cx="275430" cy="373523"/>
          </a:xfrm>
          <a:prstGeom prst="frame">
            <a:avLst>
              <a:gd name="adj1" fmla="val 15093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7" name="아래쪽 화살표 26"/>
          <p:cNvSpPr/>
          <p:nvPr/>
        </p:nvSpPr>
        <p:spPr>
          <a:xfrm>
            <a:off x="4989999" y="4959456"/>
            <a:ext cx="108643" cy="346145"/>
          </a:xfrm>
          <a:prstGeom prst="downArrow">
            <a:avLst>
              <a:gd name="adj1" fmla="val 50000"/>
              <a:gd name="adj2" fmla="val 58824"/>
            </a:avLst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아래쪽 화살표 37"/>
          <p:cNvSpPr/>
          <p:nvPr/>
        </p:nvSpPr>
        <p:spPr>
          <a:xfrm>
            <a:off x="9122056" y="2983789"/>
            <a:ext cx="108643" cy="346145"/>
          </a:xfrm>
          <a:prstGeom prst="downArrow">
            <a:avLst>
              <a:gd name="adj1" fmla="val 50000"/>
              <a:gd name="adj2" fmla="val 58824"/>
            </a:avLst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아래쪽 화살표 38"/>
          <p:cNvSpPr/>
          <p:nvPr/>
        </p:nvSpPr>
        <p:spPr>
          <a:xfrm>
            <a:off x="7262226" y="3503705"/>
            <a:ext cx="108643" cy="346145"/>
          </a:xfrm>
          <a:prstGeom prst="downArrow">
            <a:avLst>
              <a:gd name="adj1" fmla="val 50000"/>
              <a:gd name="adj2" fmla="val 58824"/>
            </a:avLst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284" y="5305601"/>
            <a:ext cx="4397033" cy="1012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아래쪽 화살표 23"/>
          <p:cNvSpPr/>
          <p:nvPr/>
        </p:nvSpPr>
        <p:spPr>
          <a:xfrm>
            <a:off x="10637430" y="5862136"/>
            <a:ext cx="108643" cy="346145"/>
          </a:xfrm>
          <a:prstGeom prst="downArrow">
            <a:avLst>
              <a:gd name="adj1" fmla="val 50000"/>
              <a:gd name="adj2" fmla="val 58824"/>
            </a:avLst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294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114</Words>
  <Application>Microsoft Office PowerPoint</Application>
  <PresentationFormat>사용자 지정</PresentationFormat>
  <Paragraphs>11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인력개발원</cp:lastModifiedBy>
  <cp:revision>11</cp:revision>
  <dcterms:created xsi:type="dcterms:W3CDTF">2017-05-08T06:34:12Z</dcterms:created>
  <dcterms:modified xsi:type="dcterms:W3CDTF">2017-05-08T07:58:32Z</dcterms:modified>
</cp:coreProperties>
</file>