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4" r:id="rId5"/>
    <p:sldId id="258" r:id="rId6"/>
    <p:sldId id="265" r:id="rId7"/>
  </p:sldIdLst>
  <p:sldSz cx="12192000" cy="6858000"/>
  <p:notesSz cx="6807200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ACC0E-DBD6-480A-B174-3FF3EF1D43D5}" type="datetimeFigureOut">
              <a:rPr lang="ko-KR" altLang="en-US" smtClean="0"/>
              <a:t>2022-06-07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EBDA-0016-409C-B263-D11942858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9398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ACC0E-DBD6-480A-B174-3FF3EF1D43D5}" type="datetimeFigureOut">
              <a:rPr lang="ko-KR" altLang="en-US" smtClean="0"/>
              <a:t>2022-06-07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EBDA-0016-409C-B263-D11942858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4391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ACC0E-DBD6-480A-B174-3FF3EF1D43D5}" type="datetimeFigureOut">
              <a:rPr lang="ko-KR" altLang="en-US" smtClean="0"/>
              <a:t>2022-06-07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EBDA-0016-409C-B263-D11942858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6889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ACC0E-DBD6-480A-B174-3FF3EF1D43D5}" type="datetimeFigureOut">
              <a:rPr lang="ko-KR" altLang="en-US" smtClean="0"/>
              <a:t>2022-06-07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EBDA-0016-409C-B263-D11942858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6275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ACC0E-DBD6-480A-B174-3FF3EF1D43D5}" type="datetimeFigureOut">
              <a:rPr lang="ko-KR" altLang="en-US" smtClean="0"/>
              <a:t>2022-06-07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EBDA-0016-409C-B263-D11942858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6488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ACC0E-DBD6-480A-B174-3FF3EF1D43D5}" type="datetimeFigureOut">
              <a:rPr lang="ko-KR" altLang="en-US" smtClean="0"/>
              <a:t>2022-06-07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EBDA-0016-409C-B263-D11942858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1571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ACC0E-DBD6-480A-B174-3FF3EF1D43D5}" type="datetimeFigureOut">
              <a:rPr lang="ko-KR" altLang="en-US" smtClean="0"/>
              <a:t>2022-06-07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EBDA-0016-409C-B263-D11942858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9394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ACC0E-DBD6-480A-B174-3FF3EF1D43D5}" type="datetimeFigureOut">
              <a:rPr lang="ko-KR" altLang="en-US" smtClean="0"/>
              <a:t>2022-06-07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EBDA-0016-409C-B263-D11942858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0336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ACC0E-DBD6-480A-B174-3FF3EF1D43D5}" type="datetimeFigureOut">
              <a:rPr lang="ko-KR" altLang="en-US" smtClean="0"/>
              <a:t>2022-06-07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EBDA-0016-409C-B263-D11942858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4724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ACC0E-DBD6-480A-B174-3FF3EF1D43D5}" type="datetimeFigureOut">
              <a:rPr lang="ko-KR" altLang="en-US" smtClean="0"/>
              <a:t>2022-06-07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EBDA-0016-409C-B263-D11942858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9157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ACC0E-DBD6-480A-B174-3FF3EF1D43D5}" type="datetimeFigureOut">
              <a:rPr lang="ko-KR" altLang="en-US" smtClean="0"/>
              <a:t>2022-06-07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EBDA-0016-409C-B263-D11942858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1270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ACC0E-DBD6-480A-B174-3FF3EF1D43D5}" type="datetimeFigureOut">
              <a:rPr lang="ko-KR" altLang="en-US" smtClean="0"/>
              <a:t>2022-06-07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03EBDA-0016-409C-B263-D11942858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8316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/>
          <p:cNvSpPr/>
          <p:nvPr/>
        </p:nvSpPr>
        <p:spPr>
          <a:xfrm>
            <a:off x="0" y="2293257"/>
            <a:ext cx="12192000" cy="11611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400"/>
          </a:p>
        </p:txBody>
      </p:sp>
      <p:sp>
        <p:nvSpPr>
          <p:cNvPr id="14" name="TextBox 13"/>
          <p:cNvSpPr txBox="1"/>
          <p:nvPr/>
        </p:nvSpPr>
        <p:spPr>
          <a:xfrm>
            <a:off x="3105852" y="4760735"/>
            <a:ext cx="57438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종합정보시스템 계좌정보 등록하는 방법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12684" y="885373"/>
            <a:ext cx="8388649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5400" b="1" dirty="0" smtClean="0">
                <a:latin typeface="+mj-lt"/>
              </a:rPr>
              <a:t>신</a:t>
            </a:r>
            <a:r>
              <a:rPr lang="en-US" altLang="ko-KR" sz="5400" b="1" dirty="0">
                <a:latin typeface="+mj-lt"/>
              </a:rPr>
              <a:t>·</a:t>
            </a:r>
            <a:r>
              <a:rPr lang="ko-KR" altLang="en-US" sz="5400" b="1" dirty="0" smtClean="0">
                <a:latin typeface="+mj-lt"/>
              </a:rPr>
              <a:t>편입생 및 재학생</a:t>
            </a:r>
            <a:endParaRPr lang="en-US" altLang="ko-KR" sz="5400" b="1" dirty="0" smtClean="0"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en-US" altLang="ko-KR" sz="5400" b="1" dirty="0" smtClean="0">
                <a:latin typeface="+mj-lt"/>
              </a:rPr>
              <a:t>[ </a:t>
            </a:r>
            <a:r>
              <a:rPr lang="ko-KR" altLang="en-US" sz="5400" b="1" dirty="0" smtClean="0">
                <a:latin typeface="+mj-lt"/>
              </a:rPr>
              <a:t>계좌정보 등록 </a:t>
            </a:r>
            <a:r>
              <a:rPr lang="en-US" altLang="ko-KR" sz="5400" b="1" dirty="0" smtClean="0">
                <a:latin typeface="+mj-lt"/>
              </a:rPr>
              <a:t>]</a:t>
            </a:r>
          </a:p>
          <a:p>
            <a:pPr algn="ctr">
              <a:lnSpc>
                <a:spcPct val="150000"/>
              </a:lnSpc>
            </a:pPr>
            <a:r>
              <a:rPr lang="ko-KR" altLang="en-US" sz="5400" b="1" dirty="0" smtClean="0">
                <a:latin typeface="+mj-lt"/>
              </a:rPr>
              <a:t>가이드</a:t>
            </a:r>
            <a:endParaRPr lang="ko-KR" altLang="en-US" sz="5400" b="1" dirty="0">
              <a:latin typeface="+mj-lt"/>
            </a:endParaRP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72" t="35767" r="24802" b="51111"/>
          <a:stretch/>
        </p:blipFill>
        <p:spPr>
          <a:xfrm>
            <a:off x="8697808" y="5581759"/>
            <a:ext cx="3436136" cy="1190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176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620" y="175941"/>
            <a:ext cx="7005803" cy="379481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6" t="12302" b="19131"/>
          <a:stretch/>
        </p:blipFill>
        <p:spPr>
          <a:xfrm>
            <a:off x="198393" y="428175"/>
            <a:ext cx="4144191" cy="48332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7279" y="1071155"/>
            <a:ext cx="4254691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ko-KR" sz="2400" b="1" dirty="0" smtClean="0">
                <a:solidFill>
                  <a:srgbClr val="FF0000"/>
                </a:solidFill>
                <a:latin typeface="+mj-lt"/>
              </a:rPr>
              <a:t>1. </a:t>
            </a:r>
            <a:r>
              <a:rPr lang="ko-KR" altLang="en-US" sz="2400" b="1" dirty="0" smtClean="0">
                <a:solidFill>
                  <a:srgbClr val="FF0000"/>
                </a:solidFill>
                <a:latin typeface="+mj-lt"/>
              </a:rPr>
              <a:t>목원대학교 홈페이지 </a:t>
            </a:r>
            <a:r>
              <a:rPr lang="ko-KR" altLang="en-US" sz="2400" b="1" dirty="0" smtClean="0">
                <a:latin typeface="+mj-lt"/>
              </a:rPr>
              <a:t>접속</a:t>
            </a:r>
            <a:r>
              <a:rPr lang="en-US" altLang="ko-KR" sz="2400" b="1" dirty="0" smtClean="0">
                <a:latin typeface="+mj-lt"/>
              </a:rPr>
              <a:t>!</a:t>
            </a:r>
            <a:endParaRPr lang="ko-KR" altLang="en-US" sz="2400" b="1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73697" y="2280712"/>
            <a:ext cx="358923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smtClean="0">
                <a:solidFill>
                  <a:srgbClr val="FF0000"/>
                </a:solidFill>
                <a:latin typeface="+mj-lt"/>
              </a:rPr>
              <a:t>목원대학교 홈페이지</a:t>
            </a:r>
            <a:endParaRPr lang="ko-KR" altLang="en-US" sz="2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0" name="오른쪽 화살표 9"/>
          <p:cNvSpPr/>
          <p:nvPr/>
        </p:nvSpPr>
        <p:spPr>
          <a:xfrm>
            <a:off x="4624251" y="639664"/>
            <a:ext cx="1017724" cy="862982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187279" y="4514283"/>
            <a:ext cx="8932253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ko-KR" sz="2400" b="1" dirty="0" smtClean="0">
                <a:solidFill>
                  <a:srgbClr val="FF0000"/>
                </a:solidFill>
                <a:latin typeface="+mj-lt"/>
              </a:rPr>
              <a:t>2. </a:t>
            </a:r>
            <a:r>
              <a:rPr lang="ko-KR" altLang="en-US" sz="2400" b="1" dirty="0" smtClean="0">
                <a:solidFill>
                  <a:srgbClr val="FF0000"/>
                </a:solidFill>
                <a:latin typeface="+mj-lt"/>
              </a:rPr>
              <a:t>홈페이지 오른쪽 상단 </a:t>
            </a:r>
            <a:r>
              <a:rPr lang="ko-KR" altLang="en-US" sz="2400" b="1" dirty="0" smtClean="0">
                <a:latin typeface="+mj-lt"/>
              </a:rPr>
              <a:t>메뉴 중 </a:t>
            </a:r>
            <a:r>
              <a:rPr lang="en-US" altLang="ko-KR" sz="2400" b="1" dirty="0" smtClean="0">
                <a:solidFill>
                  <a:srgbClr val="FF0000"/>
                </a:solidFill>
                <a:latin typeface="+mj-lt"/>
              </a:rPr>
              <a:t>[ </a:t>
            </a:r>
            <a:r>
              <a:rPr lang="ko-KR" altLang="en-US" sz="2400" b="1" dirty="0" err="1" smtClean="0">
                <a:solidFill>
                  <a:srgbClr val="FF0000"/>
                </a:solidFill>
                <a:latin typeface="+mj-lt"/>
              </a:rPr>
              <a:t>교내사이트</a:t>
            </a:r>
            <a:r>
              <a:rPr lang="en-US" altLang="ko-KR" sz="2400" b="1" dirty="0" smtClean="0">
                <a:solidFill>
                  <a:srgbClr val="FF0000"/>
                </a:solidFill>
                <a:latin typeface="+mj-lt"/>
              </a:rPr>
              <a:t> ] </a:t>
            </a:r>
            <a:r>
              <a:rPr lang="ko-KR" altLang="en-US" sz="2400" b="1" dirty="0" smtClean="0">
                <a:latin typeface="+mj-lt"/>
              </a:rPr>
              <a:t>클릭해서</a:t>
            </a:r>
            <a:r>
              <a:rPr lang="ko-KR" altLang="en-US" sz="2400" b="1" dirty="0" smtClean="0">
                <a:solidFill>
                  <a:srgbClr val="FF0000"/>
                </a:solidFill>
                <a:latin typeface="+mj-lt"/>
              </a:rPr>
              <a:t> 접속</a:t>
            </a:r>
            <a:r>
              <a:rPr lang="en-US" altLang="ko-KR" sz="2400" b="1" dirty="0" smtClean="0">
                <a:solidFill>
                  <a:srgbClr val="FF0000"/>
                </a:solidFill>
                <a:latin typeface="+mj-lt"/>
              </a:rPr>
              <a:t>!</a:t>
            </a:r>
            <a:endParaRPr lang="ko-KR" altLang="en-US" sz="2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2" name="오른쪽 화살표 11"/>
          <p:cNvSpPr/>
          <p:nvPr/>
        </p:nvSpPr>
        <p:spPr>
          <a:xfrm rot="5400000">
            <a:off x="7407774" y="4909501"/>
            <a:ext cx="465320" cy="598217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12" b="66363"/>
          <a:stretch/>
        </p:blipFill>
        <p:spPr>
          <a:xfrm>
            <a:off x="0" y="5545180"/>
            <a:ext cx="12192000" cy="529936"/>
          </a:xfrm>
          <a:prstGeom prst="rect">
            <a:avLst/>
          </a:prstGeom>
        </p:spPr>
      </p:pic>
      <p:sp>
        <p:nvSpPr>
          <p:cNvPr id="5" name="타원 4"/>
          <p:cNvSpPr/>
          <p:nvPr/>
        </p:nvSpPr>
        <p:spPr>
          <a:xfrm>
            <a:off x="10993581" y="5468201"/>
            <a:ext cx="683893" cy="68389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8343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80" b="19036"/>
          <a:stretch/>
        </p:blipFill>
        <p:spPr>
          <a:xfrm>
            <a:off x="0" y="995488"/>
            <a:ext cx="12192000" cy="4549102"/>
          </a:xfrm>
          <a:prstGeom prst="rect">
            <a:avLst/>
          </a:prstGeom>
        </p:spPr>
      </p:pic>
      <p:sp>
        <p:nvSpPr>
          <p:cNvPr id="13" name="타원 12"/>
          <p:cNvSpPr/>
          <p:nvPr/>
        </p:nvSpPr>
        <p:spPr>
          <a:xfrm>
            <a:off x="1350817" y="2740058"/>
            <a:ext cx="1194955" cy="33250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왼쪽/위쪽 화살표 15"/>
          <p:cNvSpPr/>
          <p:nvPr/>
        </p:nvSpPr>
        <p:spPr>
          <a:xfrm>
            <a:off x="2754508" y="434184"/>
            <a:ext cx="1698172" cy="2915072"/>
          </a:xfrm>
          <a:prstGeom prst="left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447052" y="434184"/>
            <a:ext cx="7770076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ko-KR" sz="2400" b="1" dirty="0" smtClean="0">
                <a:solidFill>
                  <a:srgbClr val="FF0000"/>
                </a:solidFill>
                <a:latin typeface="+mj-lt"/>
              </a:rPr>
              <a:t>3. </a:t>
            </a:r>
            <a:r>
              <a:rPr lang="ko-KR" altLang="en-US" sz="2400" b="1" dirty="0" err="1" smtClean="0">
                <a:solidFill>
                  <a:srgbClr val="FF0000"/>
                </a:solidFill>
                <a:latin typeface="+mj-lt"/>
              </a:rPr>
              <a:t>교내사이트</a:t>
            </a:r>
            <a:r>
              <a:rPr lang="ko-KR" altLang="en-US" sz="24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altLang="ko-KR" sz="2400" b="1" dirty="0" smtClean="0">
                <a:solidFill>
                  <a:srgbClr val="FF0000"/>
                </a:solidFill>
                <a:latin typeface="+mj-lt"/>
              </a:rPr>
              <a:t>– [ 04. </a:t>
            </a:r>
            <a:r>
              <a:rPr lang="ko-KR" altLang="en-US" sz="2400" b="1" dirty="0" smtClean="0">
                <a:solidFill>
                  <a:srgbClr val="FF0000"/>
                </a:solidFill>
                <a:latin typeface="+mj-lt"/>
              </a:rPr>
              <a:t>종합정보시스템 </a:t>
            </a:r>
            <a:r>
              <a:rPr lang="en-US" altLang="ko-KR" sz="2400" b="1" dirty="0" smtClean="0">
                <a:solidFill>
                  <a:srgbClr val="FF0000"/>
                </a:solidFill>
                <a:latin typeface="+mj-lt"/>
              </a:rPr>
              <a:t>] </a:t>
            </a:r>
            <a:r>
              <a:rPr lang="ko-KR" altLang="en-US" sz="2400" b="1" dirty="0" smtClean="0">
                <a:latin typeface="+mj-lt"/>
              </a:rPr>
              <a:t>클릭해서</a:t>
            </a:r>
            <a:r>
              <a:rPr lang="ko-KR" altLang="en-US" sz="2400" b="1" dirty="0" smtClean="0">
                <a:solidFill>
                  <a:srgbClr val="FF0000"/>
                </a:solidFill>
                <a:latin typeface="+mj-lt"/>
              </a:rPr>
              <a:t> 접속</a:t>
            </a:r>
            <a:r>
              <a:rPr lang="en-US" altLang="ko-KR" sz="2400" b="1" dirty="0" smtClean="0">
                <a:solidFill>
                  <a:srgbClr val="FF0000"/>
                </a:solidFill>
                <a:latin typeface="+mj-lt"/>
              </a:rPr>
              <a:t>!</a:t>
            </a:r>
            <a:endParaRPr lang="ko-KR" altLang="en-US" sz="24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90824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40" r="10137" b="21742"/>
          <a:stretch/>
        </p:blipFill>
        <p:spPr>
          <a:xfrm>
            <a:off x="964276" y="1113905"/>
            <a:ext cx="10956175" cy="469669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4417" y="868271"/>
            <a:ext cx="4223833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b="1" dirty="0" smtClean="0">
                <a:solidFill>
                  <a:srgbClr val="FF0000"/>
                </a:solidFill>
                <a:latin typeface="+mj-lt"/>
              </a:rPr>
              <a:t>4. </a:t>
            </a:r>
            <a:r>
              <a:rPr lang="ko-KR" altLang="en-US" sz="2400" b="1" dirty="0" smtClean="0">
                <a:solidFill>
                  <a:srgbClr val="FF0000"/>
                </a:solidFill>
                <a:latin typeface="+mj-lt"/>
              </a:rPr>
              <a:t>본인의 학번 </a:t>
            </a:r>
            <a:r>
              <a:rPr lang="en-US" altLang="ko-KR" sz="2400" b="1" dirty="0" smtClean="0">
                <a:solidFill>
                  <a:srgbClr val="FF0000"/>
                </a:solidFill>
                <a:latin typeface="+mj-lt"/>
              </a:rPr>
              <a:t>/ </a:t>
            </a:r>
            <a:r>
              <a:rPr lang="ko-KR" altLang="en-US" sz="2400" b="1" dirty="0" smtClean="0">
                <a:solidFill>
                  <a:srgbClr val="FF0000"/>
                </a:solidFill>
                <a:latin typeface="+mj-lt"/>
              </a:rPr>
              <a:t>비밀번호</a:t>
            </a:r>
            <a:endParaRPr lang="en-US" altLang="ko-KR" sz="2400" b="1" dirty="0" smtClean="0">
              <a:solidFill>
                <a:srgbClr val="FF0000"/>
              </a:solidFill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latin typeface="+mj-lt"/>
              </a:rPr>
              <a:t>입력하고</a:t>
            </a:r>
            <a:r>
              <a:rPr lang="ko-KR" altLang="en-US" sz="2400" b="1" dirty="0" smtClean="0">
                <a:solidFill>
                  <a:srgbClr val="FF0000"/>
                </a:solidFill>
                <a:latin typeface="+mj-lt"/>
              </a:rPr>
              <a:t> 로그인</a:t>
            </a:r>
            <a:r>
              <a:rPr lang="en-US" altLang="ko-KR" sz="2400" b="1" dirty="0" smtClean="0">
                <a:solidFill>
                  <a:srgbClr val="FF0000"/>
                </a:solidFill>
                <a:latin typeface="+mj-lt"/>
              </a:rPr>
              <a:t>!</a:t>
            </a:r>
            <a:endParaRPr lang="ko-KR" altLang="en-US" sz="2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9" name="오른쪽 화살표 8"/>
          <p:cNvSpPr/>
          <p:nvPr/>
        </p:nvSpPr>
        <p:spPr>
          <a:xfrm>
            <a:off x="3766853" y="1637109"/>
            <a:ext cx="1017724" cy="862982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타원 2"/>
          <p:cNvSpPr/>
          <p:nvPr/>
        </p:nvSpPr>
        <p:spPr>
          <a:xfrm>
            <a:off x="4838008" y="1330036"/>
            <a:ext cx="2011680" cy="153785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11"/>
          <p:cNvSpPr/>
          <p:nvPr/>
        </p:nvSpPr>
        <p:spPr>
          <a:xfrm>
            <a:off x="6997733" y="1701454"/>
            <a:ext cx="706187" cy="73429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2631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467"/>
          <a:stretch/>
        </p:blipFill>
        <p:spPr>
          <a:xfrm>
            <a:off x="3663442" y="187767"/>
            <a:ext cx="8175737" cy="6562167"/>
          </a:xfrm>
          <a:prstGeom prst="rect">
            <a:avLst/>
          </a:prstGeom>
        </p:spPr>
      </p:pic>
      <p:sp>
        <p:nvSpPr>
          <p:cNvPr id="10" name="타원 9"/>
          <p:cNvSpPr/>
          <p:nvPr/>
        </p:nvSpPr>
        <p:spPr>
          <a:xfrm>
            <a:off x="5453421" y="615142"/>
            <a:ext cx="566849" cy="53213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3530438" y="1864821"/>
            <a:ext cx="1683497" cy="150183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3800772" y="2377440"/>
            <a:ext cx="1122218" cy="18288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317680" y="307413"/>
            <a:ext cx="2921813" cy="230832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b="1" dirty="0" smtClean="0">
                <a:solidFill>
                  <a:srgbClr val="FF0000"/>
                </a:solidFill>
                <a:latin typeface="+mj-lt"/>
              </a:rPr>
              <a:t>5. [ </a:t>
            </a:r>
            <a:r>
              <a:rPr lang="ko-KR" altLang="en-US" sz="2400" b="1" dirty="0" smtClean="0">
                <a:solidFill>
                  <a:srgbClr val="FF0000"/>
                </a:solidFill>
                <a:latin typeface="+mj-lt"/>
              </a:rPr>
              <a:t>일반 </a:t>
            </a:r>
            <a:r>
              <a:rPr lang="en-US" altLang="ko-KR" sz="2400" b="1" dirty="0" smtClean="0">
                <a:solidFill>
                  <a:srgbClr val="FF0000"/>
                </a:solidFill>
                <a:latin typeface="+mj-lt"/>
              </a:rPr>
              <a:t>- </a:t>
            </a:r>
          </a:p>
          <a:p>
            <a:pPr>
              <a:lnSpc>
                <a:spcPct val="150000"/>
              </a:lnSpc>
            </a:pPr>
            <a:r>
              <a:rPr lang="en-US" altLang="ko-KR" sz="24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altLang="ko-KR" sz="2400" b="1" dirty="0" smtClean="0">
                <a:solidFill>
                  <a:srgbClr val="FF0000"/>
                </a:solidFill>
                <a:latin typeface="+mj-lt"/>
              </a:rPr>
              <a:t>    </a:t>
            </a:r>
            <a:r>
              <a:rPr lang="ko-KR" altLang="en-US" sz="2400" b="1" dirty="0" smtClean="0">
                <a:solidFill>
                  <a:srgbClr val="FF0000"/>
                </a:solidFill>
                <a:latin typeface="+mj-lt"/>
              </a:rPr>
              <a:t>개인정보관리 </a:t>
            </a:r>
            <a:r>
              <a:rPr lang="en-US" altLang="ko-KR" sz="2400" b="1" dirty="0" smtClean="0">
                <a:solidFill>
                  <a:srgbClr val="FF0000"/>
                </a:solidFill>
                <a:latin typeface="+mj-lt"/>
              </a:rPr>
              <a:t>-</a:t>
            </a:r>
          </a:p>
          <a:p>
            <a:pPr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FF0000"/>
                </a:solidFill>
                <a:latin typeface="+mj-lt"/>
              </a:rPr>
              <a:t>     개인정보변경</a:t>
            </a:r>
            <a:r>
              <a:rPr lang="ko-KR" altLang="en-US" sz="24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altLang="ko-KR" sz="2400" b="1" dirty="0" smtClean="0">
                <a:solidFill>
                  <a:srgbClr val="FF0000"/>
                </a:solidFill>
                <a:latin typeface="+mj-lt"/>
              </a:rPr>
              <a:t>]</a:t>
            </a:r>
          </a:p>
          <a:p>
            <a:pPr>
              <a:lnSpc>
                <a:spcPct val="150000"/>
              </a:lnSpc>
            </a:pPr>
            <a:r>
              <a:rPr lang="ko-KR" altLang="en-US" sz="2400" b="1" dirty="0" smtClean="0">
                <a:latin typeface="+mj-lt"/>
              </a:rPr>
              <a:t>     클릭</a:t>
            </a:r>
            <a:r>
              <a:rPr lang="en-US" altLang="ko-KR" sz="2400" b="1" dirty="0" smtClean="0">
                <a:latin typeface="+mj-lt"/>
              </a:rPr>
              <a:t>!</a:t>
            </a:r>
            <a:endParaRPr lang="ko-KR" altLang="en-US" sz="2400" b="1" dirty="0">
              <a:latin typeface="+mj-lt"/>
            </a:endParaRPr>
          </a:p>
        </p:txBody>
      </p:sp>
      <p:sp>
        <p:nvSpPr>
          <p:cNvPr id="17" name="오른쪽 화살표 16"/>
          <p:cNvSpPr/>
          <p:nvPr/>
        </p:nvSpPr>
        <p:spPr>
          <a:xfrm>
            <a:off x="3239491" y="449716"/>
            <a:ext cx="2138843" cy="862982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오른쪽 화살표 18"/>
          <p:cNvSpPr/>
          <p:nvPr/>
        </p:nvSpPr>
        <p:spPr>
          <a:xfrm rot="5400000">
            <a:off x="3833145" y="881207"/>
            <a:ext cx="1057472" cy="862982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1708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467"/>
          <a:stretch/>
        </p:blipFill>
        <p:spPr>
          <a:xfrm>
            <a:off x="3663442" y="187767"/>
            <a:ext cx="8175737" cy="6562167"/>
          </a:xfrm>
          <a:prstGeom prst="rect">
            <a:avLst/>
          </a:prstGeom>
        </p:spPr>
      </p:pic>
      <p:sp>
        <p:nvSpPr>
          <p:cNvPr id="12" name="직사각형 11"/>
          <p:cNvSpPr/>
          <p:nvPr/>
        </p:nvSpPr>
        <p:spPr>
          <a:xfrm>
            <a:off x="3800772" y="2377440"/>
            <a:ext cx="1122218" cy="18288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5230559" y="4391890"/>
            <a:ext cx="6342613" cy="30480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타원 13"/>
          <p:cNvSpPr/>
          <p:nvPr/>
        </p:nvSpPr>
        <p:spPr>
          <a:xfrm>
            <a:off x="11014636" y="4763192"/>
            <a:ext cx="483722" cy="45731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317679" y="3609030"/>
            <a:ext cx="2921813" cy="230832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b="1" dirty="0" smtClean="0">
                <a:solidFill>
                  <a:srgbClr val="FF0000"/>
                </a:solidFill>
                <a:latin typeface="+mj-lt"/>
              </a:rPr>
              <a:t>6. </a:t>
            </a:r>
            <a:r>
              <a:rPr lang="ko-KR" altLang="en-US" sz="2400" b="1" dirty="0" smtClean="0">
                <a:latin typeface="+mj-lt"/>
              </a:rPr>
              <a:t>본인명의 계좌의</a:t>
            </a:r>
            <a:endParaRPr lang="en-US" altLang="ko-KR" sz="2400" b="1" dirty="0" smtClean="0"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b="1" dirty="0" err="1" smtClean="0">
                <a:solidFill>
                  <a:srgbClr val="FF0000"/>
                </a:solidFill>
                <a:latin typeface="+mj-lt"/>
              </a:rPr>
              <a:t>은행명</a:t>
            </a:r>
            <a:r>
              <a:rPr lang="en-US" altLang="ko-KR" sz="2400" b="1" dirty="0" smtClean="0">
                <a:solidFill>
                  <a:srgbClr val="FF0000"/>
                </a:solidFill>
                <a:latin typeface="+mj-lt"/>
              </a:rPr>
              <a:t>, </a:t>
            </a:r>
            <a:r>
              <a:rPr lang="ko-KR" altLang="en-US" sz="2400" b="1" dirty="0" smtClean="0">
                <a:solidFill>
                  <a:srgbClr val="FF0000"/>
                </a:solidFill>
                <a:latin typeface="+mj-lt"/>
              </a:rPr>
              <a:t>계좌번호</a:t>
            </a:r>
            <a:r>
              <a:rPr lang="en-US" altLang="ko-KR" sz="2400" b="1" dirty="0" smtClean="0">
                <a:solidFill>
                  <a:srgbClr val="FF0000"/>
                </a:solidFill>
                <a:latin typeface="+mj-lt"/>
              </a:rPr>
              <a:t>, </a:t>
            </a:r>
            <a:r>
              <a:rPr lang="ko-KR" altLang="en-US" sz="2400" b="1" dirty="0" smtClean="0">
                <a:solidFill>
                  <a:srgbClr val="FF0000"/>
                </a:solidFill>
                <a:latin typeface="+mj-lt"/>
              </a:rPr>
              <a:t>예금주 </a:t>
            </a:r>
            <a:r>
              <a:rPr lang="ko-KR" altLang="en-US" sz="2400" b="1" dirty="0" smtClean="0">
                <a:latin typeface="+mj-lt"/>
              </a:rPr>
              <a:t>입력 후</a:t>
            </a:r>
            <a:endParaRPr lang="en-US" altLang="ko-KR" sz="2400" b="1" dirty="0" smtClean="0"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FF0000"/>
                </a:solidFill>
                <a:latin typeface="+mj-lt"/>
              </a:rPr>
              <a:t>저장</a:t>
            </a:r>
            <a:r>
              <a:rPr lang="en-US" altLang="ko-KR" sz="2400" b="1" dirty="0">
                <a:latin typeface="+mj-lt"/>
              </a:rPr>
              <a:t> </a:t>
            </a:r>
            <a:r>
              <a:rPr lang="ko-KR" altLang="en-US" sz="2400" b="1" dirty="0" smtClean="0">
                <a:latin typeface="+mj-lt"/>
              </a:rPr>
              <a:t>버튼 클릭</a:t>
            </a:r>
            <a:r>
              <a:rPr lang="en-US" altLang="ko-KR" sz="2400" b="1" dirty="0" smtClean="0">
                <a:latin typeface="+mj-lt"/>
              </a:rPr>
              <a:t>!</a:t>
            </a:r>
            <a:endParaRPr lang="ko-KR" altLang="en-US" sz="2400" b="1" dirty="0">
              <a:latin typeface="+mj-lt"/>
            </a:endParaRPr>
          </a:p>
        </p:txBody>
      </p:sp>
      <p:sp>
        <p:nvSpPr>
          <p:cNvPr id="18" name="오른쪽 화살표 17"/>
          <p:cNvSpPr/>
          <p:nvPr/>
        </p:nvSpPr>
        <p:spPr>
          <a:xfrm>
            <a:off x="3239491" y="4134409"/>
            <a:ext cx="1966061" cy="862982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3800772" y="5228965"/>
            <a:ext cx="7005773" cy="147732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b="1" dirty="0" smtClean="0">
                <a:solidFill>
                  <a:srgbClr val="FF0000"/>
                </a:solidFill>
                <a:latin typeface="+mj-lt"/>
              </a:rPr>
              <a:t>9. </a:t>
            </a:r>
            <a:r>
              <a:rPr lang="ko-KR" altLang="en-US" sz="1200" b="1" dirty="0" smtClean="0">
                <a:solidFill>
                  <a:srgbClr val="FF0000"/>
                </a:solidFill>
                <a:latin typeface="+mj-lt"/>
              </a:rPr>
              <a:t>계좌정보를 정확하게 입력하고 저장</a:t>
            </a:r>
            <a:r>
              <a:rPr lang="en-US" altLang="ko-KR" sz="1200" b="1" dirty="0" smtClean="0">
                <a:solidFill>
                  <a:srgbClr val="FF0000"/>
                </a:solidFill>
                <a:latin typeface="+mj-lt"/>
              </a:rPr>
              <a:t>!</a:t>
            </a:r>
          </a:p>
          <a:p>
            <a:pPr>
              <a:lnSpc>
                <a:spcPct val="150000"/>
              </a:lnSpc>
            </a:pPr>
            <a:r>
              <a:rPr lang="en-US" altLang="ko-KR" sz="1200" b="1" dirty="0">
                <a:latin typeface="+mj-lt"/>
              </a:rPr>
              <a:t> </a:t>
            </a:r>
            <a:r>
              <a:rPr lang="en-US" altLang="ko-KR" sz="1200" b="1" dirty="0" smtClean="0">
                <a:latin typeface="+mj-lt"/>
              </a:rPr>
              <a:t>   </a:t>
            </a:r>
            <a:r>
              <a:rPr lang="ko-KR" altLang="en-US" sz="1200" b="1" dirty="0" smtClean="0">
                <a:latin typeface="+mj-lt"/>
              </a:rPr>
              <a:t>* 반드시 </a:t>
            </a:r>
            <a:r>
              <a:rPr lang="en-US" altLang="ko-KR" sz="1200" b="1" dirty="0" smtClean="0">
                <a:solidFill>
                  <a:srgbClr val="FF0000"/>
                </a:solidFill>
                <a:latin typeface="+mj-lt"/>
              </a:rPr>
              <a:t>‘</a:t>
            </a:r>
            <a:r>
              <a:rPr lang="ko-KR" altLang="en-US" sz="1200" b="1" dirty="0" smtClean="0">
                <a:solidFill>
                  <a:srgbClr val="FF0000"/>
                </a:solidFill>
                <a:latin typeface="+mj-lt"/>
              </a:rPr>
              <a:t>본인명의</a:t>
            </a:r>
            <a:r>
              <a:rPr lang="en-US" altLang="ko-KR" sz="1200" b="1" dirty="0" smtClean="0">
                <a:solidFill>
                  <a:srgbClr val="FF0000"/>
                </a:solidFill>
                <a:latin typeface="+mj-lt"/>
              </a:rPr>
              <a:t>’</a:t>
            </a:r>
            <a:r>
              <a:rPr lang="ko-KR" altLang="en-US" sz="12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ko-KR" altLang="en-US" sz="1200" b="1" dirty="0" smtClean="0">
                <a:latin typeface="+mj-lt"/>
              </a:rPr>
              <a:t>계좌 </a:t>
            </a:r>
            <a:r>
              <a:rPr lang="en-US" altLang="ko-KR" sz="1200" b="1" dirty="0" smtClean="0">
                <a:latin typeface="+mj-lt"/>
              </a:rPr>
              <a:t>(</a:t>
            </a:r>
            <a:r>
              <a:rPr lang="ko-KR" altLang="en-US" sz="1200" b="1" dirty="0" smtClean="0">
                <a:latin typeface="+mj-lt"/>
              </a:rPr>
              <a:t>형제</a:t>
            </a:r>
            <a:r>
              <a:rPr lang="en-US" altLang="ko-KR" sz="1200" b="1" dirty="0" smtClean="0">
                <a:latin typeface="+mj-lt"/>
              </a:rPr>
              <a:t>, </a:t>
            </a:r>
            <a:r>
              <a:rPr lang="ko-KR" altLang="en-US" sz="1200" b="1" dirty="0" smtClean="0">
                <a:latin typeface="+mj-lt"/>
              </a:rPr>
              <a:t>부모님 </a:t>
            </a:r>
            <a:r>
              <a:rPr lang="en-US" altLang="ko-KR" sz="1200" b="1" dirty="0" smtClean="0">
                <a:latin typeface="+mj-lt"/>
              </a:rPr>
              <a:t>NO NO!) </a:t>
            </a:r>
          </a:p>
          <a:p>
            <a:pPr>
              <a:lnSpc>
                <a:spcPct val="150000"/>
              </a:lnSpc>
            </a:pPr>
            <a:r>
              <a:rPr lang="en-US" altLang="ko-KR" sz="1200" b="1" dirty="0">
                <a:latin typeface="+mj-lt"/>
              </a:rPr>
              <a:t> </a:t>
            </a:r>
            <a:r>
              <a:rPr lang="en-US" altLang="ko-KR" sz="1200" b="1" dirty="0" smtClean="0">
                <a:latin typeface="+mj-lt"/>
              </a:rPr>
              <a:t>   </a:t>
            </a:r>
            <a:r>
              <a:rPr lang="ko-KR" altLang="en-US" sz="1200" b="1" dirty="0" smtClean="0">
                <a:latin typeface="+mj-lt"/>
              </a:rPr>
              <a:t>* 가능하면 </a:t>
            </a:r>
            <a:r>
              <a:rPr lang="ko-KR" altLang="en-US" sz="1200" b="1" dirty="0" smtClean="0">
                <a:solidFill>
                  <a:srgbClr val="FF0000"/>
                </a:solidFill>
                <a:latin typeface="+mj-lt"/>
              </a:rPr>
              <a:t>우리은행</a:t>
            </a:r>
            <a:r>
              <a:rPr lang="en-US" altLang="ko-KR" sz="1200" b="1" dirty="0" smtClean="0">
                <a:solidFill>
                  <a:srgbClr val="FF0000"/>
                </a:solidFill>
                <a:latin typeface="+mj-lt"/>
              </a:rPr>
              <a:t>, </a:t>
            </a:r>
            <a:r>
              <a:rPr lang="ko-KR" altLang="en-US" sz="1200" b="1" dirty="0" smtClean="0">
                <a:solidFill>
                  <a:srgbClr val="FF0000"/>
                </a:solidFill>
                <a:latin typeface="+mj-lt"/>
              </a:rPr>
              <a:t>우체국</a:t>
            </a:r>
            <a:r>
              <a:rPr lang="ko-KR" altLang="en-US" sz="1200" b="1" dirty="0" smtClean="0">
                <a:latin typeface="+mj-lt"/>
              </a:rPr>
              <a:t> 계좌 입력 </a:t>
            </a:r>
            <a:r>
              <a:rPr lang="en-US" altLang="ko-KR" sz="1200" b="1" dirty="0" smtClean="0">
                <a:solidFill>
                  <a:srgbClr val="FF0000"/>
                </a:solidFill>
                <a:latin typeface="+mj-lt"/>
              </a:rPr>
              <a:t>(</a:t>
            </a:r>
            <a:r>
              <a:rPr lang="ko-KR" altLang="en-US" sz="1200" b="1" dirty="0" smtClean="0">
                <a:solidFill>
                  <a:srgbClr val="FF0000"/>
                </a:solidFill>
                <a:latin typeface="+mj-lt"/>
              </a:rPr>
              <a:t>이 외의 은행도 상관 </a:t>
            </a:r>
            <a:r>
              <a:rPr lang="en-US" altLang="ko-KR" sz="1200" b="1" dirty="0" smtClean="0">
                <a:solidFill>
                  <a:srgbClr val="FF0000"/>
                </a:solidFill>
                <a:latin typeface="+mj-lt"/>
              </a:rPr>
              <a:t>X)</a:t>
            </a:r>
          </a:p>
          <a:p>
            <a:pPr>
              <a:lnSpc>
                <a:spcPct val="150000"/>
              </a:lnSpc>
            </a:pPr>
            <a:endParaRPr lang="en-US" altLang="ko-KR" sz="1200" b="1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ko-KR" altLang="en-US" sz="1200" b="1" dirty="0" smtClean="0">
                <a:latin typeface="+mj-lt"/>
              </a:rPr>
              <a:t>* 잘못 된 계좌정보 입력 시</a:t>
            </a:r>
            <a:r>
              <a:rPr lang="en-US" altLang="ko-KR" sz="1200" b="1" dirty="0" smtClean="0">
                <a:latin typeface="+mj-lt"/>
              </a:rPr>
              <a:t>, </a:t>
            </a:r>
            <a:r>
              <a:rPr lang="ko-KR" altLang="en-US" sz="1200" b="1" dirty="0" smtClean="0">
                <a:latin typeface="+mj-lt"/>
              </a:rPr>
              <a:t>장학금 지급 등에서 불이익이 있을 수 있습니다</a:t>
            </a:r>
            <a:endParaRPr lang="en-US" altLang="ko-KR" sz="1200" b="1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827363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135</Words>
  <Application>Microsoft Office PowerPoint</Application>
  <PresentationFormat>와이드스크린</PresentationFormat>
  <Paragraphs>22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9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PC</dc:creator>
  <cp:lastModifiedBy>PC</cp:lastModifiedBy>
  <cp:revision>29</cp:revision>
  <cp:lastPrinted>2020-03-06T04:32:31Z</cp:lastPrinted>
  <dcterms:created xsi:type="dcterms:W3CDTF">2020-03-06T01:10:55Z</dcterms:created>
  <dcterms:modified xsi:type="dcterms:W3CDTF">2022-06-07T04:58:52Z</dcterms:modified>
</cp:coreProperties>
</file>