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75" r:id="rId1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>
        <p:scale>
          <a:sx n="89" d="100"/>
          <a:sy n="89" d="100"/>
        </p:scale>
        <p:origin x="1146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2021-01-27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mokwon.jobstart.co.kr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현장실습인턴십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제출서류 및 진행방법 안내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최소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3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~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20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내외</a:t>
            </a:r>
            <a:r>
              <a:rPr lang="ko-KR" altLang="en-US" sz="1900" u="sng" dirty="0" smtClean="0"/>
              <a:t>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또는 실습생 관리자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000" dirty="0" smtClean="0"/>
              <a:t>1)</a:t>
            </a:r>
            <a:r>
              <a:rPr lang="ko-KR" altLang="en-US" sz="2000" dirty="0" smtClean="0"/>
              <a:t>문의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목원대학교 현장실습지원센터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2)</a:t>
            </a:r>
            <a:r>
              <a:rPr lang="ko-KR" altLang="en-US" sz="2000" dirty="0" smtClean="0"/>
              <a:t>전화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☎</a:t>
            </a:r>
            <a:r>
              <a:rPr lang="en-US" altLang="ko-KR" sz="2000" dirty="0" smtClean="0"/>
              <a:t>7153 , 042)829-7153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메일 </a:t>
            </a:r>
            <a:r>
              <a:rPr lang="en-US" altLang="ko-KR" sz="2000" dirty="0" smtClean="0"/>
              <a:t>: delayfive@mokwon.ac.kr</a:t>
            </a:r>
            <a:endParaRPr lang="en-US" altLang="ko-KR" sz="2000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19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0426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946730"/>
              </p:ext>
            </p:extLst>
          </p:nvPr>
        </p:nvGraphicFramePr>
        <p:xfrm>
          <a:off x="1048067" y="2940685"/>
          <a:ext cx="4411345" cy="286512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865194"/>
              </p:ext>
            </p:extLst>
          </p:nvPr>
        </p:nvGraphicFramePr>
        <p:xfrm>
          <a:off x="6548755" y="2940685"/>
          <a:ext cx="4447540" cy="309589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(6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이수한 자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916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28059" y="6184805"/>
            <a:ext cx="860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*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학기제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계절제</a:t>
            </a:r>
            <a:r>
              <a:rPr lang="ko-KR" altLang="en-US" sz="1600" dirty="0" smtClean="0">
                <a:solidFill>
                  <a:srgbClr val="FF0000"/>
                </a:solidFill>
              </a:rPr>
              <a:t> 포함 최대 </a:t>
            </a:r>
            <a:r>
              <a:rPr lang="en-US" altLang="ko-KR" sz="1600" dirty="0" smtClean="0">
                <a:solidFill>
                  <a:srgbClr val="FF0000"/>
                </a:solidFill>
              </a:rPr>
              <a:t>24</a:t>
            </a:r>
            <a:r>
              <a:rPr lang="ko-KR" altLang="en-US" sz="1600" dirty="0" smtClean="0">
                <a:solidFill>
                  <a:srgbClr val="FF0000"/>
                </a:solidFill>
              </a:rPr>
              <a:t>학점 까지 이수 가능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r>
              <a:rPr lang="en-US" altLang="ko-KR" sz="1900" dirty="0" smtClean="0"/>
              <a:t>)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 직무교육 수료증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*</a:t>
            </a:r>
            <a:r>
              <a:rPr lang="ko-KR" altLang="en-US" sz="1800" dirty="0" smtClean="0"/>
              <a:t>협약서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약정서는 </a:t>
            </a:r>
            <a:r>
              <a:rPr lang="ko-KR" altLang="en-US" sz="1800" dirty="0" err="1" smtClean="0"/>
              <a:t>학생사인</a:t>
            </a:r>
            <a:r>
              <a:rPr lang="ko-KR" altLang="en-US" sz="1800" dirty="0" smtClean="0"/>
              <a:t> 후 센터에 제출 </a:t>
            </a:r>
            <a:r>
              <a:rPr lang="en-US" altLang="ko-KR" sz="1800" dirty="0" smtClean="0"/>
              <a:t>,</a:t>
            </a:r>
          </a:p>
          <a:p>
            <a:pPr marL="0" indent="0">
              <a:buNone/>
            </a:pPr>
            <a:r>
              <a:rPr lang="ko-KR" altLang="en-US" sz="1800" dirty="0" smtClean="0"/>
              <a:t>   기업과 체결 맺은 후 학과에 발송 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</a:t>
            </a:r>
            <a:r>
              <a:rPr lang="ko-KR" altLang="en-US" sz="1800" dirty="0" smtClean="0"/>
              <a:t>학과 보관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근태 </a:t>
            </a:r>
            <a:r>
              <a:rPr lang="ko-KR" altLang="en-US" sz="1900" dirty="0" err="1" smtClean="0"/>
              <a:t>상황부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</a:t>
            </a:r>
            <a:r>
              <a:rPr lang="ko-KR" altLang="en-US" sz="1900" dirty="0" smtClean="0"/>
              <a:t> 현장방문지도보고서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연수 기관 평가서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인턴십수료증명서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endParaRPr lang="en-US" altLang="ko-KR" sz="1900" dirty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873573"/>
              </p:ext>
            </p:extLst>
          </p:nvPr>
        </p:nvGraphicFramePr>
        <p:xfrm>
          <a:off x="838200" y="1690688"/>
          <a:ext cx="10515599" cy="4069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근태 </a:t>
                      </a:r>
                      <a:r>
                        <a:rPr lang="ko-KR" altLang="en-US" dirty="0" err="1" smtClean="0"/>
                        <a:t>상황부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인턴십 신청안내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</a:t>
            </a:r>
            <a:r>
              <a:rPr lang="ko-KR" altLang="en-US" dirty="0" smtClean="0"/>
              <a:t>온라인직무교육 수료증 제출</a:t>
            </a:r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813310" y="2544564"/>
            <a:ext cx="1077267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000" kern="0" dirty="0" smtClean="0">
                <a:latin typeface="+mn-ea"/>
              </a:rPr>
              <a:t>◎ 온라인 </a:t>
            </a:r>
            <a:r>
              <a:rPr lang="ko-KR" altLang="en-US" sz="2000" kern="0" dirty="0">
                <a:latin typeface="+mn-ea"/>
              </a:rPr>
              <a:t>직무교육 홈페이지 </a:t>
            </a:r>
            <a:r>
              <a:rPr lang="en-US" altLang="ko-KR" sz="2000" kern="0" dirty="0" smtClean="0">
                <a:latin typeface="+mn-ea"/>
              </a:rPr>
              <a:t>: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  <a:hlinkClick r:id="rId2"/>
              </a:rPr>
              <a:t>http://mokwon.jobstart.co.kr</a:t>
            </a: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→ </a:t>
            </a:r>
            <a:r>
              <a:rPr lang="ko-KR" altLang="en-US" sz="2000" dirty="0" smtClean="0">
                <a:latin typeface="+mn-ea"/>
              </a:rPr>
              <a:t>홈페이지 로그인 후</a:t>
            </a:r>
            <a:r>
              <a:rPr lang="en-US" altLang="ko-KR" sz="2000" dirty="0" smtClean="0">
                <a:latin typeface="+mn-ea"/>
              </a:rPr>
              <a:t>(ID:</a:t>
            </a:r>
            <a:r>
              <a:rPr lang="ko-KR" altLang="en-US" sz="2000" dirty="0" smtClean="0">
                <a:latin typeface="+mn-ea"/>
              </a:rPr>
              <a:t>학번 </a:t>
            </a:r>
            <a:r>
              <a:rPr lang="en-US" altLang="ko-KR" sz="2000" dirty="0" smtClean="0">
                <a:latin typeface="+mn-ea"/>
              </a:rPr>
              <a:t>/ PW: </a:t>
            </a:r>
            <a:r>
              <a:rPr lang="ko-KR" altLang="en-US" sz="2000" dirty="0" smtClean="0">
                <a:latin typeface="+mn-ea"/>
              </a:rPr>
              <a:t>생년월일</a:t>
            </a:r>
            <a:r>
              <a:rPr lang="en-US" altLang="ko-KR" sz="2000" dirty="0" smtClean="0">
                <a:latin typeface="+mn-ea"/>
              </a:rPr>
              <a:t>8</a:t>
            </a:r>
            <a:r>
              <a:rPr lang="ko-KR" altLang="en-US" sz="2000" dirty="0" smtClean="0">
                <a:latin typeface="+mn-ea"/>
              </a:rPr>
              <a:t>자리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– </a:t>
            </a:r>
            <a:r>
              <a:rPr lang="ko-KR" altLang="en-US" sz="2000" dirty="0" smtClean="0">
                <a:latin typeface="+mn-ea"/>
              </a:rPr>
              <a:t>화면 상단</a:t>
            </a:r>
            <a:r>
              <a:rPr lang="ko-KR" altLang="en-US" sz="2000" dirty="0">
                <a:latin typeface="+mn-ea"/>
              </a:rPr>
              <a:t> “온라인 </a:t>
            </a:r>
            <a:r>
              <a:rPr lang="ko-KR" altLang="en-US" sz="2000" dirty="0" smtClean="0">
                <a:latin typeface="+mn-ea"/>
              </a:rPr>
              <a:t>교육 ” </a:t>
            </a: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 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  -</a:t>
            </a:r>
            <a:r>
              <a:rPr lang="ko-KR" altLang="en-US" sz="2000" dirty="0" smtClean="0">
                <a:latin typeface="+mn-ea"/>
              </a:rPr>
              <a:t>강의 </a:t>
            </a:r>
            <a:r>
              <a:rPr lang="ko-KR" altLang="en-US" sz="2000" dirty="0">
                <a:latin typeface="+mn-ea"/>
              </a:rPr>
              <a:t>이수 </a:t>
            </a:r>
            <a:r>
              <a:rPr lang="ko-KR" altLang="en-US" sz="2000" dirty="0" smtClean="0">
                <a:latin typeface="+mn-ea"/>
              </a:rPr>
              <a:t>후 수료증 출력                                </a:t>
            </a: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200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000" kern="0" dirty="0">
                <a:latin typeface="+mn-ea"/>
              </a:rPr>
              <a:t/>
            </a:r>
            <a:br>
              <a:rPr lang="en-US" altLang="ko-KR" sz="2000" kern="0" dirty="0">
                <a:latin typeface="+mn-ea"/>
              </a:rPr>
            </a:br>
            <a:r>
              <a:rPr lang="en-US" altLang="ko-KR" sz="2000" kern="0" dirty="0">
                <a:latin typeface="+mn-ea"/>
              </a:rPr>
              <a:t>        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028963"/>
              </p:ext>
            </p:extLst>
          </p:nvPr>
        </p:nvGraphicFramePr>
        <p:xfrm>
          <a:off x="1271854" y="4206557"/>
          <a:ext cx="9648292" cy="1505897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9648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0589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defRPr/>
                      </a:pPr>
                      <a:r>
                        <a:rPr kumimoji="1" lang="ko-KR" altLang="en-US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강의 </a:t>
                      </a:r>
                      <a:r>
                        <a:rPr kumimoji="1" lang="en-US" altLang="ko-KR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① </a:t>
                      </a:r>
                      <a:r>
                        <a:rPr kumimoji="1" lang="ko-KR" altLang="en-US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인턴십 이해와 활용</a:t>
                      </a:r>
                      <a:r>
                        <a:rPr kumimoji="1" lang="en-US" altLang="ko-KR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(4</a:t>
                      </a:r>
                      <a:r>
                        <a:rPr kumimoji="1" lang="ko-KR" altLang="en-US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시간</a:t>
                      </a:r>
                      <a:r>
                        <a:rPr kumimoji="1" lang="en-US" altLang="ko-KR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)</a:t>
                      </a:r>
                    </a:p>
                    <a:p>
                      <a:pPr>
                        <a:lnSpc>
                          <a:spcPct val="150000"/>
                        </a:lnSpc>
                        <a:defRPr/>
                      </a:pPr>
                      <a:r>
                        <a:rPr kumimoji="1" lang="en-US" altLang="ko-KR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       ②</a:t>
                      </a:r>
                      <a:r>
                        <a:rPr kumimoji="1" lang="ko-KR" altLang="en-US" sz="1600" b="0" kern="120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누구나 알면 좋은 노동법</a:t>
                      </a:r>
                      <a:r>
                        <a:rPr kumimoji="1" lang="ko-KR" altLang="en-US" sz="1600" b="0" kern="120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 상식</a:t>
                      </a:r>
                      <a:r>
                        <a:rPr kumimoji="1" lang="en-US" altLang="ko-KR" sz="1600" b="0" kern="120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(4</a:t>
                      </a:r>
                      <a:r>
                        <a:rPr kumimoji="1" lang="ko-KR" altLang="en-US" sz="1600" b="0" kern="120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시간</a:t>
                      </a:r>
                      <a:r>
                        <a:rPr kumimoji="1" lang="en-US" altLang="ko-KR" sz="1600" b="0" kern="1200" baseline="0" dirty="0" smtClean="0">
                          <a:solidFill>
                            <a:schemeClr val="tx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)</a:t>
                      </a:r>
                      <a:endParaRPr kumimoji="1" lang="en-US" altLang="ko-KR" sz="1600" b="0" kern="1200" dirty="0" smtClean="0">
                        <a:solidFill>
                          <a:schemeClr val="tx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  <a:defRPr/>
                      </a:pPr>
                      <a:r>
                        <a:rPr kumimoji="1" lang="en-US" altLang="ko-KR" sz="1600" b="0" u="none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※ 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총 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8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시간을 듣고 수료증은 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PDF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파일로 전환</a:t>
                      </a:r>
                      <a:r>
                        <a:rPr kumimoji="1" lang="ko-KR" altLang="en-US" sz="1600" b="0" u="sng" kern="1200" baseline="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 후 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학과로 전달 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학과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성명 기재</a:t>
                      </a:r>
                      <a:r>
                        <a:rPr kumimoji="1" lang="en-US" altLang="ko-KR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1600" b="0" u="sng" kern="1200" dirty="0" smtClean="0">
                          <a:solidFill>
                            <a:srgbClr val="FF0000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  <a:cs typeface="+mn-cs"/>
                        </a:rPr>
                        <a:t> </a:t>
                      </a:r>
                      <a:endParaRPr kumimoji="1" lang="en-US" altLang="ko-KR" sz="1600" b="0" u="sng" kern="1200" dirty="0" smtClean="0">
                        <a:solidFill>
                          <a:srgbClr val="FF0000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  <a:cs typeface="+mn-cs"/>
                      </a:endParaRPr>
                    </a:p>
                  </a:txBody>
                  <a:tcPr marL="91428" marR="91428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813310" y="1861300"/>
            <a:ext cx="1057980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000" kern="0" dirty="0" smtClean="0">
                <a:latin typeface="+mn-ea"/>
              </a:rPr>
              <a:t>◎ 참여 학생 대상으로 인턴 실습 전 인턴십의 기본 매너와 대인관계 및 안전교육을 위함</a:t>
            </a:r>
            <a:r>
              <a:rPr lang="en-US" altLang="ko-KR" sz="2000" kern="0" dirty="0" smtClean="0">
                <a:latin typeface="+mn-ea"/>
              </a:rPr>
              <a:t>       </a:t>
            </a:r>
            <a:endParaRPr lang="en-US" altLang="ko-KR" sz="2000" kern="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r>
              <a:rPr lang="en-US" altLang="ko-KR" sz="1600" dirty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</a:t>
            </a:r>
            <a:r>
              <a:rPr lang="ko-KR" altLang="en-US" sz="1600" dirty="0" smtClean="0">
                <a:solidFill>
                  <a:srgbClr val="FF0000"/>
                </a:solidFill>
              </a:rPr>
              <a:t>진행</a:t>
            </a:r>
            <a:endParaRPr lang="ko-KR" altLang="en-US" sz="1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인턴십 연수 교육과정 약정서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   </a:t>
            </a:r>
            <a:r>
              <a:rPr lang="ko-KR" altLang="en-US" sz="1900" dirty="0" smtClean="0"/>
              <a:t>학과에서 협약서 </a:t>
            </a:r>
            <a:r>
              <a:rPr lang="ko-KR" altLang="en-US" sz="1900" dirty="0"/>
              <a:t>약정서 </a:t>
            </a:r>
            <a:r>
              <a:rPr lang="ko-KR" altLang="en-US" sz="1900" dirty="0" smtClean="0"/>
              <a:t>학생 작성 </a:t>
            </a:r>
            <a:r>
              <a:rPr lang="ko-KR" altLang="en-US" sz="1900" dirty="0"/>
              <a:t>후 </a:t>
            </a:r>
            <a:r>
              <a:rPr lang="ko-KR" altLang="en-US" sz="1900" dirty="0">
                <a:solidFill>
                  <a:srgbClr val="FF0000"/>
                </a:solidFill>
              </a:rPr>
              <a:t>센터로 </a:t>
            </a:r>
            <a:r>
              <a:rPr lang="ko-KR" altLang="en-US" sz="1900" dirty="0" smtClean="0">
                <a:solidFill>
                  <a:srgbClr val="FF0000"/>
                </a:solidFill>
              </a:rPr>
              <a:t>제출</a:t>
            </a:r>
            <a:r>
              <a:rPr lang="en-US" altLang="ko-KR" sz="1900" dirty="0" smtClean="0">
                <a:solidFill>
                  <a:srgbClr val="FF0000"/>
                </a:solidFill>
              </a:rPr>
              <a:t>(</a:t>
            </a:r>
            <a:r>
              <a:rPr lang="ko-KR" altLang="en-US" sz="1900" dirty="0" smtClean="0">
                <a:solidFill>
                  <a:srgbClr val="FF0000"/>
                </a:solidFill>
              </a:rPr>
              <a:t>협약서 </a:t>
            </a:r>
            <a:r>
              <a:rPr lang="en-US" altLang="ko-KR" sz="1900" dirty="0" smtClean="0">
                <a:solidFill>
                  <a:srgbClr val="FF0000"/>
                </a:solidFill>
              </a:rPr>
              <a:t>2</a:t>
            </a:r>
            <a:r>
              <a:rPr lang="ko-KR" altLang="en-US" sz="1900" dirty="0" smtClean="0">
                <a:solidFill>
                  <a:srgbClr val="FF0000"/>
                </a:solidFill>
              </a:rPr>
              <a:t>부</a:t>
            </a:r>
            <a:r>
              <a:rPr lang="en-US" altLang="ko-KR" sz="1900" dirty="0" smtClean="0">
                <a:solidFill>
                  <a:srgbClr val="FF0000"/>
                </a:solidFill>
              </a:rPr>
              <a:t>, </a:t>
            </a:r>
            <a:r>
              <a:rPr lang="ko-KR" altLang="en-US" sz="1900" dirty="0" smtClean="0">
                <a:solidFill>
                  <a:srgbClr val="FF0000"/>
                </a:solidFill>
              </a:rPr>
              <a:t>약정서 </a:t>
            </a:r>
            <a:r>
              <a:rPr lang="en-US" altLang="ko-KR" sz="1900" dirty="0">
                <a:solidFill>
                  <a:srgbClr val="FF0000"/>
                </a:solidFill>
              </a:rPr>
              <a:t>3</a:t>
            </a:r>
            <a:r>
              <a:rPr lang="ko-KR" altLang="en-US" sz="1900" dirty="0" smtClean="0">
                <a:solidFill>
                  <a:srgbClr val="FF0000"/>
                </a:solidFill>
              </a:rPr>
              <a:t>부</a:t>
            </a:r>
            <a:r>
              <a:rPr lang="en-US" altLang="ko-KR" sz="1900" dirty="0" smtClean="0">
                <a:solidFill>
                  <a:srgbClr val="FF0000"/>
                </a:solidFill>
              </a:rPr>
              <a:t>)</a:t>
            </a:r>
            <a:endParaRPr lang="en-US" altLang="ko-KR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ko-KR" sz="1900" dirty="0"/>
          </a:p>
          <a:p>
            <a:pPr marL="457200" indent="-457200">
              <a:buAutoNum type="arabicParenR" startAt="4"/>
            </a:pPr>
            <a:r>
              <a:rPr lang="ko-KR" altLang="en-US" sz="1900" dirty="0" smtClean="0"/>
              <a:t>센터에서 </a:t>
            </a:r>
            <a:r>
              <a:rPr lang="ko-KR" altLang="en-US" sz="1900" dirty="0"/>
              <a:t>기업과 협약 체결 후 </a:t>
            </a:r>
            <a:r>
              <a:rPr lang="ko-KR" altLang="en-US" sz="1900" dirty="0" smtClean="0"/>
              <a:t>학과 및 기업에 발송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en-US" altLang="ko-KR" sz="1400" b="1" dirty="0"/>
              <a:t>(</a:t>
            </a:r>
            <a:r>
              <a:rPr lang="ko-KR" altLang="en-US" sz="1600" dirty="0" smtClean="0"/>
              <a:t>기업과 </a:t>
            </a:r>
            <a:r>
              <a:rPr lang="ko-KR" altLang="en-US" sz="1600" dirty="0"/>
              <a:t>학과에서 </a:t>
            </a:r>
            <a:r>
              <a:rPr lang="en-US" altLang="ko-KR" sz="1600" dirty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0" indent="0">
              <a:buNone/>
            </a:pPr>
            <a:r>
              <a:rPr lang="en-US" altLang="ko-KR" sz="1900" dirty="0" smtClean="0"/>
              <a:t>5)    </a:t>
            </a:r>
            <a:r>
              <a:rPr lang="ko-KR" altLang="en-US" sz="1900" dirty="0"/>
              <a:t>결과보고서 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      *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smtClean="0">
                <a:solidFill>
                  <a:srgbClr val="FF0000"/>
                </a:solidFill>
              </a:rPr>
              <a:t>약정서 내용 기업과 학생 모두 숙지 바람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815</Words>
  <Application>Microsoft Office PowerPoint</Application>
  <PresentationFormat>와이드스크린</PresentationFormat>
  <Paragraphs>214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0" baseType="lpstr">
      <vt:lpstr>굴림</vt:lpstr>
      <vt:lpstr>맑은 고딕</vt:lpstr>
      <vt:lpstr>Arial</vt:lpstr>
      <vt:lpstr>Office 테마</vt:lpstr>
      <vt:lpstr>현장실습인턴십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5.온라인직무교육 수료증 제출</vt:lpstr>
      <vt:lpstr>6.협약서, 약정서 ※ 인턴십 시작 전 협약, 약정 진행</vt:lpstr>
      <vt:lpstr>7.주간보고서, 주간메모</vt:lpstr>
      <vt:lpstr>8.종합보고서(제출문, 요약문)</vt:lpstr>
      <vt:lpstr>9.근태상황부(출석)</vt:lpstr>
      <vt:lpstr>10.인턴십 현장방문 지도보고서</vt:lpstr>
      <vt:lpstr>11.인턴십 연수기관 평가서</vt:lpstr>
      <vt:lpstr>12.인턴십 성적평가조서</vt:lpstr>
      <vt:lpstr>13.인턴십 수료 증명서</vt:lpstr>
      <vt:lpstr>13.기타사항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58</cp:revision>
  <cp:lastPrinted>2019-07-19T04:51:13Z</cp:lastPrinted>
  <dcterms:created xsi:type="dcterms:W3CDTF">2019-06-27T01:48:55Z</dcterms:created>
  <dcterms:modified xsi:type="dcterms:W3CDTF">2021-01-27T01:55:02Z</dcterms:modified>
</cp:coreProperties>
</file>