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85" r:id="rId5"/>
    <p:sldId id="308" r:id="rId6"/>
    <p:sldId id="287" r:id="rId7"/>
    <p:sldId id="303" r:id="rId8"/>
    <p:sldId id="294" r:id="rId9"/>
    <p:sldId id="299" r:id="rId10"/>
    <p:sldId id="304" r:id="rId11"/>
    <p:sldId id="306" r:id="rId12"/>
    <p:sldId id="293" r:id="rId13"/>
    <p:sldId id="305" r:id="rId14"/>
    <p:sldId id="300" r:id="rId15"/>
    <p:sldId id="301" r:id="rId16"/>
    <p:sldId id="302" r:id="rId17"/>
  </p:sldIdLst>
  <p:sldSz cx="13442950" cy="7561263"/>
  <p:notesSz cx="6797675" cy="9926638"/>
  <p:defaultTextStyle>
    <a:defPPr>
      <a:defRPr lang="ko-KR"/>
    </a:defPPr>
    <a:lvl1pPr marL="0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12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425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138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0850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561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275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3986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1698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E6EAF5"/>
    <a:srgbClr val="F2F2F2"/>
    <a:srgbClr val="7396FE"/>
    <a:srgbClr val="7A71FB"/>
    <a:srgbClr val="164394"/>
    <a:srgbClr val="1D1954"/>
    <a:srgbClr val="1A0FFD"/>
    <a:srgbClr val="1F2466"/>
    <a:srgbClr val="134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4" autoAdjust="0"/>
    <p:restoredTop sz="82802" autoAdjust="0"/>
  </p:normalViewPr>
  <p:slideViewPr>
    <p:cSldViewPr>
      <p:cViewPr varScale="1">
        <p:scale>
          <a:sx n="44" d="100"/>
          <a:sy n="44" d="100"/>
        </p:scale>
        <p:origin x="1242" y="54"/>
      </p:cViewPr>
      <p:guideLst>
        <p:guide orient="horz" pos="2382"/>
        <p:guide pos="42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786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1C030-61F7-4C09-8A04-176D1E4EF9AB}" type="datetimeFigureOut">
              <a:rPr lang="ko-KR" altLang="en-US" smtClean="0"/>
              <a:t>2022-02-23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804BA-AF51-4F6C-8F88-B73E3DCAE3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867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69298-2F0B-441E-82F7-B038683B70FE}" type="datetimeFigureOut">
              <a:rPr lang="ko-KR" altLang="en-US" smtClean="0"/>
              <a:t>2022-02-23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B5678-BA0E-4F19-846C-CCAD0034FF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2828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8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8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7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5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3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2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0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B5678-BA0E-4F19-846C-CCAD0034FFC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7426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0764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6471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866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7767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546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457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882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288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8740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8062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401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1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 userDrawn="1"/>
        </p:nvCxnSpPr>
        <p:spPr>
          <a:xfrm>
            <a:off x="837472" y="3060551"/>
            <a:ext cx="655598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/>
          <p:cNvCxnSpPr/>
          <p:nvPr userDrawn="1"/>
        </p:nvCxnSpPr>
        <p:spPr>
          <a:xfrm>
            <a:off x="837472" y="540271"/>
            <a:ext cx="655598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제목 8"/>
          <p:cNvSpPr>
            <a:spLocks noGrp="1"/>
          </p:cNvSpPr>
          <p:nvPr>
            <p:ph type="title" hasCustomPrompt="1"/>
          </p:nvPr>
        </p:nvSpPr>
        <p:spPr>
          <a:xfrm>
            <a:off x="706980" y="666973"/>
            <a:ext cx="8006004" cy="2537883"/>
          </a:xfrm>
        </p:spPr>
        <p:txBody>
          <a:bodyPr anchor="t">
            <a:normAutofit/>
          </a:bodyPr>
          <a:lstStyle>
            <a:lvl1pPr algn="l">
              <a:lnSpc>
                <a:spcPts val="5999"/>
              </a:lnSpc>
              <a:defRPr sz="5300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 smtClean="0"/>
              <a:t>PRESENTATION</a:t>
            </a:r>
            <a:br>
              <a:rPr lang="en-US" altLang="ko-KR" dirty="0" smtClean="0"/>
            </a:br>
            <a:r>
              <a:rPr lang="en-US" altLang="ko-KR" dirty="0" smtClean="0"/>
              <a:t>TITLE GOES</a:t>
            </a:r>
            <a:br>
              <a:rPr lang="en-US" altLang="ko-KR" dirty="0" smtClean="0"/>
            </a:br>
            <a:r>
              <a:rPr lang="en-US" altLang="ko-KR" dirty="0" smtClean="0"/>
              <a:t>HERE</a:t>
            </a:r>
            <a:endParaRPr lang="ko-KR" altLang="en-US" dirty="0"/>
          </a:p>
        </p:txBody>
      </p:sp>
      <p:sp>
        <p:nvSpPr>
          <p:cNvPr id="5" name="텍스트 개체 틀 16"/>
          <p:cNvSpPr>
            <a:spLocks noGrp="1"/>
          </p:cNvSpPr>
          <p:nvPr>
            <p:ph type="body" sz="quarter" idx="11" hasCustomPrompt="1"/>
          </p:nvPr>
        </p:nvSpPr>
        <p:spPr>
          <a:xfrm>
            <a:off x="711976" y="4677844"/>
            <a:ext cx="3733665" cy="345975"/>
          </a:xfrm>
        </p:spPr>
        <p:txBody>
          <a:bodyPr>
            <a:noAutofit/>
          </a:bodyPr>
          <a:lstStyle>
            <a:lvl1pPr marL="0" indent="0">
              <a:buNone/>
              <a:defRPr sz="1599" b="1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2pPr>
            <a:lvl3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3pPr>
            <a:lvl4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4pPr>
            <a:lvl5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5pPr>
          </a:lstStyle>
          <a:p>
            <a:pPr lvl="0"/>
            <a:r>
              <a:rPr lang="en-US" altLang="ko-KR" dirty="0" err="1" smtClean="0"/>
              <a:t>Gildong</a:t>
            </a:r>
            <a:r>
              <a:rPr lang="en-US" altLang="ko-KR" dirty="0" smtClean="0"/>
              <a:t> Hong</a:t>
            </a:r>
            <a:endParaRPr lang="ko-KR" altLang="en-US" dirty="0"/>
          </a:p>
        </p:txBody>
      </p:sp>
      <p:sp>
        <p:nvSpPr>
          <p:cNvPr id="6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706980" y="3202705"/>
            <a:ext cx="8006004" cy="533400"/>
          </a:xfrm>
        </p:spPr>
        <p:txBody>
          <a:bodyPr>
            <a:normAutofit/>
          </a:bodyPr>
          <a:lstStyle>
            <a:lvl1pPr marL="0" indent="0">
              <a:buNone/>
              <a:defRPr sz="2501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Sub Title &amp; Contents Goes Here</a:t>
            </a:r>
            <a:endParaRPr lang="ko-KR" altLang="en-US" dirty="0"/>
          </a:p>
        </p:txBody>
      </p:sp>
      <p:sp>
        <p:nvSpPr>
          <p:cNvPr id="7" name="텍스트 개체 틀 26"/>
          <p:cNvSpPr>
            <a:spLocks noGrp="1"/>
          </p:cNvSpPr>
          <p:nvPr>
            <p:ph type="body" sz="quarter" idx="14" hasCustomPrompt="1"/>
          </p:nvPr>
        </p:nvSpPr>
        <p:spPr>
          <a:xfrm>
            <a:off x="711978" y="5064301"/>
            <a:ext cx="3733929" cy="338973"/>
          </a:xfrm>
        </p:spPr>
        <p:txBody>
          <a:bodyPr>
            <a:normAutofit/>
          </a:bodyPr>
          <a:lstStyle>
            <a:lvl1pPr marL="0" indent="0">
              <a:buNone/>
              <a:defRPr sz="1400" spc="-29" baseline="0">
                <a:solidFill>
                  <a:schemeClr val="bg1"/>
                </a:solidFill>
                <a:latin typeface="Noto Sans CJK KR Light" pitchFamily="34" charset="-127"/>
                <a:ea typeface="Noto Sans CJK KR Light" pitchFamily="34" charset="-127"/>
              </a:defRPr>
            </a:lvl1pPr>
          </a:lstStyle>
          <a:p>
            <a:pPr lvl="0"/>
            <a:r>
              <a:rPr lang="en-US" altLang="ko-KR" dirty="0" smtClean="0"/>
              <a:t>Junior RS / Brand Strategy Dept.</a:t>
            </a:r>
            <a:endParaRPr lang="ko-KR" altLang="en-US" dirty="0"/>
          </a:p>
        </p:txBody>
      </p:sp>
      <p:sp>
        <p:nvSpPr>
          <p:cNvPr id="8" name="텍스트 개체 틀 28"/>
          <p:cNvSpPr>
            <a:spLocks noGrp="1"/>
          </p:cNvSpPr>
          <p:nvPr>
            <p:ph type="body" sz="quarter" idx="15" hasCustomPrompt="1"/>
          </p:nvPr>
        </p:nvSpPr>
        <p:spPr>
          <a:xfrm>
            <a:off x="711976" y="5336810"/>
            <a:ext cx="3733665" cy="380210"/>
          </a:xfrm>
        </p:spPr>
        <p:txBody>
          <a:bodyPr>
            <a:normAutofit/>
          </a:bodyPr>
          <a:lstStyle>
            <a:lvl1pPr marL="0" indent="0">
              <a:buNone/>
              <a:defRPr sz="1400" b="0" spc="-60" baseline="0">
                <a:solidFill>
                  <a:schemeClr val="bg1"/>
                </a:solidFill>
                <a:latin typeface="Noto Sans CJK KR Bold" pitchFamily="34" charset="-127"/>
                <a:ea typeface="Noto Sans CJK KR Bold" pitchFamily="34" charset="-127"/>
              </a:defRPr>
            </a:lvl1pPr>
          </a:lstStyle>
          <a:p>
            <a:pPr lvl="0"/>
            <a:r>
              <a:rPr lang="en-US" altLang="ko-KR" dirty="0" smtClean="0"/>
              <a:t>2019.00.00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5" t="88690" r="4867" b="4281"/>
          <a:stretch/>
        </p:blipFill>
        <p:spPr>
          <a:xfrm>
            <a:off x="10668946" y="6705601"/>
            <a:ext cx="2117581" cy="5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7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2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89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3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9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&amp;Subtitle page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27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1(배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091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2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406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96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page(텍스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 userDrawn="1"/>
        </p:nvCxnSpPr>
        <p:spPr>
          <a:xfrm flipH="1">
            <a:off x="453829" y="1023698"/>
            <a:ext cx="879849" cy="0"/>
          </a:xfrm>
          <a:prstGeom prst="line">
            <a:avLst/>
          </a:prstGeom>
          <a:ln w="12700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제목 7"/>
          <p:cNvSpPr>
            <a:spLocks noGrp="1"/>
          </p:cNvSpPr>
          <p:nvPr>
            <p:ph type="title" hasCustomPrompt="1"/>
          </p:nvPr>
        </p:nvSpPr>
        <p:spPr>
          <a:xfrm>
            <a:off x="1510128" y="612280"/>
            <a:ext cx="10668360" cy="676978"/>
          </a:xfrm>
        </p:spPr>
        <p:txBody>
          <a:bodyPr anchor="t">
            <a:normAutofit/>
          </a:bodyPr>
          <a:lstStyle>
            <a:lvl1pPr algn="l">
              <a:defRPr sz="3000" spc="-79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 smtClean="0"/>
              <a:t>Page </a:t>
            </a:r>
            <a:r>
              <a:rPr lang="en-US" altLang="ko-KR" dirty="0" err="1" smtClean="0"/>
              <a:t>Maintitle</a:t>
            </a:r>
            <a:r>
              <a:rPr lang="en-US" altLang="ko-KR" dirty="0" smtClean="0"/>
              <a:t> Goes Here </a:t>
            </a:r>
            <a:r>
              <a:rPr lang="ko-KR" altLang="en-US" dirty="0" err="1" smtClean="0"/>
              <a:t>원신한체</a:t>
            </a:r>
            <a:r>
              <a:rPr lang="en-US" altLang="ko-KR" dirty="0" smtClean="0"/>
              <a:t>B, 30pt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0" hasCustomPrompt="1"/>
          </p:nvPr>
        </p:nvSpPr>
        <p:spPr>
          <a:xfrm>
            <a:off x="286188" y="199870"/>
            <a:ext cx="1253292" cy="1089397"/>
          </a:xfrm>
        </p:spPr>
        <p:txBody>
          <a:bodyPr>
            <a:normAutofit/>
          </a:bodyPr>
          <a:lstStyle>
            <a:lvl1pPr marL="0" indent="0">
              <a:buNone/>
              <a:defRPr sz="5200" spc="-221" baseline="0">
                <a:solidFill>
                  <a:srgbClr val="DADADA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43475" y="203037"/>
            <a:ext cx="10635017" cy="438150"/>
          </a:xfrm>
        </p:spPr>
        <p:txBody>
          <a:bodyPr anchor="b">
            <a:normAutofit/>
          </a:bodyPr>
          <a:lstStyle>
            <a:lvl1pPr marL="0" indent="0">
              <a:buNone/>
              <a:defRPr sz="1799" spc="-50" baseline="0">
                <a:solidFill>
                  <a:srgbClr val="E7AF8A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Subtitle Goes Here</a:t>
            </a:r>
            <a:endParaRPr lang="ko-KR" altLang="en-US" dirty="0"/>
          </a:p>
        </p:txBody>
      </p:sp>
      <p:sp>
        <p:nvSpPr>
          <p:cNvPr id="15" name="텍스트 개체 틀 38"/>
          <p:cNvSpPr>
            <a:spLocks noGrp="1"/>
          </p:cNvSpPr>
          <p:nvPr>
            <p:ph type="body" sz="quarter" idx="13" hasCustomPrompt="1"/>
          </p:nvPr>
        </p:nvSpPr>
        <p:spPr>
          <a:xfrm>
            <a:off x="11499808" y="7167114"/>
            <a:ext cx="722439" cy="217487"/>
          </a:xfrm>
        </p:spPr>
        <p:txBody>
          <a:bodyPr>
            <a:noAutofit/>
          </a:bodyPr>
          <a:lstStyle>
            <a:lvl1pPr marL="0" indent="0">
              <a:buNone/>
              <a:defRPr sz="800" spc="-5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000</a:t>
            </a:r>
            <a:endParaRPr lang="ko-KR" altLang="en-US" dirty="0"/>
          </a:p>
        </p:txBody>
      </p:sp>
      <p:sp>
        <p:nvSpPr>
          <p:cNvPr id="16" name="텍스트 개체 틀 40"/>
          <p:cNvSpPr>
            <a:spLocks noGrp="1"/>
          </p:cNvSpPr>
          <p:nvPr>
            <p:ph type="body" sz="quarter" idx="14" hasCustomPrompt="1"/>
          </p:nvPr>
        </p:nvSpPr>
        <p:spPr>
          <a:xfrm>
            <a:off x="11790769" y="7165006"/>
            <a:ext cx="1357068" cy="317883"/>
          </a:xfrm>
        </p:spPr>
        <p:txBody>
          <a:bodyPr>
            <a:normAutofit/>
          </a:bodyPr>
          <a:lstStyle>
            <a:lvl1pPr marL="0" indent="0">
              <a:buNone/>
              <a:defRPr sz="800" spc="-40" baseline="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Project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9461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2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 userDrawn="1"/>
        </p:nvCxnSpPr>
        <p:spPr>
          <a:xfrm flipH="1">
            <a:off x="7556738" y="531796"/>
            <a:ext cx="1629234" cy="0"/>
          </a:xfrm>
          <a:prstGeom prst="line">
            <a:avLst/>
          </a:prstGeom>
          <a:ln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/>
          <p:cNvCxnSpPr/>
          <p:nvPr userDrawn="1"/>
        </p:nvCxnSpPr>
        <p:spPr>
          <a:xfrm flipH="1">
            <a:off x="9480241" y="531796"/>
            <a:ext cx="1629234" cy="0"/>
          </a:xfrm>
          <a:prstGeom prst="line">
            <a:avLst/>
          </a:prstGeom>
          <a:ln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 userDrawn="1"/>
        </p:nvCxnSpPr>
        <p:spPr>
          <a:xfrm flipH="1">
            <a:off x="11402323" y="531796"/>
            <a:ext cx="1221927" cy="0"/>
          </a:xfrm>
          <a:prstGeom prst="line">
            <a:avLst/>
          </a:prstGeom>
          <a:ln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12"/>
          <p:cNvSpPr>
            <a:spLocks noGrp="1"/>
          </p:cNvSpPr>
          <p:nvPr>
            <p:ph type="title" hasCustomPrompt="1"/>
          </p:nvPr>
        </p:nvSpPr>
        <p:spPr>
          <a:xfrm>
            <a:off x="672150" y="2477957"/>
            <a:ext cx="12098655" cy="1734722"/>
          </a:xfrm>
        </p:spPr>
        <p:txBody>
          <a:bodyPr anchor="t">
            <a:normAutofit/>
          </a:bodyPr>
          <a:lstStyle>
            <a:lvl1pPr>
              <a:lnSpc>
                <a:spcPts val="5999"/>
              </a:lnSpc>
              <a:defRPr sz="5300" baseline="0">
                <a:solidFill>
                  <a:srgbClr val="1B2362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 smtClean="0"/>
              <a:t>PRESENTATION</a:t>
            </a:r>
            <a:br>
              <a:rPr lang="en-US" altLang="ko-KR" dirty="0" smtClean="0"/>
            </a:br>
            <a:r>
              <a:rPr lang="en-US" altLang="ko-KR" dirty="0" smtClean="0"/>
              <a:t>TITLE GOES HERE</a:t>
            </a:r>
            <a:endParaRPr lang="ko-KR" altLang="en-US" dirty="0"/>
          </a:p>
        </p:txBody>
      </p:sp>
      <p:sp>
        <p:nvSpPr>
          <p:cNvPr id="6" name="텍스트 개체 틀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2943" y="4216634"/>
            <a:ext cx="12097072" cy="503237"/>
          </a:xfrm>
        </p:spPr>
        <p:txBody>
          <a:bodyPr>
            <a:normAutofit/>
          </a:bodyPr>
          <a:lstStyle>
            <a:lvl1pPr marL="0" indent="0" algn="ctr">
              <a:buNone/>
              <a:defRPr sz="2501" baseline="0">
                <a:solidFill>
                  <a:srgbClr val="1B2362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 marL="497749" indent="0" algn="ctr">
              <a:buNone/>
              <a:defRPr/>
            </a:lvl2pPr>
            <a:lvl3pPr marL="995499" indent="0" algn="ctr">
              <a:buNone/>
              <a:defRPr/>
            </a:lvl3pPr>
            <a:lvl4pPr marL="1493250" indent="0" algn="ctr">
              <a:buNone/>
              <a:defRPr/>
            </a:lvl4pPr>
            <a:lvl5pPr marL="1990999" indent="0" algn="ctr">
              <a:buNone/>
              <a:defRPr/>
            </a:lvl5pPr>
          </a:lstStyle>
          <a:p>
            <a:pPr lvl="0"/>
            <a:r>
              <a:rPr lang="en-US" altLang="ko-KR" dirty="0" smtClean="0"/>
              <a:t>Sub Title &amp; Contents Goes Here</a:t>
            </a:r>
            <a:endParaRPr lang="ko-KR" altLang="en-US" dirty="0"/>
          </a:p>
        </p:txBody>
      </p:sp>
      <p:sp>
        <p:nvSpPr>
          <p:cNvPr id="7" name="텍스트 개체 틀 16"/>
          <p:cNvSpPr>
            <a:spLocks noGrp="1"/>
          </p:cNvSpPr>
          <p:nvPr>
            <p:ph type="body" sz="quarter" idx="11" hasCustomPrompt="1"/>
          </p:nvPr>
        </p:nvSpPr>
        <p:spPr>
          <a:xfrm>
            <a:off x="7422325" y="580027"/>
            <a:ext cx="1765005" cy="261071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575757"/>
                </a:solidFill>
                <a:latin typeface="Noto Sans CJK KR Bold" pitchFamily="34" charset="-127"/>
                <a:ea typeface="Noto Sans CJK KR Bold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err="1" smtClean="0"/>
              <a:t>Presentor</a:t>
            </a:r>
            <a:endParaRPr lang="ko-KR" altLang="en-US" dirty="0"/>
          </a:p>
        </p:txBody>
      </p:sp>
      <p:sp>
        <p:nvSpPr>
          <p:cNvPr id="8" name="텍스트 개체 틀 16"/>
          <p:cNvSpPr>
            <a:spLocks noGrp="1"/>
          </p:cNvSpPr>
          <p:nvPr>
            <p:ph type="body" sz="quarter" idx="12" hasCustomPrompt="1"/>
          </p:nvPr>
        </p:nvSpPr>
        <p:spPr>
          <a:xfrm>
            <a:off x="9377265" y="580027"/>
            <a:ext cx="1914352" cy="261071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rgbClr val="575757"/>
                </a:solidFill>
                <a:latin typeface="Noto Sans CJK KR Bold" pitchFamily="34" charset="-127"/>
                <a:ea typeface="Noto Sans CJK KR Bold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smtClean="0"/>
              <a:t>Junior RS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3" hasCustomPrompt="1"/>
          </p:nvPr>
        </p:nvSpPr>
        <p:spPr>
          <a:xfrm>
            <a:off x="11278090" y="580027"/>
            <a:ext cx="1346162" cy="261071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rgbClr val="575757"/>
                </a:solidFill>
                <a:latin typeface="Noto Sans CJK KR Bold" pitchFamily="34" charset="-127"/>
                <a:ea typeface="Noto Sans CJK KR Bold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smtClean="0"/>
              <a:t>Date</a:t>
            </a:r>
            <a:endParaRPr lang="ko-KR" altLang="en-US" dirty="0"/>
          </a:p>
        </p:txBody>
      </p:sp>
      <p:sp>
        <p:nvSpPr>
          <p:cNvPr id="10" name="텍스트 개체 틀 16"/>
          <p:cNvSpPr>
            <a:spLocks noGrp="1"/>
          </p:cNvSpPr>
          <p:nvPr>
            <p:ph type="body" sz="quarter" idx="14" hasCustomPrompt="1"/>
          </p:nvPr>
        </p:nvSpPr>
        <p:spPr>
          <a:xfrm>
            <a:off x="7422329" y="809831"/>
            <a:ext cx="1763646" cy="30650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57575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err="1" smtClean="0"/>
              <a:t>Gildong</a:t>
            </a:r>
            <a:r>
              <a:rPr lang="en-US" altLang="ko-KR" dirty="0" smtClean="0"/>
              <a:t> Hong</a:t>
            </a:r>
            <a:endParaRPr lang="ko-KR" altLang="en-US" dirty="0"/>
          </a:p>
        </p:txBody>
      </p:sp>
      <p:sp>
        <p:nvSpPr>
          <p:cNvPr id="11" name="텍스트 개체 틀 16"/>
          <p:cNvSpPr>
            <a:spLocks noGrp="1"/>
          </p:cNvSpPr>
          <p:nvPr>
            <p:ph type="body" sz="quarter" idx="15" hasCustomPrompt="1"/>
          </p:nvPr>
        </p:nvSpPr>
        <p:spPr>
          <a:xfrm>
            <a:off x="9377273" y="809831"/>
            <a:ext cx="1913084" cy="306504"/>
          </a:xfrm>
        </p:spPr>
        <p:txBody>
          <a:bodyPr>
            <a:noAutofit/>
          </a:bodyPr>
          <a:lstStyle>
            <a:lvl1pPr marL="0" indent="0">
              <a:buNone/>
              <a:defRPr sz="1200" spc="-29" baseline="0">
                <a:solidFill>
                  <a:srgbClr val="57575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smtClean="0"/>
              <a:t>Brand Strategy Dt.</a:t>
            </a:r>
            <a:endParaRPr lang="ko-KR" altLang="en-US" dirty="0"/>
          </a:p>
        </p:txBody>
      </p:sp>
      <p:sp>
        <p:nvSpPr>
          <p:cNvPr id="12" name="텍스트 개체 틀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278090" y="791359"/>
            <a:ext cx="1346162" cy="306504"/>
          </a:xfrm>
        </p:spPr>
        <p:txBody>
          <a:bodyPr>
            <a:noAutofit/>
          </a:bodyPr>
          <a:lstStyle>
            <a:lvl1pPr marL="0" indent="0">
              <a:buNone/>
              <a:defRPr sz="1350" baseline="0">
                <a:solidFill>
                  <a:srgbClr val="575757"/>
                </a:solidFill>
                <a:latin typeface="Noto Sans CJK KR Light" pitchFamily="34" charset="-127"/>
                <a:ea typeface="Noto Sans CJK KR Light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smtClean="0"/>
              <a:t>2019.00.00</a:t>
            </a:r>
            <a:endParaRPr lang="ko-KR" altLang="en-US" dirty="0"/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2" t="88692" r="5042" b="4252"/>
          <a:stretch/>
        </p:blipFill>
        <p:spPr>
          <a:xfrm>
            <a:off x="10621049" y="6705599"/>
            <a:ext cx="2143368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39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3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8"/>
          <p:cNvSpPr>
            <a:spLocks noGrp="1"/>
          </p:cNvSpPr>
          <p:nvPr>
            <p:ph type="title" hasCustomPrompt="1"/>
          </p:nvPr>
        </p:nvSpPr>
        <p:spPr>
          <a:xfrm>
            <a:off x="683758" y="694393"/>
            <a:ext cx="8006004" cy="1638488"/>
          </a:xfrm>
        </p:spPr>
        <p:txBody>
          <a:bodyPr anchor="t">
            <a:normAutofit/>
          </a:bodyPr>
          <a:lstStyle>
            <a:lvl1pPr algn="l">
              <a:lnSpc>
                <a:spcPts val="5999"/>
              </a:lnSpc>
              <a:defRPr sz="5300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 smtClean="0"/>
              <a:t>PRESENTATION</a:t>
            </a:r>
            <a:br>
              <a:rPr lang="en-US" altLang="ko-KR" dirty="0" smtClean="0"/>
            </a:br>
            <a:r>
              <a:rPr lang="en-US" altLang="ko-KR" dirty="0" smtClean="0"/>
              <a:t>TITLE GOES HERE</a:t>
            </a:r>
            <a:endParaRPr lang="ko-KR" altLang="en-US" dirty="0"/>
          </a:p>
        </p:txBody>
      </p:sp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719686" y="2430951"/>
            <a:ext cx="7973533" cy="431800"/>
          </a:xfrm>
        </p:spPr>
        <p:txBody>
          <a:bodyPr>
            <a:noAutofit/>
          </a:bodyPr>
          <a:lstStyle>
            <a:lvl1pPr marL="0" indent="0">
              <a:buNone/>
              <a:defRPr sz="2501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2pPr>
            <a:lvl3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3pPr>
            <a:lvl4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4pPr>
            <a:lvl5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5pPr>
          </a:lstStyle>
          <a:p>
            <a:pPr lvl="0"/>
            <a:r>
              <a:rPr lang="en-US" altLang="ko-KR" dirty="0" smtClean="0"/>
              <a:t>Sub Title &amp; Contents Goes Here</a:t>
            </a:r>
            <a:endParaRPr lang="ko-KR" altLang="en-US" dirty="0"/>
          </a:p>
        </p:txBody>
      </p:sp>
      <p:sp>
        <p:nvSpPr>
          <p:cNvPr id="4" name="텍스트 개체 틀 16"/>
          <p:cNvSpPr>
            <a:spLocks noGrp="1"/>
          </p:cNvSpPr>
          <p:nvPr>
            <p:ph type="body" sz="quarter" idx="11" hasCustomPrompt="1"/>
          </p:nvPr>
        </p:nvSpPr>
        <p:spPr>
          <a:xfrm>
            <a:off x="688754" y="3742813"/>
            <a:ext cx="3733665" cy="345975"/>
          </a:xfrm>
        </p:spPr>
        <p:txBody>
          <a:bodyPr>
            <a:noAutofit/>
          </a:bodyPr>
          <a:lstStyle>
            <a:lvl1pPr marL="0" indent="0">
              <a:buNone/>
              <a:defRPr sz="1599" b="1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2pPr>
            <a:lvl3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3pPr>
            <a:lvl4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4pPr>
            <a:lvl5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5pPr>
          </a:lstStyle>
          <a:p>
            <a:pPr lvl="0"/>
            <a:r>
              <a:rPr lang="en-US" altLang="ko-KR" dirty="0" err="1" smtClean="0"/>
              <a:t>Gildong</a:t>
            </a:r>
            <a:r>
              <a:rPr lang="en-US" altLang="ko-KR" dirty="0" smtClean="0"/>
              <a:t> Hong</a:t>
            </a:r>
            <a:endParaRPr lang="ko-KR" altLang="en-US" dirty="0"/>
          </a:p>
        </p:txBody>
      </p:sp>
      <p:sp>
        <p:nvSpPr>
          <p:cNvPr id="5" name="텍스트 개체 틀 26"/>
          <p:cNvSpPr>
            <a:spLocks noGrp="1"/>
          </p:cNvSpPr>
          <p:nvPr>
            <p:ph type="body" sz="quarter" idx="14" hasCustomPrompt="1"/>
          </p:nvPr>
        </p:nvSpPr>
        <p:spPr>
          <a:xfrm>
            <a:off x="688756" y="4143266"/>
            <a:ext cx="3733929" cy="338973"/>
          </a:xfrm>
        </p:spPr>
        <p:txBody>
          <a:bodyPr>
            <a:normAutofit/>
          </a:bodyPr>
          <a:lstStyle>
            <a:lvl1pPr marL="0" indent="0">
              <a:buNone/>
              <a:defRPr sz="1400" spc="-29" baseline="0">
                <a:solidFill>
                  <a:schemeClr val="bg1"/>
                </a:solidFill>
                <a:latin typeface="Noto Sans CJK KR Light" pitchFamily="34" charset="-127"/>
                <a:ea typeface="Noto Sans CJK KR Light" pitchFamily="34" charset="-127"/>
              </a:defRPr>
            </a:lvl1pPr>
          </a:lstStyle>
          <a:p>
            <a:pPr lvl="0"/>
            <a:r>
              <a:rPr lang="en-US" altLang="ko-KR" dirty="0" smtClean="0"/>
              <a:t>Junior RS / Brand Strategy Dept.</a:t>
            </a:r>
            <a:endParaRPr lang="ko-KR" altLang="en-US" dirty="0"/>
          </a:p>
        </p:txBody>
      </p:sp>
      <p:sp>
        <p:nvSpPr>
          <p:cNvPr id="6" name="텍스트 개체 틀 28"/>
          <p:cNvSpPr>
            <a:spLocks noGrp="1"/>
          </p:cNvSpPr>
          <p:nvPr>
            <p:ph type="body" sz="quarter" idx="15" hasCustomPrompt="1"/>
          </p:nvPr>
        </p:nvSpPr>
        <p:spPr>
          <a:xfrm>
            <a:off x="688754" y="4410521"/>
            <a:ext cx="3733665" cy="380210"/>
          </a:xfrm>
        </p:spPr>
        <p:txBody>
          <a:bodyPr>
            <a:normAutofit/>
          </a:bodyPr>
          <a:lstStyle>
            <a:lvl1pPr marL="0" indent="0">
              <a:buNone/>
              <a:defRPr sz="1400" b="0" spc="-60" baseline="0">
                <a:solidFill>
                  <a:schemeClr val="bg1"/>
                </a:solidFill>
                <a:latin typeface="Noto Sans CJK KR Bold" pitchFamily="34" charset="-127"/>
                <a:ea typeface="Noto Sans CJK KR Bold" pitchFamily="34" charset="-127"/>
              </a:defRPr>
            </a:lvl1pPr>
          </a:lstStyle>
          <a:p>
            <a:pPr lvl="0"/>
            <a:r>
              <a:rPr lang="en-US" altLang="ko-KR" dirty="0" smtClean="0"/>
              <a:t>2019.00.00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8" t="88692" r="5042" b="4252"/>
          <a:stretch/>
        </p:blipFill>
        <p:spPr>
          <a:xfrm>
            <a:off x="10668948" y="6705599"/>
            <a:ext cx="209547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1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84495" y="1711680"/>
            <a:ext cx="1628730" cy="486656"/>
          </a:xfrm>
        </p:spPr>
        <p:txBody>
          <a:bodyPr>
            <a:normAutofit/>
          </a:bodyPr>
          <a:lstStyle>
            <a:lvl1pPr marL="0" indent="0">
              <a:buNone/>
              <a:defRPr sz="1699" spc="-40" baseline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Agenda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8780128" y="2501899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01  /</a:t>
            </a:r>
            <a:endParaRPr lang="ko-KR" altLang="en-US" dirty="0"/>
          </a:p>
        </p:txBody>
      </p:sp>
      <p:sp>
        <p:nvSpPr>
          <p:cNvPr id="65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8780128" y="3071114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02  /</a:t>
            </a:r>
            <a:endParaRPr lang="ko-KR" altLang="en-US" dirty="0"/>
          </a:p>
        </p:txBody>
      </p:sp>
      <p:sp>
        <p:nvSpPr>
          <p:cNvPr id="66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0128" y="3640327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03  /</a:t>
            </a:r>
            <a:endParaRPr lang="ko-KR" altLang="en-US" dirty="0"/>
          </a:p>
        </p:txBody>
      </p:sp>
      <p:sp>
        <p:nvSpPr>
          <p:cNvPr id="67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8780128" y="4209540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04  /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9483505" y="2505083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  <p:sp>
        <p:nvSpPr>
          <p:cNvPr id="68" name="텍스트 개체 틀 6"/>
          <p:cNvSpPr>
            <a:spLocks noGrp="1"/>
          </p:cNvSpPr>
          <p:nvPr>
            <p:ph type="body" sz="quarter" idx="16" hasCustomPrompt="1"/>
          </p:nvPr>
        </p:nvSpPr>
        <p:spPr>
          <a:xfrm>
            <a:off x="9483505" y="3071121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  <p:sp>
        <p:nvSpPr>
          <p:cNvPr id="70" name="텍스트 개체 틀 6"/>
          <p:cNvSpPr>
            <a:spLocks noGrp="1"/>
          </p:cNvSpPr>
          <p:nvPr>
            <p:ph type="body" sz="quarter" idx="17" hasCustomPrompt="1"/>
          </p:nvPr>
        </p:nvSpPr>
        <p:spPr>
          <a:xfrm>
            <a:off x="9483505" y="3640331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  <p:sp>
        <p:nvSpPr>
          <p:cNvPr id="71" name="텍스트 개체 틀 6"/>
          <p:cNvSpPr>
            <a:spLocks noGrp="1"/>
          </p:cNvSpPr>
          <p:nvPr>
            <p:ph type="body" sz="quarter" idx="18" hasCustomPrompt="1"/>
          </p:nvPr>
        </p:nvSpPr>
        <p:spPr>
          <a:xfrm>
            <a:off x="9483505" y="4209548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535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page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8"/>
          <p:cNvSpPr>
            <a:spLocks noGrp="1"/>
          </p:cNvSpPr>
          <p:nvPr>
            <p:ph type="body" sz="quarter" idx="11" hasCustomPrompt="1"/>
          </p:nvPr>
        </p:nvSpPr>
        <p:spPr>
          <a:xfrm>
            <a:off x="7433032" y="5091633"/>
            <a:ext cx="1177456" cy="610169"/>
          </a:xfrm>
        </p:spPr>
        <p:txBody>
          <a:bodyPr>
            <a:normAutofit/>
          </a:bodyPr>
          <a:lstStyle>
            <a:lvl1pPr marL="0" indent="0">
              <a:buNone/>
              <a:defRPr sz="2299" spc="-79" baseline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11" name="텍스트 개체 틀 10"/>
          <p:cNvSpPr>
            <a:spLocks noGrp="1"/>
          </p:cNvSpPr>
          <p:nvPr>
            <p:ph type="body" sz="quarter" idx="12" hasCustomPrompt="1"/>
          </p:nvPr>
        </p:nvSpPr>
        <p:spPr>
          <a:xfrm>
            <a:off x="7469610" y="2133981"/>
            <a:ext cx="6428107" cy="2736303"/>
          </a:xfrm>
        </p:spPr>
        <p:txBody>
          <a:bodyPr>
            <a:noAutofit/>
          </a:bodyPr>
          <a:lstStyle>
            <a:lvl1pPr marL="0" indent="0">
              <a:lnSpc>
                <a:spcPts val="5750"/>
              </a:lnSpc>
              <a:spcBef>
                <a:spcPts val="0"/>
              </a:spcBef>
              <a:buNone/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  <a:lvl2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2pPr>
            <a:lvl3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3pPr>
            <a:lvl4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4pPr>
            <a:lvl5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5pPr>
          </a:lstStyle>
          <a:p>
            <a:pPr lvl="0"/>
            <a:r>
              <a:rPr lang="en-US" altLang="ko-KR" dirty="0" smtClean="0"/>
              <a:t>Subtitle</a:t>
            </a:r>
          </a:p>
          <a:p>
            <a:pPr lvl="0"/>
            <a:r>
              <a:rPr lang="en-US" altLang="ko-KR" dirty="0" smtClean="0"/>
              <a:t>Goes Here</a:t>
            </a:r>
          </a:p>
          <a:p>
            <a:pPr lvl="0"/>
            <a:r>
              <a:rPr lang="ko-KR" altLang="en-US" dirty="0" err="1" smtClean="0"/>
              <a:t>원신한체</a:t>
            </a:r>
            <a:r>
              <a:rPr lang="en-US" altLang="ko-KR" dirty="0" smtClean="0"/>
              <a:t>M,43pt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005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1(텍스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 userDrawn="1"/>
        </p:nvCxnSpPr>
        <p:spPr>
          <a:xfrm flipH="1">
            <a:off x="2913703" y="2059582"/>
            <a:ext cx="9635179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 userDrawn="1"/>
        </p:nvCxnSpPr>
        <p:spPr>
          <a:xfrm flipH="1">
            <a:off x="914025" y="2059582"/>
            <a:ext cx="1640457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 userDrawn="1"/>
        </p:nvCxnSpPr>
        <p:spPr>
          <a:xfrm flipH="1">
            <a:off x="2913703" y="722391"/>
            <a:ext cx="9635179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 userDrawn="1"/>
        </p:nvCxnSpPr>
        <p:spPr>
          <a:xfrm flipH="1">
            <a:off x="914025" y="722391"/>
            <a:ext cx="1640457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텍스트 개체 틀 34"/>
          <p:cNvSpPr>
            <a:spLocks noGrp="1"/>
          </p:cNvSpPr>
          <p:nvPr>
            <p:ph type="body" sz="quarter" idx="11" hasCustomPrompt="1"/>
          </p:nvPr>
        </p:nvSpPr>
        <p:spPr>
          <a:xfrm>
            <a:off x="2832112" y="774708"/>
            <a:ext cx="8238197" cy="1254124"/>
          </a:xfrm>
        </p:spPr>
        <p:txBody>
          <a:bodyPr>
            <a:normAutofit/>
          </a:bodyPr>
          <a:lstStyle>
            <a:lvl1pPr marL="0" indent="0">
              <a:buNone/>
              <a:defRPr sz="2701" spc="-10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Page </a:t>
            </a:r>
            <a:r>
              <a:rPr lang="en-US" altLang="ko-KR" dirty="0" err="1" smtClean="0"/>
              <a:t>Maintitle</a:t>
            </a:r>
            <a:r>
              <a:rPr lang="en-US" altLang="ko-KR" dirty="0" smtClean="0"/>
              <a:t> Goes Here</a:t>
            </a:r>
          </a:p>
          <a:p>
            <a:pPr lvl="0"/>
            <a:r>
              <a:rPr lang="ko-KR" altLang="en-US" dirty="0" err="1" smtClean="0"/>
              <a:t>원신한체</a:t>
            </a:r>
            <a:r>
              <a:rPr lang="en-US" altLang="ko-KR" dirty="0" smtClean="0"/>
              <a:t>B, 27pt</a:t>
            </a:r>
            <a:endParaRPr lang="ko-KR" altLang="en-US" dirty="0"/>
          </a:p>
        </p:txBody>
      </p:sp>
      <p:sp>
        <p:nvSpPr>
          <p:cNvPr id="37" name="텍스트 개체 틀 36"/>
          <p:cNvSpPr>
            <a:spLocks noGrp="1"/>
          </p:cNvSpPr>
          <p:nvPr>
            <p:ph type="body" sz="quarter" idx="12" hasCustomPrompt="1"/>
          </p:nvPr>
        </p:nvSpPr>
        <p:spPr>
          <a:xfrm>
            <a:off x="12177280" y="790204"/>
            <a:ext cx="699768" cy="470148"/>
          </a:xfrm>
        </p:spPr>
        <p:txBody>
          <a:bodyPr>
            <a:normAutofit/>
          </a:bodyPr>
          <a:lstStyle>
            <a:lvl1pPr marL="0" indent="0">
              <a:buNone/>
              <a:defRPr sz="1500" spc="-79" baseline="0">
                <a:solidFill>
                  <a:srgbClr val="0054A6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39" name="텍스트 개체 틀 38"/>
          <p:cNvSpPr>
            <a:spLocks noGrp="1"/>
          </p:cNvSpPr>
          <p:nvPr>
            <p:ph type="body" sz="quarter" idx="13" hasCustomPrompt="1"/>
          </p:nvPr>
        </p:nvSpPr>
        <p:spPr>
          <a:xfrm>
            <a:off x="11480002" y="6921240"/>
            <a:ext cx="722439" cy="217487"/>
          </a:xfrm>
        </p:spPr>
        <p:txBody>
          <a:bodyPr>
            <a:noAutofit/>
          </a:bodyPr>
          <a:lstStyle>
            <a:lvl1pPr marL="0" indent="0">
              <a:buNone/>
              <a:defRPr sz="800" spc="-5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000</a:t>
            </a:r>
            <a:endParaRPr lang="ko-KR" altLang="en-US" dirty="0"/>
          </a:p>
        </p:txBody>
      </p:sp>
      <p:sp>
        <p:nvSpPr>
          <p:cNvPr id="41" name="텍스트 개체 틀 40"/>
          <p:cNvSpPr>
            <a:spLocks noGrp="1"/>
          </p:cNvSpPr>
          <p:nvPr>
            <p:ph type="body" sz="quarter" idx="14" hasCustomPrompt="1"/>
          </p:nvPr>
        </p:nvSpPr>
        <p:spPr>
          <a:xfrm>
            <a:off x="11770964" y="6919132"/>
            <a:ext cx="1357068" cy="317883"/>
          </a:xfrm>
        </p:spPr>
        <p:txBody>
          <a:bodyPr>
            <a:normAutofit/>
          </a:bodyPr>
          <a:lstStyle>
            <a:lvl1pPr marL="0" indent="0">
              <a:buNone/>
              <a:defRPr sz="800" spc="-40" baseline="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Project Title</a:t>
            </a:r>
            <a:endParaRPr lang="ko-KR" altLang="en-US" dirty="0"/>
          </a:p>
        </p:txBody>
      </p:sp>
      <p:sp>
        <p:nvSpPr>
          <p:cNvPr id="43" name="텍스트 개체 틀 42"/>
          <p:cNvSpPr>
            <a:spLocks noGrp="1"/>
          </p:cNvSpPr>
          <p:nvPr>
            <p:ph type="body" sz="quarter" idx="15" hasCustomPrompt="1"/>
          </p:nvPr>
        </p:nvSpPr>
        <p:spPr>
          <a:xfrm>
            <a:off x="782315" y="785489"/>
            <a:ext cx="1808093" cy="1295400"/>
          </a:xfrm>
        </p:spPr>
        <p:txBody>
          <a:bodyPr>
            <a:normAutofit/>
          </a:bodyPr>
          <a:lstStyle>
            <a:lvl1pPr marL="0" indent="0">
              <a:lnSpc>
                <a:spcPts val="1949"/>
              </a:lnSpc>
              <a:spcBef>
                <a:spcPts val="0"/>
              </a:spcBef>
              <a:buNone/>
              <a:defRPr sz="150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Subtitle</a:t>
            </a:r>
          </a:p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Goes</a:t>
            </a:r>
          </a:p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584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2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직선 연결선 11"/>
          <p:cNvCxnSpPr/>
          <p:nvPr userDrawn="1"/>
        </p:nvCxnSpPr>
        <p:spPr>
          <a:xfrm flipH="1">
            <a:off x="2913703" y="2059582"/>
            <a:ext cx="9635179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 flipH="1">
            <a:off x="914025" y="2059582"/>
            <a:ext cx="1640457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 flipH="1">
            <a:off x="2913703" y="722391"/>
            <a:ext cx="9635179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 userDrawn="1"/>
        </p:nvCxnSpPr>
        <p:spPr>
          <a:xfrm flipH="1">
            <a:off x="914025" y="722391"/>
            <a:ext cx="1640457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텍스트 개체 틀 34"/>
          <p:cNvSpPr>
            <a:spLocks noGrp="1"/>
          </p:cNvSpPr>
          <p:nvPr>
            <p:ph type="body" sz="quarter" idx="11" hasCustomPrompt="1"/>
          </p:nvPr>
        </p:nvSpPr>
        <p:spPr>
          <a:xfrm>
            <a:off x="2832112" y="774708"/>
            <a:ext cx="8238197" cy="1254124"/>
          </a:xfrm>
        </p:spPr>
        <p:txBody>
          <a:bodyPr>
            <a:normAutofit/>
          </a:bodyPr>
          <a:lstStyle>
            <a:lvl1pPr marL="0" indent="0">
              <a:buNone/>
              <a:defRPr sz="2701" spc="-10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Page </a:t>
            </a:r>
            <a:r>
              <a:rPr lang="en-US" altLang="ko-KR" dirty="0" err="1" smtClean="0"/>
              <a:t>Maintitle</a:t>
            </a:r>
            <a:r>
              <a:rPr lang="en-US" altLang="ko-KR" dirty="0" smtClean="0"/>
              <a:t> Goes Here</a:t>
            </a:r>
          </a:p>
          <a:p>
            <a:pPr lvl="0"/>
            <a:r>
              <a:rPr lang="ko-KR" altLang="en-US" dirty="0" err="1" smtClean="0"/>
              <a:t>원신한체</a:t>
            </a:r>
            <a:r>
              <a:rPr lang="en-US" altLang="ko-KR" dirty="0" smtClean="0"/>
              <a:t>B, 27pt</a:t>
            </a:r>
            <a:endParaRPr lang="ko-KR" altLang="en-US" dirty="0"/>
          </a:p>
        </p:txBody>
      </p:sp>
      <p:sp>
        <p:nvSpPr>
          <p:cNvPr id="18" name="텍스트 개체 틀 36"/>
          <p:cNvSpPr>
            <a:spLocks noGrp="1"/>
          </p:cNvSpPr>
          <p:nvPr>
            <p:ph type="body" sz="quarter" idx="12" hasCustomPrompt="1"/>
          </p:nvPr>
        </p:nvSpPr>
        <p:spPr>
          <a:xfrm>
            <a:off x="12177280" y="790204"/>
            <a:ext cx="699768" cy="470148"/>
          </a:xfrm>
        </p:spPr>
        <p:txBody>
          <a:bodyPr>
            <a:normAutofit/>
          </a:bodyPr>
          <a:lstStyle>
            <a:lvl1pPr marL="0" indent="0">
              <a:buNone/>
              <a:defRPr sz="1500" spc="-79" baseline="0">
                <a:solidFill>
                  <a:srgbClr val="0054A6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19" name="텍스트 개체 틀 38"/>
          <p:cNvSpPr>
            <a:spLocks noGrp="1"/>
          </p:cNvSpPr>
          <p:nvPr>
            <p:ph type="body" sz="quarter" idx="13" hasCustomPrompt="1"/>
          </p:nvPr>
        </p:nvSpPr>
        <p:spPr>
          <a:xfrm>
            <a:off x="786712" y="6921240"/>
            <a:ext cx="722439" cy="217487"/>
          </a:xfrm>
        </p:spPr>
        <p:txBody>
          <a:bodyPr>
            <a:noAutofit/>
          </a:bodyPr>
          <a:lstStyle>
            <a:lvl1pPr marL="0" indent="0">
              <a:buNone/>
              <a:defRPr sz="800" spc="-5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000</a:t>
            </a:r>
            <a:endParaRPr lang="ko-KR" altLang="en-US" dirty="0"/>
          </a:p>
        </p:txBody>
      </p:sp>
      <p:sp>
        <p:nvSpPr>
          <p:cNvPr id="20" name="텍스트 개체 틀 40"/>
          <p:cNvSpPr>
            <a:spLocks noGrp="1"/>
          </p:cNvSpPr>
          <p:nvPr>
            <p:ph type="body" sz="quarter" idx="14" hasCustomPrompt="1"/>
          </p:nvPr>
        </p:nvSpPr>
        <p:spPr>
          <a:xfrm>
            <a:off x="1089648" y="6919132"/>
            <a:ext cx="1357068" cy="317883"/>
          </a:xfrm>
        </p:spPr>
        <p:txBody>
          <a:bodyPr>
            <a:normAutofit/>
          </a:bodyPr>
          <a:lstStyle>
            <a:lvl1pPr marL="0" indent="0">
              <a:buNone/>
              <a:defRPr sz="800" spc="-40" baseline="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Project Title</a:t>
            </a:r>
            <a:endParaRPr lang="ko-KR" altLang="en-US" dirty="0"/>
          </a:p>
        </p:txBody>
      </p:sp>
      <p:sp>
        <p:nvSpPr>
          <p:cNvPr id="21" name="텍스트 개체 틀 42"/>
          <p:cNvSpPr>
            <a:spLocks noGrp="1"/>
          </p:cNvSpPr>
          <p:nvPr>
            <p:ph type="body" sz="quarter" idx="15" hasCustomPrompt="1"/>
          </p:nvPr>
        </p:nvSpPr>
        <p:spPr>
          <a:xfrm>
            <a:off x="782315" y="785489"/>
            <a:ext cx="1808093" cy="1295400"/>
          </a:xfrm>
        </p:spPr>
        <p:txBody>
          <a:bodyPr>
            <a:normAutofit/>
          </a:bodyPr>
          <a:lstStyle>
            <a:lvl1pPr marL="0" indent="0">
              <a:lnSpc>
                <a:spcPts val="1949"/>
              </a:lnSpc>
              <a:spcBef>
                <a:spcPts val="0"/>
              </a:spcBef>
              <a:buNone/>
              <a:defRPr sz="150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Subtitle</a:t>
            </a:r>
          </a:p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Goes</a:t>
            </a:r>
          </a:p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8981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664979" y="2862287"/>
            <a:ext cx="5703674" cy="1134368"/>
          </a:xfrm>
        </p:spPr>
        <p:txBody>
          <a:bodyPr>
            <a:normAutofit/>
          </a:bodyPr>
          <a:lstStyle>
            <a:lvl1pPr marL="0" indent="0">
              <a:buNone/>
              <a:defRPr sz="5300" b="1" spc="-150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Thank you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5" t="88690" r="4867" b="4281"/>
          <a:stretch/>
        </p:blipFill>
        <p:spPr>
          <a:xfrm>
            <a:off x="10668946" y="6705601"/>
            <a:ext cx="2117581" cy="5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7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1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6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72150" y="302810"/>
            <a:ext cx="12098655" cy="1260211"/>
          </a:xfrm>
          <a:prstGeom prst="rect">
            <a:avLst/>
          </a:prstGeom>
        </p:spPr>
        <p:txBody>
          <a:bodyPr vert="horz" lIns="99552" tIns="49776" rIns="99552" bIns="4977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2150" y="1764296"/>
            <a:ext cx="12098655" cy="4990084"/>
          </a:xfrm>
          <a:prstGeom prst="rect">
            <a:avLst/>
          </a:prstGeom>
        </p:spPr>
        <p:txBody>
          <a:bodyPr vert="horz" lIns="99552" tIns="49776" rIns="99552" bIns="49776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72154" y="7008182"/>
            <a:ext cx="3136688" cy="402567"/>
          </a:xfrm>
          <a:prstGeom prst="rect">
            <a:avLst/>
          </a:prstGeom>
        </p:spPr>
        <p:txBody>
          <a:bodyPr vert="horz" lIns="99552" tIns="49776" rIns="99552" bIns="4977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6E5C-4FB3-445E-A7B2-ABAFCE047C66}" type="datetimeFigureOut">
              <a:rPr lang="ko-KR" altLang="en-US" smtClean="0"/>
              <a:t>2022-02-23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593012" y="7008182"/>
            <a:ext cx="4256934" cy="402567"/>
          </a:xfrm>
          <a:prstGeom prst="rect">
            <a:avLst/>
          </a:prstGeom>
        </p:spPr>
        <p:txBody>
          <a:bodyPr vert="horz" lIns="99552" tIns="49776" rIns="99552" bIns="4977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634119" y="7008182"/>
            <a:ext cx="3136688" cy="402567"/>
          </a:xfrm>
          <a:prstGeom prst="rect">
            <a:avLst/>
          </a:prstGeom>
        </p:spPr>
        <p:txBody>
          <a:bodyPr vert="horz" lIns="99552" tIns="49776" rIns="99552" bIns="4977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06FC2-2B28-48B5-B1FB-EC0AB3054C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486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51" r:id="rId9"/>
    <p:sldLayoutId id="2147483649" r:id="rId10"/>
    <p:sldLayoutId id="2147483652" r:id="rId11"/>
    <p:sldLayoutId id="2147483650" r:id="rId12"/>
    <p:sldLayoutId id="2147483653" r:id="rId13"/>
    <p:sldLayoutId id="2147483654" r:id="rId14"/>
    <p:sldLayoutId id="2147483655" r:id="rId15"/>
    <p:sldLayoutId id="2147483664" r:id="rId16"/>
  </p:sldLayoutIdLst>
  <p:timing>
    <p:tnLst>
      <p:par>
        <p:cTn id="1" dur="indefinite" restart="never" nodeType="tmRoot"/>
      </p:par>
    </p:tnLst>
  </p:timing>
  <p:txStyles>
    <p:titleStyle>
      <a:lvl1pPr algn="ctr" defTabSz="995500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11" indent="-373311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45" indent="-311095" algn="l" defTabSz="995500" rtl="0" eaLnBrk="1" latinLnBrk="1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7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01" kern="1200">
          <a:solidFill>
            <a:schemeClr val="tx1"/>
          </a:solidFill>
          <a:latin typeface="+mn-lt"/>
          <a:ea typeface="+mn-ea"/>
          <a:cs typeface="+mn-cs"/>
        </a:defRPr>
      </a:lvl3pPr>
      <a:lvl4pPr marL="1742124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99" kern="1200">
          <a:solidFill>
            <a:schemeClr val="tx1"/>
          </a:solidFill>
          <a:latin typeface="+mn-lt"/>
          <a:ea typeface="+mn-ea"/>
          <a:cs typeface="+mn-cs"/>
        </a:defRPr>
      </a:lvl4pPr>
      <a:lvl5pPr marL="2239874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»"/>
        <a:defRPr sz="2199" kern="1200">
          <a:solidFill>
            <a:schemeClr val="tx1"/>
          </a:solidFill>
          <a:latin typeface="+mn-lt"/>
          <a:ea typeface="+mn-ea"/>
          <a:cs typeface="+mn-cs"/>
        </a:defRPr>
      </a:lvl5pPr>
      <a:lvl6pPr marL="273762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6pPr>
      <a:lvl7pPr marL="323537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7pPr>
      <a:lvl8pPr marL="373312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8pPr>
      <a:lvl9pPr marL="423087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97749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995500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493250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1990999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488748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86498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84249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981998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59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110" y="1332359"/>
            <a:ext cx="12097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목원대학교 </a:t>
            </a:r>
            <a:r>
              <a:rPr lang="ko-KR" altLang="en-US" sz="3200" b="1" dirty="0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</a:t>
            </a:r>
            <a:r>
              <a:rPr lang="ko-KR" altLang="en-US" sz="3200" b="1" dirty="0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신한 체크카드  </a:t>
            </a:r>
            <a:r>
              <a:rPr lang="en-US" altLang="ko-KR" sz="4800" b="1" dirty="0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s20 </a:t>
            </a:r>
            <a:r>
              <a:rPr lang="ko-KR" altLang="en-US" sz="3200" b="1" dirty="0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신청 및 </a:t>
            </a:r>
            <a:r>
              <a:rPr lang="ko-KR" altLang="en-US" sz="3200" b="1" dirty="0" err="1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이용가이드</a:t>
            </a:r>
            <a:endParaRPr lang="en-US" altLang="ko-KR" sz="3200" b="1" dirty="0" smtClean="0">
              <a:solidFill>
                <a:srgbClr val="1D195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3200" b="1" dirty="0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협력 </a:t>
            </a:r>
            <a:r>
              <a:rPr lang="en-US" altLang="ko-KR" sz="3200" b="1" dirty="0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3200" b="1" dirty="0" err="1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</a:t>
            </a:r>
            <a:r>
              <a:rPr lang="ko-KR" altLang="en-US" sz="3200" b="1" dirty="0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3200" b="1" dirty="0" err="1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도안지점</a:t>
            </a:r>
            <a:r>
              <a:rPr lang="ko-KR" altLang="en-US" sz="3200" b="1" dirty="0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3200" b="1" dirty="0" smtClean="0">
              <a:solidFill>
                <a:srgbClr val="1D195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499" y="5254426"/>
            <a:ext cx="1152128" cy="14355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3323" y="5067349"/>
            <a:ext cx="1266459" cy="162259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706" y="5838005"/>
            <a:ext cx="1234092" cy="8342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45" y="5766981"/>
            <a:ext cx="786461" cy="9052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37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02</a:t>
            </a:r>
            <a:endParaRPr lang="ko-KR" altLang="en-US" dirty="0"/>
          </a:p>
        </p:txBody>
      </p:sp>
      <p:sp>
        <p:nvSpPr>
          <p:cNvPr id="3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F2466"/>
                </a:solidFill>
              </a:rPr>
              <a:t>목원대학교 </a:t>
            </a:r>
            <a:r>
              <a:rPr lang="ko-KR" altLang="en-US" dirty="0">
                <a:solidFill>
                  <a:srgbClr val="1F2466"/>
                </a:solidFill>
              </a:rPr>
              <a:t>학생증 체크카드 매뉴얼</a:t>
            </a:r>
          </a:p>
        </p:txBody>
      </p:sp>
      <p:sp>
        <p:nvSpPr>
          <p:cNvPr id="3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입출금통장 </a:t>
            </a:r>
            <a:r>
              <a:rPr lang="en-US" altLang="ko-KR" dirty="0" smtClean="0">
                <a:solidFill>
                  <a:srgbClr val="164394"/>
                </a:solidFill>
              </a:rPr>
              <a:t>&amp; </a:t>
            </a:r>
            <a:r>
              <a:rPr lang="ko-KR" altLang="en-US" dirty="0" smtClean="0">
                <a:solidFill>
                  <a:srgbClr val="164394"/>
                </a:solidFill>
              </a:rPr>
              <a:t>카드 신청 프로세스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841793" y="2473465"/>
            <a:ext cx="89477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667781" y="3169044"/>
            <a:ext cx="142882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object 9"/>
          <p:cNvSpPr/>
          <p:nvPr/>
        </p:nvSpPr>
        <p:spPr>
          <a:xfrm>
            <a:off x="2659615" y="3791087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7882821" y="6276578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상품별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약관동의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7" name="object 9"/>
          <p:cNvSpPr/>
          <p:nvPr/>
        </p:nvSpPr>
        <p:spPr>
          <a:xfrm>
            <a:off x="7962627" y="3787217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/>
          <a:stretch/>
        </p:blipFill>
        <p:spPr bwMode="auto">
          <a:xfrm>
            <a:off x="296405" y="1801460"/>
            <a:ext cx="2261670" cy="4149574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그림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11931" y="2713355"/>
            <a:ext cx="3087616" cy="1806707"/>
          </a:xfrm>
          <a:prstGeom prst="rect">
            <a:avLst/>
          </a:prstGeom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"/>
          <a:stretch/>
        </p:blipFill>
        <p:spPr bwMode="auto">
          <a:xfrm>
            <a:off x="2879493" y="1814718"/>
            <a:ext cx="2255686" cy="4136316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/>
          <a:stretch/>
        </p:blipFill>
        <p:spPr bwMode="auto">
          <a:xfrm>
            <a:off x="5511482" y="1814718"/>
            <a:ext cx="2251881" cy="411852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9" name="직사각형 78"/>
          <p:cNvSpPr/>
          <p:nvPr/>
        </p:nvSpPr>
        <p:spPr>
          <a:xfrm>
            <a:off x="3095605" y="5021730"/>
            <a:ext cx="1776460" cy="560856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 계좌가 있는 경우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☞ 계좌 정보로 인증</a:t>
            </a:r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5686346" y="4922985"/>
            <a:ext cx="1881472" cy="758346"/>
          </a:xfrm>
          <a:prstGeom prst="rect">
            <a:avLst/>
          </a:prstGeom>
          <a:solidFill>
            <a:schemeClr val="bg1"/>
          </a:solidFill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 계좌가 없는 경우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①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안면인증 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②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다른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은행 계좌인증 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③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영상통화 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中 택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2" name="object 9"/>
          <p:cNvSpPr/>
          <p:nvPr/>
        </p:nvSpPr>
        <p:spPr>
          <a:xfrm>
            <a:off x="5248468" y="3791084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296405" y="6386496"/>
            <a:ext cx="7466958" cy="467165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체크카드만 신규하는 경우</a:t>
            </a:r>
            <a:endParaRPr lang="en-US" altLang="ko-KR" sz="900" b="1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위 프로세스는 생략</a:t>
            </a:r>
            <a:endParaRPr lang="en-US" altLang="ko-KR" sz="900" b="1" dirty="0" smtClean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181202" y="1678009"/>
            <a:ext cx="7684863" cy="5298389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3643" y="1814718"/>
            <a:ext cx="2332483" cy="39695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9"/>
          <a:srcRect l="31966" t="14042" r="31966" b="7903"/>
          <a:stretch/>
        </p:blipFill>
        <p:spPr>
          <a:xfrm>
            <a:off x="8588559" y="2427709"/>
            <a:ext cx="2079974" cy="374811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6" name="그림 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7882" y="1801460"/>
            <a:ext cx="2187119" cy="43743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87" name="object 9"/>
          <p:cNvSpPr/>
          <p:nvPr/>
        </p:nvSpPr>
        <p:spPr>
          <a:xfrm>
            <a:off x="10770939" y="3787216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8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0644378" y="6301318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기본정보 입력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학적정보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11714055" y="2761497"/>
            <a:ext cx="894771" cy="29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90" name="직사각형 89"/>
          <p:cNvSpPr/>
          <p:nvPr/>
        </p:nvSpPr>
        <p:spPr>
          <a:xfrm>
            <a:off x="11695653" y="3169044"/>
            <a:ext cx="894771" cy="29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11978059" y="3500456"/>
            <a:ext cx="894771" cy="29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28" name="object 6"/>
          <p:cNvSpPr txBox="1"/>
          <p:nvPr/>
        </p:nvSpPr>
        <p:spPr>
          <a:xfrm>
            <a:off x="133682" y="1354420"/>
            <a:ext cx="1865686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ko-KR" altLang="en-US" sz="1400" b="1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통장 동시 개설 할 경우</a:t>
            </a:r>
            <a:endParaRPr sz="1400" b="1" spc="38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Bangwool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1041955" y="725446"/>
            <a:ext cx="2123658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② </a:t>
            </a:r>
            <a:r>
              <a:rPr lang="en-US" altLang="ko-KR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Hey Young</a:t>
            </a:r>
            <a:r>
              <a:rPr lang="ko-KR" altLang="en-US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모드</a:t>
            </a:r>
            <a:endParaRPr lang="ko-KR" altLang="en-US" sz="1799" spc="-50" dirty="0">
              <a:solidFill>
                <a:srgbClr val="C00000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441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F2466"/>
                </a:solidFill>
              </a:rPr>
              <a:t>목원대학교 </a:t>
            </a:r>
            <a:r>
              <a:rPr lang="ko-KR" altLang="en-US" dirty="0">
                <a:solidFill>
                  <a:srgbClr val="1F2466"/>
                </a:solidFill>
              </a:rPr>
              <a:t>학생증 체크카드 매뉴얼</a:t>
            </a:r>
          </a:p>
        </p:txBody>
      </p:sp>
      <p:sp>
        <p:nvSpPr>
          <p:cNvPr id="51" name="object 9"/>
          <p:cNvSpPr/>
          <p:nvPr/>
        </p:nvSpPr>
        <p:spPr>
          <a:xfrm>
            <a:off x="4346208" y="3810139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9612010" y="6295630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신청 완료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7" name="object 9"/>
          <p:cNvSpPr/>
          <p:nvPr/>
        </p:nvSpPr>
        <p:spPr>
          <a:xfrm>
            <a:off x="9691816" y="3806269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2" name="object 9"/>
          <p:cNvSpPr/>
          <p:nvPr/>
        </p:nvSpPr>
        <p:spPr>
          <a:xfrm>
            <a:off x="6977657" y="3810136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34130" t="14042" r="34130" b="10534"/>
          <a:stretch/>
        </p:blipFill>
        <p:spPr>
          <a:xfrm>
            <a:off x="2013755" y="1833576"/>
            <a:ext cx="2262518" cy="41243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9" name="직사각형 28"/>
          <p:cNvSpPr/>
          <p:nvPr/>
        </p:nvSpPr>
        <p:spPr>
          <a:xfrm>
            <a:off x="2061651" y="3004839"/>
            <a:ext cx="894771" cy="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2600170" y="4059633"/>
            <a:ext cx="894771" cy="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2085501" y="5114427"/>
            <a:ext cx="1196239" cy="1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2085500" y="5580977"/>
            <a:ext cx="1196239" cy="1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2041494" y="4833196"/>
            <a:ext cx="1453447" cy="20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7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752552" y="630110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기타 정보 입력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비밀번호 입력 필요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/>
          <a:stretch/>
        </p:blipFill>
        <p:spPr>
          <a:xfrm>
            <a:off x="4578567" y="1876336"/>
            <a:ext cx="2229147" cy="39716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39" name="직사각형 38"/>
          <p:cNvSpPr/>
          <p:nvPr/>
        </p:nvSpPr>
        <p:spPr>
          <a:xfrm>
            <a:off x="4734184" y="4395576"/>
            <a:ext cx="1927676" cy="985934"/>
          </a:xfrm>
          <a:prstGeom prst="rect">
            <a:avLst/>
          </a:prstGeom>
          <a:solidFill>
            <a:schemeClr val="bg1"/>
          </a:solidFill>
          <a:ln>
            <a:solidFill>
              <a:srgbClr val="1643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사진등록이 필요 없는 대학교는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해당 프로세스가 생략됩니다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564618" y="1820513"/>
            <a:ext cx="2284706" cy="4131778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4176077" y="6283882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사진 등록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l="34130" t="14042" r="34130" b="8780"/>
          <a:stretch/>
        </p:blipFill>
        <p:spPr>
          <a:xfrm>
            <a:off x="7232990" y="1836415"/>
            <a:ext cx="2243397" cy="41187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6783177" y="6320370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최종 정보 확인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/>
          <a:stretch/>
        </p:blipFill>
        <p:spPr>
          <a:xfrm>
            <a:off x="10007374" y="1829883"/>
            <a:ext cx="2243397" cy="41317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4" name="직사각형 23"/>
          <p:cNvSpPr/>
          <p:nvPr/>
        </p:nvSpPr>
        <p:spPr>
          <a:xfrm>
            <a:off x="10120960" y="4737837"/>
            <a:ext cx="2016224" cy="688631"/>
          </a:xfrm>
          <a:prstGeom prst="rect">
            <a:avLst/>
          </a:prstGeom>
          <a:solidFill>
            <a:schemeClr val="accent2">
              <a:lumMod val="20000"/>
              <a:lumOff val="80000"/>
              <a:alpha val="24000"/>
            </a:schemeClr>
          </a:solidFill>
          <a:ln w="25400">
            <a:solidFill>
              <a:srgbClr val="EE424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 설명선 24"/>
          <p:cNvSpPr/>
          <p:nvPr/>
        </p:nvSpPr>
        <p:spPr>
          <a:xfrm>
            <a:off x="9855788" y="5478068"/>
            <a:ext cx="3103774" cy="826134"/>
          </a:xfrm>
          <a:prstGeom prst="wedgeRectCallout">
            <a:avLst>
              <a:gd name="adj1" fmla="val 498"/>
              <a:gd name="adj2" fmla="val -877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855788" y="5583480"/>
            <a:ext cx="319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플라스틱카드만 신청한 경우 </a:t>
            </a:r>
            <a:r>
              <a:rPr lang="en-US" altLang="ko-KR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기존방식</a:t>
            </a:r>
            <a:r>
              <a:rPr lang="en-US" altLang="ko-KR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  <a:p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-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신청한 발부터 발급까지 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2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주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정도 소요됩니다</a:t>
            </a:r>
            <a:endParaRPr lang="en-US" altLang="ko-KR" sz="9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-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학교에 따라  배포일과 수령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방법이 다를 수 있습니다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9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(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학교에서 안내하는 장소에서 수령해 주세요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</a:p>
        </p:txBody>
      </p:sp>
      <p:sp>
        <p:nvSpPr>
          <p:cNvPr id="41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02</a:t>
            </a:r>
            <a:endParaRPr lang="ko-KR" altLang="en-US" dirty="0"/>
          </a:p>
        </p:txBody>
      </p:sp>
      <p:sp>
        <p:nvSpPr>
          <p:cNvPr id="45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입출금통장 </a:t>
            </a:r>
            <a:r>
              <a:rPr lang="en-US" altLang="ko-KR" dirty="0" smtClean="0">
                <a:solidFill>
                  <a:srgbClr val="164394"/>
                </a:solidFill>
              </a:rPr>
              <a:t>&amp; </a:t>
            </a:r>
            <a:r>
              <a:rPr lang="ko-KR" altLang="en-US" dirty="0" smtClean="0">
                <a:solidFill>
                  <a:srgbClr val="164394"/>
                </a:solidFill>
              </a:rPr>
              <a:t>카드 신청 프로세스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sp>
        <p:nvSpPr>
          <p:cNvPr id="47" name="직사각형 46"/>
          <p:cNvSpPr/>
          <p:nvPr/>
        </p:nvSpPr>
        <p:spPr>
          <a:xfrm>
            <a:off x="11041955" y="725446"/>
            <a:ext cx="2123658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② </a:t>
            </a:r>
            <a:r>
              <a:rPr lang="en-US" altLang="ko-KR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Hey Young</a:t>
            </a:r>
            <a:r>
              <a:rPr lang="ko-KR" altLang="en-US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모드</a:t>
            </a:r>
            <a:endParaRPr lang="ko-KR" altLang="en-US" sz="1799" spc="-50" dirty="0">
              <a:solidFill>
                <a:srgbClr val="C00000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013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03</a:t>
            </a:r>
            <a:endParaRPr lang="ko-KR" altLang="en-US" dirty="0"/>
          </a:p>
        </p:txBody>
      </p:sp>
      <p:sp>
        <p:nvSpPr>
          <p:cNvPr id="3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목원대학교 모바일학생증 발급  </a:t>
            </a:r>
            <a:r>
              <a:rPr lang="ko-KR" altLang="en-US" dirty="0" smtClean="0">
                <a:solidFill>
                  <a:srgbClr val="1F2466"/>
                </a:solidFill>
              </a:rPr>
              <a:t>체크카드 신청 프로세스</a:t>
            </a:r>
            <a:endParaRPr lang="ko-KR" altLang="en-US" dirty="0">
              <a:solidFill>
                <a:srgbClr val="1F2466"/>
              </a:solidFill>
            </a:endParaRPr>
          </a:p>
        </p:txBody>
      </p:sp>
      <p:sp>
        <p:nvSpPr>
          <p:cNvPr id="3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7310946" cy="792996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 </a:t>
            </a:r>
            <a:r>
              <a:rPr lang="ko-KR" altLang="en-US" dirty="0" smtClean="0">
                <a:solidFill>
                  <a:schemeClr val="tx1"/>
                </a:solidFill>
              </a:rPr>
              <a:t>신규 프로세스 동일하며</a:t>
            </a:r>
            <a:r>
              <a:rPr lang="en-US" altLang="ko-KR" dirty="0" smtClean="0">
                <a:solidFill>
                  <a:schemeClr val="tx1"/>
                </a:solidFill>
              </a:rPr>
              <a:t/>
            </a:r>
            <a:br>
              <a:rPr lang="en-US" altLang="ko-KR" dirty="0" smtClean="0">
                <a:solidFill>
                  <a:schemeClr val="tx1"/>
                </a:solidFill>
              </a:rPr>
            </a:br>
            <a:r>
              <a:rPr lang="ko-KR" altLang="en-US" dirty="0" smtClean="0">
                <a:solidFill>
                  <a:schemeClr val="tx1"/>
                </a:solidFill>
              </a:rPr>
              <a:t>         </a:t>
            </a:r>
            <a:r>
              <a:rPr lang="en-US" altLang="ko-KR" dirty="0" smtClean="0">
                <a:solidFill>
                  <a:srgbClr val="FF0000"/>
                </a:solidFill>
              </a:rPr>
              <a:t>“</a:t>
            </a:r>
            <a:r>
              <a:rPr lang="ko-KR" altLang="en-US" dirty="0" smtClean="0">
                <a:solidFill>
                  <a:srgbClr val="FF0000"/>
                </a:solidFill>
              </a:rPr>
              <a:t>실물카드</a:t>
            </a:r>
            <a:r>
              <a:rPr lang="en-US" altLang="ko-KR" dirty="0" smtClean="0">
                <a:solidFill>
                  <a:srgbClr val="FF0000"/>
                </a:solidFill>
              </a:rPr>
              <a:t>+</a:t>
            </a:r>
            <a:r>
              <a:rPr lang="ko-KR" altLang="en-US" dirty="0" err="1" smtClean="0">
                <a:solidFill>
                  <a:srgbClr val="FF0000"/>
                </a:solidFill>
              </a:rPr>
              <a:t>모바일학생증</a:t>
            </a:r>
            <a:r>
              <a:rPr lang="en-US" altLang="ko-KR" dirty="0" smtClean="0">
                <a:solidFill>
                  <a:srgbClr val="FF0000"/>
                </a:solidFill>
              </a:rPr>
              <a:t>”, “</a:t>
            </a:r>
            <a:r>
              <a:rPr lang="ko-KR" altLang="en-US" dirty="0" smtClean="0">
                <a:solidFill>
                  <a:srgbClr val="FF0000"/>
                </a:solidFill>
              </a:rPr>
              <a:t>실물카드만</a:t>
            </a:r>
            <a:r>
              <a:rPr lang="en-US" altLang="ko-KR" dirty="0" smtClean="0">
                <a:solidFill>
                  <a:srgbClr val="FF0000"/>
                </a:solidFill>
              </a:rPr>
              <a:t>” </a:t>
            </a:r>
            <a:r>
              <a:rPr lang="ko-KR" altLang="en-US" dirty="0" smtClean="0">
                <a:solidFill>
                  <a:srgbClr val="FF0000"/>
                </a:solidFill>
              </a:rPr>
              <a:t>中 선택하여 신청 가능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sp>
        <p:nvSpPr>
          <p:cNvPr id="51" name="object 9"/>
          <p:cNvSpPr/>
          <p:nvPr/>
        </p:nvSpPr>
        <p:spPr>
          <a:xfrm>
            <a:off x="2830657" y="3810139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7" name="object 9"/>
          <p:cNvSpPr/>
          <p:nvPr/>
        </p:nvSpPr>
        <p:spPr>
          <a:xfrm>
            <a:off x="10664843" y="3810338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2" name="object 9"/>
          <p:cNvSpPr/>
          <p:nvPr/>
        </p:nvSpPr>
        <p:spPr>
          <a:xfrm>
            <a:off x="8054394" y="3810136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l="34130" t="14042" r="34130" b="10534"/>
          <a:stretch/>
        </p:blipFill>
        <p:spPr>
          <a:xfrm>
            <a:off x="498204" y="1833576"/>
            <a:ext cx="2262518" cy="41243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9" name="직사각형 28"/>
          <p:cNvSpPr/>
          <p:nvPr/>
        </p:nvSpPr>
        <p:spPr>
          <a:xfrm>
            <a:off x="546100" y="2979439"/>
            <a:ext cx="894771" cy="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ㅍ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1084619" y="4059633"/>
            <a:ext cx="894771" cy="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569950" y="5114427"/>
            <a:ext cx="1196239" cy="1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569949" y="5580977"/>
            <a:ext cx="1196239" cy="1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525943" y="4833196"/>
            <a:ext cx="1453447" cy="20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7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50186" y="6289501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기타 정보 입력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비밀번호 입력 필요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/>
          <a:stretch/>
        </p:blipFill>
        <p:spPr>
          <a:xfrm>
            <a:off x="5655304" y="1876336"/>
            <a:ext cx="2229147" cy="39716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39" name="직사각형 38"/>
          <p:cNvSpPr/>
          <p:nvPr/>
        </p:nvSpPr>
        <p:spPr>
          <a:xfrm>
            <a:off x="5810921" y="4395576"/>
            <a:ext cx="1927676" cy="985934"/>
          </a:xfrm>
          <a:prstGeom prst="rect">
            <a:avLst/>
          </a:prstGeom>
          <a:solidFill>
            <a:schemeClr val="bg1"/>
          </a:solidFill>
          <a:ln>
            <a:solidFill>
              <a:srgbClr val="1643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사진등록이 필요 없는 대학교는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해당 프로세스가 생략됩니다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641355" y="1820513"/>
            <a:ext cx="2284706" cy="4131778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5252814" y="6246405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사진 등록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/>
          <a:srcRect l="34130" t="14042" r="34130" b="8780"/>
          <a:stretch/>
        </p:blipFill>
        <p:spPr>
          <a:xfrm>
            <a:off x="8309727" y="1836415"/>
            <a:ext cx="2243397" cy="41187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7997574" y="6289501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최종 정보 확인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/>
          <a:stretch/>
        </p:blipFill>
        <p:spPr>
          <a:xfrm>
            <a:off x="10936790" y="1817223"/>
            <a:ext cx="2243397" cy="41317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4" name="직사각형 23"/>
          <p:cNvSpPr/>
          <p:nvPr/>
        </p:nvSpPr>
        <p:spPr>
          <a:xfrm>
            <a:off x="11031700" y="4726365"/>
            <a:ext cx="2016224" cy="688631"/>
          </a:xfrm>
          <a:prstGeom prst="rect">
            <a:avLst/>
          </a:prstGeom>
          <a:solidFill>
            <a:schemeClr val="accent2">
              <a:lumMod val="20000"/>
              <a:lumOff val="80000"/>
              <a:alpha val="24000"/>
            </a:schemeClr>
          </a:solidFill>
          <a:ln w="25400">
            <a:solidFill>
              <a:srgbClr val="EE424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object 9"/>
          <p:cNvSpPr/>
          <p:nvPr/>
        </p:nvSpPr>
        <p:spPr>
          <a:xfrm>
            <a:off x="5420990" y="3793786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4"/>
          <a:srcRect l="34130" t="14042" r="34130" b="10534"/>
          <a:stretch/>
        </p:blipFill>
        <p:spPr>
          <a:xfrm>
            <a:off x="3088537" y="1817223"/>
            <a:ext cx="2262518" cy="41243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3" name="직사각형 52"/>
          <p:cNvSpPr/>
          <p:nvPr/>
        </p:nvSpPr>
        <p:spPr>
          <a:xfrm>
            <a:off x="3136433" y="2963086"/>
            <a:ext cx="894771" cy="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ㅍ</a:t>
            </a:r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3674952" y="4043280"/>
            <a:ext cx="894771" cy="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3160283" y="5098074"/>
            <a:ext cx="1196239" cy="1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3160282" y="5564624"/>
            <a:ext cx="1196239" cy="1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57" name="직사각형 56"/>
          <p:cNvSpPr/>
          <p:nvPr/>
        </p:nvSpPr>
        <p:spPr>
          <a:xfrm>
            <a:off x="3116276" y="4816843"/>
            <a:ext cx="1453447" cy="20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58" name="직사각형 57"/>
          <p:cNvSpPr/>
          <p:nvPr/>
        </p:nvSpPr>
        <p:spPr>
          <a:xfrm>
            <a:off x="3104751" y="2559168"/>
            <a:ext cx="2222874" cy="3279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/>
          <p:cNvSpPr txBox="1"/>
          <p:nvPr/>
        </p:nvSpPr>
        <p:spPr>
          <a:xfrm>
            <a:off x="3116276" y="2603960"/>
            <a:ext cx="1958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발급 구분 </a:t>
            </a:r>
            <a:endParaRPr lang="en-US" altLang="ko-KR" sz="800" b="1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endParaRPr lang="en-US" altLang="ko-KR" sz="800" b="1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endParaRPr lang="en-US" altLang="ko-KR" sz="800"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8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   </a:t>
            </a:r>
            <a:r>
              <a:rPr lang="ko-KR" altLang="en-US" sz="8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실물카드</a:t>
            </a:r>
            <a:r>
              <a:rPr lang="en-US" altLang="ko-KR" sz="8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+</a:t>
            </a:r>
            <a:r>
              <a:rPr lang="ko-KR" altLang="en-US" sz="800" dirty="0" err="1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모바일학생증</a:t>
            </a:r>
            <a:r>
              <a:rPr lang="en-US" altLang="ko-KR" sz="8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800" dirty="0" err="1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앱카드</a:t>
            </a:r>
            <a:r>
              <a:rPr lang="en-US" altLang="ko-KR" sz="8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  <a:p>
            <a:r>
              <a:rPr lang="ko-KR" altLang="en-US" sz="8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   동시발급</a:t>
            </a:r>
            <a:endParaRPr lang="en-US" altLang="ko-KR" sz="8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endParaRPr lang="en-US" altLang="ko-KR" sz="8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endParaRPr lang="en-US" altLang="ko-KR" sz="8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8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   </a:t>
            </a:r>
            <a:r>
              <a:rPr lang="ko-KR" altLang="en-US" sz="800" dirty="0" smtClean="0">
                <a:solidFill>
                  <a:srgbClr val="0070C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실물카드만</a:t>
            </a:r>
            <a:r>
              <a:rPr lang="ko-KR" altLang="en-US" sz="8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8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8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앱카드</a:t>
            </a:r>
            <a:r>
              <a:rPr lang="ko-KR" altLang="en-US" sz="8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8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신청안함</a:t>
            </a:r>
            <a:r>
              <a:rPr lang="en-US" altLang="ko-KR" sz="8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8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3083690" y="2348936"/>
            <a:ext cx="2222874" cy="1695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2692157" y="2344797"/>
            <a:ext cx="1296595" cy="192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54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발급 구분</a:t>
            </a:r>
            <a:endParaRPr lang="ko-KR" altLang="en-US" sz="654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3184312" y="3042418"/>
            <a:ext cx="82550" cy="8105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3186105" y="3506795"/>
            <a:ext cx="82550" cy="8105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2708693" y="6295382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모바일학생증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발급 선택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1" name="사각형 설명선 70"/>
          <p:cNvSpPr/>
          <p:nvPr/>
        </p:nvSpPr>
        <p:spPr>
          <a:xfrm>
            <a:off x="11315088" y="5232563"/>
            <a:ext cx="1798967" cy="2113875"/>
          </a:xfrm>
          <a:prstGeom prst="wedgeRectCallout">
            <a:avLst>
              <a:gd name="adj1" fmla="val 6374"/>
              <a:gd name="adj2" fmla="val -6499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11333886" y="5273837"/>
            <a:ext cx="18264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-</a:t>
            </a:r>
            <a:r>
              <a:rPr lang="ko-KR" altLang="en-US" sz="900" dirty="0" err="1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모바일</a:t>
            </a:r>
            <a:r>
              <a:rPr lang="ko-KR" altLang="en-US" sz="900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학생증은</a:t>
            </a:r>
            <a:r>
              <a:rPr lang="ko-KR" altLang="en-US" sz="900" dirty="0">
                <a:solidFill>
                  <a:schemeClr val="accent1">
                    <a:lumMod val="7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학적정보가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9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확인되는대로</a:t>
            </a:r>
            <a:r>
              <a:rPr lang="ko-KR" altLang="en-US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발급완료되며</a:t>
            </a:r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일반적으로 </a:t>
            </a:r>
            <a:r>
              <a:rPr lang="en-US" altLang="ko-KR" sz="900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3</a:t>
            </a:r>
            <a:r>
              <a:rPr lang="ko-KR" altLang="en-US" sz="900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일 이내 발급</a:t>
            </a:r>
            <a:endParaRPr lang="en-US" altLang="ko-KR" sz="900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됩니다</a:t>
            </a:r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 err="1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모바일</a:t>
            </a:r>
            <a:r>
              <a:rPr lang="ko-KR" altLang="en-US" sz="900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학생증 발급 완료 후</a:t>
            </a:r>
            <a:endParaRPr lang="en-US" altLang="ko-KR" sz="900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900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문자로 안내드릴 예정입니다</a:t>
            </a:r>
            <a:r>
              <a:rPr lang="en-US" altLang="ko-KR" sz="900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  <a:p>
            <a:endParaRPr lang="en-US" altLang="ko-KR" sz="9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- </a:t>
            </a:r>
            <a:r>
              <a:rPr lang="ko-KR" altLang="en-US" sz="900" dirty="0">
                <a:solidFill>
                  <a:schemeClr val="accent1">
                    <a:lumMod val="7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플라스틱 학생증카드는</a:t>
            </a:r>
            <a:endParaRPr lang="en-US" altLang="ko-KR" sz="900" dirty="0">
              <a:solidFill>
                <a:schemeClr val="accent1">
                  <a:lumMod val="7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 </a:t>
            </a:r>
            <a:r>
              <a:rPr lang="ko-KR" altLang="en-US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신청한 발부터 발급까지 </a:t>
            </a:r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2</a:t>
            </a:r>
            <a:r>
              <a:rPr lang="ko-KR" altLang="en-US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주</a:t>
            </a:r>
            <a:endParaRPr lang="en-US" altLang="ko-KR" sz="9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정도 </a:t>
            </a:r>
            <a:r>
              <a:rPr lang="ko-KR" altLang="en-US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소요됩니다</a:t>
            </a:r>
            <a:endParaRPr lang="en-US" altLang="ko-KR" sz="9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-</a:t>
            </a:r>
            <a:r>
              <a:rPr lang="ko-KR" altLang="en-US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학교에 따라  배포일과 수령</a:t>
            </a:r>
            <a:endParaRPr lang="en-US" altLang="ko-KR" sz="9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 </a:t>
            </a:r>
            <a:r>
              <a:rPr lang="ko-KR" altLang="en-US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방법이 다를 수 있습니다</a:t>
            </a:r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r>
              <a:rPr lang="ko-KR" altLang="en-US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9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 (</a:t>
            </a:r>
            <a:r>
              <a:rPr lang="ko-KR" altLang="en-US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학교에서 안내하는 장소에서</a:t>
            </a:r>
            <a:endParaRPr lang="en-US" altLang="ko-KR" sz="9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</a:t>
            </a:r>
            <a:r>
              <a:rPr lang="ko-KR" altLang="en-US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수령해 주세요</a:t>
            </a:r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03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t="5305" b="3443"/>
          <a:stretch/>
        </p:blipFill>
        <p:spPr>
          <a:xfrm>
            <a:off x="5980541" y="1548384"/>
            <a:ext cx="2089395" cy="4124768"/>
          </a:xfrm>
          <a:prstGeom prst="rect">
            <a:avLst/>
          </a:prstGeom>
        </p:spPr>
      </p:pic>
      <p:sp>
        <p:nvSpPr>
          <p:cNvPr id="4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</a:t>
            </a:r>
            <a:r>
              <a:rPr lang="ko-KR" altLang="en-US" dirty="0" err="1" smtClean="0">
                <a:solidFill>
                  <a:srgbClr val="164394"/>
                </a:solidFill>
              </a:rPr>
              <a:t>신한카드</a:t>
            </a:r>
            <a:r>
              <a:rPr lang="ko-KR" altLang="en-US" dirty="0" smtClean="0">
                <a:solidFill>
                  <a:srgbClr val="164394"/>
                </a:solidFill>
              </a:rPr>
              <a:t> </a:t>
            </a:r>
            <a:r>
              <a:rPr lang="en-US" altLang="ko-KR" dirty="0" smtClean="0">
                <a:solidFill>
                  <a:srgbClr val="164394"/>
                </a:solidFill>
              </a:rPr>
              <a:t>Play </a:t>
            </a:r>
            <a:r>
              <a:rPr lang="ko-KR" altLang="en-US" dirty="0" smtClean="0">
                <a:solidFill>
                  <a:srgbClr val="164394"/>
                </a:solidFill>
              </a:rPr>
              <a:t>접속화면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pic>
        <p:nvPicPr>
          <p:cNvPr id="75" name="그림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839" y="1548383"/>
            <a:ext cx="2262518" cy="4124768"/>
          </a:xfrm>
          <a:prstGeom prst="rect">
            <a:avLst/>
          </a:prstGeom>
        </p:spPr>
      </p:pic>
      <p:sp>
        <p:nvSpPr>
          <p:cNvPr id="83" name="직사각형 82"/>
          <p:cNvSpPr/>
          <p:nvPr/>
        </p:nvSpPr>
        <p:spPr>
          <a:xfrm>
            <a:off x="3228853" y="4201921"/>
            <a:ext cx="1408187" cy="303180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object 55"/>
          <p:cNvSpPr/>
          <p:nvPr/>
        </p:nvSpPr>
        <p:spPr>
          <a:xfrm>
            <a:off x="4395280" y="4415020"/>
            <a:ext cx="319715" cy="3177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5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2689027" y="6002121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모바일학생증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발급 완료 후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신청학생에게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LMS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발송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3" name="object 9"/>
          <p:cNvSpPr/>
          <p:nvPr/>
        </p:nvSpPr>
        <p:spPr>
          <a:xfrm>
            <a:off x="5497087" y="3357402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4" name="object 9"/>
          <p:cNvSpPr/>
          <p:nvPr/>
        </p:nvSpPr>
        <p:spPr>
          <a:xfrm>
            <a:off x="8420439" y="3357402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5451095" y="601287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Play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스토어</a:t>
            </a:r>
            <a:r>
              <a:rPr lang="en-US" altLang="ko-KR" sz="12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 App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스토어 → 신한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Play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설치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1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8341205" y="6023637"/>
            <a:ext cx="3348822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Play</a:t>
            </a:r>
            <a:r>
              <a:rPr lang="ko-KR" altLang="en-US" sz="12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→신분증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2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→ </a:t>
            </a:r>
            <a:r>
              <a:rPr lang="ko-KR" altLang="en-US" sz="1200" b="1" dirty="0" err="1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모바일학생증</a:t>
            </a:r>
            <a:r>
              <a:rPr lang="ko-KR" altLang="en-US" sz="12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등록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7"/>
          <a:srcRect t="5926" b="3443"/>
          <a:stretch/>
        </p:blipFill>
        <p:spPr>
          <a:xfrm>
            <a:off x="8819990" y="1548383"/>
            <a:ext cx="2098219" cy="41140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020" y="3320743"/>
            <a:ext cx="469277" cy="257772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019" y="2669496"/>
            <a:ext cx="469277" cy="257772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019" y="2030124"/>
            <a:ext cx="469277" cy="257772"/>
          </a:xfrm>
          <a:prstGeom prst="rect">
            <a:avLst/>
          </a:prstGeom>
        </p:spPr>
      </p:pic>
      <p:sp>
        <p:nvSpPr>
          <p:cNvPr id="115" name="직사각형 114"/>
          <p:cNvSpPr/>
          <p:nvPr/>
        </p:nvSpPr>
        <p:spPr>
          <a:xfrm>
            <a:off x="7368781" y="2058150"/>
            <a:ext cx="499752" cy="175294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object 55"/>
          <p:cNvSpPr/>
          <p:nvPr/>
        </p:nvSpPr>
        <p:spPr>
          <a:xfrm>
            <a:off x="7499457" y="2212585"/>
            <a:ext cx="319715" cy="3177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20" name="object 55"/>
          <p:cNvSpPr/>
          <p:nvPr/>
        </p:nvSpPr>
        <p:spPr>
          <a:xfrm>
            <a:off x="9771575" y="4217631"/>
            <a:ext cx="319715" cy="3228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8897942" y="3565316"/>
            <a:ext cx="1927676" cy="985934"/>
          </a:xfrm>
          <a:prstGeom prst="rect">
            <a:avLst/>
          </a:prstGeom>
          <a:noFill/>
          <a:ln>
            <a:solidFill>
              <a:srgbClr val="1643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4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03</a:t>
            </a:r>
            <a:endParaRPr lang="ko-KR" altLang="en-US" dirty="0"/>
          </a:p>
        </p:txBody>
      </p:sp>
      <p:sp>
        <p:nvSpPr>
          <p:cNvPr id="26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목원대학교 모바일학생증 발급  </a:t>
            </a:r>
            <a:r>
              <a:rPr lang="ko-KR" altLang="en-US" dirty="0" smtClean="0">
                <a:solidFill>
                  <a:srgbClr val="1F2466"/>
                </a:solidFill>
              </a:rPr>
              <a:t>체크카드 신청 프로세스</a:t>
            </a:r>
            <a:endParaRPr lang="ko-KR" altLang="en-US" dirty="0">
              <a:solidFill>
                <a:srgbClr val="1F24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475" y="0"/>
            <a:ext cx="6793483" cy="755461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21475" cy="75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1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00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748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F2466"/>
                </a:solidFill>
              </a:rPr>
              <a:t>목원대학교 학생증 체크카드 매뉴얼</a:t>
            </a:r>
            <a:endParaRPr lang="ko-KR" altLang="en-US" dirty="0">
              <a:solidFill>
                <a:srgbClr val="1F2466"/>
              </a:solidFill>
            </a:endParaRPr>
          </a:p>
        </p:txBody>
      </p:sp>
      <p:sp>
        <p:nvSpPr>
          <p:cNvPr id="2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575081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안내사항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B568A99C-B359-8F46-B462-F6EF434A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99" y="628197"/>
            <a:ext cx="335546" cy="335546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4921275" y="2556495"/>
            <a:ext cx="4536504" cy="379550"/>
          </a:xfrm>
          <a:prstGeom prst="roundRect">
            <a:avLst/>
          </a:prstGeom>
          <a:noFill/>
          <a:ln w="19050"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아래 항목을 미리 준비하시면 빠른 신청이 가능합니다 </a:t>
            </a:r>
            <a:r>
              <a:rPr lang="en-US" altLang="ko-KR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731" y="3384667"/>
            <a:ext cx="1800200" cy="3076633"/>
          </a:xfrm>
          <a:prstGeom prst="rect">
            <a:avLst/>
          </a:prstGeom>
        </p:spPr>
      </p:pic>
      <p:pic>
        <p:nvPicPr>
          <p:cNvPr id="44" name="그림 43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984162" y="3605529"/>
            <a:ext cx="1451337" cy="2634907"/>
          </a:xfrm>
          <a:prstGeom prst="rect">
            <a:avLst/>
          </a:prstGeom>
          <a:ln>
            <a:noFill/>
          </a:ln>
        </p:spPr>
      </p:pic>
      <p:sp>
        <p:nvSpPr>
          <p:cNvPr id="45" name="모서리가 둥근 직사각형 44"/>
          <p:cNvSpPr/>
          <p:nvPr/>
        </p:nvSpPr>
        <p:spPr>
          <a:xfrm>
            <a:off x="3027042" y="6681250"/>
            <a:ext cx="1365576" cy="43204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 쏠</a:t>
            </a:r>
            <a:r>
              <a:rPr lang="en-US" altLang="ko-KR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(SOL)</a:t>
            </a:r>
          </a:p>
          <a:p>
            <a:pPr algn="ctr"/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다운로드</a:t>
            </a:r>
            <a:endParaRPr lang="ko-KR" altLang="en-US" sz="16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711" y="3880314"/>
            <a:ext cx="2758972" cy="1887716"/>
          </a:xfrm>
          <a:prstGeom prst="rect">
            <a:avLst/>
          </a:prstGeom>
        </p:spPr>
      </p:pic>
      <p:sp>
        <p:nvSpPr>
          <p:cNvPr id="47" name="모서리가 둥근 직사각형 46"/>
          <p:cNvSpPr/>
          <p:nvPr/>
        </p:nvSpPr>
        <p:spPr>
          <a:xfrm>
            <a:off x="6026709" y="6461300"/>
            <a:ext cx="2374976" cy="8699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주민등록증</a:t>
            </a:r>
            <a:r>
              <a:rPr lang="en-US" altLang="ko-KR" sz="16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운전면허증</a:t>
            </a:r>
            <a:endParaRPr lang="en-US" altLang="ko-KR" sz="16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국내 여권</a:t>
            </a:r>
            <a:endParaRPr lang="ko-KR" altLang="en-US" sz="16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882" y="4076749"/>
            <a:ext cx="1117767" cy="1494845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6F53162C-6AEA-4145-BDD3-E1BD173D7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1233" y="3788717"/>
            <a:ext cx="525298" cy="448692"/>
          </a:xfrm>
          <a:prstGeom prst="rect">
            <a:avLst/>
          </a:prstGeom>
        </p:spPr>
      </p:pic>
      <p:sp>
        <p:nvSpPr>
          <p:cNvPr id="51" name="모서리가 둥근 직사각형 50"/>
          <p:cNvSpPr/>
          <p:nvPr/>
        </p:nvSpPr>
        <p:spPr>
          <a:xfrm>
            <a:off x="9765278" y="6461300"/>
            <a:ext cx="2374976" cy="8699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증명사진</a:t>
            </a:r>
            <a:endParaRPr lang="en-US" altLang="ko-KR" sz="16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또는 얼굴사진</a:t>
            </a:r>
            <a:r>
              <a:rPr lang="en-US" altLang="ko-KR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  <a:p>
            <a:pPr algn="ctr"/>
            <a:r>
              <a:rPr lang="en-US" altLang="ko-KR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Jpg </a:t>
            </a:r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파일</a:t>
            </a:r>
            <a:endParaRPr lang="ko-KR" altLang="en-US" sz="16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2" name="Tekstboks 84"/>
          <p:cNvSpPr txBox="1">
            <a:spLocks noChangeArrowheads="1"/>
          </p:cNvSpPr>
          <p:nvPr/>
        </p:nvSpPr>
        <p:spPr bwMode="auto">
          <a:xfrm>
            <a:off x="3399219" y="1342176"/>
            <a:ext cx="7129537" cy="783000"/>
          </a:xfrm>
          <a:prstGeom prst="rect">
            <a:avLst/>
          </a:prstGeom>
          <a:solidFill>
            <a:srgbClr val="1F2466"/>
          </a:solidFill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27000" tIns="27000" rIns="27000" bIns="5400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 계좌가 없는 분들은 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통장</a:t>
            </a:r>
            <a:r>
              <a:rPr lang="en-US" altLang="ko-KR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동시 개설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 진행해주세요</a:t>
            </a:r>
            <a:r>
              <a:rPr lang="en-US" altLang="ko-KR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</a:p>
          <a:p>
            <a:pPr lvl="0" algn="ctr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본인의 사진 등록 시</a:t>
            </a:r>
            <a:r>
              <a:rPr lang="en-US" altLang="ko-KR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반드시 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본인임을 확인할 수 있는 사진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으로 등록해주세요</a:t>
            </a:r>
            <a:r>
              <a:rPr lang="en-US" altLang="ko-KR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  <a:endParaRPr lang="ko-KR" altLang="en-US" sz="1600" b="1" kern="0" noProof="1">
              <a:ln>
                <a:solidFill>
                  <a:srgbClr val="ED1D8F">
                    <a:alpha val="0"/>
                  </a:srgbClr>
                </a:solidFill>
              </a:ln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86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00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748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F2466"/>
                </a:solidFill>
              </a:rPr>
              <a:t>목원대학교 학생증 체크카드 매뉴얼</a:t>
            </a:r>
            <a:endParaRPr lang="ko-KR" altLang="en-US" dirty="0">
              <a:solidFill>
                <a:srgbClr val="1F2466"/>
              </a:solidFill>
            </a:endParaRPr>
          </a:p>
        </p:txBody>
      </p:sp>
      <p:sp>
        <p:nvSpPr>
          <p:cNvPr id="2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575081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</a:t>
            </a:r>
            <a:r>
              <a:rPr lang="en-US" altLang="ko-KR" dirty="0" smtClean="0">
                <a:solidFill>
                  <a:srgbClr val="164394"/>
                </a:solidFill>
              </a:rPr>
              <a:t>Quick Guide 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B568A99C-B359-8F46-B462-F6EF434A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99" y="628197"/>
            <a:ext cx="335546" cy="33554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863315" y="1882252"/>
            <a:ext cx="4536505" cy="5753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27000" tIns="27000" rIns="27000" bIns="54000" anchor="ctr">
            <a:noAutofit/>
          </a:bodyPr>
          <a:lstStyle/>
          <a:p>
            <a:pPr algn="ctr" defTabSz="914400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ko-KR" altLang="en-US" sz="1600" b="1" kern="0">
              <a:ln>
                <a:solidFill>
                  <a:srgbClr val="ED1D8F">
                    <a:alpha val="0"/>
                  </a:srgbClr>
                </a:solidFill>
              </a:ln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047891" y="1882252"/>
            <a:ext cx="4536505" cy="575308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27000" tIns="27000" rIns="27000" bIns="54000" anchor="ctr">
            <a:noAutofit/>
          </a:bodyPr>
          <a:lstStyle/>
          <a:p>
            <a:pPr algn="ctr" defTabSz="914400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ko-KR" altLang="en-US" sz="1600" b="1" kern="0">
              <a:ln>
                <a:solidFill>
                  <a:srgbClr val="ED1D8F">
                    <a:alpha val="0"/>
                  </a:srgbClr>
                </a:solidFill>
              </a:ln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3315" y="1977146"/>
            <a:ext cx="4536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SOL </a:t>
            </a:r>
            <a:r>
              <a:rPr lang="ko-KR" altLang="en-US" dirty="0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다운로드</a:t>
            </a:r>
            <a:endParaRPr lang="ko-KR" altLang="en-US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7891" y="1977146"/>
            <a:ext cx="4536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학생증 체크카드 신청 </a:t>
            </a:r>
            <a:r>
              <a:rPr lang="ko-KR" altLang="en-US" dirty="0" err="1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바로가기</a:t>
            </a:r>
            <a:endParaRPr lang="ko-KR" altLang="en-US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22" name="BarCodeCtrl3">
            <a:extLst>
              <a:ext uri="{63B3BB69-23CF-44E3-9099-C40C66FF867C}">
                <a14:compatExt xmlns:a14="http://schemas.microsoft.com/office/drawing/2010/main" spid="_x0000_s1038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027" y="2901299"/>
            <a:ext cx="2088232" cy="208823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205950" y="5423502"/>
            <a:ext cx="42203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ko-KR" sz="12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https://sol.shinhan.com/sms.jsp?scrid=PR04010204010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193083" y="5423502"/>
            <a:ext cx="19986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http://m.shinhan.com/sol</a:t>
            </a:r>
          </a:p>
        </p:txBody>
      </p:sp>
      <p:pic>
        <p:nvPicPr>
          <p:cNvPr id="25" name="그림 24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53" y="3151350"/>
            <a:ext cx="1702828" cy="165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7047891" y="1875867"/>
            <a:ext cx="4536505" cy="40467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2174C6C2-94FB-664E-B1D7-F71B04C8B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1249" y="996105"/>
            <a:ext cx="1586520" cy="107460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7445C74-0261-BA47-B454-6E0AE7BC3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3372" y="4561528"/>
            <a:ext cx="927822" cy="121231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863315" y="1875867"/>
            <a:ext cx="4536505" cy="4046731"/>
          </a:xfrm>
          <a:prstGeom prst="rect">
            <a:avLst/>
          </a:prstGeom>
          <a:noFill/>
          <a:ln>
            <a:solidFill>
              <a:srgbClr val="8EB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767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F2466"/>
                </a:solidFill>
              </a:rPr>
              <a:t>목원대학교 </a:t>
            </a:r>
            <a:r>
              <a:rPr lang="ko-KR" altLang="en-US" dirty="0">
                <a:solidFill>
                  <a:srgbClr val="1F2466"/>
                </a:solidFill>
              </a:rPr>
              <a:t>학생증 체크카드 매뉴얼</a:t>
            </a:r>
          </a:p>
        </p:txBody>
      </p:sp>
      <p:sp>
        <p:nvSpPr>
          <p:cNvPr id="2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쏠</a:t>
            </a:r>
            <a:r>
              <a:rPr lang="en-US" altLang="ko-KR" dirty="0" smtClean="0">
                <a:solidFill>
                  <a:srgbClr val="164394"/>
                </a:solidFill>
              </a:rPr>
              <a:t>(SOL) </a:t>
            </a:r>
            <a:r>
              <a:rPr lang="ko-KR" altLang="en-US" dirty="0" smtClean="0">
                <a:solidFill>
                  <a:srgbClr val="164394"/>
                </a:solidFill>
              </a:rPr>
              <a:t>회원가입 프로세스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B76D886C-D247-4E4E-9686-E15E656C7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71" y="676203"/>
            <a:ext cx="220875" cy="350353"/>
          </a:xfrm>
          <a:prstGeom prst="rect">
            <a:avLst/>
          </a:prstGeom>
        </p:spPr>
      </p:pic>
      <p:sp>
        <p:nvSpPr>
          <p:cNvPr id="28" name="object 66"/>
          <p:cNvSpPr txBox="1"/>
          <p:nvPr/>
        </p:nvSpPr>
        <p:spPr>
          <a:xfrm>
            <a:off x="9406225" y="2071640"/>
            <a:ext cx="1895762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</a:t>
            </a:r>
            <a:r>
              <a:rPr lang="en-US"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6 </a:t>
            </a:r>
            <a:r>
              <a:rPr sz="1400" spc="-399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ko-KR" altLang="en-US" sz="1400" spc="32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로그인 방식 등록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29" name="object 67"/>
          <p:cNvSpPr txBox="1"/>
          <p:nvPr/>
        </p:nvSpPr>
        <p:spPr>
          <a:xfrm>
            <a:off x="11570584" y="2071640"/>
            <a:ext cx="1276711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</a:t>
            </a:r>
            <a:r>
              <a:rPr lang="en-US"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7 </a:t>
            </a:r>
            <a:r>
              <a:rPr sz="1400" spc="-399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ko-KR" altLang="en-US" sz="1400" spc="49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가입완료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544218" y="2071640"/>
            <a:ext cx="1419767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01</a:t>
            </a:r>
            <a:r>
              <a:rPr lang="en-US"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 </a:t>
            </a:r>
            <a:r>
              <a:rPr sz="1400" b="1" spc="-507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en-US" sz="1400" b="1" spc="-507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ko-KR" altLang="en-US" sz="1400" spc="49" dirty="0" err="1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신한쏠</a:t>
            </a:r>
            <a:r>
              <a:rPr lang="ko-KR" altLang="en-US" sz="1400" spc="49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 </a:t>
            </a:r>
            <a:r>
              <a:rPr lang="ko-KR" altLang="en-US" sz="1400" spc="49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설치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32" name="object 21"/>
          <p:cNvSpPr txBox="1"/>
          <p:nvPr/>
        </p:nvSpPr>
        <p:spPr>
          <a:xfrm>
            <a:off x="2336402" y="2071640"/>
            <a:ext cx="1421457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02</a:t>
            </a:r>
            <a:r>
              <a:rPr lang="en-US"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 </a:t>
            </a:r>
            <a:r>
              <a:rPr sz="1400" spc="-410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ko-KR" altLang="en-US" sz="1400" spc="38" dirty="0" err="1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쏠시작하기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33" name="object 22"/>
          <p:cNvSpPr txBox="1"/>
          <p:nvPr/>
        </p:nvSpPr>
        <p:spPr>
          <a:xfrm>
            <a:off x="5728831" y="2071640"/>
            <a:ext cx="1855283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en-US"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04 </a:t>
            </a:r>
            <a:r>
              <a:rPr lang="en-US" sz="1400" spc="-389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ko-KR" altLang="en-US" sz="1400" spc="54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휴대폰본인인증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34" name="object 69"/>
          <p:cNvSpPr txBox="1"/>
          <p:nvPr/>
        </p:nvSpPr>
        <p:spPr>
          <a:xfrm>
            <a:off x="7769580" y="2071640"/>
            <a:ext cx="1169888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en-US" sz="1400" b="1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05 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약관동의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pic>
        <p:nvPicPr>
          <p:cNvPr id="37" name="그림 3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12646" y="2407455"/>
            <a:ext cx="1554462" cy="30117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8" name="그림 37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81726" y="2396831"/>
            <a:ext cx="1554462" cy="30117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6" name="그림 45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490238" y="2416186"/>
            <a:ext cx="1554462" cy="30117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47" name="그룹 46"/>
          <p:cNvGrpSpPr/>
          <p:nvPr/>
        </p:nvGrpSpPr>
        <p:grpSpPr>
          <a:xfrm>
            <a:off x="465896" y="2668407"/>
            <a:ext cx="1460799" cy="2415748"/>
            <a:chOff x="342888" y="3905250"/>
            <a:chExt cx="1353234" cy="2237866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 rotWithShape="1">
            <a:blip r:embed="rId7"/>
            <a:srcRect b="65729"/>
            <a:stretch/>
          </p:blipFill>
          <p:spPr>
            <a:xfrm>
              <a:off x="368739" y="4946205"/>
              <a:ext cx="1327383" cy="802366"/>
            </a:xfrm>
            <a:prstGeom prst="rect">
              <a:avLst/>
            </a:prstGeom>
          </p:spPr>
        </p:pic>
        <p:grpSp>
          <p:nvGrpSpPr>
            <p:cNvPr id="49" name="그룹 48"/>
            <p:cNvGrpSpPr/>
            <p:nvPr/>
          </p:nvGrpSpPr>
          <p:grpSpPr>
            <a:xfrm>
              <a:off x="554452" y="4268953"/>
              <a:ext cx="895037" cy="287002"/>
              <a:chOff x="342888" y="3742693"/>
              <a:chExt cx="895037" cy="287002"/>
            </a:xfrm>
          </p:grpSpPr>
          <p:pic>
            <p:nvPicPr>
              <p:cNvPr id="53" name="그림 5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2589" b="73161" l="16441" r="4481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94" t="16268" r="51640" b="20517"/>
              <a:stretch/>
            </p:blipFill>
            <p:spPr>
              <a:xfrm>
                <a:off x="342888" y="3742693"/>
                <a:ext cx="283322" cy="287002"/>
              </a:xfrm>
              <a:prstGeom prst="rect">
                <a:avLst/>
              </a:prstGeom>
            </p:spPr>
          </p:pic>
          <p:pic>
            <p:nvPicPr>
              <p:cNvPr id="54" name="그림 5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1778" b="72350" l="56389" r="8675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93" t="15456" r="9449" b="21329"/>
              <a:stretch/>
            </p:blipFill>
            <p:spPr>
              <a:xfrm>
                <a:off x="680120" y="3751272"/>
                <a:ext cx="263540" cy="247664"/>
              </a:xfrm>
              <a:prstGeom prst="rect">
                <a:avLst/>
              </a:prstGeom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7570" y="3769168"/>
                <a:ext cx="240355" cy="228029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42888" y="3905250"/>
              <a:ext cx="1038237" cy="247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① 스토어 접속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2888" y="4677288"/>
              <a:ext cx="1038237" cy="247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② </a:t>
              </a:r>
              <a:r>
                <a:rPr lang="en-US" altLang="ko-KR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“</a:t>
              </a:r>
              <a:r>
                <a:rPr lang="ko-KR" altLang="en-US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쏠</a:t>
              </a:r>
              <a:r>
                <a:rPr lang="en-US" altLang="ko-KR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” </a:t>
              </a:r>
              <a:r>
                <a:rPr lang="ko-KR" altLang="en-US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검색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42888" y="5896077"/>
              <a:ext cx="1038237" cy="247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③ 다운로드 </a:t>
              </a:r>
            </a:p>
          </p:txBody>
        </p:sp>
      </p:grpSp>
      <p:sp>
        <p:nvSpPr>
          <p:cNvPr id="57" name="object 39"/>
          <p:cNvSpPr/>
          <p:nvPr/>
        </p:nvSpPr>
        <p:spPr>
          <a:xfrm>
            <a:off x="2321106" y="3187423"/>
            <a:ext cx="1305100" cy="269604"/>
          </a:xfrm>
          <a:custGeom>
            <a:avLst/>
            <a:gdLst/>
            <a:ahLst/>
            <a:cxnLst/>
            <a:rect l="l" t="t" r="r" b="b"/>
            <a:pathLst>
              <a:path w="579754" h="151764">
                <a:moveTo>
                  <a:pt x="579437" y="151612"/>
                </a:moveTo>
                <a:lnTo>
                  <a:pt x="0" y="151612"/>
                </a:lnTo>
                <a:lnTo>
                  <a:pt x="0" y="0"/>
                </a:lnTo>
                <a:lnTo>
                  <a:pt x="579437" y="0"/>
                </a:lnTo>
                <a:lnTo>
                  <a:pt x="579437" y="151612"/>
                </a:lnTo>
                <a:close/>
              </a:path>
            </a:pathLst>
          </a:custGeom>
          <a:ln w="19265">
            <a:solidFill>
              <a:srgbClr val="112269"/>
            </a:solidFill>
          </a:ln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8" name="object 60"/>
          <p:cNvSpPr/>
          <p:nvPr/>
        </p:nvSpPr>
        <p:spPr>
          <a:xfrm>
            <a:off x="3083372" y="3421355"/>
            <a:ext cx="188648" cy="224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59" name="Picture 2"/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709" y="2401925"/>
            <a:ext cx="1554462" cy="301176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0" name="Picture 2"/>
          <p:cNvPicPr preferRelativeResize="0"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69" y="2408305"/>
            <a:ext cx="1554462" cy="301176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69" y="5203245"/>
            <a:ext cx="1554462" cy="21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직사각형 61"/>
          <p:cNvSpPr/>
          <p:nvPr/>
        </p:nvSpPr>
        <p:spPr>
          <a:xfrm>
            <a:off x="414485" y="2394043"/>
            <a:ext cx="1554462" cy="301176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3"/>
          </a:p>
        </p:txBody>
      </p:sp>
      <p:sp>
        <p:nvSpPr>
          <p:cNvPr id="63" name="object 39"/>
          <p:cNvSpPr/>
          <p:nvPr/>
        </p:nvSpPr>
        <p:spPr>
          <a:xfrm>
            <a:off x="5840191" y="2628312"/>
            <a:ext cx="460047" cy="245111"/>
          </a:xfrm>
          <a:custGeom>
            <a:avLst/>
            <a:gdLst/>
            <a:ahLst/>
            <a:cxnLst/>
            <a:rect l="l" t="t" r="r" b="b"/>
            <a:pathLst>
              <a:path w="579754" h="151764">
                <a:moveTo>
                  <a:pt x="579437" y="151612"/>
                </a:moveTo>
                <a:lnTo>
                  <a:pt x="0" y="151612"/>
                </a:lnTo>
                <a:lnTo>
                  <a:pt x="0" y="0"/>
                </a:lnTo>
                <a:lnTo>
                  <a:pt x="579437" y="0"/>
                </a:lnTo>
                <a:lnTo>
                  <a:pt x="579437" y="151612"/>
                </a:lnTo>
                <a:close/>
              </a:path>
            </a:pathLst>
          </a:custGeom>
          <a:ln w="19265">
            <a:solidFill>
              <a:srgbClr val="112269"/>
            </a:solidFill>
          </a:ln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4" name="object 60"/>
          <p:cNvSpPr/>
          <p:nvPr/>
        </p:nvSpPr>
        <p:spPr>
          <a:xfrm>
            <a:off x="6010420" y="2828569"/>
            <a:ext cx="188648" cy="224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6118158" y="3350015"/>
            <a:ext cx="822569" cy="166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3"/>
          </a:p>
        </p:txBody>
      </p:sp>
      <p:sp>
        <p:nvSpPr>
          <p:cNvPr id="66" name="직사각형 65"/>
          <p:cNvSpPr/>
          <p:nvPr/>
        </p:nvSpPr>
        <p:spPr>
          <a:xfrm>
            <a:off x="7592479" y="4604971"/>
            <a:ext cx="1524090" cy="346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3"/>
          </a:p>
        </p:txBody>
      </p:sp>
      <p:sp>
        <p:nvSpPr>
          <p:cNvPr id="67" name="object 39"/>
          <p:cNvSpPr/>
          <p:nvPr/>
        </p:nvSpPr>
        <p:spPr>
          <a:xfrm>
            <a:off x="6948836" y="3313230"/>
            <a:ext cx="331486" cy="245111"/>
          </a:xfrm>
          <a:custGeom>
            <a:avLst/>
            <a:gdLst/>
            <a:ahLst/>
            <a:cxnLst/>
            <a:rect l="l" t="t" r="r" b="b"/>
            <a:pathLst>
              <a:path w="579754" h="151764">
                <a:moveTo>
                  <a:pt x="579437" y="151612"/>
                </a:moveTo>
                <a:lnTo>
                  <a:pt x="0" y="151612"/>
                </a:lnTo>
                <a:lnTo>
                  <a:pt x="0" y="0"/>
                </a:lnTo>
                <a:lnTo>
                  <a:pt x="579437" y="0"/>
                </a:lnTo>
                <a:lnTo>
                  <a:pt x="579437" y="151612"/>
                </a:lnTo>
                <a:close/>
              </a:path>
            </a:pathLst>
          </a:custGeom>
          <a:ln w="19265">
            <a:solidFill>
              <a:srgbClr val="112269"/>
            </a:solidFill>
          </a:ln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8" name="object 60"/>
          <p:cNvSpPr/>
          <p:nvPr/>
        </p:nvSpPr>
        <p:spPr>
          <a:xfrm>
            <a:off x="7107426" y="3525576"/>
            <a:ext cx="188648" cy="224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9" name="object 39"/>
          <p:cNvSpPr/>
          <p:nvPr/>
        </p:nvSpPr>
        <p:spPr>
          <a:xfrm>
            <a:off x="9541649" y="2836544"/>
            <a:ext cx="1460799" cy="1374027"/>
          </a:xfrm>
          <a:custGeom>
            <a:avLst/>
            <a:gdLst/>
            <a:ahLst/>
            <a:cxnLst/>
            <a:rect l="l" t="t" r="r" b="b"/>
            <a:pathLst>
              <a:path w="579754" h="151764">
                <a:moveTo>
                  <a:pt x="579437" y="151612"/>
                </a:moveTo>
                <a:lnTo>
                  <a:pt x="0" y="151612"/>
                </a:lnTo>
                <a:lnTo>
                  <a:pt x="0" y="0"/>
                </a:lnTo>
                <a:lnTo>
                  <a:pt x="579437" y="0"/>
                </a:lnTo>
                <a:lnTo>
                  <a:pt x="579437" y="151612"/>
                </a:lnTo>
                <a:close/>
              </a:path>
            </a:pathLst>
          </a:custGeom>
          <a:ln w="19265">
            <a:solidFill>
              <a:srgbClr val="112269"/>
            </a:solidFill>
          </a:ln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0" name="object 60"/>
          <p:cNvSpPr/>
          <p:nvPr/>
        </p:nvSpPr>
        <p:spPr>
          <a:xfrm>
            <a:off x="10148486" y="4177509"/>
            <a:ext cx="188648" cy="224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1380297" y="5983181"/>
            <a:ext cx="8653545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100" dirty="0" smtClean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※ </a:t>
            </a:r>
            <a:r>
              <a:rPr lang="ko-KR" altLang="en-US" sz="1100" dirty="0" smtClean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참고</a:t>
            </a:r>
            <a:endParaRPr lang="en-US" altLang="ko-KR" sz="1100" dirty="0" smtClean="0">
              <a:solidFill>
                <a:srgbClr val="405092"/>
              </a:solidFill>
              <a:latin typeface="원신한 Light" panose="020B0303000000000000" pitchFamily="50" charset="-127"/>
              <a:ea typeface="원신한 Light" panose="020B0303000000000000" pitchFamily="50" charset="-127"/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</a:pPr>
            <a:r>
              <a:rPr lang="en-US" altLang="ko-KR" sz="1100" dirty="0" smtClean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02</a:t>
            </a:r>
            <a:r>
              <a:rPr lang="ko-KR" altLang="en-US" sz="1100" dirty="0" smtClean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번 화면이 안 나올 경우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100" dirty="0" err="1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메인화면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 우측 상단 전체메뉴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(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≡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를 눌러 설정 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&gt; 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환경설정 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&gt; 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회원신규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/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가입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/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기기재등록 으로 </a:t>
            </a:r>
            <a:r>
              <a:rPr lang="ko-KR" altLang="en-US" sz="1100" dirty="0" smtClean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접속</a:t>
            </a:r>
            <a:endParaRPr lang="en-US" altLang="ko-KR" sz="1100" dirty="0">
              <a:solidFill>
                <a:srgbClr val="405092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7"/>
          <a:srcRect t="5643" b="4487"/>
          <a:stretch/>
        </p:blipFill>
        <p:spPr>
          <a:xfrm>
            <a:off x="3985171" y="2401925"/>
            <a:ext cx="1553169" cy="3019736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40" name="object 21"/>
          <p:cNvSpPr txBox="1"/>
          <p:nvPr/>
        </p:nvSpPr>
        <p:spPr>
          <a:xfrm>
            <a:off x="3978604" y="2071640"/>
            <a:ext cx="1573130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</a:t>
            </a:r>
            <a:r>
              <a:rPr lang="en-US" sz="1400" spc="38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3 </a:t>
            </a:r>
            <a:r>
              <a:rPr sz="1400" spc="-41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휴대폰번호확인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</p:spTree>
    <p:extLst>
      <p:ext uri="{BB962C8B-B14F-4D97-AF65-F5344CB8AC3E}">
        <p14:creationId xmlns:p14="http://schemas.microsoft.com/office/powerpoint/2010/main" val="38816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t="5305" b="4063"/>
          <a:stretch/>
        </p:blipFill>
        <p:spPr>
          <a:xfrm>
            <a:off x="8593683" y="1855118"/>
            <a:ext cx="2236908" cy="4385939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t="5926" b="3443"/>
          <a:stretch/>
        </p:blipFill>
        <p:spPr>
          <a:xfrm>
            <a:off x="630460" y="1858525"/>
            <a:ext cx="2190235" cy="4294427"/>
          </a:xfrm>
          <a:prstGeom prst="rect">
            <a:avLst/>
          </a:prstGeom>
        </p:spPr>
      </p:pic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02</a:t>
            </a:r>
            <a:endParaRPr lang="ko-KR" altLang="en-US" dirty="0"/>
          </a:p>
        </p:txBody>
      </p:sp>
      <p:sp>
        <p:nvSpPr>
          <p:cNvPr id="3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F2466"/>
                </a:solidFill>
              </a:rPr>
              <a:t>목원대학교 </a:t>
            </a:r>
            <a:r>
              <a:rPr lang="ko-KR" altLang="en-US" dirty="0">
                <a:solidFill>
                  <a:srgbClr val="1F2466"/>
                </a:solidFill>
              </a:rPr>
              <a:t>학생증 체크카드 매뉴얼</a:t>
            </a:r>
          </a:p>
        </p:txBody>
      </p:sp>
      <p:sp>
        <p:nvSpPr>
          <p:cNvPr id="3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입출금통장 </a:t>
            </a:r>
            <a:r>
              <a:rPr lang="en-US" altLang="ko-KR" dirty="0" smtClean="0">
                <a:solidFill>
                  <a:srgbClr val="164394"/>
                </a:solidFill>
              </a:rPr>
              <a:t>&amp; </a:t>
            </a:r>
            <a:r>
              <a:rPr lang="ko-KR" altLang="en-US" dirty="0" smtClean="0">
                <a:solidFill>
                  <a:srgbClr val="164394"/>
                </a:solidFill>
              </a:rPr>
              <a:t>카드 신청 프로세스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sp>
        <p:nvSpPr>
          <p:cNvPr id="35" name="object 6"/>
          <p:cNvSpPr txBox="1"/>
          <p:nvPr/>
        </p:nvSpPr>
        <p:spPr>
          <a:xfrm>
            <a:off x="541840" y="1301149"/>
            <a:ext cx="9489404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▶ 접속방법 </a:t>
            </a:r>
            <a:r>
              <a:rPr lang="en-US" altLang="ko-KR" sz="1400" spc="38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: </a:t>
            </a:r>
            <a:r>
              <a:rPr lang="ko-KR" altLang="en-US" sz="1400" spc="38" dirty="0" err="1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메인화면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en-US" altLang="ko-KR" sz="1400" spc="38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우측하단 전체메뉴</a:t>
            </a:r>
            <a:r>
              <a:rPr lang="en-US" altLang="ko-KR" sz="1400" spc="38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(≡) &gt; </a:t>
            </a:r>
            <a:r>
              <a:rPr lang="ko-KR" altLang="en-US" sz="1400" spc="38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상품 </a:t>
            </a:r>
            <a:r>
              <a:rPr lang="en-US" altLang="ko-KR" sz="1400" spc="38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카드 </a:t>
            </a:r>
            <a:r>
              <a:rPr lang="en-US" altLang="ko-KR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신용</a:t>
            </a:r>
            <a:r>
              <a:rPr lang="en-US" altLang="ko-KR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/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체크카드 </a:t>
            </a:r>
            <a:r>
              <a:rPr lang="en-US" altLang="ko-KR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체크카드     </a:t>
            </a:r>
            <a:r>
              <a:rPr lang="en-US" altLang="ko-KR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 </a:t>
            </a:r>
            <a:endParaRPr sz="1400" spc="38" dirty="0">
              <a:solidFill>
                <a:srgbClr val="293A84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Bangwool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364920" y="5753461"/>
            <a:ext cx="432048" cy="432060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object 55"/>
          <p:cNvSpPr/>
          <p:nvPr/>
        </p:nvSpPr>
        <p:spPr>
          <a:xfrm>
            <a:off x="2478854" y="6157558"/>
            <a:ext cx="303403" cy="3177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/>
          <a:srcRect l="34130" t="14919" r="34130" b="8780"/>
          <a:stretch/>
        </p:blipFill>
        <p:spPr>
          <a:xfrm>
            <a:off x="3343505" y="1845221"/>
            <a:ext cx="2159884" cy="43226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1" name="object 9"/>
          <p:cNvSpPr/>
          <p:nvPr/>
        </p:nvSpPr>
        <p:spPr>
          <a:xfrm>
            <a:off x="2989335" y="3879873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4358263" y="2327071"/>
            <a:ext cx="1145125" cy="332786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object 55"/>
          <p:cNvSpPr/>
          <p:nvPr/>
        </p:nvSpPr>
        <p:spPr>
          <a:xfrm>
            <a:off x="5179565" y="2532589"/>
            <a:ext cx="245765" cy="3259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3991399" y="3513718"/>
            <a:ext cx="864096" cy="2550008"/>
          </a:xfrm>
          <a:prstGeom prst="downArrow">
            <a:avLst/>
          </a:prstGeom>
          <a:solidFill>
            <a:srgbClr val="164394">
              <a:alpha val="19000"/>
            </a:srgb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래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쪽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으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8"/>
          <a:srcRect l="34278" t="14423" r="34703" b="9277"/>
          <a:stretch/>
        </p:blipFill>
        <p:spPr>
          <a:xfrm>
            <a:off x="6014805" y="1845221"/>
            <a:ext cx="2159883" cy="44200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4" name="object 9"/>
          <p:cNvSpPr/>
          <p:nvPr/>
        </p:nvSpPr>
        <p:spPr>
          <a:xfrm>
            <a:off x="5657407" y="3879872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6025682" y="2925044"/>
            <a:ext cx="2149006" cy="1658658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object 55"/>
          <p:cNvSpPr/>
          <p:nvPr/>
        </p:nvSpPr>
        <p:spPr>
          <a:xfrm>
            <a:off x="7741981" y="4360012"/>
            <a:ext cx="267469" cy="339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8" name="object 9"/>
          <p:cNvSpPr/>
          <p:nvPr/>
        </p:nvSpPr>
        <p:spPr>
          <a:xfrm>
            <a:off x="8377829" y="3879871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8709" y="6377492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메인메뉴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학생증신청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또는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화면 하단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전체메뉴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</a:p>
        </p:txBody>
      </p:sp>
      <p:sp>
        <p:nvSpPr>
          <p:cNvPr id="60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2906384" y="637340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상품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&gt;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&gt;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신용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&gt;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클릭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5577683" y="6381451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리스트 하단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체크카드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8202763" y="637142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통장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동시개설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또는 체크카드 신청 선택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1489446" y="6475283"/>
            <a:ext cx="1653837" cy="467165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체크카드만 신규하는 경우</a:t>
            </a:r>
            <a:endParaRPr lang="en-US" altLang="ko-KR" sz="900" b="1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위 프로세스는 생략</a:t>
            </a:r>
            <a:endParaRPr lang="en-US" altLang="ko-KR" sz="900" b="1" dirty="0" smtClean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" b="1178"/>
          <a:stretch/>
        </p:blipFill>
        <p:spPr>
          <a:xfrm>
            <a:off x="11270597" y="1831295"/>
            <a:ext cx="1641606" cy="27376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"/>
          <a:stretch/>
        </p:blipFill>
        <p:spPr bwMode="auto">
          <a:xfrm>
            <a:off x="11699667" y="3488894"/>
            <a:ext cx="1629836" cy="2776415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6" name="직사각형 65"/>
          <p:cNvSpPr/>
          <p:nvPr/>
        </p:nvSpPr>
        <p:spPr>
          <a:xfrm>
            <a:off x="11194909" y="1770062"/>
            <a:ext cx="2166302" cy="5298389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object 9"/>
          <p:cNvSpPr/>
          <p:nvPr/>
        </p:nvSpPr>
        <p:spPr>
          <a:xfrm>
            <a:off x="10954718" y="3879870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1963423" y="659746"/>
            <a:ext cx="1366080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799" spc="-50" dirty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① 일반 </a:t>
            </a:r>
            <a:r>
              <a:rPr lang="ko-KR" altLang="en-US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모드</a:t>
            </a:r>
            <a:endParaRPr lang="ko-KR" altLang="en-US" sz="1799" spc="-50" dirty="0">
              <a:solidFill>
                <a:srgbClr val="C00000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816819" y="4788743"/>
            <a:ext cx="504056" cy="264046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527505" y="3741334"/>
            <a:ext cx="1945498" cy="61536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439664" y="3784927"/>
            <a:ext cx="2033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0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※ </a:t>
            </a:r>
            <a:r>
              <a:rPr lang="ko-KR" altLang="en-US" sz="10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학기초에는 메인 메뉴에 </a:t>
            </a:r>
            <a:endParaRPr lang="en-US" altLang="ko-KR" sz="1000" b="1" spc="-50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0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카드 신청버튼이 바로 노출됨</a:t>
            </a:r>
          </a:p>
        </p:txBody>
      </p:sp>
      <p:sp>
        <p:nvSpPr>
          <p:cNvPr id="36" name="object 6"/>
          <p:cNvSpPr txBox="1"/>
          <p:nvPr/>
        </p:nvSpPr>
        <p:spPr>
          <a:xfrm>
            <a:off x="11383521" y="1532513"/>
            <a:ext cx="1865686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ko-KR" altLang="en-US" sz="1400" b="1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통장 동시 개설 할 경우</a:t>
            </a:r>
            <a:endParaRPr sz="1400" b="1" spc="38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Bangwool"/>
            </a:endParaRPr>
          </a:p>
        </p:txBody>
      </p:sp>
    </p:spTree>
    <p:extLst>
      <p:ext uri="{BB962C8B-B14F-4D97-AF65-F5344CB8AC3E}">
        <p14:creationId xmlns:p14="http://schemas.microsoft.com/office/powerpoint/2010/main" val="32587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02</a:t>
            </a:r>
            <a:endParaRPr lang="ko-KR" altLang="en-US" dirty="0"/>
          </a:p>
        </p:txBody>
      </p:sp>
      <p:sp>
        <p:nvSpPr>
          <p:cNvPr id="3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F2466"/>
                </a:solidFill>
              </a:rPr>
              <a:t>목원대학교 </a:t>
            </a:r>
            <a:r>
              <a:rPr lang="ko-KR" altLang="en-US" dirty="0">
                <a:solidFill>
                  <a:srgbClr val="1F2466"/>
                </a:solidFill>
              </a:rPr>
              <a:t>학생증 체크카드 매뉴얼</a:t>
            </a:r>
          </a:p>
        </p:txBody>
      </p:sp>
      <p:sp>
        <p:nvSpPr>
          <p:cNvPr id="3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입출금통장 </a:t>
            </a:r>
            <a:r>
              <a:rPr lang="en-US" altLang="ko-KR" dirty="0" smtClean="0">
                <a:solidFill>
                  <a:srgbClr val="164394"/>
                </a:solidFill>
              </a:rPr>
              <a:t>&amp; </a:t>
            </a:r>
            <a:r>
              <a:rPr lang="ko-KR" altLang="en-US" dirty="0" smtClean="0">
                <a:solidFill>
                  <a:srgbClr val="164394"/>
                </a:solidFill>
              </a:rPr>
              <a:t>카드 신청 프로세스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841793" y="2473465"/>
            <a:ext cx="89477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667781" y="3169044"/>
            <a:ext cx="142882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object 9"/>
          <p:cNvSpPr/>
          <p:nvPr/>
        </p:nvSpPr>
        <p:spPr>
          <a:xfrm>
            <a:off x="2659615" y="3791087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7882821" y="6276578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상품별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약관동의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7" name="object 9"/>
          <p:cNvSpPr/>
          <p:nvPr/>
        </p:nvSpPr>
        <p:spPr>
          <a:xfrm>
            <a:off x="7962627" y="3787217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/>
          <a:stretch/>
        </p:blipFill>
        <p:spPr bwMode="auto">
          <a:xfrm>
            <a:off x="296405" y="1801460"/>
            <a:ext cx="2261670" cy="4149574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그림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11931" y="2713355"/>
            <a:ext cx="3087616" cy="1806707"/>
          </a:xfrm>
          <a:prstGeom prst="rect">
            <a:avLst/>
          </a:prstGeom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"/>
          <a:stretch/>
        </p:blipFill>
        <p:spPr bwMode="auto">
          <a:xfrm>
            <a:off x="2879493" y="1814718"/>
            <a:ext cx="2255686" cy="4136316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/>
          <a:stretch/>
        </p:blipFill>
        <p:spPr bwMode="auto">
          <a:xfrm>
            <a:off x="5511482" y="1814718"/>
            <a:ext cx="2251881" cy="411852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9" name="직사각형 78"/>
          <p:cNvSpPr/>
          <p:nvPr/>
        </p:nvSpPr>
        <p:spPr>
          <a:xfrm>
            <a:off x="3095605" y="5021730"/>
            <a:ext cx="1776460" cy="560856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 계좌가 있는 경우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☞ 계좌 정보로 인증</a:t>
            </a:r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5686346" y="4922985"/>
            <a:ext cx="1881472" cy="758346"/>
          </a:xfrm>
          <a:prstGeom prst="rect">
            <a:avLst/>
          </a:prstGeom>
          <a:solidFill>
            <a:schemeClr val="bg1"/>
          </a:solidFill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 계좌가 없는 경우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①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안면인증 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②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다른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은행 계좌인증 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③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영상통화 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中 택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2" name="object 9"/>
          <p:cNvSpPr/>
          <p:nvPr/>
        </p:nvSpPr>
        <p:spPr>
          <a:xfrm>
            <a:off x="5248468" y="3791084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296405" y="6386496"/>
            <a:ext cx="7466958" cy="467165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체크카드만 신규하는 경우</a:t>
            </a:r>
            <a:endParaRPr lang="en-US" altLang="ko-KR" sz="900" b="1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위 프로세스는 생략</a:t>
            </a:r>
            <a:endParaRPr lang="en-US" altLang="ko-KR" sz="900" b="1" dirty="0" smtClean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181202" y="1678009"/>
            <a:ext cx="7684863" cy="5298389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3643" y="1814718"/>
            <a:ext cx="2332483" cy="39695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9"/>
          <a:srcRect l="31966" t="14042" r="31966" b="7903"/>
          <a:stretch/>
        </p:blipFill>
        <p:spPr>
          <a:xfrm>
            <a:off x="8588559" y="2427709"/>
            <a:ext cx="2079974" cy="374811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6" name="그림 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7882" y="1801460"/>
            <a:ext cx="2187119" cy="43743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87" name="object 9"/>
          <p:cNvSpPr/>
          <p:nvPr/>
        </p:nvSpPr>
        <p:spPr>
          <a:xfrm>
            <a:off x="10770939" y="3787216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8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0644378" y="6301318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기본정보 입력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학적정보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11714055" y="2761497"/>
            <a:ext cx="894771" cy="29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90" name="직사각형 89"/>
          <p:cNvSpPr/>
          <p:nvPr/>
        </p:nvSpPr>
        <p:spPr>
          <a:xfrm>
            <a:off x="11695653" y="3169044"/>
            <a:ext cx="894771" cy="29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11978059" y="3500456"/>
            <a:ext cx="894771" cy="29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28" name="object 6"/>
          <p:cNvSpPr txBox="1"/>
          <p:nvPr/>
        </p:nvSpPr>
        <p:spPr>
          <a:xfrm>
            <a:off x="133682" y="1354420"/>
            <a:ext cx="1865686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ko-KR" altLang="en-US" sz="1400" b="1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통장 동시 개설 할 경우</a:t>
            </a:r>
            <a:endParaRPr sz="1400" b="1" spc="38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Bangwool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1963423" y="659746"/>
            <a:ext cx="1366080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799" spc="-50" dirty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① 일반 </a:t>
            </a:r>
            <a:r>
              <a:rPr lang="ko-KR" altLang="en-US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모드</a:t>
            </a:r>
            <a:endParaRPr lang="ko-KR" altLang="en-US" sz="1799" spc="-50" dirty="0">
              <a:solidFill>
                <a:srgbClr val="C00000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76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F2466"/>
                </a:solidFill>
              </a:rPr>
              <a:t>목원대학교 </a:t>
            </a:r>
            <a:r>
              <a:rPr lang="ko-KR" altLang="en-US" dirty="0">
                <a:solidFill>
                  <a:srgbClr val="1F2466"/>
                </a:solidFill>
              </a:rPr>
              <a:t>학생증 체크카드 매뉴얼</a:t>
            </a:r>
          </a:p>
        </p:txBody>
      </p:sp>
      <p:sp>
        <p:nvSpPr>
          <p:cNvPr id="51" name="object 9"/>
          <p:cNvSpPr/>
          <p:nvPr/>
        </p:nvSpPr>
        <p:spPr>
          <a:xfrm>
            <a:off x="4346208" y="3810139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9612010" y="6295630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신청 완료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7" name="object 9"/>
          <p:cNvSpPr/>
          <p:nvPr/>
        </p:nvSpPr>
        <p:spPr>
          <a:xfrm>
            <a:off x="9691816" y="3806269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2" name="object 9"/>
          <p:cNvSpPr/>
          <p:nvPr/>
        </p:nvSpPr>
        <p:spPr>
          <a:xfrm>
            <a:off x="6977657" y="3810136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34130" t="14042" r="34130" b="10534"/>
          <a:stretch/>
        </p:blipFill>
        <p:spPr>
          <a:xfrm>
            <a:off x="2013755" y="1833576"/>
            <a:ext cx="2262518" cy="41243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9" name="직사각형 28"/>
          <p:cNvSpPr/>
          <p:nvPr/>
        </p:nvSpPr>
        <p:spPr>
          <a:xfrm>
            <a:off x="2061651" y="3004839"/>
            <a:ext cx="894771" cy="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2600170" y="4059633"/>
            <a:ext cx="894771" cy="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2085501" y="5114427"/>
            <a:ext cx="1196239" cy="1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2085500" y="5580977"/>
            <a:ext cx="1196239" cy="1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2041494" y="4833196"/>
            <a:ext cx="1453447" cy="20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7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752552" y="630110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기타 정보 입력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비밀번호 입력 필요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/>
          <a:stretch/>
        </p:blipFill>
        <p:spPr>
          <a:xfrm>
            <a:off x="4578567" y="1876336"/>
            <a:ext cx="2229147" cy="39716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39" name="직사각형 38"/>
          <p:cNvSpPr/>
          <p:nvPr/>
        </p:nvSpPr>
        <p:spPr>
          <a:xfrm>
            <a:off x="4734184" y="4395576"/>
            <a:ext cx="1927676" cy="985934"/>
          </a:xfrm>
          <a:prstGeom prst="rect">
            <a:avLst/>
          </a:prstGeom>
          <a:solidFill>
            <a:schemeClr val="bg1"/>
          </a:solidFill>
          <a:ln>
            <a:solidFill>
              <a:srgbClr val="1643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사진등록이 필요 없는 대학교는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해당 프로세스가 생략됩니다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564618" y="1820513"/>
            <a:ext cx="2284706" cy="4131778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4176077" y="6283882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사진 등록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l="34130" t="14042" r="34130" b="8780"/>
          <a:stretch/>
        </p:blipFill>
        <p:spPr>
          <a:xfrm>
            <a:off x="7232990" y="1836415"/>
            <a:ext cx="2243397" cy="41187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6783177" y="6320370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최종 정보 확인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/>
          <a:stretch/>
        </p:blipFill>
        <p:spPr>
          <a:xfrm>
            <a:off x="10007374" y="1829883"/>
            <a:ext cx="2243397" cy="41317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4" name="직사각형 23"/>
          <p:cNvSpPr/>
          <p:nvPr/>
        </p:nvSpPr>
        <p:spPr>
          <a:xfrm>
            <a:off x="10120960" y="4737837"/>
            <a:ext cx="2016224" cy="688631"/>
          </a:xfrm>
          <a:prstGeom prst="rect">
            <a:avLst/>
          </a:prstGeom>
          <a:solidFill>
            <a:schemeClr val="accent2">
              <a:lumMod val="20000"/>
              <a:lumOff val="80000"/>
              <a:alpha val="24000"/>
            </a:schemeClr>
          </a:solidFill>
          <a:ln w="25400">
            <a:solidFill>
              <a:srgbClr val="EE424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 설명선 24"/>
          <p:cNvSpPr/>
          <p:nvPr/>
        </p:nvSpPr>
        <p:spPr>
          <a:xfrm>
            <a:off x="9855788" y="5478068"/>
            <a:ext cx="3103774" cy="826134"/>
          </a:xfrm>
          <a:prstGeom prst="wedgeRectCallout">
            <a:avLst>
              <a:gd name="adj1" fmla="val 498"/>
              <a:gd name="adj2" fmla="val -877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855788" y="5583480"/>
            <a:ext cx="319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플라스틱카드만 신청한 경우 </a:t>
            </a:r>
            <a:r>
              <a:rPr lang="en-US" altLang="ko-KR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기존방식</a:t>
            </a:r>
            <a:r>
              <a:rPr lang="en-US" altLang="ko-KR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  <a:p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-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신청한 발부터 발급까지 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2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주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정도 소요됩니다</a:t>
            </a:r>
            <a:endParaRPr lang="en-US" altLang="ko-KR" sz="9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-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학교에 따라  배포일과 수령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방법이 다를 수 있습니다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9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(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학교에서 안내하는 장소에서 수령해 주세요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</a:p>
        </p:txBody>
      </p:sp>
      <p:sp>
        <p:nvSpPr>
          <p:cNvPr id="46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입출금통장 </a:t>
            </a:r>
            <a:r>
              <a:rPr lang="en-US" altLang="ko-KR" dirty="0" smtClean="0">
                <a:solidFill>
                  <a:srgbClr val="164394"/>
                </a:solidFill>
              </a:rPr>
              <a:t>&amp; </a:t>
            </a:r>
            <a:r>
              <a:rPr lang="ko-KR" altLang="en-US" dirty="0" smtClean="0">
                <a:solidFill>
                  <a:srgbClr val="164394"/>
                </a:solidFill>
              </a:rPr>
              <a:t>카드 신청 프로세스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sp>
        <p:nvSpPr>
          <p:cNvPr id="49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02</a:t>
            </a:r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11963423" y="659746"/>
            <a:ext cx="1366080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799" spc="-50" dirty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① 일반 </a:t>
            </a:r>
            <a:r>
              <a:rPr lang="ko-KR" altLang="en-US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모드</a:t>
            </a:r>
            <a:endParaRPr lang="ko-KR" altLang="en-US" sz="1799" spc="-50" dirty="0">
              <a:solidFill>
                <a:srgbClr val="C00000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825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3"/>
          <a:srcRect t="5926" b="4063"/>
          <a:stretch/>
        </p:blipFill>
        <p:spPr>
          <a:xfrm>
            <a:off x="2789540" y="1806317"/>
            <a:ext cx="2239823" cy="4361574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t="5926" b="4063"/>
          <a:stretch/>
        </p:blipFill>
        <p:spPr>
          <a:xfrm>
            <a:off x="377196" y="1806317"/>
            <a:ext cx="2239823" cy="4361574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02</a:t>
            </a:r>
            <a:endParaRPr lang="ko-KR" altLang="en-US" dirty="0"/>
          </a:p>
        </p:txBody>
      </p:sp>
      <p:sp>
        <p:nvSpPr>
          <p:cNvPr id="3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F2466"/>
                </a:solidFill>
              </a:rPr>
              <a:t>목원대학교 </a:t>
            </a:r>
            <a:r>
              <a:rPr lang="ko-KR" altLang="en-US" dirty="0">
                <a:solidFill>
                  <a:srgbClr val="1F2466"/>
                </a:solidFill>
              </a:rPr>
              <a:t>학생증 체크카드 매뉴얼</a:t>
            </a:r>
          </a:p>
        </p:txBody>
      </p:sp>
      <p:sp>
        <p:nvSpPr>
          <p:cNvPr id="3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입출금통장 </a:t>
            </a:r>
            <a:r>
              <a:rPr lang="en-US" altLang="ko-KR" dirty="0" smtClean="0">
                <a:solidFill>
                  <a:srgbClr val="164394"/>
                </a:solidFill>
              </a:rPr>
              <a:t>&amp; </a:t>
            </a:r>
            <a:r>
              <a:rPr lang="ko-KR" altLang="en-US" dirty="0" smtClean="0">
                <a:solidFill>
                  <a:srgbClr val="164394"/>
                </a:solidFill>
              </a:rPr>
              <a:t>카드 신청 프로세스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4660618" y="5842216"/>
            <a:ext cx="293937" cy="325675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object 55"/>
          <p:cNvSpPr/>
          <p:nvPr/>
        </p:nvSpPr>
        <p:spPr>
          <a:xfrm>
            <a:off x="4751288" y="6106045"/>
            <a:ext cx="303403" cy="317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/>
          <a:srcRect l="34130" t="14919" r="34130" b="8780"/>
          <a:stretch/>
        </p:blipFill>
        <p:spPr>
          <a:xfrm>
            <a:off x="5572256" y="1845221"/>
            <a:ext cx="2159884" cy="43226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1" name="object 9"/>
          <p:cNvSpPr/>
          <p:nvPr/>
        </p:nvSpPr>
        <p:spPr>
          <a:xfrm>
            <a:off x="5218086" y="3879873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6587014" y="2327071"/>
            <a:ext cx="1145125" cy="332786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object 55"/>
          <p:cNvSpPr/>
          <p:nvPr/>
        </p:nvSpPr>
        <p:spPr>
          <a:xfrm>
            <a:off x="7408316" y="2532589"/>
            <a:ext cx="245765" cy="325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6220150" y="3513718"/>
            <a:ext cx="864096" cy="2550008"/>
          </a:xfrm>
          <a:prstGeom prst="downArrow">
            <a:avLst/>
          </a:prstGeom>
          <a:solidFill>
            <a:srgbClr val="164394">
              <a:alpha val="19000"/>
            </a:srgb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래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쪽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으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7"/>
          <a:srcRect l="34278" t="14423" r="34703" b="9277"/>
          <a:stretch/>
        </p:blipFill>
        <p:spPr>
          <a:xfrm>
            <a:off x="8243556" y="1845221"/>
            <a:ext cx="2159883" cy="44200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4" name="object 9"/>
          <p:cNvSpPr/>
          <p:nvPr/>
        </p:nvSpPr>
        <p:spPr>
          <a:xfrm>
            <a:off x="7886158" y="3879872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8254433" y="2925044"/>
            <a:ext cx="2149006" cy="1658658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object 55"/>
          <p:cNvSpPr/>
          <p:nvPr/>
        </p:nvSpPr>
        <p:spPr>
          <a:xfrm>
            <a:off x="9970732" y="4360012"/>
            <a:ext cx="267469" cy="339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8" name="object 9"/>
          <p:cNvSpPr/>
          <p:nvPr/>
        </p:nvSpPr>
        <p:spPr>
          <a:xfrm>
            <a:off x="10606580" y="3879871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798316" y="5967040"/>
            <a:ext cx="4182486" cy="1723619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노출 안될 경우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우측하단 전체메뉴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상품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&gt; 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&gt;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신용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0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5135135" y="637340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클릭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7806434" y="6381451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리스트 하단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체크카드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0431514" y="637142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통장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동시개설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또는 체크카드 신청 선택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8"/>
          <a:srcRect l="31244" t="27198" r="32688" b="9656"/>
          <a:stretch/>
        </p:blipFill>
        <p:spPr>
          <a:xfrm>
            <a:off x="3220773" y="2943173"/>
            <a:ext cx="1841021" cy="26510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9" name="직사각형 38"/>
          <p:cNvSpPr/>
          <p:nvPr/>
        </p:nvSpPr>
        <p:spPr>
          <a:xfrm>
            <a:off x="3914524" y="4776975"/>
            <a:ext cx="1126281" cy="418149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object 55"/>
          <p:cNvSpPr/>
          <p:nvPr/>
        </p:nvSpPr>
        <p:spPr>
          <a:xfrm>
            <a:off x="4597180" y="5091077"/>
            <a:ext cx="319715" cy="317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1041955" y="725446"/>
            <a:ext cx="2123658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② </a:t>
            </a:r>
            <a:r>
              <a:rPr lang="en-US" altLang="ko-KR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Hey Young</a:t>
            </a:r>
            <a:r>
              <a:rPr lang="ko-KR" altLang="en-US" sz="1799" spc="-50" dirty="0" smtClean="0">
                <a:solidFill>
                  <a:srgbClr val="C0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모드</a:t>
            </a:r>
            <a:endParaRPr lang="ko-KR" altLang="en-US" sz="1799" spc="-50" dirty="0">
              <a:solidFill>
                <a:srgbClr val="C00000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407" y="4490189"/>
            <a:ext cx="495899" cy="573571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414211" y="4475302"/>
            <a:ext cx="513096" cy="588458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object 55"/>
          <p:cNvSpPr/>
          <p:nvPr/>
        </p:nvSpPr>
        <p:spPr>
          <a:xfrm>
            <a:off x="376890" y="4997235"/>
            <a:ext cx="319715" cy="317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4828" y="6402203"/>
            <a:ext cx="2033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※ </a:t>
            </a:r>
            <a:r>
              <a:rPr lang="ko-KR" altLang="en-US" sz="12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학기초에는 메인 메뉴에 </a:t>
            </a:r>
            <a:endParaRPr lang="en-US" altLang="ko-KR" sz="1200" b="1" spc="-50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카드 신청버튼이 </a:t>
            </a:r>
            <a:endParaRPr lang="en-US" altLang="ko-KR" sz="1200" b="1" spc="-50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b="1" spc="-50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바로 </a:t>
            </a:r>
            <a:r>
              <a:rPr lang="ko-KR" altLang="en-US" sz="12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노출됨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255068" y="1676512"/>
            <a:ext cx="4906537" cy="4762387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10"/>
          <a:srcRect t="5305" b="4063"/>
          <a:stretch/>
        </p:blipFill>
        <p:spPr>
          <a:xfrm>
            <a:off x="10950897" y="1874515"/>
            <a:ext cx="2236908" cy="4385939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37" name="object 6"/>
          <p:cNvSpPr txBox="1"/>
          <p:nvPr/>
        </p:nvSpPr>
        <p:spPr>
          <a:xfrm>
            <a:off x="536747" y="1202851"/>
            <a:ext cx="9489404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▶ 접속방법 </a:t>
            </a:r>
            <a:r>
              <a:rPr lang="en-US" altLang="ko-KR" sz="1400" spc="38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: </a:t>
            </a:r>
            <a:r>
              <a:rPr lang="ko-KR" altLang="en-US" sz="1400" spc="38" dirty="0" err="1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메인화면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en-US" altLang="ko-KR" sz="1400" spc="38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우측하단 전체메뉴</a:t>
            </a:r>
            <a:r>
              <a:rPr lang="en-US" altLang="ko-KR" sz="1400" spc="38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(≡) &gt; </a:t>
            </a:r>
            <a:r>
              <a:rPr lang="ko-KR" altLang="en-US" sz="1400" spc="38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상품 </a:t>
            </a:r>
            <a:r>
              <a:rPr lang="en-US" altLang="ko-KR" sz="1400" spc="38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카드 </a:t>
            </a:r>
            <a:r>
              <a:rPr lang="en-US" altLang="ko-KR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신용</a:t>
            </a:r>
            <a:r>
              <a:rPr lang="en-US" altLang="ko-KR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/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체크카드     </a:t>
            </a:r>
            <a:r>
              <a:rPr lang="en-US" altLang="ko-KR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 </a:t>
            </a:r>
            <a:endParaRPr sz="1400" spc="38" dirty="0">
              <a:solidFill>
                <a:srgbClr val="293A84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Bangwool"/>
            </a:endParaRPr>
          </a:p>
        </p:txBody>
      </p:sp>
    </p:spTree>
    <p:extLst>
      <p:ext uri="{BB962C8B-B14F-4D97-AF65-F5344CB8AC3E}">
        <p14:creationId xmlns:p14="http://schemas.microsoft.com/office/powerpoint/2010/main" val="261808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095C022F87C7E34E8CDD7E551EEC1523" ma:contentTypeVersion="0" ma:contentTypeDescription="새 문서를 만듭니다." ma:contentTypeScope="" ma:versionID="496ef5d00e3981772b4133c92025dc1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8509c16e2068e4d5d0612c501c1975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198946-D380-40E1-8C7E-B781029903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B982201-C3C1-49C1-AE84-0C8AEA1E31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D012EA-A4F1-4140-A204-88B037402510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3497</TotalTime>
  <Words>786</Words>
  <Application>Microsoft Office PowerPoint</Application>
  <PresentationFormat>사용자 지정</PresentationFormat>
  <Paragraphs>223</Paragraphs>
  <Slides>13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4" baseType="lpstr">
      <vt:lpstr>Bangwool</vt:lpstr>
      <vt:lpstr>LexiGulim</vt:lpstr>
      <vt:lpstr>Noto Sans CJK KR Bold</vt:lpstr>
      <vt:lpstr>Noto Sans CJK KR Light</vt:lpstr>
      <vt:lpstr>맑은 고딕</vt:lpstr>
      <vt:lpstr>원신한 Bold</vt:lpstr>
      <vt:lpstr>원신한 Light</vt:lpstr>
      <vt:lpstr>원신한 Medium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사용자</dc:creator>
  <cp:lastModifiedBy>mokwon</cp:lastModifiedBy>
  <cp:revision>190</cp:revision>
  <cp:lastPrinted>2021-01-25T07:23:02Z</cp:lastPrinted>
  <dcterms:created xsi:type="dcterms:W3CDTF">2018-03-14T08:41:04Z</dcterms:created>
  <dcterms:modified xsi:type="dcterms:W3CDTF">2022-02-23T06:09:38Z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0x010100095C022F87C7E34E8CDD7E551EEC1523</vt:lpwstr>
  </property>
</Properties>
</file>