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74" r:id="rId3"/>
    <p:sldId id="272" r:id="rId4"/>
    <p:sldId id="275" r:id="rId5"/>
    <p:sldId id="269" r:id="rId6"/>
    <p:sldId id="271" r:id="rId7"/>
    <p:sldId id="257" r:id="rId8"/>
    <p:sldId id="279" r:id="rId9"/>
    <p:sldId id="259" r:id="rId10"/>
    <p:sldId id="278" r:id="rId11"/>
    <p:sldId id="276" r:id="rId12"/>
    <p:sldId id="260" r:id="rId13"/>
    <p:sldId id="261" r:id="rId14"/>
    <p:sldId id="262" r:id="rId15"/>
    <p:sldId id="263" r:id="rId16"/>
    <p:sldId id="265" r:id="rId17"/>
    <p:sldId id="273" r:id="rId18"/>
    <p:sldId id="277" r:id="rId19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6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4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obdaejeon.or.kr/main/index.do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new7718@mokwon.ac.k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mokwon.jobstart.co.kr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코업</a:t>
            </a:r>
            <a:r>
              <a:rPr lang="en-US" altLang="ko-KR" dirty="0" smtClean="0"/>
              <a:t>(co-op) </a:t>
            </a:r>
            <a:r>
              <a:rPr lang="ko-KR" altLang="en-US" dirty="0" smtClean="0"/>
              <a:t>청년 </a:t>
            </a:r>
            <a:r>
              <a:rPr lang="ko-KR" altLang="en-US" dirty="0" err="1" smtClean="0"/>
              <a:t>뉴리더</a:t>
            </a:r>
            <a:r>
              <a:rPr lang="ko-KR" altLang="en-US" dirty="0" smtClean="0"/>
              <a:t> 양성 사업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제출서류 및 진행방법 안내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smtClean="0"/>
              <a:t>대전일자리시스템 </a:t>
            </a:r>
            <a:r>
              <a:rPr lang="ko-KR" altLang="en-US" dirty="0" err="1" smtClean="0"/>
              <a:t>사용안내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/>
              <a:t>1) </a:t>
            </a:r>
            <a:r>
              <a:rPr lang="ko-KR" altLang="en-US" dirty="0" smtClean="0"/>
              <a:t>실습 진행이 확정된 </a:t>
            </a:r>
            <a:r>
              <a:rPr lang="ko-KR" altLang="en-US" dirty="0"/>
              <a:t>학생은 대전일자리시스템을 활용하여 </a:t>
            </a:r>
            <a:r>
              <a:rPr lang="ko-KR" altLang="en-US" dirty="0" smtClean="0"/>
              <a:t>목           </a:t>
            </a:r>
            <a:r>
              <a:rPr lang="ko-KR" altLang="en-US" dirty="0" err="1" smtClean="0"/>
              <a:t>원대학교에</a:t>
            </a:r>
            <a:r>
              <a:rPr lang="ko-KR" altLang="en-US" dirty="0" smtClean="0"/>
              <a:t> </a:t>
            </a:r>
            <a:r>
              <a:rPr lang="ko-KR" altLang="en-US" dirty="0"/>
              <a:t>참여 </a:t>
            </a:r>
            <a:r>
              <a:rPr lang="ko-KR" altLang="en-US" dirty="0" smtClean="0"/>
              <a:t>신청</a:t>
            </a:r>
            <a:endParaRPr lang="en-US" altLang="ko-KR" dirty="0" smtClean="0"/>
          </a:p>
          <a:p>
            <a:endParaRPr lang="ko-KR" altLang="en-US" dirty="0"/>
          </a:p>
          <a:p>
            <a:pPr marL="0" indent="0">
              <a:buNone/>
            </a:pPr>
            <a:r>
              <a:rPr lang="en-US" altLang="ko-KR" dirty="0" smtClean="0"/>
              <a:t>2) </a:t>
            </a:r>
            <a:r>
              <a:rPr lang="ko-KR" altLang="en-US" dirty="0" smtClean="0"/>
              <a:t>일자리 시스템 홈페이지 </a:t>
            </a:r>
            <a:r>
              <a:rPr lang="en-US" altLang="ko-KR" dirty="0"/>
              <a:t>: </a:t>
            </a:r>
            <a:r>
              <a:rPr lang="en-US" altLang="ko-KR" dirty="0" smtClean="0"/>
              <a:t>      </a:t>
            </a:r>
            <a:r>
              <a:rPr lang="en-US" altLang="ko-KR" dirty="0" smtClean="0">
                <a:hlinkClick r:id="rId2"/>
              </a:rPr>
              <a:t>http</a:t>
            </a:r>
            <a:r>
              <a:rPr lang="en-US" altLang="ko-KR" dirty="0">
                <a:hlinkClick r:id="rId2"/>
              </a:rPr>
              <a:t>://</a:t>
            </a:r>
            <a:r>
              <a:rPr lang="en-US" altLang="ko-KR" dirty="0" smtClean="0">
                <a:hlinkClick r:id="rId2"/>
              </a:rPr>
              <a:t>www.jobdaejeon.or.kr/main/index.do</a:t>
            </a:r>
            <a:endParaRPr lang="en-US" altLang="ko-KR" dirty="0" smtClean="0"/>
          </a:p>
          <a:p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3) </a:t>
            </a:r>
            <a:r>
              <a:rPr lang="ko-KR" altLang="en-US" dirty="0" err="1" smtClean="0"/>
              <a:t>직무체험비</a:t>
            </a:r>
            <a:r>
              <a:rPr lang="ko-KR" altLang="en-US" dirty="0" smtClean="0"/>
              <a:t> 산정을 위해 학습일지를 매일 일자리시스템에 작성 등록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475050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8</a:t>
            </a:r>
            <a:r>
              <a:rPr lang="en-US" altLang="ko-KR" dirty="0" smtClean="0"/>
              <a:t>.</a:t>
            </a:r>
            <a:r>
              <a:rPr lang="ko-KR" altLang="en-US" dirty="0" smtClean="0"/>
              <a:t>소통의 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ko-KR" altLang="en-US" dirty="0" smtClean="0"/>
              <a:t>소통의 장이란 </a:t>
            </a:r>
            <a:r>
              <a:rPr lang="ko-KR" altLang="en-US" dirty="0" err="1" smtClean="0"/>
              <a:t>코업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뉴리더</a:t>
            </a:r>
            <a:r>
              <a:rPr lang="ko-KR" altLang="en-US" dirty="0" smtClean="0"/>
              <a:t> 사업 안내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소감 및 정보 교류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애로사항 및 의견 나눔의 시간</a:t>
            </a:r>
            <a:endParaRPr lang="en-US" altLang="ko-KR" dirty="0" smtClean="0"/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en-US" altLang="ko-KR" dirty="0" smtClean="0"/>
              <a:t>co-op </a:t>
            </a:r>
            <a:r>
              <a:rPr lang="ko-KR" altLang="en-US" dirty="0" smtClean="0"/>
              <a:t>사업 </a:t>
            </a:r>
            <a:r>
              <a:rPr lang="ko-KR" altLang="en-US" dirty="0" err="1" smtClean="0"/>
              <a:t>참여학생은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체험기간</a:t>
            </a:r>
            <a:r>
              <a:rPr lang="ko-KR" altLang="en-US" dirty="0" smtClean="0"/>
              <a:t> 동안 최소 </a:t>
            </a:r>
            <a:r>
              <a:rPr lang="en-US" altLang="ko-KR" dirty="0" smtClean="0"/>
              <a:t>1</a:t>
            </a:r>
            <a:r>
              <a:rPr lang="ko-KR" altLang="en-US" dirty="0" smtClean="0"/>
              <a:t>회 이상 참여</a:t>
            </a:r>
            <a:r>
              <a:rPr lang="en-US" altLang="ko-KR" dirty="0" smtClean="0"/>
              <a:t>(</a:t>
            </a:r>
            <a:r>
              <a:rPr lang="ko-KR" altLang="en-US" dirty="0" smtClean="0"/>
              <a:t>지침상 필수</a:t>
            </a:r>
            <a:r>
              <a:rPr lang="en-US" altLang="ko-KR" dirty="0" smtClean="0"/>
              <a:t>)</a:t>
            </a:r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smtClean="0"/>
              <a:t>소통의 장 </a:t>
            </a:r>
            <a:r>
              <a:rPr lang="ko-KR" altLang="en-US" dirty="0" err="1" smtClean="0"/>
              <a:t>참여시간</a:t>
            </a: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실습시간으로 인정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4) </a:t>
            </a:r>
            <a:r>
              <a:rPr lang="ko-KR" altLang="en-US" dirty="0" smtClean="0"/>
              <a:t>소통의 장 일정은 </a:t>
            </a:r>
            <a:r>
              <a:rPr lang="ko-KR" altLang="en-US" dirty="0" err="1" smtClean="0"/>
              <a:t>참여기간</a:t>
            </a:r>
            <a:r>
              <a:rPr lang="ko-KR" altLang="en-US" dirty="0" smtClean="0"/>
              <a:t> 중 안내</a:t>
            </a:r>
            <a:endParaRPr lang="en-US" altLang="ko-KR" dirty="0"/>
          </a:p>
        </p:txBody>
      </p:sp>
      <p:sp>
        <p:nvSpPr>
          <p:cNvPr id="4" name="오른쪽 화살표 3"/>
          <p:cNvSpPr/>
          <p:nvPr/>
        </p:nvSpPr>
        <p:spPr>
          <a:xfrm>
            <a:off x="4663440" y="4763192"/>
            <a:ext cx="54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9040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매 이상 </a:t>
            </a:r>
            <a:r>
              <a:rPr lang="en-US" altLang="ko-KR" sz="1900" u="sng" dirty="0" smtClean="0"/>
              <a:t>20</a:t>
            </a:r>
            <a:r>
              <a:rPr lang="ko-KR" altLang="en-US" sz="1900" u="sng" dirty="0" smtClean="0"/>
              <a:t>매 내외로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err="1" smtClean="0"/>
              <a:t>근태상황부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출석부</a:t>
            </a:r>
            <a:r>
              <a:rPr lang="en-US" altLang="ko-KR" dirty="0" smtClean="0"/>
              <a:t>) </a:t>
            </a:r>
            <a:r>
              <a:rPr lang="ko-KR" altLang="en-US" dirty="0" smtClean="0"/>
              <a:t>및 지원금신청서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r>
              <a:rPr lang="en-US" altLang="ko-KR" sz="1900" dirty="0"/>
              <a:t>-</a:t>
            </a:r>
            <a:r>
              <a:rPr lang="en-US" altLang="ko-KR" sz="1900" dirty="0" smtClean="0"/>
              <a:t>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연수비</a:t>
            </a:r>
            <a:r>
              <a:rPr lang="ko-KR" altLang="en-US" sz="1900" dirty="0" smtClean="0"/>
              <a:t> 지급을 위해 매월 센터에서 기업으로 요청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센터에서 </a:t>
            </a:r>
            <a:r>
              <a:rPr lang="ko-KR" altLang="en-US" sz="1900" dirty="0" err="1" smtClean="0"/>
              <a:t>추합하여</a:t>
            </a:r>
            <a:r>
              <a:rPr lang="ko-KR" altLang="en-US" sz="1900" dirty="0" smtClean="0"/>
              <a:t> </a:t>
            </a:r>
            <a:r>
              <a:rPr lang="en-US" altLang="ko-KR" sz="1900" dirty="0" err="1" smtClean="0"/>
              <a:t>ezMessenger</a:t>
            </a:r>
            <a:r>
              <a:rPr lang="ko-KR" altLang="en-US" sz="1900" dirty="0" smtClean="0"/>
              <a:t>로 학과에 전달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현장모니터링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현장 모니터링 출장 안내 참고하여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출장신청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    -</a:t>
            </a:r>
            <a:r>
              <a:rPr lang="ko-KR" altLang="en-US" sz="1900" dirty="0" err="1" smtClean="0"/>
              <a:t>출장신청시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결재라인에</a:t>
            </a:r>
            <a:r>
              <a:rPr lang="ko-KR" altLang="en-US" sz="1900" dirty="0" smtClean="0"/>
              <a:t> 현장실습지원센터 신지현 협조 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모니터링 </a:t>
            </a:r>
            <a:r>
              <a:rPr lang="ko-KR" altLang="en-US" sz="1900" dirty="0" err="1" smtClean="0"/>
              <a:t>점검표</a:t>
            </a:r>
            <a:r>
              <a:rPr lang="ko-KR" altLang="en-US" sz="1900" dirty="0" smtClean="0"/>
              <a:t>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실습환경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출장보고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출장비 지급을 원하는 경우 관련 서류 센터로 제출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서면제출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또는</a:t>
            </a:r>
            <a:r>
              <a:rPr lang="en-US" altLang="ko-KR" sz="1900" dirty="0" smtClean="0"/>
              <a:t> </a:t>
            </a:r>
            <a:r>
              <a:rPr lang="en-US" altLang="ko-KR" sz="1900" dirty="0" err="1" smtClean="0"/>
              <a:t>ezMessenger</a:t>
            </a:r>
            <a:r>
              <a:rPr lang="ko-KR" altLang="en-US" sz="1900" dirty="0" smtClean="0"/>
              <a:t>제출 </a:t>
            </a:r>
            <a:r>
              <a:rPr lang="ko-KR" altLang="en-US" sz="1900" dirty="0" err="1" smtClean="0"/>
              <a:t>택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1) </a:t>
            </a:r>
          </a:p>
          <a:p>
            <a:pPr marL="0" indent="0">
              <a:buNone/>
            </a:pPr>
            <a:r>
              <a:rPr lang="en-US" altLang="ko-KR" sz="1900" dirty="0"/>
              <a:t> </a:t>
            </a:r>
            <a:r>
              <a:rPr lang="en-US" altLang="ko-KR" sz="1900" dirty="0" smtClean="0"/>
              <a:t>    -</a:t>
            </a:r>
            <a:r>
              <a:rPr lang="ko-KR" altLang="en-US" sz="1900" dirty="0" err="1" smtClean="0"/>
              <a:t>출장신청서</a:t>
            </a:r>
            <a:r>
              <a:rPr lang="en-US" altLang="ko-KR" sz="1900" dirty="0" smtClean="0"/>
              <a:t>, </a:t>
            </a:r>
            <a:r>
              <a:rPr lang="ko-KR" altLang="en-US" sz="1900" dirty="0" err="1" smtClean="0"/>
              <a:t>출장보고서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출장비 지출결의서 내역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모니터링 </a:t>
            </a:r>
            <a:r>
              <a:rPr lang="ko-KR" altLang="en-US" sz="1900" dirty="0" err="1" smtClean="0"/>
              <a:t>점검표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14.</a:t>
            </a:r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코업</a:t>
            </a:r>
            <a:r>
              <a:rPr lang="en-US" altLang="ko-KR" dirty="0" smtClean="0"/>
              <a:t>(co-op) </a:t>
            </a:r>
            <a:r>
              <a:rPr lang="ko-KR" altLang="en-US" dirty="0" err="1" smtClean="0"/>
              <a:t>참여확인서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일자리시스템에서 학생 신청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현장실습지원센터에서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총장님 직인을 위한 품의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관인 후 해당학생에게 발급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메일 또는 센터 방문 </a:t>
            </a:r>
            <a:r>
              <a:rPr lang="ko-KR" altLang="en-US" sz="1900" dirty="0" err="1" smtClean="0"/>
              <a:t>택</a:t>
            </a:r>
            <a:r>
              <a:rPr lang="en-US" altLang="ko-KR" sz="1900" dirty="0" smtClean="0"/>
              <a:t>1)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센터에서 </a:t>
            </a:r>
            <a:r>
              <a:rPr lang="ko-KR" altLang="en-US" sz="1900" dirty="0" err="1"/>
              <a:t>추합하여</a:t>
            </a:r>
            <a:r>
              <a:rPr lang="ko-KR" altLang="en-US" sz="1900" dirty="0"/>
              <a:t> </a:t>
            </a:r>
            <a:r>
              <a:rPr lang="en-US" altLang="ko-KR" sz="1900" dirty="0" err="1"/>
              <a:t>ezMessenger</a:t>
            </a:r>
            <a:r>
              <a:rPr lang="ko-KR" altLang="en-US" sz="1900" dirty="0"/>
              <a:t>로 학과에 전달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15.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ko-KR" altLang="en-US" dirty="0" smtClean="0"/>
              <a:t>문의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목원대학교 현장실습지원센터</a:t>
            </a: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smtClean="0"/>
              <a:t>전화 </a:t>
            </a:r>
            <a:r>
              <a:rPr lang="en-US" altLang="ko-KR" dirty="0" smtClean="0"/>
              <a:t>: 042-829-7154</a:t>
            </a:r>
          </a:p>
          <a:p>
            <a:pPr marL="514350" indent="-514350">
              <a:buAutoNum type="arabicParenR"/>
            </a:pPr>
            <a:r>
              <a:rPr lang="ko-KR" altLang="en-US" dirty="0" smtClean="0"/>
              <a:t>메일 </a:t>
            </a:r>
            <a:r>
              <a:rPr lang="en-US" altLang="ko-KR" dirty="0" smtClean="0"/>
              <a:t>: </a:t>
            </a:r>
            <a:r>
              <a:rPr lang="en-US" altLang="ko-KR" dirty="0" smtClean="0">
                <a:hlinkClick r:id="rId2"/>
              </a:rPr>
              <a:t>new7718@mokwon.ac.kr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4255026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63385" y="1690688"/>
            <a:ext cx="10515600" cy="4965904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smtClean="0"/>
              <a:t>교과</a:t>
            </a:r>
            <a:r>
              <a:rPr lang="en-US" altLang="ko-KR" sz="3800" dirty="0"/>
              <a:t>(</a:t>
            </a: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en-US" altLang="ko-KR" sz="3800" dirty="0" smtClean="0"/>
              <a:t>) / </a:t>
            </a:r>
            <a:r>
              <a:rPr lang="ko-KR" altLang="en-US" sz="3800" dirty="0" err="1" smtClean="0"/>
              <a:t>비교과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온라인사전직무교육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일자리시스템 </a:t>
            </a:r>
            <a:r>
              <a:rPr lang="ko-KR" altLang="en-US" sz="3800" dirty="0" err="1" smtClean="0"/>
              <a:t>사용안내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소통의 장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err="1" smtClean="0"/>
              <a:t>근태상황부</a:t>
            </a:r>
            <a:r>
              <a:rPr lang="ko-KR" altLang="en-US" sz="3800" dirty="0" smtClean="0"/>
              <a:t> 및 지원금신청서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현장모니터링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err="1" smtClean="0"/>
              <a:t>참여확인서</a:t>
            </a:r>
            <a:endParaRPr lang="en-US" altLang="ko-KR" sz="3800" dirty="0"/>
          </a:p>
          <a:p>
            <a:pPr marL="0" indent="0">
              <a:buNone/>
            </a:pPr>
            <a:r>
              <a:rPr lang="en-US" altLang="ko-KR" sz="3800" dirty="0" smtClean="0"/>
              <a:t>15.   </a:t>
            </a: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0" indent="0">
              <a:buNone/>
            </a:pPr>
            <a:endParaRPr lang="en-US" altLang="ko-KR" sz="3800" dirty="0"/>
          </a:p>
          <a:p>
            <a:pPr marL="0" indent="0">
              <a:buNone/>
            </a:pPr>
            <a:endParaRPr lang="en-US" altLang="ko-KR" sz="3800" dirty="0" smtClean="0"/>
          </a:p>
          <a:p>
            <a:pPr marL="0" indent="0">
              <a:buNone/>
            </a:pP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교과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 smtClean="0"/>
              <a:t>학기제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806590"/>
              </p:ext>
            </p:extLst>
          </p:nvPr>
        </p:nvGraphicFramePr>
        <p:xfrm>
          <a:off x="1048067" y="2940685"/>
          <a:ext cx="4411345" cy="286512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sz="1500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sz="1500" dirty="0" smtClean="0">
                          <a:latin typeface="+mn-ea"/>
                          <a:ea typeface="+mn-ea"/>
                        </a:rPr>
                        <a:t>학년</a:t>
                      </a:r>
                      <a:endParaRPr lang="ko-KR" altLang="en-US" sz="15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(8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320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mtClean="0">
                          <a:latin typeface="+mn-ea"/>
                          <a:ea typeface="+mn-ea"/>
                        </a:rPr>
                        <a:t>해당학기수강신청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149774"/>
              </p:ext>
            </p:extLst>
          </p:nvPr>
        </p:nvGraphicFramePr>
        <p:xfrm>
          <a:off x="6548755" y="2940684"/>
          <a:ext cx="4447540" cy="28651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1854039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472726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</a:t>
            </a:r>
            <a:r>
              <a:rPr lang="en-US" altLang="ko-KR" dirty="0" smtClean="0"/>
              <a:t>.</a:t>
            </a:r>
            <a:r>
              <a:rPr lang="ko-KR" altLang="en-US" dirty="0" err="1" smtClean="0"/>
              <a:t>비교과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비교과</a:t>
            </a:r>
            <a:r>
              <a:rPr lang="ko-KR" altLang="en-US" dirty="0" smtClean="0"/>
              <a:t> 학점 부여</a:t>
            </a:r>
            <a:r>
              <a:rPr lang="en-US" altLang="ko-KR" dirty="0" smtClean="0"/>
              <a:t>X, </a:t>
            </a:r>
            <a:r>
              <a:rPr lang="ko-KR" altLang="en-US" dirty="0" err="1" smtClean="0"/>
              <a:t>연수비</a:t>
            </a:r>
            <a:r>
              <a:rPr lang="ko-KR" altLang="en-US" dirty="0" smtClean="0"/>
              <a:t> 지급 </a:t>
            </a:r>
            <a:r>
              <a:rPr lang="en-US" altLang="ko-KR" dirty="0" smtClean="0"/>
              <a:t>O</a:t>
            </a:r>
          </a:p>
          <a:p>
            <a:pPr marL="0" indent="0">
              <a:buNone/>
            </a:pPr>
            <a:endParaRPr lang="ko-KR" altLang="en-US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941724"/>
              </p:ext>
            </p:extLst>
          </p:nvPr>
        </p:nvGraphicFramePr>
        <p:xfrm>
          <a:off x="943325" y="2381994"/>
          <a:ext cx="4411345" cy="1867989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b="0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학년</a:t>
                      </a:r>
                      <a:endParaRPr lang="ko-KR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4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 이상 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 이하</a:t>
                      </a:r>
                      <a:endParaRPr lang="en-US" altLang="ko-KR" baseline="0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X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392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 첨부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900" dirty="0" smtClean="0"/>
              <a:t>온라인사전직무교육 수료증  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약정서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 </a:t>
            </a:r>
            <a:r>
              <a:rPr lang="en-US" altLang="ko-KR" sz="1800" dirty="0" smtClean="0"/>
              <a:t>   *</a:t>
            </a:r>
            <a:r>
              <a:rPr lang="ko-KR" altLang="en-US" sz="1800" dirty="0" smtClean="0"/>
              <a:t>기업과 체결 맺은 후 학과에 발송 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</a:t>
            </a:r>
            <a:r>
              <a:rPr lang="ko-KR" altLang="en-US" sz="1800" dirty="0" smtClean="0"/>
              <a:t>학과 보관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1.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2.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3.</a:t>
            </a:r>
            <a:r>
              <a:rPr lang="ko-KR" altLang="en-US" sz="1900" dirty="0" err="1" smtClean="0"/>
              <a:t>근태상황부</a:t>
            </a:r>
            <a:r>
              <a:rPr lang="ko-KR" altLang="en-US" sz="1900" dirty="0" smtClean="0"/>
              <a:t> 및 지원금신청서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4.</a:t>
            </a:r>
            <a:r>
              <a:rPr lang="ko-KR" altLang="en-US" sz="1900" dirty="0" smtClean="0"/>
              <a:t>현장모니터링점검표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.</a:t>
            </a: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6</a:t>
            </a:r>
            <a:r>
              <a:rPr lang="en-US" altLang="ko-KR" sz="1900" dirty="0" smtClean="0"/>
              <a:t>.</a:t>
            </a:r>
            <a:r>
              <a:rPr lang="ko-KR" altLang="en-US" sz="1900" dirty="0" err="1" smtClean="0"/>
              <a:t>참여확인서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현장실습지원센터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 smtClean="0"/>
              <a:t>    *3, 6</a:t>
            </a:r>
            <a:r>
              <a:rPr lang="ko-KR" altLang="en-US" sz="1900" dirty="0" smtClean="0"/>
              <a:t>번은 센터에서 학과로 전달</a:t>
            </a:r>
            <a:r>
              <a:rPr lang="en-US" altLang="ko-KR" sz="1900" dirty="0" smtClean="0"/>
              <a:t>. </a:t>
            </a:r>
          </a:p>
          <a:p>
            <a:pPr marL="0" indent="0">
              <a:buNone/>
            </a:pPr>
            <a:r>
              <a:rPr lang="ko-KR" altLang="en-US" sz="1900" dirty="0" smtClean="0"/>
              <a:t>     결과보고서 제출시 포함하여 제출 </a:t>
            </a:r>
            <a:endParaRPr lang="en-US" altLang="ko-KR" sz="1900" dirty="0" smtClean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641028"/>
              </p:ext>
            </p:extLst>
          </p:nvPr>
        </p:nvGraphicFramePr>
        <p:xfrm>
          <a:off x="838200" y="1690688"/>
          <a:ext cx="10515599" cy="370332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약정서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err="1" smtClean="0"/>
                        <a:t>근태상황부</a:t>
                      </a:r>
                      <a:r>
                        <a:rPr lang="ko-KR" altLang="en-US" dirty="0" smtClean="0"/>
                        <a:t> 및 지원금신청서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현장모니터링점검표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err="1" smtClean="0"/>
                        <a:t>참여확인서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현장실습지원센터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smtClean="0"/>
              <a:t>재학증명서 </a:t>
            </a:r>
            <a:r>
              <a:rPr lang="ko-KR" altLang="en-US" sz="1900" dirty="0" smtClean="0"/>
              <a:t>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제출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</a:t>
            </a:r>
            <a:r>
              <a:rPr lang="ko-KR" altLang="en-US" dirty="0" smtClean="0"/>
              <a:t>온라인직무교육 수료증 제출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813310" y="2544564"/>
            <a:ext cx="1077267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000" kern="0" dirty="0" smtClean="0">
                <a:latin typeface="+mn-ea"/>
              </a:rPr>
              <a:t>◎ 온라인 </a:t>
            </a:r>
            <a:r>
              <a:rPr lang="ko-KR" altLang="en-US" sz="2000" kern="0" dirty="0">
                <a:latin typeface="+mn-ea"/>
              </a:rPr>
              <a:t>직무교육 홈페이지 </a:t>
            </a:r>
            <a:r>
              <a:rPr lang="en-US" altLang="ko-KR" sz="2000" kern="0" dirty="0" smtClean="0">
                <a:latin typeface="+mn-ea"/>
              </a:rPr>
              <a:t>: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  <a:hlinkClick r:id="rId2"/>
              </a:rPr>
              <a:t>http://mokwon.jobstart.co.kr</a:t>
            </a:r>
            <a:endParaRPr lang="en-US" altLang="ko-KR" sz="200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2000" dirty="0" smtClean="0">
                <a:latin typeface="+mn-ea"/>
              </a:rPr>
              <a:t> </a:t>
            </a:r>
            <a:r>
              <a:rPr lang="ko-KR" altLang="en-US" sz="2000" dirty="0">
                <a:latin typeface="+mn-ea"/>
              </a:rPr>
              <a:t>→ </a:t>
            </a:r>
            <a:r>
              <a:rPr lang="ko-KR" altLang="en-US" sz="2000" dirty="0" smtClean="0">
                <a:latin typeface="+mn-ea"/>
              </a:rPr>
              <a:t>홈페이지 로그인 후</a:t>
            </a:r>
            <a:r>
              <a:rPr lang="en-US" altLang="ko-KR" sz="2000" dirty="0" smtClean="0">
                <a:latin typeface="+mn-ea"/>
              </a:rPr>
              <a:t>(ID:</a:t>
            </a:r>
            <a:r>
              <a:rPr lang="ko-KR" altLang="en-US" sz="2000" dirty="0" smtClean="0">
                <a:latin typeface="+mn-ea"/>
              </a:rPr>
              <a:t>학번 </a:t>
            </a:r>
            <a:r>
              <a:rPr lang="en-US" altLang="ko-KR" sz="2000" dirty="0" smtClean="0">
                <a:latin typeface="+mn-ea"/>
              </a:rPr>
              <a:t>/ PW: </a:t>
            </a:r>
            <a:r>
              <a:rPr lang="ko-KR" altLang="en-US" sz="2000" dirty="0" smtClean="0">
                <a:latin typeface="+mn-ea"/>
              </a:rPr>
              <a:t>생년월일</a:t>
            </a:r>
            <a:r>
              <a:rPr lang="en-US" altLang="ko-KR" sz="2000" dirty="0" smtClean="0">
                <a:latin typeface="+mn-ea"/>
              </a:rPr>
              <a:t>8</a:t>
            </a:r>
            <a:r>
              <a:rPr lang="ko-KR" altLang="en-US" sz="2000" dirty="0" smtClean="0">
                <a:latin typeface="+mn-ea"/>
              </a:rPr>
              <a:t>자리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– </a:t>
            </a:r>
            <a:r>
              <a:rPr lang="ko-KR" altLang="en-US" sz="2000" dirty="0" smtClean="0">
                <a:latin typeface="+mn-ea"/>
              </a:rPr>
              <a:t>화면 상단</a:t>
            </a:r>
            <a:r>
              <a:rPr lang="ko-KR" altLang="en-US" sz="2000" dirty="0">
                <a:latin typeface="+mn-ea"/>
              </a:rPr>
              <a:t> “온라인 </a:t>
            </a:r>
            <a:r>
              <a:rPr lang="ko-KR" altLang="en-US" sz="2000" dirty="0" smtClean="0">
                <a:latin typeface="+mn-ea"/>
              </a:rPr>
              <a:t>교육 ” </a:t>
            </a:r>
            <a:r>
              <a:rPr lang="en-US" altLang="ko-KR" sz="2000" dirty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    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2000" dirty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    -</a:t>
            </a:r>
            <a:r>
              <a:rPr lang="ko-KR" altLang="en-US" sz="2000" dirty="0" smtClean="0">
                <a:latin typeface="+mn-ea"/>
              </a:rPr>
              <a:t>강의 </a:t>
            </a:r>
            <a:r>
              <a:rPr lang="ko-KR" altLang="en-US" sz="2000" dirty="0">
                <a:latin typeface="+mn-ea"/>
              </a:rPr>
              <a:t>이수 </a:t>
            </a:r>
            <a:r>
              <a:rPr lang="ko-KR" altLang="en-US" sz="2000" dirty="0" smtClean="0">
                <a:latin typeface="+mn-ea"/>
              </a:rPr>
              <a:t>후 수료증 출력                                </a:t>
            </a:r>
            <a:endParaRPr lang="en-US" altLang="ko-KR" sz="200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endParaRPr lang="en-US" altLang="ko-KR" sz="200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endParaRPr lang="en-US" altLang="ko-KR" sz="200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000" kern="0" dirty="0">
                <a:latin typeface="+mn-ea"/>
              </a:rPr>
              <a:t/>
            </a:r>
            <a:br>
              <a:rPr lang="en-US" altLang="ko-KR" sz="2000" kern="0" dirty="0">
                <a:latin typeface="+mn-ea"/>
              </a:rPr>
            </a:br>
            <a:r>
              <a:rPr lang="en-US" altLang="ko-KR" sz="2000" kern="0" dirty="0">
                <a:latin typeface="+mn-ea"/>
              </a:rPr>
              <a:t>        </a:t>
            </a: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/>
          </p:nvPr>
        </p:nvGraphicFramePr>
        <p:xfrm>
          <a:off x="1271854" y="4206557"/>
          <a:ext cx="9648292" cy="1505897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648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0589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kumimoji="1" lang="ko-KR" altLang="en-US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강의 </a:t>
                      </a:r>
                      <a:r>
                        <a:rPr kumimoji="1" lang="en-US" altLang="ko-KR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① </a:t>
                      </a:r>
                      <a:r>
                        <a:rPr kumimoji="1" lang="ko-KR" altLang="en-US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인턴십 이해와 활용</a:t>
                      </a:r>
                      <a:r>
                        <a:rPr kumimoji="1" lang="en-US" altLang="ko-KR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(4</a:t>
                      </a:r>
                      <a:r>
                        <a:rPr kumimoji="1" lang="ko-KR" altLang="en-US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시간</a:t>
                      </a:r>
                      <a:r>
                        <a:rPr kumimoji="1" lang="en-US" altLang="ko-KR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kumimoji="1" lang="en-US" altLang="ko-KR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      ②</a:t>
                      </a:r>
                      <a:r>
                        <a:rPr kumimoji="1" lang="ko-KR" altLang="en-US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누구나 알면 좋은 노동법</a:t>
                      </a:r>
                      <a:r>
                        <a:rPr kumimoji="1" lang="ko-KR" altLang="en-US" sz="1600" b="0" kern="1200" baseline="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상식</a:t>
                      </a:r>
                      <a:r>
                        <a:rPr kumimoji="1" lang="en-US" altLang="ko-KR" sz="1600" b="0" kern="1200" baseline="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(4</a:t>
                      </a:r>
                      <a:r>
                        <a:rPr kumimoji="1" lang="ko-KR" altLang="en-US" sz="1600" b="0" kern="1200" baseline="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시간</a:t>
                      </a:r>
                      <a:r>
                        <a:rPr kumimoji="1" lang="en-US" altLang="ko-KR" sz="1600" b="0" kern="1200" baseline="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</a:t>
                      </a:r>
                      <a:endParaRPr kumimoji="1" lang="en-US" altLang="ko-KR" sz="1600" b="0" kern="1200" dirty="0" smtClean="0">
                        <a:solidFill>
                          <a:schemeClr val="tx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kumimoji="1" lang="en-US" altLang="ko-KR" sz="1600" b="0" u="none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※ 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총 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8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시간을 듣고 수료증은 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PDF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파일로 전환</a:t>
                      </a:r>
                      <a:r>
                        <a:rPr kumimoji="1" lang="ko-KR" altLang="en-US" sz="1600" b="0" u="sng" kern="1200" baseline="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후 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학과로 전달 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학과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성명 기재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</a:t>
                      </a:r>
                      <a:endParaRPr kumimoji="1" lang="en-US" altLang="ko-KR" sz="1600" b="0" u="sng" kern="1200" dirty="0" smtClean="0">
                        <a:solidFill>
                          <a:srgbClr val="FF0000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91428" marR="9142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직사각형 8"/>
          <p:cNvSpPr/>
          <p:nvPr/>
        </p:nvSpPr>
        <p:spPr>
          <a:xfrm>
            <a:off x="813310" y="1861300"/>
            <a:ext cx="1057980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000" kern="0" dirty="0" smtClean="0">
                <a:latin typeface="+mn-ea"/>
              </a:rPr>
              <a:t>◎ 참여 학생 대상으로 인턴 실습 전 인턴십의 기본 매너와 대인관계 및 안전교육을 위함</a:t>
            </a:r>
            <a:r>
              <a:rPr lang="en-US" altLang="ko-KR" sz="2000" kern="0" dirty="0" smtClean="0">
                <a:latin typeface="+mn-ea"/>
              </a:rPr>
              <a:t>       </a:t>
            </a:r>
            <a:endParaRPr lang="en-US" altLang="ko-KR" sz="2000" kern="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42046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</a:t>
            </a:r>
            <a:r>
              <a:rPr lang="ko-KR" altLang="en-US" dirty="0" smtClean="0"/>
              <a:t>협약서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약정서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err="1"/>
              <a:t>대전형</a:t>
            </a:r>
            <a:r>
              <a:rPr lang="ko-KR" altLang="en-US" sz="1900" dirty="0"/>
              <a:t> </a:t>
            </a:r>
            <a:r>
              <a:rPr lang="ko-KR" altLang="en-US" sz="1900" dirty="0" err="1"/>
              <a:t>코업</a:t>
            </a:r>
            <a:r>
              <a:rPr lang="en-US" altLang="ko-KR" sz="1900" dirty="0"/>
              <a:t>(co-op) </a:t>
            </a:r>
            <a:r>
              <a:rPr lang="ko-KR" altLang="en-US" sz="1900" dirty="0"/>
              <a:t>청년 </a:t>
            </a:r>
            <a:r>
              <a:rPr lang="ko-KR" altLang="en-US" sz="1900" dirty="0" err="1"/>
              <a:t>뉴리더</a:t>
            </a:r>
            <a:r>
              <a:rPr lang="ko-KR" altLang="en-US" sz="1900" dirty="0"/>
              <a:t> </a:t>
            </a:r>
            <a:r>
              <a:rPr lang="ko-KR" altLang="en-US" sz="1900" dirty="0" smtClean="0"/>
              <a:t>양성 </a:t>
            </a:r>
            <a:r>
              <a:rPr lang="ko-KR" altLang="en-US" sz="1900" dirty="0" err="1" smtClean="0"/>
              <a:t>표준협약서</a:t>
            </a:r>
            <a:r>
              <a:rPr lang="ko-KR" altLang="en-US" sz="1900" dirty="0" smtClean="0"/>
              <a:t>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err="1" smtClean="0"/>
              <a:t>대전형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코업</a:t>
            </a:r>
            <a:r>
              <a:rPr lang="en-US" altLang="ko-KR" sz="1900" dirty="0" smtClean="0"/>
              <a:t>(co-op) </a:t>
            </a:r>
            <a:r>
              <a:rPr lang="ko-KR" altLang="en-US" sz="1900" dirty="0" smtClean="0"/>
              <a:t>청년 </a:t>
            </a:r>
            <a:r>
              <a:rPr lang="ko-KR" altLang="en-US" sz="1900" dirty="0" err="1" smtClean="0"/>
              <a:t>뉴리더</a:t>
            </a:r>
            <a:r>
              <a:rPr lang="ko-KR" altLang="en-US" sz="1900" dirty="0" smtClean="0"/>
              <a:t> 양성 지원 약정서 원본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endParaRPr lang="en-US" altLang="ko-KR" sz="1900" dirty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센터에서 기업과 협약 체결 후 학과 및 기업에 발송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600" dirty="0" smtClean="0"/>
              <a:t>                                      (</a:t>
            </a:r>
            <a:r>
              <a:rPr lang="ko-KR" altLang="en-US" sz="1600" dirty="0"/>
              <a:t>원본은 기업</a:t>
            </a:r>
            <a:r>
              <a:rPr lang="en-US" altLang="ko-KR" sz="1600" dirty="0"/>
              <a:t>,</a:t>
            </a:r>
            <a:r>
              <a:rPr lang="ko-KR" altLang="en-US" sz="1600" dirty="0"/>
              <a:t> 학생</a:t>
            </a:r>
            <a:r>
              <a:rPr lang="en-US" altLang="ko-KR" sz="1600" dirty="0"/>
              <a:t>,</a:t>
            </a:r>
            <a:r>
              <a:rPr lang="ko-KR" altLang="en-US" sz="1600" dirty="0"/>
              <a:t> 센터 </a:t>
            </a:r>
            <a:r>
              <a:rPr lang="en-US" altLang="ko-KR" sz="1600" dirty="0"/>
              <a:t>1</a:t>
            </a:r>
            <a:r>
              <a:rPr lang="ko-KR" altLang="en-US" sz="1600" dirty="0"/>
              <a:t>부씩 보관</a:t>
            </a:r>
            <a:r>
              <a:rPr lang="en-US" altLang="ko-KR" sz="1600" dirty="0"/>
              <a:t>)</a:t>
            </a:r>
          </a:p>
          <a:p>
            <a:pPr marL="457200" indent="-457200">
              <a:buAutoNum type="arabicParenR" startAt="4"/>
            </a:pPr>
            <a:r>
              <a:rPr lang="ko-KR" altLang="en-US" sz="1900" dirty="0" smtClean="0"/>
              <a:t>결과보고서 제출시 스캔 후 함께 제출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  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진행 </a:t>
            </a:r>
            <a:r>
              <a:rPr lang="ko-KR" altLang="en-US" sz="1600" dirty="0" smtClean="0">
                <a:solidFill>
                  <a:srgbClr val="FF0000"/>
                </a:solidFill>
              </a:rPr>
              <a:t>바랍니다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</TotalTime>
  <Words>978</Words>
  <Application>Microsoft Office PowerPoint</Application>
  <PresentationFormat>와이드스크린</PresentationFormat>
  <Paragraphs>243</Paragraphs>
  <Slides>18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2" baseType="lpstr">
      <vt:lpstr>굴림</vt:lpstr>
      <vt:lpstr>맑은 고딕</vt:lpstr>
      <vt:lpstr>Arial</vt:lpstr>
      <vt:lpstr>Office 테마</vt:lpstr>
      <vt:lpstr>대전형 코업(co-op) 청년 뉴리더 양성 사업</vt:lpstr>
      <vt:lpstr>목차</vt:lpstr>
      <vt:lpstr>1.교과(계절제/학기제)</vt:lpstr>
      <vt:lpstr>1.비교과</vt:lpstr>
      <vt:lpstr>2.제출서류(학과제출)</vt:lpstr>
      <vt:lpstr>3.제출서류확인표(제출 전 확인) </vt:lpstr>
      <vt:lpstr>4.신청서, 개인정보동의서</vt:lpstr>
      <vt:lpstr>5.온라인직무교육 수료증 제출</vt:lpstr>
      <vt:lpstr>6.협약서, 약정서 </vt:lpstr>
      <vt:lpstr>7.대전일자리시스템 사용안내</vt:lpstr>
      <vt:lpstr>8.소통의 장</vt:lpstr>
      <vt:lpstr>9.주간보고서, 주간메모</vt:lpstr>
      <vt:lpstr>10.종합보고서(제출문, 요약문)</vt:lpstr>
      <vt:lpstr>11.근태상황부(출석부) 및 지원금신청서</vt:lpstr>
      <vt:lpstr>12.현장모니터링</vt:lpstr>
      <vt:lpstr>13.인턴십 성적평가조서</vt:lpstr>
      <vt:lpstr>14.대전형 코업(co-op) 참여확인서</vt:lpstr>
      <vt:lpstr>15.기타사항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67</cp:revision>
  <cp:lastPrinted>2020-02-06T06:28:06Z</cp:lastPrinted>
  <dcterms:created xsi:type="dcterms:W3CDTF">2019-06-27T01:48:55Z</dcterms:created>
  <dcterms:modified xsi:type="dcterms:W3CDTF">2021-01-27T01:58:20Z</dcterms:modified>
</cp:coreProperties>
</file>