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6" r:id="rId2"/>
    <p:sldId id="294" r:id="rId3"/>
    <p:sldId id="291" r:id="rId4"/>
    <p:sldId id="280" r:id="rId5"/>
    <p:sldId id="296" r:id="rId6"/>
    <p:sldId id="297" r:id="rId7"/>
    <p:sldId id="304" r:id="rId8"/>
    <p:sldId id="301" r:id="rId9"/>
  </p:sldIdLst>
  <p:sldSz cx="9144000" cy="6858000" type="screen4x3"/>
  <p:notesSz cx="6858000" cy="9945688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0000FF"/>
    <a:srgbClr val="023B8E"/>
    <a:srgbClr val="E9EDF4"/>
    <a:srgbClr val="00237D"/>
    <a:srgbClr val="2A2A2A"/>
    <a:srgbClr val="348AA2"/>
    <a:srgbClr val="0669BA"/>
    <a:srgbClr val="40ACDC"/>
    <a:srgbClr val="59A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2" autoAdjust="0"/>
    <p:restoredTop sz="94614" autoAdjust="0"/>
  </p:normalViewPr>
  <p:slideViewPr>
    <p:cSldViewPr snapToGrid="0">
      <p:cViewPr varScale="1">
        <p:scale>
          <a:sx n="119" d="100"/>
          <a:sy n="119" d="100"/>
        </p:scale>
        <p:origin x="12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90468AC-13A3-4DFB-BBF2-07714252C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0CAD5DF-1409-48C5-8C08-3F682CBFF4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70439-869C-4BFF-BAB9-240A98D50226}" type="datetimeFigureOut">
              <a:rPr lang="ko-KR" altLang="en-US" smtClean="0"/>
              <a:t>2021-01-06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ABB8D5-35BF-4BAA-BD31-1D952745C5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ADD3D92-44F4-4C09-9951-F7059518A7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21144-84BF-4116-995A-447D5092F7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198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46EA5-1CAD-4CBA-ABCF-657BCB8DC06B}" type="datetimeFigureOut">
              <a:rPr lang="ko-KR" altLang="en-US"/>
              <a:pPr>
                <a:defRPr/>
              </a:pPr>
              <a:t>2021-01-06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28324E-35B4-48F1-9FD9-FC5D3774D13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5745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F7654B2-F134-4CE3-B6FC-E271590037C7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418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F7654B2-F134-4CE3-B6FC-E271590037C7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54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8324E-35B4-48F1-9FD9-FC5D3774D133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883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F7654B2-F134-4CE3-B6FC-E271590037C7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76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간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17288" y="2044298"/>
            <a:ext cx="2304256" cy="1446550"/>
          </a:xfrm>
        </p:spPr>
        <p:txBody>
          <a:bodyPr wrap="square" anchor="b">
            <a:spAutoFit/>
          </a:bodyPr>
          <a:lstStyle>
            <a:lvl1pPr marL="0" indent="0" algn="l">
              <a:buNone/>
              <a:defRPr sz="8800" b="1">
                <a:solidFill>
                  <a:srgbClr val="2A2A2A"/>
                </a:solidFill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7"/>
          </p:nvPr>
        </p:nvSpPr>
        <p:spPr>
          <a:xfrm>
            <a:off x="1813351" y="3582606"/>
            <a:ext cx="3233972" cy="400110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>
                <a:solidFill>
                  <a:srgbClr val="2A2A2A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21" name="텍스트 개체 틀 17"/>
          <p:cNvSpPr>
            <a:spLocks noGrp="1"/>
          </p:cNvSpPr>
          <p:nvPr>
            <p:ph type="body" sz="quarter" idx="18"/>
          </p:nvPr>
        </p:nvSpPr>
        <p:spPr>
          <a:xfrm>
            <a:off x="1813351" y="4067401"/>
            <a:ext cx="3224781" cy="372410"/>
          </a:xfrm>
        </p:spPr>
        <p:txBody>
          <a:bodyPr anchor="t">
            <a:spAutoFit/>
          </a:bodyPr>
          <a:lstStyle>
            <a:lvl1pPr marL="171450" indent="-171450" algn="l">
              <a:lnSpc>
                <a:spcPct val="130000"/>
              </a:lnSpc>
              <a:buFont typeface="Arial" panose="020B0604020202020204" pitchFamily="34" charset="0"/>
              <a:buChar char="•"/>
              <a:defRPr sz="1400" b="0">
                <a:solidFill>
                  <a:srgbClr val="2A2A2A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983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4"/>
          </p:nvPr>
        </p:nvSpPr>
        <p:spPr>
          <a:xfrm>
            <a:off x="7388375" y="6250138"/>
            <a:ext cx="1664747" cy="230832"/>
          </a:xfrm>
        </p:spPr>
        <p:txBody>
          <a:bodyPr>
            <a:spAutoFit/>
          </a:bodyPr>
          <a:lstStyle>
            <a:lvl1pPr marL="0" indent="0" algn="r">
              <a:buNone/>
              <a:defRPr sz="9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6" name="텍스트 개체 틀 14"/>
          <p:cNvSpPr>
            <a:spLocks noGrp="1"/>
          </p:cNvSpPr>
          <p:nvPr>
            <p:ph type="body" sz="quarter" idx="15"/>
          </p:nvPr>
        </p:nvSpPr>
        <p:spPr>
          <a:xfrm>
            <a:off x="6316793" y="6394154"/>
            <a:ext cx="2736329" cy="230832"/>
          </a:xfrm>
        </p:spPr>
        <p:txBody>
          <a:bodyPr>
            <a:spAutoFit/>
          </a:bodyPr>
          <a:lstStyle>
            <a:lvl1pPr marL="0" indent="0" algn="r">
              <a:buNone/>
              <a:defRPr sz="9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695" y="235970"/>
            <a:ext cx="8628610" cy="430887"/>
          </a:xfrm>
        </p:spPr>
        <p:txBody>
          <a:bodyPr wrap="square" anchor="t">
            <a:spAutoFit/>
          </a:bodyPr>
          <a:lstStyle>
            <a:lvl1pPr algn="l">
              <a:defRPr sz="2200" b="1">
                <a:solidFill>
                  <a:srgbClr val="2A2A2A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342746" y="792495"/>
            <a:ext cx="3528442" cy="288032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sz="1200">
                <a:solidFill>
                  <a:srgbClr val="2A2A2A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261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4"/>
          <p:cNvSpPr>
            <a:spLocks noGrp="1"/>
          </p:cNvSpPr>
          <p:nvPr>
            <p:ph type="body" sz="quarter" idx="14"/>
          </p:nvPr>
        </p:nvSpPr>
        <p:spPr>
          <a:xfrm>
            <a:off x="7227758" y="6165031"/>
            <a:ext cx="1664747" cy="288305"/>
          </a:xfrm>
        </p:spPr>
        <p:txBody>
          <a:bodyPr/>
          <a:lstStyle>
            <a:lvl1pPr marL="0" indent="0" algn="r"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텍스트 개체 틀 14"/>
          <p:cNvSpPr>
            <a:spLocks noGrp="1"/>
          </p:cNvSpPr>
          <p:nvPr>
            <p:ph type="body" sz="quarter" idx="15"/>
          </p:nvPr>
        </p:nvSpPr>
        <p:spPr>
          <a:xfrm>
            <a:off x="6156176" y="6381055"/>
            <a:ext cx="2736329" cy="288305"/>
          </a:xfrm>
        </p:spPr>
        <p:txBody>
          <a:bodyPr/>
          <a:lstStyle>
            <a:lvl1pPr marL="0" indent="0" algn="r"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464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6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416" y="291611"/>
            <a:ext cx="7068934" cy="584517"/>
          </a:xfrm>
        </p:spPr>
        <p:txBody>
          <a:bodyPr>
            <a:normAutofit/>
          </a:bodyPr>
          <a:lstStyle>
            <a:lvl1pPr>
              <a:defRPr lang="en-U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The Text here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817" y="-114836"/>
            <a:ext cx="1410160" cy="11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533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74D74F0-9941-489A-950B-90B51175C11A}" type="datetimeFigureOut">
              <a:rPr lang="ko-KR" altLang="en-US"/>
              <a:pPr>
                <a:defRPr/>
              </a:pPr>
              <a:t>2021-01-06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6F78409-F03E-4FE7-82B9-7852488016F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55" r:id="rId3"/>
    <p:sldLayoutId id="2147483660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A999C53-4B26-43D1-9FE5-13BD54C66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" y="3171"/>
            <a:ext cx="9139772" cy="6854829"/>
          </a:xfrm>
          <a:prstGeom prst="rect">
            <a:avLst/>
          </a:prstGeom>
        </p:spPr>
      </p:pic>
      <p:pic>
        <p:nvPicPr>
          <p:cNvPr id="7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53" y="0"/>
            <a:ext cx="4192125" cy="34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42699" y="3539744"/>
            <a:ext cx="694105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kumimoji="0" lang="ko-KR" altLang="en-US" sz="3600" b="1" spc="100" dirty="0">
                <a:solidFill>
                  <a:srgbClr val="2A2A2A"/>
                </a:solidFill>
              </a:rPr>
              <a:t> </a:t>
            </a:r>
            <a:r>
              <a:rPr kumimoji="0" lang="en-US" altLang="ko-KR" b="1" spc="100" dirty="0">
                <a:solidFill>
                  <a:srgbClr val="2A2A2A"/>
                </a:solidFill>
              </a:rPr>
              <a:t>[PNP </a:t>
            </a:r>
            <a:r>
              <a:rPr kumimoji="0" lang="ko-KR" altLang="en-US" b="1" spc="100" dirty="0">
                <a:solidFill>
                  <a:srgbClr val="2A2A2A"/>
                </a:solidFill>
              </a:rPr>
              <a:t>손해사정 서울 및 대구</a:t>
            </a:r>
            <a:r>
              <a:rPr kumimoji="0" lang="en-US" altLang="ko-KR" b="1" spc="100" dirty="0">
                <a:solidFill>
                  <a:srgbClr val="2A2A2A"/>
                </a:solidFill>
              </a:rPr>
              <a:t>]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kumimoji="0" lang="ko-KR" altLang="en-US" b="1" spc="100" dirty="0">
                <a:solidFill>
                  <a:srgbClr val="2A2A2A"/>
                </a:solidFill>
              </a:rPr>
              <a:t>보험금 지급심사 신입 및 경력채용 </a:t>
            </a:r>
            <a:endParaRPr kumimoji="0" lang="en-US" altLang="ko-KR" b="1" spc="100" dirty="0">
              <a:solidFill>
                <a:srgbClr val="2A2A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2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E052736-32E2-48EF-9509-4D0D1A3A0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" y="0"/>
            <a:ext cx="9139772" cy="6854829"/>
          </a:xfrm>
          <a:prstGeom prst="rect">
            <a:avLst/>
          </a:prstGeom>
        </p:spPr>
      </p:pic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2025114" y="2843753"/>
            <a:ext cx="5089544" cy="3222627"/>
            <a:chOff x="663" y="2020"/>
            <a:chExt cx="3085" cy="2030"/>
          </a:xfrm>
        </p:grpSpPr>
        <p:sp>
          <p:nvSpPr>
            <p:cNvPr id="21" name="AutoShape 11"/>
            <p:cNvSpPr>
              <a:spLocks noChangeAspect="1" noChangeArrowheads="1"/>
            </p:cNvSpPr>
            <p:nvPr/>
          </p:nvSpPr>
          <p:spPr bwMode="auto">
            <a:xfrm>
              <a:off x="1388" y="2020"/>
              <a:ext cx="1679" cy="2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</a:rPr>
                <a:t>삼성화재 보상처리회사</a:t>
              </a:r>
            </a:p>
          </p:txBody>
        </p:sp>
        <p:sp>
          <p:nvSpPr>
            <p:cNvPr id="22" name="AutoShape 12"/>
            <p:cNvSpPr>
              <a:spLocks noChangeAspect="1" noChangeArrowheads="1"/>
            </p:cNvSpPr>
            <p:nvPr/>
          </p:nvSpPr>
          <p:spPr bwMode="auto">
            <a:xfrm>
              <a:off x="1547" y="2443"/>
              <a:ext cx="1360" cy="2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</a:rPr>
                <a:t>장기일반보험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AutoShape 15"/>
            <p:cNvSpPr>
              <a:spLocks noChangeAspect="1" noChangeArrowheads="1"/>
            </p:cNvSpPr>
            <p:nvPr/>
          </p:nvSpPr>
          <p:spPr bwMode="auto">
            <a:xfrm>
              <a:off x="2890" y="3177"/>
              <a:ext cx="829" cy="1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</a:rPr>
                <a:t>장기일반보상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AutoShape 18"/>
            <p:cNvSpPr>
              <a:spLocks noChangeAspect="1" noChangeArrowheads="1"/>
            </p:cNvSpPr>
            <p:nvPr/>
          </p:nvSpPr>
          <p:spPr bwMode="auto">
            <a:xfrm>
              <a:off x="716" y="3155"/>
              <a:ext cx="1118" cy="222"/>
            </a:xfrm>
            <a:prstGeom prst="flowChartProcess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/>
                <a:t>장기일반보상</a:t>
              </a:r>
              <a:endParaRPr lang="en-US" altLang="ko-KR" sz="1200" b="1" dirty="0"/>
            </a:p>
          </p:txBody>
        </p:sp>
        <p:sp>
          <p:nvSpPr>
            <p:cNvPr id="28" name="AutoShape 19"/>
            <p:cNvSpPr>
              <a:spLocks noChangeAspect="1" noChangeArrowheads="1"/>
            </p:cNvSpPr>
            <p:nvPr/>
          </p:nvSpPr>
          <p:spPr bwMode="auto">
            <a:xfrm>
              <a:off x="2884" y="3568"/>
              <a:ext cx="835" cy="442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200" dirty="0">
                <a:latin typeface="-윤고딕320" pitchFamily="18" charset="-127"/>
                <a:ea typeface="-윤고딕320" pitchFamily="18" charset="-127"/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dirty="0">
                  <a:latin typeface="-윤고딕320" pitchFamily="18" charset="-127"/>
                  <a:ea typeface="-윤고딕320" pitchFamily="18" charset="-127"/>
                </a:rPr>
                <a:t>삼성화재</a:t>
              </a:r>
              <a:endParaRPr kumimoji="0" lang="en-US" altLang="ko-KR" sz="1200" dirty="0">
                <a:latin typeface="-윤고딕320" pitchFamily="18" charset="-127"/>
                <a:ea typeface="-윤고딕320" pitchFamily="18" charset="-127"/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kumimoji="0" lang="ko-KR" altLang="en-US" sz="1200" dirty="0">
                  <a:latin typeface="-윤고딕320" pitchFamily="18" charset="-127"/>
                  <a:ea typeface="-윤고딕320" pitchFamily="18" charset="-127"/>
                </a:rPr>
                <a:t>서비스㈜</a:t>
              </a:r>
            </a:p>
            <a:p>
              <a:pPr algn="ctr" eaLnBrk="1" latinLnBrk="1" hangingPunct="1">
                <a:defRPr/>
              </a:pP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AutoShape 22"/>
            <p:cNvSpPr>
              <a:spLocks noChangeAspect="1" noChangeArrowheads="1"/>
            </p:cNvSpPr>
            <p:nvPr/>
          </p:nvSpPr>
          <p:spPr bwMode="auto">
            <a:xfrm>
              <a:off x="716" y="3568"/>
              <a:ext cx="1118" cy="482"/>
            </a:xfrm>
            <a:prstGeom prst="flowChartProcess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dirty="0" err="1">
                  <a:latin typeface="-윤고딕320" pitchFamily="18" charset="-127"/>
                  <a:ea typeface="-윤고딕320" pitchFamily="18" charset="-127"/>
                </a:rPr>
                <a:t>피앤피손해사정</a:t>
              </a:r>
              <a:r>
                <a:rPr kumimoji="0" lang="ko-KR" altLang="en-US" sz="1200" b="1" dirty="0">
                  <a:latin typeface="-윤고딕320" pitchFamily="18" charset="-127"/>
                  <a:ea typeface="-윤고딕320" pitchFamily="18" charset="-127"/>
                </a:rPr>
                <a:t> ㈜</a:t>
              </a:r>
              <a:endParaRPr kumimoji="0" lang="en-US" altLang="ko-KR" sz="1200" b="1" dirty="0">
                <a:latin typeface="-윤고딕320" pitchFamily="18" charset="-127"/>
                <a:ea typeface="-윤고딕320" pitchFamily="18" charset="-127"/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dirty="0">
                  <a:latin typeface="-윤고딕320" pitchFamily="18" charset="-127"/>
                  <a:ea typeface="-윤고딕320" pitchFamily="18" charset="-127"/>
                </a:rPr>
                <a:t>협력법인</a:t>
              </a:r>
            </a:p>
          </p:txBody>
        </p:sp>
        <p:grpSp>
          <p:nvGrpSpPr>
            <p:cNvPr id="39" name="Group 33"/>
            <p:cNvGrpSpPr>
              <a:grpSpLocks/>
            </p:cNvGrpSpPr>
            <p:nvPr/>
          </p:nvGrpSpPr>
          <p:grpSpPr bwMode="auto">
            <a:xfrm>
              <a:off x="2704" y="3075"/>
              <a:ext cx="1044" cy="90"/>
              <a:chOff x="1162" y="2530"/>
              <a:chExt cx="2047" cy="227"/>
            </a:xfrm>
          </p:grpSpPr>
          <p:sp>
            <p:nvSpPr>
              <p:cNvPr id="55" name="Line 34"/>
              <p:cNvSpPr>
                <a:spLocks noChangeShapeType="1"/>
              </p:cNvSpPr>
              <p:nvPr/>
            </p:nvSpPr>
            <p:spPr bwMode="auto">
              <a:xfrm>
                <a:off x="2205" y="2530"/>
                <a:ext cx="0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" name="Line 35"/>
              <p:cNvSpPr>
                <a:spLocks noChangeShapeType="1"/>
              </p:cNvSpPr>
              <p:nvPr/>
            </p:nvSpPr>
            <p:spPr bwMode="auto">
              <a:xfrm>
                <a:off x="3203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>
                <a:off x="1162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>
                <a:off x="1168" y="2666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50" name="Group 42"/>
            <p:cNvGrpSpPr>
              <a:grpSpLocks/>
            </p:cNvGrpSpPr>
            <p:nvPr/>
          </p:nvGrpSpPr>
          <p:grpSpPr bwMode="auto">
            <a:xfrm>
              <a:off x="663" y="3075"/>
              <a:ext cx="1044" cy="90"/>
              <a:chOff x="1162" y="2530"/>
              <a:chExt cx="2047" cy="227"/>
            </a:xfrm>
          </p:grpSpPr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>
                <a:off x="2205" y="2530"/>
                <a:ext cx="0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" name="Line 44"/>
              <p:cNvSpPr>
                <a:spLocks noChangeShapeType="1"/>
              </p:cNvSpPr>
              <p:nvPr/>
            </p:nvSpPr>
            <p:spPr bwMode="auto">
              <a:xfrm>
                <a:off x="3203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" name="Line 45"/>
              <p:cNvSpPr>
                <a:spLocks noChangeShapeType="1"/>
              </p:cNvSpPr>
              <p:nvPr/>
            </p:nvSpPr>
            <p:spPr bwMode="auto">
              <a:xfrm>
                <a:off x="1162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" name="Line 46"/>
              <p:cNvSpPr>
                <a:spLocks noChangeShapeType="1"/>
              </p:cNvSpPr>
              <p:nvPr/>
            </p:nvSpPr>
            <p:spPr bwMode="auto">
              <a:xfrm>
                <a:off x="1168" y="2666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61" name="Line 25"/>
          <p:cNvSpPr>
            <a:spLocks noChangeShapeType="1"/>
          </p:cNvSpPr>
          <p:nvPr/>
        </p:nvSpPr>
        <p:spPr bwMode="auto">
          <a:xfrm flipV="1">
            <a:off x="2972081" y="4215636"/>
            <a:ext cx="3431328" cy="10509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3004820" y="4222181"/>
            <a:ext cx="5602" cy="4227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 flipH="1">
            <a:off x="6383433" y="4240154"/>
            <a:ext cx="6852" cy="43619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4605356" y="3312066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pic>
        <p:nvPicPr>
          <p:cNvPr id="46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746" cy="7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613478" y="1749105"/>
            <a:ext cx="82790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당사는 삼성화재 협력법인 회사이며</a:t>
            </a:r>
            <a:r>
              <a:rPr kumimoji="0" lang="en-US" altLang="ko-KR" sz="18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, </a:t>
            </a:r>
            <a:r>
              <a:rPr kumimoji="0" lang="ko-KR" altLang="en-US" sz="18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보험금 지급심사</a:t>
            </a:r>
            <a:r>
              <a:rPr kumimoji="0" lang="en-US" altLang="ko-KR" sz="16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(</a:t>
            </a:r>
            <a:r>
              <a:rPr kumimoji="0" lang="ko-KR" altLang="en-US" sz="16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서면</a:t>
            </a:r>
            <a:r>
              <a:rPr kumimoji="0" lang="en-US" altLang="ko-KR" sz="16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 </a:t>
            </a:r>
            <a:r>
              <a:rPr kumimoji="0" lang="ko-KR" altLang="en-US" sz="16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신체손해사정 업무</a:t>
            </a:r>
            <a:r>
              <a:rPr kumimoji="0" lang="en-US" altLang="ko-KR" sz="16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)</a:t>
            </a:r>
            <a:r>
              <a:rPr kumimoji="0" lang="ko-KR" altLang="en-US" sz="1800" b="1" dirty="0">
                <a:solidFill>
                  <a:schemeClr val="accent3"/>
                </a:solidFill>
                <a:latin typeface="+mn-ea"/>
                <a:ea typeface="+mn-ea"/>
                <a:cs typeface="-윤고딕320"/>
              </a:rPr>
              <a:t>를 전담할 젊고 유능한 인재를 공개 채용합니다</a:t>
            </a:r>
            <a:endParaRPr kumimoji="0" lang="en-US" altLang="ko-KR" sz="1800" b="1" dirty="0">
              <a:solidFill>
                <a:schemeClr val="accent3"/>
              </a:solidFill>
              <a:latin typeface="+mn-ea"/>
              <a:ea typeface="+mn-ea"/>
              <a:cs typeface="-윤고딕32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25" y="719404"/>
            <a:ext cx="9179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워라밸을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꿈꾸는 젊은 인재를 공개 채용합니다</a:t>
            </a:r>
            <a:endParaRPr lang="en-US" altLang="ko-KR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2" name="Line 24"/>
          <p:cNvSpPr>
            <a:spLocks noChangeShapeType="1"/>
          </p:cNvSpPr>
          <p:nvPr/>
        </p:nvSpPr>
        <p:spPr bwMode="auto">
          <a:xfrm>
            <a:off x="4619725" y="3924679"/>
            <a:ext cx="0" cy="29750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227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그림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5" b="10673"/>
          <a:stretch/>
        </p:blipFill>
        <p:spPr>
          <a:xfrm>
            <a:off x="0" y="-15810"/>
            <a:ext cx="9144001" cy="2586016"/>
          </a:xfrm>
          <a:prstGeom prst="rect">
            <a:avLst/>
          </a:prstGeom>
        </p:spPr>
      </p:pic>
      <p:pic>
        <p:nvPicPr>
          <p:cNvPr id="54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0"/>
            <a:ext cx="636105" cy="52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직사각형 56"/>
          <p:cNvSpPr/>
          <p:nvPr/>
        </p:nvSpPr>
        <p:spPr>
          <a:xfrm>
            <a:off x="62678" y="2684458"/>
            <a:ext cx="84601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첫째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, </a:t>
            </a:r>
            <a:r>
              <a:rPr kumimoji="0" lang="en-US" altLang="ko-KR" sz="2800" b="1" dirty="0">
                <a:solidFill>
                  <a:srgbClr val="0000FF"/>
                </a:solidFill>
                <a:latin typeface="+mj-ea"/>
                <a:ea typeface="+mj-ea"/>
                <a:cs typeface="-윤고딕320"/>
              </a:rPr>
              <a:t>Perfect</a:t>
            </a:r>
          </a:p>
          <a:p>
            <a:pPr eaLnBrk="1" hangingPunct="1"/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신속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,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정확한 지급을 통한 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Perfect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한 손해사정 회사를 지향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.</a:t>
            </a:r>
          </a:p>
          <a:p>
            <a:pPr eaLnBrk="1" hangingPunct="1"/>
            <a:endParaRPr kumimoji="0" lang="en-US" altLang="ko-KR" sz="2000" dirty="0">
              <a:solidFill>
                <a:schemeClr val="accent3"/>
              </a:solidFill>
              <a:latin typeface="+mj-ea"/>
              <a:ea typeface="+mj-ea"/>
              <a:cs typeface="-윤고딕320"/>
            </a:endParaRPr>
          </a:p>
          <a:p>
            <a:pPr eaLnBrk="1" hangingPunct="1"/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둘째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, </a:t>
            </a:r>
            <a:r>
              <a:rPr kumimoji="0" lang="en-US" altLang="ko-KR" sz="2800" b="1" dirty="0">
                <a:solidFill>
                  <a:srgbClr val="0000FF"/>
                </a:solidFill>
                <a:latin typeface="+mj-ea"/>
                <a:ea typeface="+mj-ea"/>
                <a:cs typeface="-윤고딕320"/>
              </a:rPr>
              <a:t>Professional</a:t>
            </a:r>
          </a:p>
          <a:p>
            <a:pPr eaLnBrk="1" hangingPunct="1"/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모든 임직원은 최고수준의 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Pro 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실력을 지향하여 국내 최고 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Pro </a:t>
            </a:r>
            <a:r>
              <a:rPr kumimoji="0" lang="ko-KR" altLang="en-US" dirty="0" err="1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손해사정인으로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 자질을 함양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.</a:t>
            </a:r>
          </a:p>
          <a:p>
            <a:pPr eaLnBrk="1" hangingPunct="1"/>
            <a:endParaRPr kumimoji="0" lang="en-US" altLang="ko-KR" sz="2000" dirty="0">
              <a:solidFill>
                <a:schemeClr val="accent3"/>
              </a:solidFill>
              <a:latin typeface="+mj-ea"/>
              <a:ea typeface="+mj-ea"/>
              <a:cs typeface="-윤고딕320"/>
            </a:endParaRPr>
          </a:p>
          <a:p>
            <a:pPr eaLnBrk="1" hangingPunct="1"/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셋째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, </a:t>
            </a:r>
            <a:r>
              <a:rPr kumimoji="0" lang="en-US" altLang="ko-KR" sz="2800" b="1" dirty="0">
                <a:solidFill>
                  <a:srgbClr val="0000FF"/>
                </a:solidFill>
                <a:latin typeface="+mj-ea"/>
                <a:ea typeface="+mj-ea"/>
                <a:cs typeface="-윤고딕320"/>
              </a:rPr>
              <a:t>Perfect &amp; Pro </a:t>
            </a:r>
            <a:r>
              <a:rPr kumimoji="0" lang="ko-KR" altLang="en-US" sz="2800" b="1" dirty="0">
                <a:solidFill>
                  <a:srgbClr val="0000FF"/>
                </a:solidFill>
                <a:latin typeface="+mj-ea"/>
                <a:ea typeface="+mj-ea"/>
                <a:cs typeface="-윤고딕320"/>
              </a:rPr>
              <a:t>회사</a:t>
            </a:r>
            <a:endParaRPr kumimoji="0" lang="en-US" altLang="ko-KR" b="1" dirty="0">
              <a:solidFill>
                <a:srgbClr val="0000FF"/>
              </a:solidFill>
              <a:latin typeface="+mj-ea"/>
              <a:ea typeface="+mj-ea"/>
              <a:cs typeface="-윤고딕320"/>
            </a:endParaRPr>
          </a:p>
          <a:p>
            <a:pPr eaLnBrk="1" hangingPunct="1"/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“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정확한 지급과 최고의 전문성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＂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으로 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“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고객만족 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1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위 회사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”</a:t>
            </a:r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를 실현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. </a:t>
            </a:r>
          </a:p>
          <a:p>
            <a:pPr eaLnBrk="1" hangingPunct="1"/>
            <a:endParaRPr kumimoji="0" lang="en-US" altLang="ko-KR" dirty="0">
              <a:solidFill>
                <a:schemeClr val="accent3"/>
              </a:solidFill>
              <a:latin typeface="+mj-ea"/>
              <a:ea typeface="+mj-ea"/>
              <a:cs typeface="-윤고딕320"/>
            </a:endParaRPr>
          </a:p>
          <a:p>
            <a:pPr eaLnBrk="1" hangingPunct="1"/>
            <a:r>
              <a:rPr kumimoji="0" lang="ko-KR" altLang="en-US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넷째</a:t>
            </a:r>
            <a:r>
              <a:rPr kumimoji="0" lang="en-US" altLang="ko-KR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, </a:t>
            </a:r>
            <a:r>
              <a:rPr kumimoji="0" lang="en-US" altLang="ko-KR" sz="2400" b="1" dirty="0">
                <a:solidFill>
                  <a:srgbClr val="0000FF"/>
                </a:solidFill>
                <a:latin typeface="+mj-ea"/>
                <a:ea typeface="+mj-ea"/>
                <a:cs typeface="-윤고딕320"/>
              </a:rPr>
              <a:t>Work &amp; Life Balance </a:t>
            </a:r>
          </a:p>
          <a:p>
            <a:pPr eaLnBrk="1" hangingPunct="1"/>
            <a:r>
              <a:rPr kumimoji="0" lang="ko-KR" altLang="en-US" sz="2000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일과 생활이 조화롭게 균형을 유지할 수 있도록 </a:t>
            </a:r>
            <a:r>
              <a:rPr kumimoji="0" lang="ko-KR" altLang="en-US" sz="2000" dirty="0" err="1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정시퇴근등</a:t>
            </a:r>
            <a:r>
              <a:rPr kumimoji="0" lang="ko-KR" altLang="en-US" sz="2000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 </a:t>
            </a:r>
            <a:r>
              <a:rPr kumimoji="0" lang="ko-KR" altLang="en-US" sz="2000" dirty="0" err="1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워라밸</a:t>
            </a:r>
            <a:r>
              <a:rPr kumimoji="0" lang="ko-KR" altLang="en-US" sz="2000" dirty="0">
                <a:solidFill>
                  <a:schemeClr val="accent3"/>
                </a:solidFill>
                <a:latin typeface="+mj-ea"/>
                <a:ea typeface="+mj-ea"/>
                <a:cs typeface="-윤고딕320"/>
              </a:rPr>
              <a:t> 추구</a:t>
            </a:r>
            <a:endParaRPr kumimoji="0" lang="en-US" altLang="ko-KR" sz="2000" dirty="0">
              <a:solidFill>
                <a:schemeClr val="accent3"/>
              </a:solidFill>
              <a:latin typeface="+mj-ea"/>
              <a:ea typeface="+mj-ea"/>
              <a:cs typeface="-윤고딕32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16194" y="1112109"/>
            <a:ext cx="3311611" cy="638406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b="1" dirty="0">
                <a:solidFill>
                  <a:schemeClr val="accent3"/>
                </a:solidFill>
                <a:latin typeface="+mj-ea"/>
              </a:rPr>
              <a:t>P&amp;P </a:t>
            </a:r>
            <a:r>
              <a:rPr kumimoji="0" lang="ko-KR" altLang="en-US" sz="3600" b="1" dirty="0">
                <a:solidFill>
                  <a:schemeClr val="accent3"/>
                </a:solidFill>
                <a:latin typeface="+mj-ea"/>
              </a:rPr>
              <a:t>경영 원칙</a:t>
            </a:r>
          </a:p>
        </p:txBody>
      </p:sp>
    </p:spTree>
    <p:extLst>
      <p:ext uri="{BB962C8B-B14F-4D97-AF65-F5344CB8AC3E}">
        <p14:creationId xmlns:p14="http://schemas.microsoft.com/office/powerpoint/2010/main" val="384232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75812" y="2051362"/>
            <a:ext cx="4357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돋움" pitchFamily="50" charset="-127"/>
                <a:ea typeface="돋움" pitchFamily="50" charset="-127"/>
              </a:rPr>
              <a:t>■ </a:t>
            </a:r>
            <a:r>
              <a:rPr kumimoji="0" lang="ko-KR" altLang="en-US" sz="2000" b="1" dirty="0">
                <a:solidFill>
                  <a:srgbClr val="2A2A2A"/>
                </a:solidFill>
                <a:latin typeface="-윤명조310" pitchFamily="18" charset="-127"/>
                <a:ea typeface="-윤명조310" pitchFamily="18" charset="-127"/>
              </a:rPr>
              <a:t>삼성화재 보상 처리회사 현황</a:t>
            </a:r>
          </a:p>
        </p:txBody>
      </p: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1776676" y="2783953"/>
            <a:ext cx="6359868" cy="3035301"/>
            <a:chOff x="255" y="2020"/>
            <a:chExt cx="3855" cy="1912"/>
          </a:xfrm>
        </p:grpSpPr>
        <p:sp>
          <p:nvSpPr>
            <p:cNvPr id="21" name="AutoShape 11"/>
            <p:cNvSpPr>
              <a:spLocks noChangeAspect="1" noChangeArrowheads="1"/>
            </p:cNvSpPr>
            <p:nvPr/>
          </p:nvSpPr>
          <p:spPr bwMode="auto">
            <a:xfrm>
              <a:off x="1388" y="2020"/>
              <a:ext cx="1679" cy="2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</a:rPr>
                <a:t>삼성화재 보상처리회사</a:t>
              </a:r>
            </a:p>
          </p:txBody>
        </p:sp>
        <p:sp>
          <p:nvSpPr>
            <p:cNvPr id="22" name="AutoShape 12"/>
            <p:cNvSpPr>
              <a:spLocks noChangeAspect="1" noChangeArrowheads="1"/>
            </p:cNvSpPr>
            <p:nvPr/>
          </p:nvSpPr>
          <p:spPr bwMode="auto">
            <a:xfrm>
              <a:off x="523" y="2532"/>
              <a:ext cx="1360" cy="2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</a:rPr>
                <a:t>장기일반보험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AutoShape 14"/>
            <p:cNvSpPr>
              <a:spLocks noChangeAspect="1" noChangeArrowheads="1"/>
            </p:cNvSpPr>
            <p:nvPr/>
          </p:nvSpPr>
          <p:spPr bwMode="auto">
            <a:xfrm>
              <a:off x="2570" y="2550"/>
              <a:ext cx="1450" cy="2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</a:rPr>
                <a:t>자동차 보험</a:t>
              </a:r>
            </a:p>
          </p:txBody>
        </p:sp>
        <p:sp>
          <p:nvSpPr>
            <p:cNvPr id="24" name="AutoShape 15"/>
            <p:cNvSpPr>
              <a:spLocks noChangeAspect="1" noChangeArrowheads="1"/>
            </p:cNvSpPr>
            <p:nvPr/>
          </p:nvSpPr>
          <p:spPr bwMode="auto">
            <a:xfrm>
              <a:off x="1298" y="3211"/>
              <a:ext cx="771" cy="18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>
                  <a:solidFill>
                    <a:schemeClr val="bg1"/>
                  </a:solidFill>
                </a:rPr>
                <a:t>일반보상</a:t>
              </a:r>
              <a:endParaRPr lang="en-US" altLang="ko-KR" sz="1200" b="1">
                <a:solidFill>
                  <a:schemeClr val="bg1"/>
                </a:solidFill>
              </a:endParaRPr>
            </a:p>
          </p:txBody>
        </p:sp>
        <p:sp>
          <p:nvSpPr>
            <p:cNvPr id="25" name="AutoShape 16"/>
            <p:cNvSpPr>
              <a:spLocks noChangeAspect="1" noChangeArrowheads="1"/>
            </p:cNvSpPr>
            <p:nvPr/>
          </p:nvSpPr>
          <p:spPr bwMode="auto">
            <a:xfrm>
              <a:off x="2296" y="3211"/>
              <a:ext cx="771" cy="18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>
                  <a:solidFill>
                    <a:schemeClr val="bg1"/>
                  </a:solidFill>
                </a:rPr>
                <a:t>대인보상</a:t>
              </a: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AutoShape 17"/>
            <p:cNvSpPr>
              <a:spLocks noChangeAspect="1" noChangeArrowheads="1"/>
            </p:cNvSpPr>
            <p:nvPr/>
          </p:nvSpPr>
          <p:spPr bwMode="auto">
            <a:xfrm>
              <a:off x="3339" y="3211"/>
              <a:ext cx="771" cy="18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>
                  <a:solidFill>
                    <a:schemeClr val="bg1"/>
                  </a:solidFill>
                </a:rPr>
                <a:t>대물보상</a:t>
              </a:r>
              <a:endParaRPr lang="en-US" altLang="ko-KR" sz="1200" b="1">
                <a:solidFill>
                  <a:schemeClr val="bg1"/>
                </a:solidFill>
              </a:endParaRPr>
            </a:p>
          </p:txBody>
        </p:sp>
        <p:sp>
          <p:nvSpPr>
            <p:cNvPr id="27" name="AutoShape 18"/>
            <p:cNvSpPr>
              <a:spLocks noChangeAspect="1" noChangeArrowheads="1"/>
            </p:cNvSpPr>
            <p:nvPr/>
          </p:nvSpPr>
          <p:spPr bwMode="auto">
            <a:xfrm>
              <a:off x="298" y="3206"/>
              <a:ext cx="862" cy="181"/>
            </a:xfrm>
            <a:prstGeom prst="flowChartProcess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ko-KR" altLang="en-US" sz="1200" b="1" dirty="0"/>
                <a:t>장기보상</a:t>
              </a:r>
              <a:endParaRPr lang="en-US" altLang="ko-KR" sz="1200" b="1" dirty="0"/>
            </a:p>
          </p:txBody>
        </p:sp>
        <p:sp>
          <p:nvSpPr>
            <p:cNvPr id="28" name="AutoShape 19"/>
            <p:cNvSpPr>
              <a:spLocks noChangeAspect="1" noChangeArrowheads="1"/>
            </p:cNvSpPr>
            <p:nvPr/>
          </p:nvSpPr>
          <p:spPr bwMode="auto">
            <a:xfrm>
              <a:off x="1298" y="3483"/>
              <a:ext cx="771" cy="40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1200" dirty="0">
                <a:latin typeface="-윤고딕320" pitchFamily="18" charset="-127"/>
                <a:ea typeface="-윤고딕320" pitchFamily="18" charset="-127"/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dirty="0">
                  <a:latin typeface="-윤고딕320" pitchFamily="18" charset="-127"/>
                  <a:ea typeface="-윤고딕320" pitchFamily="18" charset="-127"/>
                </a:rPr>
                <a:t>삼성화재</a:t>
              </a:r>
              <a:endParaRPr kumimoji="0" lang="en-US" altLang="ko-KR" sz="1200" dirty="0">
                <a:latin typeface="-윤고딕320" pitchFamily="18" charset="-127"/>
                <a:ea typeface="-윤고딕320" pitchFamily="18" charset="-127"/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200" dirty="0">
                  <a:latin typeface="-윤고딕320" pitchFamily="18" charset="-127"/>
                  <a:ea typeface="-윤고딕320" pitchFamily="18" charset="-127"/>
                </a:rPr>
                <a:t> </a:t>
              </a:r>
              <a:r>
                <a:rPr kumimoji="0" lang="ko-KR" altLang="en-US" sz="1200" dirty="0">
                  <a:latin typeface="-윤고딕320" pitchFamily="18" charset="-127"/>
                  <a:ea typeface="-윤고딕320" pitchFamily="18" charset="-127"/>
                </a:rPr>
                <a:t>서비스㈜</a:t>
              </a:r>
            </a:p>
            <a:p>
              <a:pPr algn="ctr" eaLnBrk="1" latinLnBrk="1" hangingPunct="1">
                <a:defRPr/>
              </a:pPr>
              <a:endParaRPr lang="en-US" altLang="ko-K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AutoShape 20"/>
            <p:cNvSpPr>
              <a:spLocks noChangeAspect="1" noChangeArrowheads="1"/>
            </p:cNvSpPr>
            <p:nvPr/>
          </p:nvSpPr>
          <p:spPr bwMode="auto">
            <a:xfrm>
              <a:off x="2296" y="3483"/>
              <a:ext cx="771" cy="40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kumimoji="0" lang="ko-KR" altLang="en-US" sz="1200" dirty="0">
                  <a:latin typeface="-윤고딕320" pitchFamily="18" charset="-127"/>
                  <a:ea typeface="-윤고딕320" pitchFamily="18" charset="-127"/>
                </a:rPr>
                <a:t>삼성화재㈜</a:t>
              </a:r>
              <a:endParaRPr kumimoji="0" lang="en-US" altLang="ko-KR" sz="1200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30" name="AutoShape 21"/>
            <p:cNvSpPr>
              <a:spLocks noChangeAspect="1" noChangeArrowheads="1"/>
            </p:cNvSpPr>
            <p:nvPr/>
          </p:nvSpPr>
          <p:spPr bwMode="auto">
            <a:xfrm>
              <a:off x="3339" y="3483"/>
              <a:ext cx="771" cy="40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dirty="0">
                  <a:latin typeface="-윤고딕320" pitchFamily="18" charset="-127"/>
                  <a:ea typeface="-윤고딕320" pitchFamily="18" charset="-127"/>
                </a:rPr>
                <a:t>삼성화재</a:t>
              </a:r>
              <a:endParaRPr kumimoji="0" lang="en-US" altLang="ko-KR" sz="1200" dirty="0">
                <a:latin typeface="-윤고딕320" pitchFamily="18" charset="-127"/>
                <a:ea typeface="-윤고딕320" pitchFamily="18" charset="-127"/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dirty="0" err="1">
                  <a:latin typeface="-윤고딕320" pitchFamily="18" charset="-127"/>
                  <a:ea typeface="-윤고딕320" pitchFamily="18" charset="-127"/>
                </a:rPr>
                <a:t>애니카서비스</a:t>
              </a:r>
              <a:r>
                <a:rPr kumimoji="0" lang="ko-KR" altLang="en-US" sz="1200" dirty="0">
                  <a:latin typeface="-윤고딕320" pitchFamily="18" charset="-127"/>
                  <a:ea typeface="-윤고딕320" pitchFamily="18" charset="-127"/>
                </a:rPr>
                <a:t>㈜</a:t>
              </a:r>
              <a:endParaRPr kumimoji="0" lang="en-US" altLang="ko-KR" sz="1200" dirty="0">
                <a:latin typeface="-윤고딕320" pitchFamily="18" charset="-127"/>
                <a:ea typeface="-윤고딕320" pitchFamily="18" charset="-127"/>
              </a:endParaRPr>
            </a:p>
          </p:txBody>
        </p:sp>
        <p:sp>
          <p:nvSpPr>
            <p:cNvPr id="31" name="AutoShape 22"/>
            <p:cNvSpPr>
              <a:spLocks noChangeAspect="1" noChangeArrowheads="1"/>
            </p:cNvSpPr>
            <p:nvPr/>
          </p:nvSpPr>
          <p:spPr bwMode="auto">
            <a:xfrm>
              <a:off x="255" y="3483"/>
              <a:ext cx="948" cy="449"/>
            </a:xfrm>
            <a:prstGeom prst="flowChartProcess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dirty="0" err="1">
                  <a:latin typeface="-윤고딕320" pitchFamily="18" charset="-127"/>
                  <a:ea typeface="-윤고딕320" pitchFamily="18" charset="-127"/>
                </a:rPr>
                <a:t>피앤피손해사정</a:t>
              </a:r>
              <a:r>
                <a:rPr kumimoji="0" lang="ko-KR" altLang="en-US" sz="1200" b="1" dirty="0">
                  <a:latin typeface="-윤고딕320" pitchFamily="18" charset="-127"/>
                  <a:ea typeface="-윤고딕320" pitchFamily="18" charset="-127"/>
                </a:rPr>
                <a:t> ㈜</a:t>
              </a:r>
              <a:endParaRPr kumimoji="0" lang="en-US" altLang="ko-KR" sz="1200" b="1" dirty="0">
                <a:latin typeface="-윤고딕320" pitchFamily="18" charset="-127"/>
                <a:ea typeface="-윤고딕320" pitchFamily="18" charset="-127"/>
              </a:endParaRPr>
            </a:p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b="1" dirty="0">
                  <a:latin typeface="-윤고딕320" pitchFamily="18" charset="-127"/>
                  <a:ea typeface="-윤고딕320" pitchFamily="18" charset="-127"/>
                </a:rPr>
                <a:t>外 </a:t>
              </a:r>
              <a:r>
                <a:rPr kumimoji="0" lang="en-US" altLang="ko-KR" sz="1200" b="1" dirty="0">
                  <a:latin typeface="-윤고딕320" pitchFamily="18" charset="-127"/>
                  <a:ea typeface="-윤고딕320" pitchFamily="18" charset="-127"/>
                </a:rPr>
                <a:t>3</a:t>
              </a:r>
              <a:r>
                <a:rPr kumimoji="0" lang="ko-KR" altLang="en-US" sz="1200" b="1" dirty="0">
                  <a:latin typeface="-윤고딕320" pitchFamily="18" charset="-127"/>
                  <a:ea typeface="-윤고딕320" pitchFamily="18" charset="-127"/>
                </a:rPr>
                <a:t>개 법인</a:t>
              </a:r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2205" y="2530"/>
              <a:ext cx="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>
              <a:off x="3236" y="2443"/>
              <a:ext cx="0" cy="9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>
              <a:off x="1210" y="2434"/>
              <a:ext cx="0" cy="9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1204" y="2434"/>
              <a:ext cx="204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grpSp>
          <p:nvGrpSpPr>
            <p:cNvPr id="39" name="Group 33"/>
            <p:cNvGrpSpPr>
              <a:grpSpLocks/>
            </p:cNvGrpSpPr>
            <p:nvPr/>
          </p:nvGrpSpPr>
          <p:grpSpPr bwMode="auto">
            <a:xfrm>
              <a:off x="2704" y="3075"/>
              <a:ext cx="1044" cy="90"/>
              <a:chOff x="1162" y="2530"/>
              <a:chExt cx="2047" cy="227"/>
            </a:xfrm>
          </p:grpSpPr>
          <p:sp>
            <p:nvSpPr>
              <p:cNvPr id="55" name="Line 34"/>
              <p:cNvSpPr>
                <a:spLocks noChangeShapeType="1"/>
              </p:cNvSpPr>
              <p:nvPr/>
            </p:nvSpPr>
            <p:spPr bwMode="auto">
              <a:xfrm>
                <a:off x="2205" y="2530"/>
                <a:ext cx="0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" name="Line 35"/>
              <p:cNvSpPr>
                <a:spLocks noChangeShapeType="1"/>
              </p:cNvSpPr>
              <p:nvPr/>
            </p:nvSpPr>
            <p:spPr bwMode="auto">
              <a:xfrm>
                <a:off x="3203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" name="Line 36"/>
              <p:cNvSpPr>
                <a:spLocks noChangeShapeType="1"/>
              </p:cNvSpPr>
              <p:nvPr/>
            </p:nvSpPr>
            <p:spPr bwMode="auto">
              <a:xfrm>
                <a:off x="1162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8" name="Line 37"/>
              <p:cNvSpPr>
                <a:spLocks noChangeShapeType="1"/>
              </p:cNvSpPr>
              <p:nvPr/>
            </p:nvSpPr>
            <p:spPr bwMode="auto">
              <a:xfrm>
                <a:off x="1168" y="2666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3741" y="3392"/>
              <a:ext cx="0" cy="9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>
              <a:off x="2681" y="3387"/>
              <a:ext cx="0" cy="9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1683" y="3387"/>
              <a:ext cx="0" cy="9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729" y="3392"/>
              <a:ext cx="0" cy="9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/>
            <a:lstStyle/>
            <a:p>
              <a:endParaRPr lang="ko-KR" altLang="en-US"/>
            </a:p>
          </p:txBody>
        </p:sp>
        <p:grpSp>
          <p:nvGrpSpPr>
            <p:cNvPr id="50" name="Group 42"/>
            <p:cNvGrpSpPr>
              <a:grpSpLocks/>
            </p:cNvGrpSpPr>
            <p:nvPr/>
          </p:nvGrpSpPr>
          <p:grpSpPr bwMode="auto">
            <a:xfrm>
              <a:off x="663" y="3075"/>
              <a:ext cx="1044" cy="90"/>
              <a:chOff x="1162" y="2530"/>
              <a:chExt cx="2047" cy="227"/>
            </a:xfrm>
          </p:grpSpPr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>
                <a:off x="2205" y="2530"/>
                <a:ext cx="0" cy="13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" name="Line 44"/>
              <p:cNvSpPr>
                <a:spLocks noChangeShapeType="1"/>
              </p:cNvSpPr>
              <p:nvPr/>
            </p:nvSpPr>
            <p:spPr bwMode="auto">
              <a:xfrm>
                <a:off x="3203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" name="Line 45"/>
              <p:cNvSpPr>
                <a:spLocks noChangeShapeType="1"/>
              </p:cNvSpPr>
              <p:nvPr/>
            </p:nvSpPr>
            <p:spPr bwMode="auto">
              <a:xfrm>
                <a:off x="1162" y="2666"/>
                <a:ext cx="0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4" name="Line 46"/>
              <p:cNvSpPr>
                <a:spLocks noChangeShapeType="1"/>
              </p:cNvSpPr>
              <p:nvPr/>
            </p:nvSpPr>
            <p:spPr bwMode="auto">
              <a:xfrm>
                <a:off x="1168" y="2666"/>
                <a:ext cx="204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3390819" y="4080779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1" name="Line 25"/>
          <p:cNvSpPr>
            <a:spLocks noChangeShapeType="1"/>
          </p:cNvSpPr>
          <p:nvPr/>
        </p:nvSpPr>
        <p:spPr bwMode="auto">
          <a:xfrm flipV="1">
            <a:off x="2579674" y="4243295"/>
            <a:ext cx="4944702" cy="121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2" name="Line 24"/>
          <p:cNvSpPr>
            <a:spLocks noChangeShapeType="1"/>
          </p:cNvSpPr>
          <p:nvPr/>
        </p:nvSpPr>
        <p:spPr bwMode="auto">
          <a:xfrm>
            <a:off x="6730499" y="4094942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2593788" y="4237318"/>
            <a:ext cx="5602" cy="4227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 flipH="1">
            <a:off x="7533500" y="4225242"/>
            <a:ext cx="6852" cy="43619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5" name="Line 24"/>
          <p:cNvSpPr>
            <a:spLocks noChangeShapeType="1"/>
          </p:cNvSpPr>
          <p:nvPr/>
        </p:nvSpPr>
        <p:spPr bwMode="auto">
          <a:xfrm>
            <a:off x="4151581" y="4229072"/>
            <a:ext cx="5602" cy="4227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5794426" y="4252666"/>
            <a:ext cx="5602" cy="4227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5014737" y="3286122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3175812" y="273689"/>
            <a:ext cx="1857375" cy="39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돋움" pitchFamily="50" charset="-127"/>
                <a:ea typeface="돋움" pitchFamily="50" charset="-127"/>
              </a:rPr>
              <a:t>■ </a:t>
            </a:r>
            <a:r>
              <a:rPr kumimoji="0" lang="ko-KR" altLang="en-US" sz="2000" b="1" dirty="0">
                <a:solidFill>
                  <a:srgbClr val="2A2A2A"/>
                </a:solidFill>
                <a:latin typeface="-윤명조310" pitchFamily="18" charset="-127"/>
                <a:ea typeface="-윤명조310" pitchFamily="18" charset="-127"/>
              </a:rPr>
              <a:t>회사소개</a:t>
            </a:r>
          </a:p>
        </p:txBody>
      </p:sp>
      <p:sp>
        <p:nvSpPr>
          <p:cNvPr id="69" name="TextBox 3"/>
          <p:cNvSpPr txBox="1">
            <a:spLocks noChangeArrowheads="1"/>
          </p:cNvSpPr>
          <p:nvPr/>
        </p:nvSpPr>
        <p:spPr bwMode="auto">
          <a:xfrm>
            <a:off x="3160522" y="821106"/>
            <a:ext cx="62865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600" b="1" dirty="0" err="1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피앤피화재특종손해사정</a:t>
            </a:r>
            <a:r>
              <a:rPr kumimoji="0" lang="ko-KR" altLang="en-US" sz="1600" b="1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㈜ 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는 </a:t>
            </a:r>
            <a:endParaRPr kumimoji="0" lang="en-US" altLang="ko-KR" sz="1100" dirty="0">
              <a:solidFill>
                <a:srgbClr val="2A2A2A"/>
              </a:solidFill>
              <a:latin typeface="-윤고딕320"/>
              <a:ea typeface="-윤고딕320"/>
              <a:cs typeface="-윤고딕3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삼성화재 장기보험 및 일반보험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(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배상책임 등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)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을 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Claim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처리하는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 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삼성화재 협력법인 회사이며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제 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4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종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(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상해보험</a:t>
            </a:r>
            <a:r>
              <a:rPr kumimoji="0" lang="en-US" altLang="ko-KR" sz="1100" dirty="0">
                <a:solidFill>
                  <a:srgbClr val="2A2A2A"/>
                </a:solidFill>
                <a:latin typeface="Arial" panose="020B0604020202020204" pitchFamily="34" charset="0"/>
                <a:ea typeface="-윤고딕320"/>
                <a:cs typeface="-윤고딕320"/>
              </a:rPr>
              <a:t>·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질병보험</a:t>
            </a:r>
            <a:r>
              <a:rPr kumimoji="0" lang="en-US" altLang="ko-KR" sz="1100" dirty="0">
                <a:solidFill>
                  <a:srgbClr val="2A2A2A"/>
                </a:solidFill>
                <a:latin typeface="Arial" panose="020B0604020202020204" pitchFamily="34" charset="0"/>
                <a:ea typeface="-윤고딕320"/>
                <a:cs typeface="-윤고딕320"/>
              </a:rPr>
              <a:t>·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간병보험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)</a:t>
            </a:r>
            <a:r>
              <a:rPr kumimoji="0" lang="ko-KR" altLang="en-US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을 취급하는 손해사정 전문 회사입니다</a:t>
            </a:r>
            <a:r>
              <a:rPr kumimoji="0" lang="en-US" altLang="ko-KR" sz="1100" dirty="0">
                <a:solidFill>
                  <a:srgbClr val="2A2A2A"/>
                </a:solidFill>
                <a:latin typeface="-윤고딕320"/>
                <a:ea typeface="-윤고딕320"/>
                <a:cs typeface="-윤고딕320"/>
              </a:rPr>
              <a:t>.</a:t>
            </a:r>
            <a:endParaRPr kumimoji="0" lang="ko-KR" altLang="en-US" sz="1100" dirty="0">
              <a:solidFill>
                <a:srgbClr val="2A2A2A"/>
              </a:solidFill>
              <a:latin typeface="-윤고딕320"/>
              <a:ea typeface="-윤고딕320"/>
              <a:cs typeface="-윤고딕320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0" name="그림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09"/>
            <a:ext cx="9144000" cy="68580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736571" y="363923"/>
            <a:ext cx="37861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400" b="1" dirty="0">
                <a:solidFill>
                  <a:srgbClr val="2A2A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■ 근무지역 </a:t>
            </a:r>
            <a:r>
              <a:rPr kumimoji="0" lang="ko-KR" altLang="en-US" sz="2400" b="1" dirty="0">
                <a:solidFill>
                  <a:srgbClr val="2A2A2A"/>
                </a:solidFill>
                <a:latin typeface="+mj-ea"/>
                <a:ea typeface="+mj-ea"/>
              </a:rPr>
              <a:t>현황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97463"/>
              </p:ext>
            </p:extLst>
          </p:nvPr>
        </p:nvGraphicFramePr>
        <p:xfrm>
          <a:off x="782594" y="5244424"/>
          <a:ext cx="7205470" cy="888258"/>
        </p:xfrm>
        <a:graphic>
          <a:graphicData uri="http://schemas.openxmlformats.org/drawingml/2006/table">
            <a:tbl>
              <a:tblPr/>
              <a:tblGrid>
                <a:gridCol w="360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2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8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(04707)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서울특별시 성동구</a:t>
                      </a:r>
                      <a:r>
                        <a:rPr lang="en-US" altLang="ko-KR" sz="1200" b="1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왕십리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350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비엠빌딩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6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층</a:t>
                      </a:r>
                    </a:p>
                  </a:txBody>
                  <a:tcPr marL="42131" marR="42131" marT="12618" marB="12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    (42029)</a:t>
                      </a:r>
                      <a:endParaRPr lang="ko-KR" altLang="en-US" sz="1200" b="1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대구광역시 수성구 </a:t>
                      </a: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달구벌대로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2461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디에스라이프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빌딩 </a:t>
                      </a: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층</a:t>
                      </a:r>
                    </a:p>
                  </a:txBody>
                  <a:tcPr marL="42131" marR="42131" marT="12618" marB="126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8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8"/>
            <a:ext cx="908746" cy="7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098" y="1947708"/>
            <a:ext cx="2744913" cy="2996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03773" y="1311750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서울지사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(BM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빌딩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01105" y="1333872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대구지사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(DS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라이프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  <a:endParaRPr lang="ko-KR" altLang="en-US" sz="16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F47D9B4-50A2-4318-AAD8-8155F8452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35" y="1951362"/>
            <a:ext cx="2802035" cy="299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0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980303" y="134913"/>
            <a:ext cx="8628610" cy="461665"/>
          </a:xfrm>
        </p:spPr>
        <p:txBody>
          <a:bodyPr/>
          <a:lstStyle/>
          <a:p>
            <a:r>
              <a:rPr lang="ko-KR" altLang="en-US" sz="2400" dirty="0"/>
              <a:t>■ 모집분야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980303" y="1471720"/>
            <a:ext cx="3528442" cy="590724"/>
          </a:xfrm>
        </p:spPr>
        <p:txBody>
          <a:bodyPr/>
          <a:lstStyle/>
          <a:p>
            <a:pPr marL="0" indent="0">
              <a:buNone/>
            </a:pPr>
            <a:r>
              <a:rPr lang="ko-KR" altLang="en-US" sz="2400" b="1" dirty="0"/>
              <a:t>■ 모집요강</a:t>
            </a:r>
          </a:p>
        </p:txBody>
      </p:sp>
      <p:pic>
        <p:nvPicPr>
          <p:cNvPr id="6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8"/>
            <a:ext cx="908746" cy="7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08875"/>
              </p:ext>
            </p:extLst>
          </p:nvPr>
        </p:nvGraphicFramePr>
        <p:xfrm>
          <a:off x="227215" y="665849"/>
          <a:ext cx="8624339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2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9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모집부문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인원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근무지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고용형태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solidFill>
                            <a:schemeClr val="accent3"/>
                          </a:solidFill>
                        </a:rPr>
                        <a:t>인보험금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 지급심사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신입</a:t>
                      </a:r>
                      <a:r>
                        <a:rPr lang="en-US" altLang="ko-KR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경력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accent3"/>
                          </a:solidFill>
                        </a:rPr>
                        <a:t>00</a:t>
                      </a:r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서울 </a:t>
                      </a:r>
                      <a:r>
                        <a:rPr lang="en-US" altLang="ko-KR" dirty="0">
                          <a:solidFill>
                            <a:schemeClr val="accent3"/>
                          </a:solidFill>
                        </a:rPr>
                        <a:t>/ </a:t>
                      </a:r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대구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정규직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44510"/>
              </p:ext>
            </p:extLst>
          </p:nvPr>
        </p:nvGraphicFramePr>
        <p:xfrm>
          <a:off x="251928" y="1966644"/>
          <a:ext cx="8599626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자격요건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▶신입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: </a:t>
                      </a:r>
                      <a:r>
                        <a:rPr lang="ko-KR" altLang="en-US" sz="1600" dirty="0" err="1">
                          <a:solidFill>
                            <a:schemeClr val="accent3"/>
                          </a:solidFill>
                        </a:rPr>
                        <a:t>초대졸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ko-KR" altLang="en-US" sz="1600" dirty="0" err="1">
                          <a:solidFill>
                            <a:schemeClr val="accent3"/>
                          </a:solidFill>
                        </a:rPr>
                        <a:t>이상자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졸업예정자 포함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)</a:t>
                      </a:r>
                    </a:p>
                    <a:p>
                      <a:pPr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▶경력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:</a:t>
                      </a:r>
                      <a:r>
                        <a:rPr lang="en-US" altLang="ko-KR" sz="1600" baseline="0" dirty="0">
                          <a:solidFill>
                            <a:schemeClr val="accent3"/>
                          </a:solidFill>
                        </a:rPr>
                        <a:t> 1</a:t>
                      </a:r>
                      <a:r>
                        <a:rPr lang="ko-KR" altLang="en-US" sz="1600" baseline="0" dirty="0">
                          <a:solidFill>
                            <a:schemeClr val="accent3"/>
                          </a:solidFill>
                        </a:rPr>
                        <a:t>년 </a:t>
                      </a:r>
                      <a:r>
                        <a:rPr lang="ko-KR" altLang="en-US" sz="1600" baseline="0" dirty="0" err="1">
                          <a:solidFill>
                            <a:schemeClr val="accent3"/>
                          </a:solidFill>
                        </a:rPr>
                        <a:t>이상자에</a:t>
                      </a:r>
                      <a:r>
                        <a:rPr lang="ko-KR" altLang="en-US" sz="1600" baseline="0" dirty="0">
                          <a:solidFill>
                            <a:schemeClr val="accent3"/>
                          </a:solidFill>
                        </a:rPr>
                        <a:t> 한 함</a:t>
                      </a:r>
                      <a:endParaRPr lang="ko-KR" alt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우대사항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</a:t>
                      </a:r>
                      <a:r>
                        <a:rPr lang="ko-KR" altLang="en-US" sz="1600" dirty="0" err="1">
                          <a:solidFill>
                            <a:schemeClr val="accent3"/>
                          </a:solidFill>
                        </a:rPr>
                        <a:t>신체손해사정사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(4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종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) 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보유자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간호사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600" dirty="0" err="1">
                          <a:solidFill>
                            <a:schemeClr val="accent3"/>
                          </a:solidFill>
                        </a:rPr>
                        <a:t>의무기록사등</a:t>
                      </a:r>
                      <a:endParaRPr lang="en-US" altLang="ko-KR" sz="1600" dirty="0">
                        <a:solidFill>
                          <a:schemeClr val="accent3"/>
                        </a:solidFill>
                      </a:endParaRPr>
                    </a:p>
                    <a:p>
                      <a:pPr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▶금융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보험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의료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보건 관련 전공자</a:t>
                      </a:r>
                      <a:endParaRPr lang="en-US" altLang="ko-KR" sz="1600" dirty="0">
                        <a:solidFill>
                          <a:schemeClr val="accent3"/>
                        </a:solidFill>
                      </a:endParaRPr>
                    </a:p>
                    <a:p>
                      <a:pPr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▶국가유공자</a:t>
                      </a:r>
                      <a:endParaRPr lang="en-US" altLang="ko-KR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근무조건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▶주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5</a:t>
                      </a:r>
                      <a:r>
                        <a:rPr lang="ko-KR" altLang="en-US" sz="1600" dirty="0" err="1">
                          <a:solidFill>
                            <a:schemeClr val="accent3"/>
                          </a:solidFill>
                        </a:rPr>
                        <a:t>일근무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ko-KR" altLang="en-US" sz="1600" dirty="0" err="1">
                          <a:solidFill>
                            <a:schemeClr val="accent3"/>
                          </a:solidFill>
                        </a:rPr>
                        <a:t>내근직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/ 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오전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9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시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~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오후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6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시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)</a:t>
                      </a:r>
                    </a:p>
                    <a:p>
                      <a:pPr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▶정규직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신입사원 수습기간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3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개월 적용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)</a:t>
                      </a:r>
                      <a:endParaRPr lang="ko-KR" alt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텍스트 개체 틀 4"/>
          <p:cNvSpPr txBox="1">
            <a:spLocks/>
          </p:cNvSpPr>
          <p:nvPr/>
        </p:nvSpPr>
        <p:spPr bwMode="auto">
          <a:xfrm>
            <a:off x="1106454" y="4369949"/>
            <a:ext cx="8628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2A2A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 dirty="0">
                <a:latin typeface="+mn-ea"/>
                <a:ea typeface="+mn-ea"/>
              </a:rPr>
              <a:t>■ 급여조건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13782"/>
              </p:ext>
            </p:extLst>
          </p:nvPr>
        </p:nvGraphicFramePr>
        <p:xfrm>
          <a:off x="251928" y="4813608"/>
          <a:ext cx="8599626" cy="163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0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구분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>
                    <a:solidFill>
                      <a:srgbClr val="023B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신입사원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▶입사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년 미만</a:t>
                      </a:r>
                      <a:r>
                        <a:rPr lang="en-US" altLang="ko-KR" sz="1600">
                          <a:solidFill>
                            <a:schemeClr val="accent3"/>
                          </a:solidFill>
                        </a:rPr>
                        <a:t>: 2,730 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만원 </a:t>
                      </a:r>
                      <a:endParaRPr lang="en-US" altLang="ko-KR" sz="1600" dirty="0">
                        <a:solidFill>
                          <a:schemeClr val="accent3"/>
                        </a:solidFill>
                      </a:endParaRPr>
                    </a:p>
                    <a:p>
                      <a:pPr algn="l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▶입사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1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년경과 후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: 3,000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만원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~ 3,200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만원</a:t>
                      </a:r>
                      <a:endParaRPr lang="en-US" altLang="ko-KR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경력사원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주임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대리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▶면접 후 개별 협의결정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상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하반기 성과급 운영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▶기본급 상 하반기 각 </a:t>
                      </a:r>
                      <a:r>
                        <a:rPr lang="en-US" altLang="ko-KR" sz="1600" dirty="0">
                          <a:solidFill>
                            <a:schemeClr val="accent3"/>
                          </a:solidFill>
                        </a:rPr>
                        <a:t>100~200% </a:t>
                      </a:r>
                      <a:r>
                        <a:rPr lang="ko-KR" altLang="en-US" sz="1600" dirty="0">
                          <a:solidFill>
                            <a:schemeClr val="accent3"/>
                          </a:solidFill>
                        </a:rPr>
                        <a:t>차등지급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4E936AD-32F4-4902-8460-22735A5904C2}"/>
              </a:ext>
            </a:extLst>
          </p:cNvPr>
          <p:cNvSpPr txBox="1"/>
          <p:nvPr/>
        </p:nvSpPr>
        <p:spPr>
          <a:xfrm>
            <a:off x="2431086" y="2961030"/>
            <a:ext cx="2607355" cy="229534"/>
          </a:xfrm>
          <a:prstGeom prst="rect">
            <a:avLst/>
          </a:prstGeom>
          <a:noFill/>
          <a:ln w="317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716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▶</a:t>
            </a:r>
          </a:p>
        </p:txBody>
      </p:sp>
      <p:pic>
        <p:nvPicPr>
          <p:cNvPr id="7" name="배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54927" y="936816"/>
            <a:ext cx="20422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o-KR" altLang="en-US" sz="2400" b="1" dirty="0">
                <a:solidFill>
                  <a:schemeClr val="accent3"/>
                </a:solidFill>
              </a:rPr>
              <a:t>■ 복리후생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38797"/>
              </p:ext>
            </p:extLst>
          </p:nvPr>
        </p:nvGraphicFramePr>
        <p:xfrm>
          <a:off x="472249" y="1713059"/>
          <a:ext cx="8460259" cy="393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33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 분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항목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756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가족지원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취학전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자녀 학자금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분기별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0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고등학교 학자금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분기별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7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대학교 학자금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반기별</a:t>
                      </a:r>
                      <a:endParaRPr lang="ko-KR" altLang="en-US" sz="14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29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장기근속자 우대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청년 재직자 </a:t>
                      </a:r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내일채움</a:t>
                      </a:r>
                      <a:endParaRPr lang="ko-KR" altLang="en-US" sz="14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장기근속자 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3,000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만원 플랜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2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청년 </a:t>
                      </a:r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내일채움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공제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2</a:t>
                      </a:r>
                      <a:r>
                        <a:rPr lang="ko-KR" altLang="en-US" sz="1400">
                          <a:solidFill>
                            <a:schemeClr val="accent3"/>
                          </a:solidFill>
                        </a:rPr>
                        <a:t>년형</a:t>
                      </a:r>
                      <a:endParaRPr lang="en-US" altLang="ko-KR" sz="14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83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장기근속자 시상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금 거북이 및 상패시상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2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>
                          <a:solidFill>
                            <a:schemeClr val="accent3"/>
                          </a:solidFill>
                        </a:rPr>
                        <a:t>경조사ㆍ기념일</a:t>
                      </a:r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 </a:t>
                      </a:r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결혼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축의금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조의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조의금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출산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과일 바구니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명절선물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매년 설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추석 기념 선물 지급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2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생일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상품권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3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" y="13583"/>
            <a:ext cx="908746" cy="7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0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▶</a:t>
            </a:r>
          </a:p>
        </p:txBody>
      </p:sp>
      <p:pic>
        <p:nvPicPr>
          <p:cNvPr id="7" name="배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014987"/>
              </p:ext>
            </p:extLst>
          </p:nvPr>
        </p:nvGraphicFramePr>
        <p:xfrm>
          <a:off x="341870" y="773360"/>
          <a:ext cx="8563233" cy="567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2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구 분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항목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내용</a:t>
                      </a:r>
                    </a:p>
                  </a:txBody>
                  <a:tcPr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30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휴식지원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연차 의무화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월 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회 의무사용 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/ </a:t>
                      </a:r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반차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사용 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7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체력단련 휴가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연 최고 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4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일 부여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3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레져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휴양 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대명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한화 콘도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5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경조휴가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경조금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경조휴가 지원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230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자기계발 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상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하반기 </a:t>
                      </a:r>
                      <a:endParaRPr lang="en-US" altLang="ko-KR" sz="1400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자기계발비 지급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상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하반기 지급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2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자격 수당 지급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▶손해사정사 합격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축하금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50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만원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</a:t>
                      </a:r>
                      <a:endParaRPr lang="en-US" altLang="ko-KR" sz="1400" dirty="0">
                        <a:solidFill>
                          <a:schemeClr val="accent3"/>
                        </a:solidFill>
                      </a:endParaRPr>
                    </a:p>
                    <a:p>
                      <a:pPr latinLnBrk="1"/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자격 취득 축하금 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50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만원</a:t>
                      </a:r>
                      <a:endParaRPr lang="en-US" altLang="ko-KR" sz="1400" dirty="0">
                        <a:solidFill>
                          <a:schemeClr val="accent3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▶자격증 취득 시 매월 자격수당 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20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만원 지급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근로자의 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상품권지급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441"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accent3"/>
                          </a:solidFill>
                        </a:rPr>
                        <a:t>건강생활 지원</a:t>
                      </a:r>
                      <a:endParaRPr lang="ko-KR" alt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임직원 건강검진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의무검진 시행</a:t>
                      </a:r>
                      <a:endParaRPr lang="en-US" altLang="ko-KR" sz="1400" dirty="0">
                        <a:solidFill>
                          <a:schemeClr val="accent3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경력별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추가검진비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지원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289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본인 및 가족 의료비 지원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  <a:effectLst/>
                        </a:rPr>
                        <a:t>본인 및 가족들을 대상으로 </a:t>
                      </a:r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  <a:effectLst/>
                        </a:rPr>
                        <a:t>신종단체상해보험가입</a:t>
                      </a:r>
                      <a:endParaRPr lang="ko-KR" altLang="en-US" sz="14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230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600" dirty="0">
                        <a:solidFill>
                          <a:schemeClr val="accent3"/>
                        </a:solidFill>
                      </a:endParaRPr>
                    </a:p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accent3"/>
                          </a:solidFill>
                        </a:rPr>
                        <a:t>Work &amp; Life</a:t>
                      </a:r>
                      <a:r>
                        <a:rPr lang="en-US" altLang="ko-KR" sz="1800" b="1" baseline="0" dirty="0">
                          <a:solidFill>
                            <a:schemeClr val="accent3"/>
                          </a:solidFill>
                        </a:rPr>
                        <a:t> Balance</a:t>
                      </a:r>
                    </a:p>
                    <a:p>
                      <a:pPr algn="ctr" latinLnBrk="1"/>
                      <a:r>
                        <a:rPr lang="ko-KR" altLang="en-US" sz="1800" baseline="0" dirty="0">
                          <a:solidFill>
                            <a:schemeClr val="accent3"/>
                          </a:solidFill>
                        </a:rPr>
                        <a:t>회사 분위기</a:t>
                      </a:r>
                      <a:endParaRPr lang="ko-KR" altLang="en-US" sz="1800" dirty="0">
                        <a:solidFill>
                          <a:schemeClr val="accent3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3</a:t>
                      </a:r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대경영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실천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독서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명상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칭찬경영을 통한 </a:t>
                      </a:r>
                      <a:r>
                        <a:rPr lang="ko-KR" altLang="en-US" sz="1400" dirty="0" err="1">
                          <a:solidFill>
                            <a:schemeClr val="accent3"/>
                          </a:solidFill>
                        </a:rPr>
                        <a:t>워라밸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 의무화 및 생활화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2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휴게실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회의실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  <a:effectLst/>
                        </a:rPr>
                        <a:t>임직원들의 안락한 휴식을 위해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  <a:effectLst/>
                        </a:rPr>
                        <a:t>휴게실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  <a:effectLst/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  <a:effectLst/>
                        </a:rPr>
                        <a:t>회의실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  <a:effectLst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  <a:effectLst/>
                        </a:rPr>
                        <a:t>일반형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  <a:effectLst/>
                        </a:rPr>
                        <a:t>/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  <a:effectLst/>
                        </a:rPr>
                        <a:t>카페형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  <a:effectLst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  <a:effectLst/>
                        </a:rPr>
                        <a:t>등을 운영</a:t>
                      </a:r>
                      <a:endParaRPr lang="ko-KR" altLang="en-US" sz="14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23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출산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육아휴직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출산</a:t>
                      </a:r>
                      <a:r>
                        <a:rPr lang="en-US" altLang="ko-KR" sz="1400" dirty="0">
                          <a:solidFill>
                            <a:schemeClr val="accent3"/>
                          </a:solidFill>
                        </a:rPr>
                        <a:t>,</a:t>
                      </a:r>
                      <a:r>
                        <a:rPr lang="ko-KR" altLang="en-US" sz="1400" dirty="0">
                          <a:solidFill>
                            <a:schemeClr val="accent3"/>
                          </a:solidFill>
                        </a:rPr>
                        <a:t>육아휴직 활성화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18"/>
            <a:ext cx="908746" cy="755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0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23411" y="4887411"/>
            <a:ext cx="9144000" cy="1939054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2595" cy="65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102298" y="963788"/>
            <a:ext cx="4246824" cy="461665"/>
          </a:xfrm>
        </p:spPr>
        <p:txBody>
          <a:bodyPr/>
          <a:lstStyle/>
          <a:p>
            <a:r>
              <a:rPr lang="ko-KR" altLang="en-US" sz="2400" dirty="0">
                <a:solidFill>
                  <a:schemeClr val="accent3"/>
                </a:solidFill>
              </a:rPr>
              <a:t>■ 신입 및 경력 채용과정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372" y="3063453"/>
            <a:ext cx="6421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서류접수기간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   :2021.01.11 ~ 2021.01.24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서류합격자발표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:2021.01.25 (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개별연락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면접일자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         :2021.01.26~2021.01.28 (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개별연락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최종합격자발표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:2021.01.29(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금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</a:p>
          <a:p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-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입사일자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         :2021.02.01(</a:t>
            </a:r>
            <a:r>
              <a:rPr lang="ko-KR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월</a:t>
            </a:r>
            <a:r>
              <a:rPr lang="en-US" altLang="ko-KR" sz="2000" b="1" dirty="0">
                <a:solidFill>
                  <a:schemeClr val="accent3"/>
                </a:solidFill>
                <a:latin typeface="+mj-ea"/>
                <a:ea typeface="+mj-ea"/>
              </a:rPr>
              <a:t>) </a:t>
            </a:r>
            <a:endParaRPr lang="ko-KR" altLang="en-US" sz="20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23" name="AutoShape 40"/>
          <p:cNvSpPr>
            <a:spLocks noChangeArrowheads="1"/>
          </p:cNvSpPr>
          <p:nvPr/>
        </p:nvSpPr>
        <p:spPr bwMode="auto">
          <a:xfrm>
            <a:off x="457372" y="1363425"/>
            <a:ext cx="8064500" cy="1727200"/>
          </a:xfrm>
          <a:prstGeom prst="rightArrow">
            <a:avLst>
              <a:gd name="adj1" fmla="val 67463"/>
              <a:gd name="adj2" fmla="val 85936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>
            <a:outerShdw dist="99190" dir="301166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671679" y="1697761"/>
            <a:ext cx="1136650" cy="1084263"/>
            <a:chOff x="555625" y="2924175"/>
            <a:chExt cx="1136650" cy="1084263"/>
          </a:xfrm>
        </p:grpSpPr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555625" y="2924175"/>
              <a:ext cx="1136650" cy="1084263"/>
            </a:xfrm>
            <a:custGeom>
              <a:avLst/>
              <a:gdLst/>
              <a:ahLst/>
              <a:cxnLst>
                <a:cxn ang="0">
                  <a:pos x="979" y="515"/>
                </a:cxn>
                <a:cxn ang="0">
                  <a:pos x="970" y="589"/>
                </a:cxn>
                <a:cxn ang="0">
                  <a:pos x="950" y="658"/>
                </a:cxn>
                <a:cxn ang="0">
                  <a:pos x="920" y="723"/>
                </a:cxn>
                <a:cxn ang="0">
                  <a:pos x="882" y="783"/>
                </a:cxn>
                <a:cxn ang="0">
                  <a:pos x="836" y="836"/>
                </a:cxn>
                <a:cxn ang="0">
                  <a:pos x="784" y="883"/>
                </a:cxn>
                <a:cxn ang="0">
                  <a:pos x="724" y="920"/>
                </a:cxn>
                <a:cxn ang="0">
                  <a:pos x="658" y="950"/>
                </a:cxn>
                <a:cxn ang="0">
                  <a:pos x="588" y="970"/>
                </a:cxn>
                <a:cxn ang="0">
                  <a:pos x="515" y="979"/>
                </a:cxn>
                <a:cxn ang="0">
                  <a:pos x="464" y="979"/>
                </a:cxn>
                <a:cxn ang="0">
                  <a:pos x="391" y="970"/>
                </a:cxn>
                <a:cxn ang="0">
                  <a:pos x="321" y="950"/>
                </a:cxn>
                <a:cxn ang="0">
                  <a:pos x="256" y="920"/>
                </a:cxn>
                <a:cxn ang="0">
                  <a:pos x="197" y="883"/>
                </a:cxn>
                <a:cxn ang="0">
                  <a:pos x="143" y="836"/>
                </a:cxn>
                <a:cxn ang="0">
                  <a:pos x="97" y="783"/>
                </a:cxn>
                <a:cxn ang="0">
                  <a:pos x="59" y="723"/>
                </a:cxn>
                <a:cxn ang="0">
                  <a:pos x="29" y="658"/>
                </a:cxn>
                <a:cxn ang="0">
                  <a:pos x="9" y="589"/>
                </a:cxn>
                <a:cxn ang="0">
                  <a:pos x="0" y="515"/>
                </a:cxn>
                <a:cxn ang="0">
                  <a:pos x="0" y="465"/>
                </a:cxn>
                <a:cxn ang="0">
                  <a:pos x="9" y="391"/>
                </a:cxn>
                <a:cxn ang="0">
                  <a:pos x="29" y="321"/>
                </a:cxn>
                <a:cxn ang="0">
                  <a:pos x="59" y="255"/>
                </a:cxn>
                <a:cxn ang="0">
                  <a:pos x="97" y="197"/>
                </a:cxn>
                <a:cxn ang="0">
                  <a:pos x="143" y="143"/>
                </a:cxn>
                <a:cxn ang="0">
                  <a:pos x="197" y="97"/>
                </a:cxn>
                <a:cxn ang="0">
                  <a:pos x="256" y="59"/>
                </a:cxn>
                <a:cxn ang="0">
                  <a:pos x="321" y="29"/>
                </a:cxn>
                <a:cxn ang="0">
                  <a:pos x="391" y="10"/>
                </a:cxn>
                <a:cxn ang="0">
                  <a:pos x="464" y="0"/>
                </a:cxn>
                <a:cxn ang="0">
                  <a:pos x="515" y="0"/>
                </a:cxn>
                <a:cxn ang="0">
                  <a:pos x="588" y="10"/>
                </a:cxn>
                <a:cxn ang="0">
                  <a:pos x="658" y="29"/>
                </a:cxn>
                <a:cxn ang="0">
                  <a:pos x="724" y="59"/>
                </a:cxn>
                <a:cxn ang="0">
                  <a:pos x="784" y="97"/>
                </a:cxn>
                <a:cxn ang="0">
                  <a:pos x="836" y="143"/>
                </a:cxn>
                <a:cxn ang="0">
                  <a:pos x="882" y="197"/>
                </a:cxn>
                <a:cxn ang="0">
                  <a:pos x="920" y="255"/>
                </a:cxn>
                <a:cxn ang="0">
                  <a:pos x="950" y="321"/>
                </a:cxn>
                <a:cxn ang="0">
                  <a:pos x="970" y="391"/>
                </a:cxn>
                <a:cxn ang="0">
                  <a:pos x="979" y="465"/>
                </a:cxn>
              </a:cxnLst>
              <a:rect l="0" t="0" r="r" b="b"/>
              <a:pathLst>
                <a:path w="980" h="980">
                  <a:moveTo>
                    <a:pt x="980" y="489"/>
                  </a:moveTo>
                  <a:lnTo>
                    <a:pt x="980" y="489"/>
                  </a:lnTo>
                  <a:lnTo>
                    <a:pt x="979" y="515"/>
                  </a:lnTo>
                  <a:lnTo>
                    <a:pt x="978" y="539"/>
                  </a:lnTo>
                  <a:lnTo>
                    <a:pt x="974" y="565"/>
                  </a:lnTo>
                  <a:lnTo>
                    <a:pt x="970" y="589"/>
                  </a:lnTo>
                  <a:lnTo>
                    <a:pt x="964" y="612"/>
                  </a:lnTo>
                  <a:lnTo>
                    <a:pt x="957" y="635"/>
                  </a:lnTo>
                  <a:lnTo>
                    <a:pt x="950" y="658"/>
                  </a:lnTo>
                  <a:lnTo>
                    <a:pt x="941" y="681"/>
                  </a:lnTo>
                  <a:lnTo>
                    <a:pt x="932" y="703"/>
                  </a:lnTo>
                  <a:lnTo>
                    <a:pt x="920" y="723"/>
                  </a:lnTo>
                  <a:lnTo>
                    <a:pt x="909" y="744"/>
                  </a:lnTo>
                  <a:lnTo>
                    <a:pt x="896" y="764"/>
                  </a:lnTo>
                  <a:lnTo>
                    <a:pt x="882" y="783"/>
                  </a:lnTo>
                  <a:lnTo>
                    <a:pt x="868" y="801"/>
                  </a:lnTo>
                  <a:lnTo>
                    <a:pt x="853" y="819"/>
                  </a:lnTo>
                  <a:lnTo>
                    <a:pt x="836" y="836"/>
                  </a:lnTo>
                  <a:lnTo>
                    <a:pt x="819" y="852"/>
                  </a:lnTo>
                  <a:lnTo>
                    <a:pt x="802" y="868"/>
                  </a:lnTo>
                  <a:lnTo>
                    <a:pt x="784" y="883"/>
                  </a:lnTo>
                  <a:lnTo>
                    <a:pt x="763" y="896"/>
                  </a:lnTo>
                  <a:lnTo>
                    <a:pt x="744" y="909"/>
                  </a:lnTo>
                  <a:lnTo>
                    <a:pt x="724" y="920"/>
                  </a:lnTo>
                  <a:lnTo>
                    <a:pt x="702" y="932"/>
                  </a:lnTo>
                  <a:lnTo>
                    <a:pt x="680" y="942"/>
                  </a:lnTo>
                  <a:lnTo>
                    <a:pt x="658" y="950"/>
                  </a:lnTo>
                  <a:lnTo>
                    <a:pt x="635" y="957"/>
                  </a:lnTo>
                  <a:lnTo>
                    <a:pt x="612" y="965"/>
                  </a:lnTo>
                  <a:lnTo>
                    <a:pt x="588" y="970"/>
                  </a:lnTo>
                  <a:lnTo>
                    <a:pt x="564" y="974"/>
                  </a:lnTo>
                  <a:lnTo>
                    <a:pt x="540" y="978"/>
                  </a:lnTo>
                  <a:lnTo>
                    <a:pt x="515" y="979"/>
                  </a:lnTo>
                  <a:lnTo>
                    <a:pt x="490" y="980"/>
                  </a:lnTo>
                  <a:lnTo>
                    <a:pt x="490" y="980"/>
                  </a:lnTo>
                  <a:lnTo>
                    <a:pt x="464" y="979"/>
                  </a:lnTo>
                  <a:lnTo>
                    <a:pt x="440" y="978"/>
                  </a:lnTo>
                  <a:lnTo>
                    <a:pt x="416" y="974"/>
                  </a:lnTo>
                  <a:lnTo>
                    <a:pt x="391" y="970"/>
                  </a:lnTo>
                  <a:lnTo>
                    <a:pt x="367" y="965"/>
                  </a:lnTo>
                  <a:lnTo>
                    <a:pt x="344" y="957"/>
                  </a:lnTo>
                  <a:lnTo>
                    <a:pt x="321" y="950"/>
                  </a:lnTo>
                  <a:lnTo>
                    <a:pt x="299" y="942"/>
                  </a:lnTo>
                  <a:lnTo>
                    <a:pt x="277" y="932"/>
                  </a:lnTo>
                  <a:lnTo>
                    <a:pt x="256" y="920"/>
                  </a:lnTo>
                  <a:lnTo>
                    <a:pt x="235" y="909"/>
                  </a:lnTo>
                  <a:lnTo>
                    <a:pt x="216" y="896"/>
                  </a:lnTo>
                  <a:lnTo>
                    <a:pt x="197" y="883"/>
                  </a:lnTo>
                  <a:lnTo>
                    <a:pt x="178" y="868"/>
                  </a:lnTo>
                  <a:lnTo>
                    <a:pt x="160" y="852"/>
                  </a:lnTo>
                  <a:lnTo>
                    <a:pt x="143" y="836"/>
                  </a:lnTo>
                  <a:lnTo>
                    <a:pt x="127" y="819"/>
                  </a:lnTo>
                  <a:lnTo>
                    <a:pt x="111" y="801"/>
                  </a:lnTo>
                  <a:lnTo>
                    <a:pt x="97" y="783"/>
                  </a:lnTo>
                  <a:lnTo>
                    <a:pt x="83" y="764"/>
                  </a:lnTo>
                  <a:lnTo>
                    <a:pt x="70" y="744"/>
                  </a:lnTo>
                  <a:lnTo>
                    <a:pt x="59" y="723"/>
                  </a:lnTo>
                  <a:lnTo>
                    <a:pt x="47" y="703"/>
                  </a:lnTo>
                  <a:lnTo>
                    <a:pt x="38" y="681"/>
                  </a:lnTo>
                  <a:lnTo>
                    <a:pt x="29" y="658"/>
                  </a:lnTo>
                  <a:lnTo>
                    <a:pt x="22" y="635"/>
                  </a:lnTo>
                  <a:lnTo>
                    <a:pt x="15" y="612"/>
                  </a:lnTo>
                  <a:lnTo>
                    <a:pt x="9" y="589"/>
                  </a:lnTo>
                  <a:lnTo>
                    <a:pt x="5" y="565"/>
                  </a:lnTo>
                  <a:lnTo>
                    <a:pt x="3" y="539"/>
                  </a:lnTo>
                  <a:lnTo>
                    <a:pt x="0" y="515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3" y="440"/>
                  </a:lnTo>
                  <a:lnTo>
                    <a:pt x="5" y="415"/>
                  </a:lnTo>
                  <a:lnTo>
                    <a:pt x="9" y="391"/>
                  </a:lnTo>
                  <a:lnTo>
                    <a:pt x="15" y="367"/>
                  </a:lnTo>
                  <a:lnTo>
                    <a:pt x="22" y="344"/>
                  </a:lnTo>
                  <a:lnTo>
                    <a:pt x="29" y="321"/>
                  </a:lnTo>
                  <a:lnTo>
                    <a:pt x="38" y="299"/>
                  </a:lnTo>
                  <a:lnTo>
                    <a:pt x="47" y="277"/>
                  </a:lnTo>
                  <a:lnTo>
                    <a:pt x="59" y="255"/>
                  </a:lnTo>
                  <a:lnTo>
                    <a:pt x="70" y="235"/>
                  </a:lnTo>
                  <a:lnTo>
                    <a:pt x="83" y="216"/>
                  </a:lnTo>
                  <a:lnTo>
                    <a:pt x="97" y="197"/>
                  </a:lnTo>
                  <a:lnTo>
                    <a:pt x="111" y="177"/>
                  </a:lnTo>
                  <a:lnTo>
                    <a:pt x="127" y="160"/>
                  </a:lnTo>
                  <a:lnTo>
                    <a:pt x="143" y="143"/>
                  </a:lnTo>
                  <a:lnTo>
                    <a:pt x="160" y="126"/>
                  </a:lnTo>
                  <a:lnTo>
                    <a:pt x="178" y="111"/>
                  </a:lnTo>
                  <a:lnTo>
                    <a:pt x="197" y="97"/>
                  </a:lnTo>
                  <a:lnTo>
                    <a:pt x="216" y="83"/>
                  </a:lnTo>
                  <a:lnTo>
                    <a:pt x="235" y="70"/>
                  </a:lnTo>
                  <a:lnTo>
                    <a:pt x="256" y="59"/>
                  </a:lnTo>
                  <a:lnTo>
                    <a:pt x="277" y="48"/>
                  </a:lnTo>
                  <a:lnTo>
                    <a:pt x="299" y="38"/>
                  </a:lnTo>
                  <a:lnTo>
                    <a:pt x="321" y="29"/>
                  </a:lnTo>
                  <a:lnTo>
                    <a:pt x="344" y="22"/>
                  </a:lnTo>
                  <a:lnTo>
                    <a:pt x="367" y="15"/>
                  </a:lnTo>
                  <a:lnTo>
                    <a:pt x="391" y="10"/>
                  </a:lnTo>
                  <a:lnTo>
                    <a:pt x="416" y="5"/>
                  </a:lnTo>
                  <a:lnTo>
                    <a:pt x="440" y="2"/>
                  </a:lnTo>
                  <a:lnTo>
                    <a:pt x="464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515" y="0"/>
                  </a:lnTo>
                  <a:lnTo>
                    <a:pt x="540" y="2"/>
                  </a:lnTo>
                  <a:lnTo>
                    <a:pt x="564" y="5"/>
                  </a:lnTo>
                  <a:lnTo>
                    <a:pt x="588" y="10"/>
                  </a:lnTo>
                  <a:lnTo>
                    <a:pt x="612" y="15"/>
                  </a:lnTo>
                  <a:lnTo>
                    <a:pt x="635" y="22"/>
                  </a:lnTo>
                  <a:lnTo>
                    <a:pt x="658" y="29"/>
                  </a:lnTo>
                  <a:lnTo>
                    <a:pt x="680" y="38"/>
                  </a:lnTo>
                  <a:lnTo>
                    <a:pt x="702" y="48"/>
                  </a:lnTo>
                  <a:lnTo>
                    <a:pt x="724" y="59"/>
                  </a:lnTo>
                  <a:lnTo>
                    <a:pt x="744" y="70"/>
                  </a:lnTo>
                  <a:lnTo>
                    <a:pt x="763" y="83"/>
                  </a:lnTo>
                  <a:lnTo>
                    <a:pt x="784" y="97"/>
                  </a:lnTo>
                  <a:lnTo>
                    <a:pt x="802" y="111"/>
                  </a:lnTo>
                  <a:lnTo>
                    <a:pt x="819" y="126"/>
                  </a:lnTo>
                  <a:lnTo>
                    <a:pt x="836" y="143"/>
                  </a:lnTo>
                  <a:lnTo>
                    <a:pt x="853" y="160"/>
                  </a:lnTo>
                  <a:lnTo>
                    <a:pt x="868" y="177"/>
                  </a:lnTo>
                  <a:lnTo>
                    <a:pt x="882" y="197"/>
                  </a:lnTo>
                  <a:lnTo>
                    <a:pt x="896" y="216"/>
                  </a:lnTo>
                  <a:lnTo>
                    <a:pt x="909" y="235"/>
                  </a:lnTo>
                  <a:lnTo>
                    <a:pt x="920" y="255"/>
                  </a:lnTo>
                  <a:lnTo>
                    <a:pt x="932" y="277"/>
                  </a:lnTo>
                  <a:lnTo>
                    <a:pt x="941" y="299"/>
                  </a:lnTo>
                  <a:lnTo>
                    <a:pt x="950" y="321"/>
                  </a:lnTo>
                  <a:lnTo>
                    <a:pt x="957" y="344"/>
                  </a:lnTo>
                  <a:lnTo>
                    <a:pt x="964" y="367"/>
                  </a:lnTo>
                  <a:lnTo>
                    <a:pt x="970" y="391"/>
                  </a:lnTo>
                  <a:lnTo>
                    <a:pt x="974" y="415"/>
                  </a:lnTo>
                  <a:lnTo>
                    <a:pt x="978" y="440"/>
                  </a:lnTo>
                  <a:lnTo>
                    <a:pt x="979" y="465"/>
                  </a:lnTo>
                  <a:lnTo>
                    <a:pt x="980" y="489"/>
                  </a:lnTo>
                  <a:lnTo>
                    <a:pt x="980" y="489"/>
                  </a:lnTo>
                  <a:close/>
                </a:path>
              </a:pathLst>
            </a:cu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713581" y="3296280"/>
              <a:ext cx="820738" cy="2847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b="1" dirty="0">
                  <a:solidFill>
                    <a:schemeClr val="accent3"/>
                  </a:solidFill>
                  <a:latin typeface="맑은 고딕" pitchFamily="50" charset="-127"/>
                  <a:ea typeface="맑은 고딕" pitchFamily="50" charset="-127"/>
                </a:rPr>
                <a:t>서류전형</a:t>
              </a: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3094804" y="1690151"/>
            <a:ext cx="1150956" cy="1084263"/>
            <a:chOff x="1915310" y="2924175"/>
            <a:chExt cx="1150956" cy="1084263"/>
          </a:xfrm>
        </p:grpSpPr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1922463" y="2924175"/>
              <a:ext cx="1136650" cy="1084263"/>
            </a:xfrm>
            <a:custGeom>
              <a:avLst/>
              <a:gdLst/>
              <a:ahLst/>
              <a:cxnLst>
                <a:cxn ang="0">
                  <a:pos x="979" y="515"/>
                </a:cxn>
                <a:cxn ang="0">
                  <a:pos x="970" y="589"/>
                </a:cxn>
                <a:cxn ang="0">
                  <a:pos x="950" y="658"/>
                </a:cxn>
                <a:cxn ang="0">
                  <a:pos x="920" y="723"/>
                </a:cxn>
                <a:cxn ang="0">
                  <a:pos x="882" y="783"/>
                </a:cxn>
                <a:cxn ang="0">
                  <a:pos x="836" y="836"/>
                </a:cxn>
                <a:cxn ang="0">
                  <a:pos x="784" y="883"/>
                </a:cxn>
                <a:cxn ang="0">
                  <a:pos x="724" y="920"/>
                </a:cxn>
                <a:cxn ang="0">
                  <a:pos x="658" y="950"/>
                </a:cxn>
                <a:cxn ang="0">
                  <a:pos x="588" y="970"/>
                </a:cxn>
                <a:cxn ang="0">
                  <a:pos x="515" y="979"/>
                </a:cxn>
                <a:cxn ang="0">
                  <a:pos x="464" y="979"/>
                </a:cxn>
                <a:cxn ang="0">
                  <a:pos x="391" y="970"/>
                </a:cxn>
                <a:cxn ang="0">
                  <a:pos x="321" y="950"/>
                </a:cxn>
                <a:cxn ang="0">
                  <a:pos x="256" y="920"/>
                </a:cxn>
                <a:cxn ang="0">
                  <a:pos x="197" y="883"/>
                </a:cxn>
                <a:cxn ang="0">
                  <a:pos x="143" y="836"/>
                </a:cxn>
                <a:cxn ang="0">
                  <a:pos x="97" y="783"/>
                </a:cxn>
                <a:cxn ang="0">
                  <a:pos x="59" y="723"/>
                </a:cxn>
                <a:cxn ang="0">
                  <a:pos x="29" y="658"/>
                </a:cxn>
                <a:cxn ang="0">
                  <a:pos x="9" y="589"/>
                </a:cxn>
                <a:cxn ang="0">
                  <a:pos x="0" y="515"/>
                </a:cxn>
                <a:cxn ang="0">
                  <a:pos x="0" y="465"/>
                </a:cxn>
                <a:cxn ang="0">
                  <a:pos x="9" y="391"/>
                </a:cxn>
                <a:cxn ang="0">
                  <a:pos x="29" y="321"/>
                </a:cxn>
                <a:cxn ang="0">
                  <a:pos x="59" y="255"/>
                </a:cxn>
                <a:cxn ang="0">
                  <a:pos x="97" y="197"/>
                </a:cxn>
                <a:cxn ang="0">
                  <a:pos x="143" y="143"/>
                </a:cxn>
                <a:cxn ang="0">
                  <a:pos x="197" y="97"/>
                </a:cxn>
                <a:cxn ang="0">
                  <a:pos x="256" y="59"/>
                </a:cxn>
                <a:cxn ang="0">
                  <a:pos x="321" y="29"/>
                </a:cxn>
                <a:cxn ang="0">
                  <a:pos x="391" y="10"/>
                </a:cxn>
                <a:cxn ang="0">
                  <a:pos x="464" y="0"/>
                </a:cxn>
                <a:cxn ang="0">
                  <a:pos x="515" y="0"/>
                </a:cxn>
                <a:cxn ang="0">
                  <a:pos x="588" y="10"/>
                </a:cxn>
                <a:cxn ang="0">
                  <a:pos x="658" y="29"/>
                </a:cxn>
                <a:cxn ang="0">
                  <a:pos x="724" y="59"/>
                </a:cxn>
                <a:cxn ang="0">
                  <a:pos x="784" y="97"/>
                </a:cxn>
                <a:cxn ang="0">
                  <a:pos x="836" y="143"/>
                </a:cxn>
                <a:cxn ang="0">
                  <a:pos x="882" y="197"/>
                </a:cxn>
                <a:cxn ang="0">
                  <a:pos x="920" y="255"/>
                </a:cxn>
                <a:cxn ang="0">
                  <a:pos x="950" y="321"/>
                </a:cxn>
                <a:cxn ang="0">
                  <a:pos x="970" y="391"/>
                </a:cxn>
                <a:cxn ang="0">
                  <a:pos x="979" y="465"/>
                </a:cxn>
              </a:cxnLst>
              <a:rect l="0" t="0" r="r" b="b"/>
              <a:pathLst>
                <a:path w="980" h="980">
                  <a:moveTo>
                    <a:pt x="980" y="489"/>
                  </a:moveTo>
                  <a:lnTo>
                    <a:pt x="980" y="489"/>
                  </a:lnTo>
                  <a:lnTo>
                    <a:pt x="979" y="515"/>
                  </a:lnTo>
                  <a:lnTo>
                    <a:pt x="978" y="539"/>
                  </a:lnTo>
                  <a:lnTo>
                    <a:pt x="974" y="565"/>
                  </a:lnTo>
                  <a:lnTo>
                    <a:pt x="970" y="589"/>
                  </a:lnTo>
                  <a:lnTo>
                    <a:pt x="964" y="612"/>
                  </a:lnTo>
                  <a:lnTo>
                    <a:pt x="957" y="635"/>
                  </a:lnTo>
                  <a:lnTo>
                    <a:pt x="950" y="658"/>
                  </a:lnTo>
                  <a:lnTo>
                    <a:pt x="941" y="681"/>
                  </a:lnTo>
                  <a:lnTo>
                    <a:pt x="932" y="703"/>
                  </a:lnTo>
                  <a:lnTo>
                    <a:pt x="920" y="723"/>
                  </a:lnTo>
                  <a:lnTo>
                    <a:pt x="909" y="744"/>
                  </a:lnTo>
                  <a:lnTo>
                    <a:pt x="896" y="764"/>
                  </a:lnTo>
                  <a:lnTo>
                    <a:pt x="882" y="783"/>
                  </a:lnTo>
                  <a:lnTo>
                    <a:pt x="868" y="801"/>
                  </a:lnTo>
                  <a:lnTo>
                    <a:pt x="853" y="819"/>
                  </a:lnTo>
                  <a:lnTo>
                    <a:pt x="836" y="836"/>
                  </a:lnTo>
                  <a:lnTo>
                    <a:pt x="819" y="852"/>
                  </a:lnTo>
                  <a:lnTo>
                    <a:pt x="802" y="868"/>
                  </a:lnTo>
                  <a:lnTo>
                    <a:pt x="784" y="883"/>
                  </a:lnTo>
                  <a:lnTo>
                    <a:pt x="763" y="896"/>
                  </a:lnTo>
                  <a:lnTo>
                    <a:pt x="744" y="909"/>
                  </a:lnTo>
                  <a:lnTo>
                    <a:pt x="724" y="920"/>
                  </a:lnTo>
                  <a:lnTo>
                    <a:pt x="702" y="932"/>
                  </a:lnTo>
                  <a:lnTo>
                    <a:pt x="680" y="942"/>
                  </a:lnTo>
                  <a:lnTo>
                    <a:pt x="658" y="950"/>
                  </a:lnTo>
                  <a:lnTo>
                    <a:pt x="635" y="957"/>
                  </a:lnTo>
                  <a:lnTo>
                    <a:pt x="612" y="965"/>
                  </a:lnTo>
                  <a:lnTo>
                    <a:pt x="588" y="970"/>
                  </a:lnTo>
                  <a:lnTo>
                    <a:pt x="564" y="974"/>
                  </a:lnTo>
                  <a:lnTo>
                    <a:pt x="540" y="978"/>
                  </a:lnTo>
                  <a:lnTo>
                    <a:pt x="515" y="979"/>
                  </a:lnTo>
                  <a:lnTo>
                    <a:pt x="490" y="980"/>
                  </a:lnTo>
                  <a:lnTo>
                    <a:pt x="490" y="980"/>
                  </a:lnTo>
                  <a:lnTo>
                    <a:pt x="464" y="979"/>
                  </a:lnTo>
                  <a:lnTo>
                    <a:pt x="440" y="978"/>
                  </a:lnTo>
                  <a:lnTo>
                    <a:pt x="416" y="974"/>
                  </a:lnTo>
                  <a:lnTo>
                    <a:pt x="391" y="970"/>
                  </a:lnTo>
                  <a:lnTo>
                    <a:pt x="367" y="965"/>
                  </a:lnTo>
                  <a:lnTo>
                    <a:pt x="344" y="957"/>
                  </a:lnTo>
                  <a:lnTo>
                    <a:pt x="321" y="950"/>
                  </a:lnTo>
                  <a:lnTo>
                    <a:pt x="299" y="942"/>
                  </a:lnTo>
                  <a:lnTo>
                    <a:pt x="277" y="932"/>
                  </a:lnTo>
                  <a:lnTo>
                    <a:pt x="256" y="920"/>
                  </a:lnTo>
                  <a:lnTo>
                    <a:pt x="235" y="909"/>
                  </a:lnTo>
                  <a:lnTo>
                    <a:pt x="216" y="896"/>
                  </a:lnTo>
                  <a:lnTo>
                    <a:pt x="197" y="883"/>
                  </a:lnTo>
                  <a:lnTo>
                    <a:pt x="178" y="868"/>
                  </a:lnTo>
                  <a:lnTo>
                    <a:pt x="160" y="852"/>
                  </a:lnTo>
                  <a:lnTo>
                    <a:pt x="143" y="836"/>
                  </a:lnTo>
                  <a:lnTo>
                    <a:pt x="127" y="819"/>
                  </a:lnTo>
                  <a:lnTo>
                    <a:pt x="111" y="801"/>
                  </a:lnTo>
                  <a:lnTo>
                    <a:pt x="97" y="783"/>
                  </a:lnTo>
                  <a:lnTo>
                    <a:pt x="83" y="764"/>
                  </a:lnTo>
                  <a:lnTo>
                    <a:pt x="70" y="744"/>
                  </a:lnTo>
                  <a:lnTo>
                    <a:pt x="59" y="723"/>
                  </a:lnTo>
                  <a:lnTo>
                    <a:pt x="47" y="703"/>
                  </a:lnTo>
                  <a:lnTo>
                    <a:pt x="38" y="681"/>
                  </a:lnTo>
                  <a:lnTo>
                    <a:pt x="29" y="658"/>
                  </a:lnTo>
                  <a:lnTo>
                    <a:pt x="22" y="635"/>
                  </a:lnTo>
                  <a:lnTo>
                    <a:pt x="15" y="612"/>
                  </a:lnTo>
                  <a:lnTo>
                    <a:pt x="9" y="589"/>
                  </a:lnTo>
                  <a:lnTo>
                    <a:pt x="5" y="565"/>
                  </a:lnTo>
                  <a:lnTo>
                    <a:pt x="3" y="539"/>
                  </a:lnTo>
                  <a:lnTo>
                    <a:pt x="0" y="515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3" y="440"/>
                  </a:lnTo>
                  <a:lnTo>
                    <a:pt x="5" y="415"/>
                  </a:lnTo>
                  <a:lnTo>
                    <a:pt x="9" y="391"/>
                  </a:lnTo>
                  <a:lnTo>
                    <a:pt x="15" y="367"/>
                  </a:lnTo>
                  <a:lnTo>
                    <a:pt x="22" y="344"/>
                  </a:lnTo>
                  <a:lnTo>
                    <a:pt x="29" y="321"/>
                  </a:lnTo>
                  <a:lnTo>
                    <a:pt x="38" y="299"/>
                  </a:lnTo>
                  <a:lnTo>
                    <a:pt x="47" y="277"/>
                  </a:lnTo>
                  <a:lnTo>
                    <a:pt x="59" y="255"/>
                  </a:lnTo>
                  <a:lnTo>
                    <a:pt x="70" y="235"/>
                  </a:lnTo>
                  <a:lnTo>
                    <a:pt x="83" y="216"/>
                  </a:lnTo>
                  <a:lnTo>
                    <a:pt x="97" y="197"/>
                  </a:lnTo>
                  <a:lnTo>
                    <a:pt x="111" y="177"/>
                  </a:lnTo>
                  <a:lnTo>
                    <a:pt x="127" y="160"/>
                  </a:lnTo>
                  <a:lnTo>
                    <a:pt x="143" y="143"/>
                  </a:lnTo>
                  <a:lnTo>
                    <a:pt x="160" y="126"/>
                  </a:lnTo>
                  <a:lnTo>
                    <a:pt x="178" y="111"/>
                  </a:lnTo>
                  <a:lnTo>
                    <a:pt x="197" y="97"/>
                  </a:lnTo>
                  <a:lnTo>
                    <a:pt x="216" y="83"/>
                  </a:lnTo>
                  <a:lnTo>
                    <a:pt x="235" y="70"/>
                  </a:lnTo>
                  <a:lnTo>
                    <a:pt x="256" y="59"/>
                  </a:lnTo>
                  <a:lnTo>
                    <a:pt x="277" y="48"/>
                  </a:lnTo>
                  <a:lnTo>
                    <a:pt x="299" y="38"/>
                  </a:lnTo>
                  <a:lnTo>
                    <a:pt x="321" y="29"/>
                  </a:lnTo>
                  <a:lnTo>
                    <a:pt x="344" y="22"/>
                  </a:lnTo>
                  <a:lnTo>
                    <a:pt x="367" y="15"/>
                  </a:lnTo>
                  <a:lnTo>
                    <a:pt x="391" y="10"/>
                  </a:lnTo>
                  <a:lnTo>
                    <a:pt x="416" y="5"/>
                  </a:lnTo>
                  <a:lnTo>
                    <a:pt x="440" y="2"/>
                  </a:lnTo>
                  <a:lnTo>
                    <a:pt x="464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515" y="0"/>
                  </a:lnTo>
                  <a:lnTo>
                    <a:pt x="540" y="2"/>
                  </a:lnTo>
                  <a:lnTo>
                    <a:pt x="564" y="5"/>
                  </a:lnTo>
                  <a:lnTo>
                    <a:pt x="588" y="10"/>
                  </a:lnTo>
                  <a:lnTo>
                    <a:pt x="612" y="15"/>
                  </a:lnTo>
                  <a:lnTo>
                    <a:pt x="635" y="22"/>
                  </a:lnTo>
                  <a:lnTo>
                    <a:pt x="658" y="29"/>
                  </a:lnTo>
                  <a:lnTo>
                    <a:pt x="680" y="38"/>
                  </a:lnTo>
                  <a:lnTo>
                    <a:pt x="702" y="48"/>
                  </a:lnTo>
                  <a:lnTo>
                    <a:pt x="724" y="59"/>
                  </a:lnTo>
                  <a:lnTo>
                    <a:pt x="744" y="70"/>
                  </a:lnTo>
                  <a:lnTo>
                    <a:pt x="763" y="83"/>
                  </a:lnTo>
                  <a:lnTo>
                    <a:pt x="784" y="97"/>
                  </a:lnTo>
                  <a:lnTo>
                    <a:pt x="802" y="111"/>
                  </a:lnTo>
                  <a:lnTo>
                    <a:pt x="819" y="126"/>
                  </a:lnTo>
                  <a:lnTo>
                    <a:pt x="836" y="143"/>
                  </a:lnTo>
                  <a:lnTo>
                    <a:pt x="853" y="160"/>
                  </a:lnTo>
                  <a:lnTo>
                    <a:pt x="868" y="177"/>
                  </a:lnTo>
                  <a:lnTo>
                    <a:pt x="882" y="197"/>
                  </a:lnTo>
                  <a:lnTo>
                    <a:pt x="896" y="216"/>
                  </a:lnTo>
                  <a:lnTo>
                    <a:pt x="909" y="235"/>
                  </a:lnTo>
                  <a:lnTo>
                    <a:pt x="920" y="255"/>
                  </a:lnTo>
                  <a:lnTo>
                    <a:pt x="932" y="277"/>
                  </a:lnTo>
                  <a:lnTo>
                    <a:pt x="941" y="299"/>
                  </a:lnTo>
                  <a:lnTo>
                    <a:pt x="950" y="321"/>
                  </a:lnTo>
                  <a:lnTo>
                    <a:pt x="957" y="344"/>
                  </a:lnTo>
                  <a:lnTo>
                    <a:pt x="964" y="367"/>
                  </a:lnTo>
                  <a:lnTo>
                    <a:pt x="970" y="391"/>
                  </a:lnTo>
                  <a:lnTo>
                    <a:pt x="974" y="415"/>
                  </a:lnTo>
                  <a:lnTo>
                    <a:pt x="978" y="440"/>
                  </a:lnTo>
                  <a:lnTo>
                    <a:pt x="979" y="465"/>
                  </a:lnTo>
                  <a:lnTo>
                    <a:pt x="980" y="489"/>
                  </a:lnTo>
                  <a:lnTo>
                    <a:pt x="980" y="489"/>
                  </a:lnTo>
                  <a:close/>
                </a:path>
              </a:pathLst>
            </a:cu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>
              <a:outerShdw blurRad="40005" dist="22860" dir="5400000" algn="ctr" rotWithShape="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1915310" y="3116632"/>
              <a:ext cx="1150956" cy="6001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b="1" dirty="0">
                  <a:solidFill>
                    <a:schemeClr val="accent3"/>
                  </a:solidFill>
                  <a:latin typeface="맑은 고딕" pitchFamily="50" charset="-127"/>
                  <a:ea typeface="맑은 고딕" pitchFamily="50" charset="-127"/>
                </a:rPr>
                <a:t>면접</a:t>
              </a:r>
              <a:endParaRPr kumimoji="1" lang="en-US" altLang="ko-KR" sz="1600" b="1" dirty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>
                  <a:solidFill>
                    <a:schemeClr val="accent3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1" lang="ko-KR" altLang="en-US" sz="1400" b="1" dirty="0">
                  <a:solidFill>
                    <a:schemeClr val="accent3"/>
                  </a:solidFill>
                  <a:latin typeface="맑은 고딕" pitchFamily="50" charset="-127"/>
                  <a:ea typeface="맑은 고딕" pitchFamily="50" charset="-127"/>
                </a:rPr>
                <a:t>임원 및 팀장</a:t>
              </a:r>
              <a:r>
                <a:rPr kumimoji="1" lang="en-US" altLang="ko-KR" sz="1400" b="1" dirty="0">
                  <a:solidFill>
                    <a:schemeClr val="accent3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1" lang="ko-KR" altLang="en-US" sz="1400" b="1" dirty="0">
                <a:solidFill>
                  <a:schemeClr val="accent3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5437586" y="1689443"/>
            <a:ext cx="1136650" cy="1084263"/>
            <a:chOff x="6027738" y="2924175"/>
            <a:chExt cx="1136650" cy="1084263"/>
          </a:xfrm>
        </p:grpSpPr>
        <p:sp>
          <p:nvSpPr>
            <p:cNvPr id="34" name="Freeform 24"/>
            <p:cNvSpPr>
              <a:spLocks/>
            </p:cNvSpPr>
            <p:nvPr/>
          </p:nvSpPr>
          <p:spPr bwMode="auto">
            <a:xfrm>
              <a:off x="6027738" y="2924175"/>
              <a:ext cx="1136650" cy="1084263"/>
            </a:xfrm>
            <a:custGeom>
              <a:avLst/>
              <a:gdLst/>
              <a:ahLst/>
              <a:cxnLst>
                <a:cxn ang="0">
                  <a:pos x="979" y="515"/>
                </a:cxn>
                <a:cxn ang="0">
                  <a:pos x="970" y="589"/>
                </a:cxn>
                <a:cxn ang="0">
                  <a:pos x="950" y="658"/>
                </a:cxn>
                <a:cxn ang="0">
                  <a:pos x="920" y="723"/>
                </a:cxn>
                <a:cxn ang="0">
                  <a:pos x="882" y="783"/>
                </a:cxn>
                <a:cxn ang="0">
                  <a:pos x="836" y="836"/>
                </a:cxn>
                <a:cxn ang="0">
                  <a:pos x="784" y="883"/>
                </a:cxn>
                <a:cxn ang="0">
                  <a:pos x="724" y="920"/>
                </a:cxn>
                <a:cxn ang="0">
                  <a:pos x="658" y="950"/>
                </a:cxn>
                <a:cxn ang="0">
                  <a:pos x="588" y="970"/>
                </a:cxn>
                <a:cxn ang="0">
                  <a:pos x="515" y="979"/>
                </a:cxn>
                <a:cxn ang="0">
                  <a:pos x="464" y="979"/>
                </a:cxn>
                <a:cxn ang="0">
                  <a:pos x="391" y="970"/>
                </a:cxn>
                <a:cxn ang="0">
                  <a:pos x="321" y="950"/>
                </a:cxn>
                <a:cxn ang="0">
                  <a:pos x="256" y="920"/>
                </a:cxn>
                <a:cxn ang="0">
                  <a:pos x="197" y="883"/>
                </a:cxn>
                <a:cxn ang="0">
                  <a:pos x="143" y="836"/>
                </a:cxn>
                <a:cxn ang="0">
                  <a:pos x="97" y="783"/>
                </a:cxn>
                <a:cxn ang="0">
                  <a:pos x="59" y="723"/>
                </a:cxn>
                <a:cxn ang="0">
                  <a:pos x="29" y="658"/>
                </a:cxn>
                <a:cxn ang="0">
                  <a:pos x="9" y="589"/>
                </a:cxn>
                <a:cxn ang="0">
                  <a:pos x="0" y="515"/>
                </a:cxn>
                <a:cxn ang="0">
                  <a:pos x="0" y="465"/>
                </a:cxn>
                <a:cxn ang="0">
                  <a:pos x="9" y="391"/>
                </a:cxn>
                <a:cxn ang="0">
                  <a:pos x="29" y="321"/>
                </a:cxn>
                <a:cxn ang="0">
                  <a:pos x="59" y="255"/>
                </a:cxn>
                <a:cxn ang="0">
                  <a:pos x="97" y="197"/>
                </a:cxn>
                <a:cxn ang="0">
                  <a:pos x="143" y="143"/>
                </a:cxn>
                <a:cxn ang="0">
                  <a:pos x="197" y="97"/>
                </a:cxn>
                <a:cxn ang="0">
                  <a:pos x="256" y="59"/>
                </a:cxn>
                <a:cxn ang="0">
                  <a:pos x="321" y="29"/>
                </a:cxn>
                <a:cxn ang="0">
                  <a:pos x="391" y="10"/>
                </a:cxn>
                <a:cxn ang="0">
                  <a:pos x="464" y="0"/>
                </a:cxn>
                <a:cxn ang="0">
                  <a:pos x="515" y="0"/>
                </a:cxn>
                <a:cxn ang="0">
                  <a:pos x="588" y="10"/>
                </a:cxn>
                <a:cxn ang="0">
                  <a:pos x="658" y="29"/>
                </a:cxn>
                <a:cxn ang="0">
                  <a:pos x="724" y="59"/>
                </a:cxn>
                <a:cxn ang="0">
                  <a:pos x="784" y="97"/>
                </a:cxn>
                <a:cxn ang="0">
                  <a:pos x="836" y="143"/>
                </a:cxn>
                <a:cxn ang="0">
                  <a:pos x="882" y="197"/>
                </a:cxn>
                <a:cxn ang="0">
                  <a:pos x="920" y="255"/>
                </a:cxn>
                <a:cxn ang="0">
                  <a:pos x="950" y="321"/>
                </a:cxn>
                <a:cxn ang="0">
                  <a:pos x="970" y="391"/>
                </a:cxn>
                <a:cxn ang="0">
                  <a:pos x="979" y="465"/>
                </a:cxn>
              </a:cxnLst>
              <a:rect l="0" t="0" r="r" b="b"/>
              <a:pathLst>
                <a:path w="980" h="980">
                  <a:moveTo>
                    <a:pt x="980" y="489"/>
                  </a:moveTo>
                  <a:lnTo>
                    <a:pt x="980" y="489"/>
                  </a:lnTo>
                  <a:lnTo>
                    <a:pt x="979" y="515"/>
                  </a:lnTo>
                  <a:lnTo>
                    <a:pt x="978" y="539"/>
                  </a:lnTo>
                  <a:lnTo>
                    <a:pt x="974" y="565"/>
                  </a:lnTo>
                  <a:lnTo>
                    <a:pt x="970" y="589"/>
                  </a:lnTo>
                  <a:lnTo>
                    <a:pt x="964" y="612"/>
                  </a:lnTo>
                  <a:lnTo>
                    <a:pt x="957" y="635"/>
                  </a:lnTo>
                  <a:lnTo>
                    <a:pt x="950" y="658"/>
                  </a:lnTo>
                  <a:lnTo>
                    <a:pt x="941" y="681"/>
                  </a:lnTo>
                  <a:lnTo>
                    <a:pt x="932" y="703"/>
                  </a:lnTo>
                  <a:lnTo>
                    <a:pt x="920" y="723"/>
                  </a:lnTo>
                  <a:lnTo>
                    <a:pt x="909" y="744"/>
                  </a:lnTo>
                  <a:lnTo>
                    <a:pt x="896" y="764"/>
                  </a:lnTo>
                  <a:lnTo>
                    <a:pt x="882" y="783"/>
                  </a:lnTo>
                  <a:lnTo>
                    <a:pt x="868" y="801"/>
                  </a:lnTo>
                  <a:lnTo>
                    <a:pt x="853" y="819"/>
                  </a:lnTo>
                  <a:lnTo>
                    <a:pt x="836" y="836"/>
                  </a:lnTo>
                  <a:lnTo>
                    <a:pt x="819" y="852"/>
                  </a:lnTo>
                  <a:lnTo>
                    <a:pt x="802" y="868"/>
                  </a:lnTo>
                  <a:lnTo>
                    <a:pt x="784" y="883"/>
                  </a:lnTo>
                  <a:lnTo>
                    <a:pt x="763" y="896"/>
                  </a:lnTo>
                  <a:lnTo>
                    <a:pt x="744" y="909"/>
                  </a:lnTo>
                  <a:lnTo>
                    <a:pt x="724" y="920"/>
                  </a:lnTo>
                  <a:lnTo>
                    <a:pt x="702" y="932"/>
                  </a:lnTo>
                  <a:lnTo>
                    <a:pt x="680" y="942"/>
                  </a:lnTo>
                  <a:lnTo>
                    <a:pt x="658" y="950"/>
                  </a:lnTo>
                  <a:lnTo>
                    <a:pt x="635" y="957"/>
                  </a:lnTo>
                  <a:lnTo>
                    <a:pt x="612" y="965"/>
                  </a:lnTo>
                  <a:lnTo>
                    <a:pt x="588" y="970"/>
                  </a:lnTo>
                  <a:lnTo>
                    <a:pt x="564" y="974"/>
                  </a:lnTo>
                  <a:lnTo>
                    <a:pt x="540" y="978"/>
                  </a:lnTo>
                  <a:lnTo>
                    <a:pt x="515" y="979"/>
                  </a:lnTo>
                  <a:lnTo>
                    <a:pt x="490" y="980"/>
                  </a:lnTo>
                  <a:lnTo>
                    <a:pt x="490" y="980"/>
                  </a:lnTo>
                  <a:lnTo>
                    <a:pt x="464" y="979"/>
                  </a:lnTo>
                  <a:lnTo>
                    <a:pt x="440" y="978"/>
                  </a:lnTo>
                  <a:lnTo>
                    <a:pt x="416" y="974"/>
                  </a:lnTo>
                  <a:lnTo>
                    <a:pt x="391" y="970"/>
                  </a:lnTo>
                  <a:lnTo>
                    <a:pt x="367" y="965"/>
                  </a:lnTo>
                  <a:lnTo>
                    <a:pt x="344" y="957"/>
                  </a:lnTo>
                  <a:lnTo>
                    <a:pt x="321" y="950"/>
                  </a:lnTo>
                  <a:lnTo>
                    <a:pt x="299" y="942"/>
                  </a:lnTo>
                  <a:lnTo>
                    <a:pt x="277" y="932"/>
                  </a:lnTo>
                  <a:lnTo>
                    <a:pt x="256" y="920"/>
                  </a:lnTo>
                  <a:lnTo>
                    <a:pt x="235" y="909"/>
                  </a:lnTo>
                  <a:lnTo>
                    <a:pt x="216" y="896"/>
                  </a:lnTo>
                  <a:lnTo>
                    <a:pt x="197" y="883"/>
                  </a:lnTo>
                  <a:lnTo>
                    <a:pt x="178" y="868"/>
                  </a:lnTo>
                  <a:lnTo>
                    <a:pt x="160" y="852"/>
                  </a:lnTo>
                  <a:lnTo>
                    <a:pt x="143" y="836"/>
                  </a:lnTo>
                  <a:lnTo>
                    <a:pt x="127" y="819"/>
                  </a:lnTo>
                  <a:lnTo>
                    <a:pt x="111" y="801"/>
                  </a:lnTo>
                  <a:lnTo>
                    <a:pt x="97" y="783"/>
                  </a:lnTo>
                  <a:lnTo>
                    <a:pt x="83" y="764"/>
                  </a:lnTo>
                  <a:lnTo>
                    <a:pt x="70" y="744"/>
                  </a:lnTo>
                  <a:lnTo>
                    <a:pt x="59" y="723"/>
                  </a:lnTo>
                  <a:lnTo>
                    <a:pt x="47" y="703"/>
                  </a:lnTo>
                  <a:lnTo>
                    <a:pt x="38" y="681"/>
                  </a:lnTo>
                  <a:lnTo>
                    <a:pt x="29" y="658"/>
                  </a:lnTo>
                  <a:lnTo>
                    <a:pt x="22" y="635"/>
                  </a:lnTo>
                  <a:lnTo>
                    <a:pt x="15" y="612"/>
                  </a:lnTo>
                  <a:lnTo>
                    <a:pt x="9" y="589"/>
                  </a:lnTo>
                  <a:lnTo>
                    <a:pt x="5" y="565"/>
                  </a:lnTo>
                  <a:lnTo>
                    <a:pt x="3" y="539"/>
                  </a:lnTo>
                  <a:lnTo>
                    <a:pt x="0" y="515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65"/>
                  </a:lnTo>
                  <a:lnTo>
                    <a:pt x="3" y="440"/>
                  </a:lnTo>
                  <a:lnTo>
                    <a:pt x="5" y="415"/>
                  </a:lnTo>
                  <a:lnTo>
                    <a:pt x="9" y="391"/>
                  </a:lnTo>
                  <a:lnTo>
                    <a:pt x="15" y="367"/>
                  </a:lnTo>
                  <a:lnTo>
                    <a:pt x="22" y="344"/>
                  </a:lnTo>
                  <a:lnTo>
                    <a:pt x="29" y="321"/>
                  </a:lnTo>
                  <a:lnTo>
                    <a:pt x="38" y="299"/>
                  </a:lnTo>
                  <a:lnTo>
                    <a:pt x="47" y="277"/>
                  </a:lnTo>
                  <a:lnTo>
                    <a:pt x="59" y="255"/>
                  </a:lnTo>
                  <a:lnTo>
                    <a:pt x="70" y="235"/>
                  </a:lnTo>
                  <a:lnTo>
                    <a:pt x="83" y="216"/>
                  </a:lnTo>
                  <a:lnTo>
                    <a:pt x="97" y="197"/>
                  </a:lnTo>
                  <a:lnTo>
                    <a:pt x="111" y="177"/>
                  </a:lnTo>
                  <a:lnTo>
                    <a:pt x="127" y="160"/>
                  </a:lnTo>
                  <a:lnTo>
                    <a:pt x="143" y="143"/>
                  </a:lnTo>
                  <a:lnTo>
                    <a:pt x="160" y="126"/>
                  </a:lnTo>
                  <a:lnTo>
                    <a:pt x="178" y="111"/>
                  </a:lnTo>
                  <a:lnTo>
                    <a:pt x="197" y="97"/>
                  </a:lnTo>
                  <a:lnTo>
                    <a:pt x="216" y="83"/>
                  </a:lnTo>
                  <a:lnTo>
                    <a:pt x="235" y="70"/>
                  </a:lnTo>
                  <a:lnTo>
                    <a:pt x="256" y="59"/>
                  </a:lnTo>
                  <a:lnTo>
                    <a:pt x="277" y="48"/>
                  </a:lnTo>
                  <a:lnTo>
                    <a:pt x="299" y="38"/>
                  </a:lnTo>
                  <a:lnTo>
                    <a:pt x="321" y="29"/>
                  </a:lnTo>
                  <a:lnTo>
                    <a:pt x="344" y="22"/>
                  </a:lnTo>
                  <a:lnTo>
                    <a:pt x="367" y="15"/>
                  </a:lnTo>
                  <a:lnTo>
                    <a:pt x="391" y="10"/>
                  </a:lnTo>
                  <a:lnTo>
                    <a:pt x="416" y="5"/>
                  </a:lnTo>
                  <a:lnTo>
                    <a:pt x="440" y="2"/>
                  </a:lnTo>
                  <a:lnTo>
                    <a:pt x="464" y="0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515" y="0"/>
                  </a:lnTo>
                  <a:lnTo>
                    <a:pt x="540" y="2"/>
                  </a:lnTo>
                  <a:lnTo>
                    <a:pt x="564" y="5"/>
                  </a:lnTo>
                  <a:lnTo>
                    <a:pt x="588" y="10"/>
                  </a:lnTo>
                  <a:lnTo>
                    <a:pt x="612" y="15"/>
                  </a:lnTo>
                  <a:lnTo>
                    <a:pt x="635" y="22"/>
                  </a:lnTo>
                  <a:lnTo>
                    <a:pt x="658" y="29"/>
                  </a:lnTo>
                  <a:lnTo>
                    <a:pt x="680" y="38"/>
                  </a:lnTo>
                  <a:lnTo>
                    <a:pt x="702" y="48"/>
                  </a:lnTo>
                  <a:lnTo>
                    <a:pt x="724" y="59"/>
                  </a:lnTo>
                  <a:lnTo>
                    <a:pt x="744" y="70"/>
                  </a:lnTo>
                  <a:lnTo>
                    <a:pt x="763" y="83"/>
                  </a:lnTo>
                  <a:lnTo>
                    <a:pt x="784" y="97"/>
                  </a:lnTo>
                  <a:lnTo>
                    <a:pt x="802" y="111"/>
                  </a:lnTo>
                  <a:lnTo>
                    <a:pt x="819" y="126"/>
                  </a:lnTo>
                  <a:lnTo>
                    <a:pt x="836" y="143"/>
                  </a:lnTo>
                  <a:lnTo>
                    <a:pt x="853" y="160"/>
                  </a:lnTo>
                  <a:lnTo>
                    <a:pt x="868" y="177"/>
                  </a:lnTo>
                  <a:lnTo>
                    <a:pt x="882" y="197"/>
                  </a:lnTo>
                  <a:lnTo>
                    <a:pt x="896" y="216"/>
                  </a:lnTo>
                  <a:lnTo>
                    <a:pt x="909" y="235"/>
                  </a:lnTo>
                  <a:lnTo>
                    <a:pt x="920" y="255"/>
                  </a:lnTo>
                  <a:lnTo>
                    <a:pt x="932" y="277"/>
                  </a:lnTo>
                  <a:lnTo>
                    <a:pt x="941" y="299"/>
                  </a:lnTo>
                  <a:lnTo>
                    <a:pt x="950" y="321"/>
                  </a:lnTo>
                  <a:lnTo>
                    <a:pt x="957" y="344"/>
                  </a:lnTo>
                  <a:lnTo>
                    <a:pt x="964" y="367"/>
                  </a:lnTo>
                  <a:lnTo>
                    <a:pt x="970" y="391"/>
                  </a:lnTo>
                  <a:lnTo>
                    <a:pt x="974" y="415"/>
                  </a:lnTo>
                  <a:lnTo>
                    <a:pt x="978" y="440"/>
                  </a:lnTo>
                  <a:lnTo>
                    <a:pt x="979" y="465"/>
                  </a:lnTo>
                  <a:lnTo>
                    <a:pt x="980" y="489"/>
                  </a:lnTo>
                  <a:lnTo>
                    <a:pt x="980" y="4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87AC"/>
                </a:gs>
                <a:gs pos="50000">
                  <a:srgbClr val="00A8D5"/>
                </a:gs>
                <a:gs pos="100000">
                  <a:srgbClr val="00BBEE"/>
                </a:gs>
              </a:gsLst>
              <a:lin ang="16200000" scaled="1"/>
              <a:tileRect/>
            </a:gradFill>
            <a:ln>
              <a:solidFill>
                <a:srgbClr val="00A8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6185694" y="3268345"/>
              <a:ext cx="820738" cy="3200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600" b="1" dirty="0">
                  <a:solidFill>
                    <a:schemeClr val="accent3"/>
                  </a:solidFill>
                  <a:latin typeface="맑은 고딕" pitchFamily="50" charset="-127"/>
                  <a:ea typeface="맑은 고딕" pitchFamily="50" charset="-127"/>
                </a:rPr>
                <a:t>최종합격</a:t>
              </a:r>
            </a:p>
          </p:txBody>
        </p:sp>
      </p:grpSp>
      <p:sp>
        <p:nvSpPr>
          <p:cNvPr id="36" name="제목 3"/>
          <p:cNvSpPr txBox="1">
            <a:spLocks/>
          </p:cNvSpPr>
          <p:nvPr/>
        </p:nvSpPr>
        <p:spPr bwMode="auto">
          <a:xfrm>
            <a:off x="0" y="4694669"/>
            <a:ext cx="266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>
                <a:solidFill>
                  <a:schemeClr val="accent3"/>
                </a:solidFill>
              </a:rPr>
              <a:t>■ 제출서류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3728" y="5156334"/>
            <a:ext cx="3536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입사지원양식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ko-KR" altLang="en-US" sz="1600" b="1">
                <a:solidFill>
                  <a:schemeClr val="accent3"/>
                </a:solidFill>
                <a:latin typeface="+mj-ea"/>
                <a:ea typeface="+mj-ea"/>
              </a:rPr>
              <a:t>자사양식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</a:p>
          <a:p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최종학교 졸업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예정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) 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증명서 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1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부</a:t>
            </a:r>
            <a:endParaRPr lang="en-US" altLang="ko-KR" sz="1600" b="1" dirty="0">
              <a:solidFill>
                <a:schemeClr val="accent3"/>
              </a:solidFill>
              <a:latin typeface="+mj-ea"/>
              <a:ea typeface="+mj-ea"/>
            </a:endParaRPr>
          </a:p>
          <a:p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최종학교 성적 증명서 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1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부</a:t>
            </a:r>
            <a:endParaRPr lang="en-US" altLang="ko-KR" sz="1600" b="1" dirty="0">
              <a:solidFill>
                <a:schemeClr val="accent3"/>
              </a:solidFill>
              <a:latin typeface="+mj-ea"/>
              <a:ea typeface="+mj-ea"/>
            </a:endParaRPr>
          </a:p>
          <a:p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자격증사본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해당자에 한 함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</a:p>
          <a:p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경력증명서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(</a:t>
            </a:r>
            <a:r>
              <a:rPr lang="ko-KR" altLang="en-US" sz="1600" b="1" dirty="0">
                <a:solidFill>
                  <a:schemeClr val="accent3"/>
                </a:solidFill>
                <a:latin typeface="+mj-ea"/>
                <a:ea typeface="+mj-ea"/>
              </a:rPr>
              <a:t>해당자에 한 함</a:t>
            </a:r>
            <a:r>
              <a:rPr lang="en-US" altLang="ko-KR" sz="1600" b="1" dirty="0">
                <a:solidFill>
                  <a:schemeClr val="accent3"/>
                </a:solidFill>
                <a:latin typeface="+mj-ea"/>
                <a:ea typeface="+mj-ea"/>
              </a:rPr>
              <a:t>)</a:t>
            </a:r>
          </a:p>
          <a:p>
            <a:r>
              <a:rPr lang="en-US" altLang="ko-KR" sz="1600" dirty="0">
                <a:solidFill>
                  <a:schemeClr val="accent3"/>
                </a:solidFill>
                <a:latin typeface="+mj-ea"/>
                <a:ea typeface="+mj-ea"/>
              </a:rPr>
              <a:t>※</a:t>
            </a:r>
            <a:r>
              <a:rPr lang="ko-KR" altLang="en-US" sz="1600" dirty="0">
                <a:solidFill>
                  <a:schemeClr val="accent3"/>
                </a:solidFill>
                <a:latin typeface="+mj-ea"/>
                <a:ea typeface="+mj-ea"/>
              </a:rPr>
              <a:t>제출한 서류는 </a:t>
            </a:r>
            <a:r>
              <a:rPr lang="en-US" altLang="ko-KR" sz="1600" dirty="0">
                <a:solidFill>
                  <a:schemeClr val="accent3"/>
                </a:solidFill>
                <a:latin typeface="+mj-ea"/>
                <a:ea typeface="+mj-ea"/>
              </a:rPr>
              <a:t>2</a:t>
            </a:r>
            <a:r>
              <a:rPr lang="ko-KR" altLang="en-US" sz="1600" dirty="0">
                <a:solidFill>
                  <a:schemeClr val="accent3"/>
                </a:solidFill>
                <a:latin typeface="+mj-ea"/>
                <a:ea typeface="+mj-ea"/>
              </a:rPr>
              <a:t>주간 </a:t>
            </a:r>
            <a:r>
              <a:rPr lang="ko-KR" altLang="en-US" sz="1600" dirty="0" err="1">
                <a:solidFill>
                  <a:schemeClr val="accent3"/>
                </a:solidFill>
                <a:latin typeface="+mj-ea"/>
                <a:ea typeface="+mj-ea"/>
              </a:rPr>
              <a:t>보관후</a:t>
            </a:r>
            <a:r>
              <a:rPr lang="ko-KR" altLang="en-US" sz="1600" dirty="0">
                <a:solidFill>
                  <a:schemeClr val="accent3"/>
                </a:solidFill>
                <a:latin typeface="+mj-ea"/>
                <a:ea typeface="+mj-ea"/>
              </a:rPr>
              <a:t> 폐기</a:t>
            </a:r>
          </a:p>
        </p:txBody>
      </p:sp>
      <p:sp>
        <p:nvSpPr>
          <p:cNvPr id="38" name="제목 3"/>
          <p:cNvSpPr txBox="1">
            <a:spLocks/>
          </p:cNvSpPr>
          <p:nvPr/>
        </p:nvSpPr>
        <p:spPr bwMode="auto">
          <a:xfrm>
            <a:off x="4261012" y="4687020"/>
            <a:ext cx="266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>
                <a:solidFill>
                  <a:schemeClr val="accent3"/>
                </a:solidFill>
              </a:rPr>
              <a:t>■ 접수방법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0548" y="5079076"/>
            <a:ext cx="38238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홈페이지 접수 </a:t>
            </a:r>
            <a:r>
              <a:rPr lang="en-US" altLang="ko-KR" sz="1300" b="1" dirty="0">
                <a:solidFill>
                  <a:schemeClr val="accent3"/>
                </a:solidFill>
                <a:latin typeface="+mj-ea"/>
                <a:ea typeface="+mj-ea"/>
              </a:rPr>
              <a:t>(www.pnpsonsa.com)</a:t>
            </a:r>
          </a:p>
          <a:p>
            <a:pPr marL="285750" indent="-285750">
              <a:buFontTx/>
              <a:buChar char="-"/>
            </a:pPr>
            <a:r>
              <a:rPr lang="ko-KR" altLang="en-US" sz="1300" b="1" dirty="0" err="1">
                <a:solidFill>
                  <a:schemeClr val="accent3"/>
                </a:solidFill>
                <a:latin typeface="+mj-ea"/>
                <a:ea typeface="+mj-ea"/>
              </a:rPr>
              <a:t>이메일접수</a:t>
            </a: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     </a:t>
            </a:r>
            <a:r>
              <a:rPr lang="en-US" altLang="ko-KR" sz="1300" b="1" dirty="0">
                <a:solidFill>
                  <a:schemeClr val="accent3"/>
                </a:solidFill>
                <a:latin typeface="+mj-ea"/>
                <a:ea typeface="+mj-ea"/>
              </a:rPr>
              <a:t>(kcw5115@naver.com)</a:t>
            </a:r>
            <a:endParaRPr lang="ko-KR" altLang="en-US" sz="1300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  <p:sp>
        <p:nvSpPr>
          <p:cNvPr id="40" name="제목 3"/>
          <p:cNvSpPr txBox="1">
            <a:spLocks/>
          </p:cNvSpPr>
          <p:nvPr/>
        </p:nvSpPr>
        <p:spPr bwMode="auto">
          <a:xfrm>
            <a:off x="4324035" y="5571519"/>
            <a:ext cx="2323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dirty="0">
                <a:solidFill>
                  <a:schemeClr val="accent3"/>
                </a:solidFill>
              </a:rPr>
              <a:t>■ 문의처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19966" y="5930707"/>
            <a:ext cx="412305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전화</a:t>
            </a:r>
            <a:r>
              <a:rPr lang="en-US" altLang="ko-KR" sz="1300" b="1" dirty="0">
                <a:solidFill>
                  <a:schemeClr val="accent3"/>
                </a:solidFill>
                <a:latin typeface="+mj-ea"/>
                <a:ea typeface="+mj-ea"/>
              </a:rPr>
              <a:t>/</a:t>
            </a: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팩스   </a:t>
            </a:r>
            <a:r>
              <a:rPr lang="en-US" altLang="ko-KR" sz="1300" b="1" dirty="0">
                <a:solidFill>
                  <a:schemeClr val="accent3"/>
                </a:solidFill>
                <a:latin typeface="+mj-ea"/>
                <a:ea typeface="+mj-ea"/>
              </a:rPr>
              <a:t>: 02-736-8732 /02-736-8735</a:t>
            </a:r>
          </a:p>
          <a:p>
            <a:pPr marL="285750" indent="-285750">
              <a:buFontTx/>
              <a:buChar char="-"/>
            </a:pP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채용 담당자 </a:t>
            </a:r>
            <a:r>
              <a:rPr lang="en-US" altLang="ko-KR" sz="1300" b="1" dirty="0">
                <a:solidFill>
                  <a:schemeClr val="accent3"/>
                </a:solidFill>
                <a:latin typeface="+mj-ea"/>
                <a:ea typeface="+mj-ea"/>
              </a:rPr>
              <a:t>: </a:t>
            </a: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지원팀장 </a:t>
            </a:r>
            <a:r>
              <a:rPr lang="ko-KR" altLang="en-US" sz="1300" b="1" dirty="0" err="1">
                <a:solidFill>
                  <a:schemeClr val="accent3"/>
                </a:solidFill>
                <a:latin typeface="+mj-ea"/>
                <a:ea typeface="+mj-ea"/>
              </a:rPr>
              <a:t>김대관</a:t>
            </a: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 과장</a:t>
            </a:r>
            <a:endParaRPr lang="en-US" altLang="ko-KR" sz="1300" b="1" dirty="0">
              <a:solidFill>
                <a:schemeClr val="accent3"/>
              </a:solidFill>
              <a:latin typeface="+mj-ea"/>
              <a:ea typeface="+mj-ea"/>
            </a:endParaRPr>
          </a:p>
          <a:p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                       지원팀   </a:t>
            </a:r>
            <a:r>
              <a:rPr lang="ko-KR" altLang="en-US" sz="1300" b="1" dirty="0" err="1">
                <a:solidFill>
                  <a:schemeClr val="accent3"/>
                </a:solidFill>
                <a:latin typeface="+mj-ea"/>
                <a:ea typeface="+mj-ea"/>
              </a:rPr>
              <a:t>김채원</a:t>
            </a:r>
            <a:r>
              <a:rPr lang="ko-KR" altLang="en-US" sz="1300" b="1" dirty="0">
                <a:solidFill>
                  <a:schemeClr val="accent3"/>
                </a:solidFill>
                <a:latin typeface="+mj-ea"/>
                <a:ea typeface="+mj-ea"/>
              </a:rPr>
              <a:t> 사원</a:t>
            </a:r>
            <a:endParaRPr lang="en-US" altLang="ko-KR" sz="1300" b="1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4734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템플릿_봄날의꽃">
      <a:dk1>
        <a:srgbClr val="FFFFFF"/>
      </a:dk1>
      <a:lt1>
        <a:srgbClr val="00BEFF"/>
      </a:lt1>
      <a:dk2>
        <a:srgbClr val="DBE5F1"/>
      </a:dk2>
      <a:lt2>
        <a:srgbClr val="7F7F7F"/>
      </a:lt2>
      <a:accent1>
        <a:srgbClr val="4F81BD"/>
      </a:accent1>
      <a:accent2>
        <a:srgbClr val="92CDDC"/>
      </a:accent2>
      <a:accent3>
        <a:srgbClr val="0C1621"/>
      </a:accent3>
      <a:accent4>
        <a:srgbClr val="D9969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11275</TotalTime>
  <Words>680</Words>
  <Application>Microsoft Office PowerPoint</Application>
  <PresentationFormat>화면 슬라이드 쇼(4:3)</PresentationFormat>
  <Paragraphs>196</Paragraphs>
  <Slides>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6" baseType="lpstr">
      <vt:lpstr>HY헤드라인M</vt:lpstr>
      <vt:lpstr>굴림</vt:lpstr>
      <vt:lpstr>돋움</vt:lpstr>
      <vt:lpstr>맑은 고딕</vt:lpstr>
      <vt:lpstr>-윤고딕320</vt:lpstr>
      <vt:lpstr>-윤명조310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■ 모집분야</vt:lpstr>
      <vt:lpstr>PowerPoint 프레젠테이션</vt:lpstr>
      <vt:lpstr>PowerPoint 프레젠테이션</vt:lpstr>
      <vt:lpstr>■ 신입 및 경력 채용과정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파워포인트배경(부드러운 푸른색 곡선)</dc:title>
  <dc:creator>㈜비즈폼</dc:creator>
  <dc:description>무단 복제 배포시 법적 불이익을 받을 수 있습니다.</dc:description>
  <cp:lastModifiedBy>신 미예</cp:lastModifiedBy>
  <cp:revision>759</cp:revision>
  <cp:lastPrinted>2021-01-06T01:27:00Z</cp:lastPrinted>
  <dcterms:created xsi:type="dcterms:W3CDTF">2013-12-05T04:50:26Z</dcterms:created>
  <dcterms:modified xsi:type="dcterms:W3CDTF">2021-01-06T01:27:27Z</dcterms:modified>
  <cp:category>본 문서의 저작권은 비즈폼에 있습니다.</cp:category>
</cp:coreProperties>
</file>