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7" r:id="rId5"/>
    <p:sldId id="271" r:id="rId6"/>
    <p:sldId id="270" r:id="rId7"/>
    <p:sldId id="273" r:id="rId8"/>
    <p:sldId id="272" r:id="rId9"/>
    <p:sldId id="264" r:id="rId10"/>
    <p:sldId id="259" r:id="rId11"/>
    <p:sldId id="274" r:id="rId12"/>
    <p:sldId id="269" r:id="rId13"/>
    <p:sldId id="266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>
      <p:cViewPr varScale="1">
        <p:scale>
          <a:sx n="115" d="100"/>
          <a:sy n="115" d="100"/>
        </p:scale>
        <p:origin x="1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E24A0B-534C-4C95-98EB-483CADF21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3024AC8-81B2-4C61-95EA-93FBE4265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C062136-91BF-468C-9281-EE87BE628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2020-10-15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0CB53BB-FB08-4C57-9A78-EA2D62B33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1411C12-D3D8-4472-9BBC-FF723D974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858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8F0F9A-35A1-4A04-B12E-6E5854CCD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7ECC33E-31AC-4B8C-A9DC-FF2E6431C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C1B3EE6-A4B5-46BD-A1B6-D92162CEB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2020-10-15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D9F983-9BF0-4A60-A03D-F74C90FD6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706B3AD-BBD9-4FDC-B6E1-64AEB5933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5002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4B8BE7E-5229-4154-82E4-C5937CBCDA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BF2B474-F594-497E-9EE7-A2ACDC60A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1E246EB-C53E-47E4-91E8-6CEE4F25D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2020-10-15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5606EDB-C802-442A-BF52-DEC4E264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5BFA247-DF18-422B-9536-964B0820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236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AD721E-A2C6-4349-96CF-C68BADF83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00" y="560991"/>
            <a:ext cx="10515600" cy="678770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9370ED3-0D39-4F1B-8964-D94691DAE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0E22819-4ADA-4DAF-9668-C3712A98C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2020-10-15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10FF205-0263-43AE-AD41-C85AB94E8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B8BF097-F223-448F-8D72-2290C6413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F203C14-3657-49EB-B044-77FA2147D73A}"/>
              </a:ext>
            </a:extLst>
          </p:cNvPr>
          <p:cNvSpPr/>
          <p:nvPr userDrawn="1"/>
        </p:nvSpPr>
        <p:spPr>
          <a:xfrm>
            <a:off x="0" y="1269000"/>
            <a:ext cx="6546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694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F74894-385E-49B8-B96D-F0B7575B9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5A742C0-A57C-4243-818E-5C4ADC6B5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6EF29A8-1AD4-4EBC-91DE-AC595D88E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2020-10-15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AD8AF96-174C-41C4-A287-66A9C3B21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6AC35EC-57D5-4C40-815F-3EAD9791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888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E44BB8-CA94-4D64-A52A-827BC4B0C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E3D73F-A147-41AF-8D6A-48EECF7D2D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562959-60B9-473F-B759-2F5CBAA19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CD3B9F5-66BB-4C14-9EE7-4E686857D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2020-10-15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9104FF2-AC71-4693-85EF-3A78C8A11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773B57D-8EBF-4391-833A-00B4226A8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606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E5FB09-2636-4FC1-A078-EF3D249F4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00CC755-5ADB-4519-AC1B-883864653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E8674E6-4B6B-45BD-9CD4-1AC91233D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2CFD642-BA4B-4DF9-9C5D-6B85A708D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4D0D85C-8830-4C0F-8904-BB08D7BD0D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6736CF1-DACF-48E3-8A22-567A6C6F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2020-10-15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4286EFA-D2E2-48A1-A45E-435631653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389871B-2B96-469D-BCD6-14678561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012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D75FCE-EF56-4A65-A956-FF7BEE588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E53E433-4771-4599-B688-A31B5A7F5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2020-10-15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45DEE40-D8EC-4C22-80C5-9F640D6A1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EFA3C4E-6D17-467C-8DB9-0D889842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293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1B6B4B3-918C-48C2-9E55-1E3A7E32E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2020-10-15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A3F181B-2FD7-4FD5-BC19-E23DF823F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F126685-F324-4A32-B387-2698D48D0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993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089015-753D-4941-8FAF-6088F928F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E58454D-778D-4C51-965A-D9FD126C7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F5BA344-C7E0-4C5F-8ED2-414552F4C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8986B2-8EBD-49B6-AFB9-8AACF02C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2020-10-15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24AC9C5-7CEF-45BD-A261-D8A696A06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1080C56-D93A-47BD-BECB-8E4BC068D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118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6A01EC-6AA2-4F76-A38F-D4162E77F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F0D33B8-3668-4565-97B6-C3CB761B7F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E33C6EA-5494-4B84-A939-282A04EE5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5266E76-9F08-499E-9A6B-10EAE795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2020-10-15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A9C6EFE-F585-4EFC-BA06-ECC3DB3AC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E57D8E5-8E49-4DF4-A1F1-C968C2FA1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170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0B090AA-4918-4E75-B68F-76A22843F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814637E-3E6C-4956-B8DA-33485E9C8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8730FC5-3762-4514-A813-C9C45AE202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8C1E7-3ECF-4BE8-9415-BABB9E32CB64}" type="datetimeFigureOut">
              <a:rPr lang="ko-KR" altLang="en-US" smtClean="0"/>
              <a:t>2020-10-15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B7470F-5CDF-4054-A678-164616D9D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BADBCF-5E01-4655-A2E9-9634F6189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88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plan@innjob.cok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bstart.co.k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3E6AE6-4054-4909-9796-8B90E6723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09000"/>
            <a:ext cx="12192000" cy="1745963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dirty="0">
                <a:solidFill>
                  <a:schemeClr val="bg1"/>
                </a:solidFill>
              </a:rPr>
              <a:t>목원대학교 </a:t>
            </a:r>
            <a:r>
              <a:rPr lang="en-US" altLang="ko-KR" sz="2800" dirty="0">
                <a:solidFill>
                  <a:schemeClr val="bg1"/>
                </a:solidFill>
              </a:rPr>
              <a:t/>
            </a:r>
            <a:br>
              <a:rPr lang="en-US" altLang="ko-KR" sz="2800" dirty="0">
                <a:solidFill>
                  <a:schemeClr val="bg1"/>
                </a:solidFill>
              </a:rPr>
            </a:br>
            <a:r>
              <a:rPr lang="ko-KR" altLang="en-US" sz="4800" b="1" dirty="0" smtClean="0">
                <a:solidFill>
                  <a:schemeClr val="bg1"/>
                </a:solidFill>
              </a:rPr>
              <a:t>취창업지원단 </a:t>
            </a:r>
            <a:r>
              <a:rPr lang="ko-KR" altLang="en-US" sz="4800" b="1" dirty="0">
                <a:solidFill>
                  <a:schemeClr val="bg1"/>
                </a:solidFill>
              </a:rPr>
              <a:t>온라인 교육 </a:t>
            </a:r>
            <a:r>
              <a:rPr lang="ko-KR" altLang="en-US" sz="4800" b="1" dirty="0" smtClean="0">
                <a:solidFill>
                  <a:schemeClr val="bg1"/>
                </a:solidFill>
              </a:rPr>
              <a:t>이용방법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586000" y="5184000"/>
            <a:ext cx="7542000" cy="90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smtClean="0">
                <a:solidFill>
                  <a:schemeClr val="tx1"/>
                </a:solidFill>
              </a:rPr>
              <a:t>목원대학교 취창업지원단</a:t>
            </a:r>
            <a:endParaRPr lang="ko-KR" altLang="en-US" sz="4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32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187BCC6-B04B-4EBD-8616-C5F406F2C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42" y="2087585"/>
            <a:ext cx="5527515" cy="35220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2FD44ABA-62D0-4DB9-9C35-5D22D89FD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8. </a:t>
            </a:r>
            <a:r>
              <a:rPr lang="ko-KR" altLang="en-US" dirty="0"/>
              <a:t>수료증 발급 방법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834720C0-BC9B-4A22-BFD3-2450ABA7847E}"/>
              </a:ext>
            </a:extLst>
          </p:cNvPr>
          <p:cNvSpPr txBox="1">
            <a:spLocks/>
          </p:cNvSpPr>
          <p:nvPr/>
        </p:nvSpPr>
        <p:spPr>
          <a:xfrm>
            <a:off x="7086000" y="1171504"/>
            <a:ext cx="3150000" cy="658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진도 확인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C638BE3D-2FD7-4CE4-9DDD-022696939A83}"/>
              </a:ext>
            </a:extLst>
          </p:cNvPr>
          <p:cNvSpPr/>
          <p:nvPr/>
        </p:nvSpPr>
        <p:spPr>
          <a:xfrm>
            <a:off x="5779380" y="3622284"/>
            <a:ext cx="698676" cy="25671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4BBB34CA-2810-47D4-9D4B-9051DECA7CDE}"/>
              </a:ext>
            </a:extLst>
          </p:cNvPr>
          <p:cNvSpPr/>
          <p:nvPr/>
        </p:nvSpPr>
        <p:spPr>
          <a:xfrm>
            <a:off x="2902281" y="3623188"/>
            <a:ext cx="698676" cy="2558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DACA5457-2F32-4B6E-B1D3-A6C188B5A5B6}"/>
              </a:ext>
            </a:extLst>
          </p:cNvPr>
          <p:cNvSpPr txBox="1">
            <a:spLocks/>
          </p:cNvSpPr>
          <p:nvPr/>
        </p:nvSpPr>
        <p:spPr>
          <a:xfrm>
            <a:off x="7251600" y="1796585"/>
            <a:ext cx="3825000" cy="854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2000" dirty="0"/>
              <a:t>진도가 </a:t>
            </a:r>
            <a:r>
              <a:rPr lang="en-US" altLang="ko-KR" sz="2000" dirty="0"/>
              <a:t>80% </a:t>
            </a:r>
            <a:r>
              <a:rPr lang="ko-KR" altLang="en-US" sz="2000" dirty="0"/>
              <a:t>이상 되면 수료증이 양성화 됨</a:t>
            </a:r>
            <a:r>
              <a:rPr lang="en-US" altLang="ko-KR" sz="2000" dirty="0"/>
              <a:t>.</a:t>
            </a:r>
          </a:p>
        </p:txBody>
      </p:sp>
      <p:sp>
        <p:nvSpPr>
          <p:cNvPr id="24" name="내용 개체 틀 2">
            <a:extLst>
              <a:ext uri="{FF2B5EF4-FFF2-40B4-BE49-F238E27FC236}">
                <a16:creationId xmlns:a16="http://schemas.microsoft.com/office/drawing/2014/main" id="{C130D0F7-52C7-4524-9055-1E33B5E04C11}"/>
              </a:ext>
            </a:extLst>
          </p:cNvPr>
          <p:cNvSpPr txBox="1">
            <a:spLocks/>
          </p:cNvSpPr>
          <p:nvPr/>
        </p:nvSpPr>
        <p:spPr>
          <a:xfrm>
            <a:off x="7233327" y="2876287"/>
            <a:ext cx="3799743" cy="552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800" dirty="0"/>
              <a:t>수료증 클릭 및 출력</a:t>
            </a:r>
            <a:endParaRPr lang="en-US" altLang="ko-KR" sz="1800" dirty="0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59DE40B2-1670-42C9-8402-D633E503D760}"/>
              </a:ext>
            </a:extLst>
          </p:cNvPr>
          <p:cNvSpPr/>
          <p:nvPr/>
        </p:nvSpPr>
        <p:spPr>
          <a:xfrm>
            <a:off x="2721000" y="3198925"/>
            <a:ext cx="359118" cy="3592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A398A06B-B1C5-44BB-97A4-1A2DBEADF823}"/>
              </a:ext>
            </a:extLst>
          </p:cNvPr>
          <p:cNvSpPr/>
          <p:nvPr/>
        </p:nvSpPr>
        <p:spPr>
          <a:xfrm>
            <a:off x="5814325" y="4026775"/>
            <a:ext cx="359118" cy="3592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3D2FA270-5DA7-455C-A097-E5177DECB526}"/>
              </a:ext>
            </a:extLst>
          </p:cNvPr>
          <p:cNvSpPr/>
          <p:nvPr/>
        </p:nvSpPr>
        <p:spPr>
          <a:xfrm>
            <a:off x="6546000" y="1796585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4D98DAB4-4FE8-4E45-AF41-493472205599}"/>
              </a:ext>
            </a:extLst>
          </p:cNvPr>
          <p:cNvSpPr/>
          <p:nvPr/>
        </p:nvSpPr>
        <p:spPr>
          <a:xfrm>
            <a:off x="6515258" y="2766416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CFAE78C-CBA0-4CF5-822A-341327029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485" y="3697286"/>
            <a:ext cx="1817273" cy="132930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1ED8BA9-1E49-4BFF-824B-A19801139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230" y="3686895"/>
            <a:ext cx="2080237" cy="1816949"/>
          </a:xfrm>
          <a:prstGeom prst="rect">
            <a:avLst/>
          </a:prstGeom>
        </p:spPr>
      </p:pic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31745B9B-E307-4C16-B5C8-C8F0F573604E}"/>
              </a:ext>
            </a:extLst>
          </p:cNvPr>
          <p:cNvSpPr/>
          <p:nvPr/>
        </p:nvSpPr>
        <p:spPr>
          <a:xfrm>
            <a:off x="8393879" y="1854841"/>
            <a:ext cx="627121" cy="35915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6568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7F7B1F7-239B-4780-8727-85372FF16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00" y="1854000"/>
            <a:ext cx="3132185" cy="2115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03D5489-3FD1-43D5-9255-C188689B5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244" y="2809510"/>
            <a:ext cx="4209479" cy="32883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F9A40619-4788-4A98-935E-12EE9D73F465}"/>
              </a:ext>
            </a:extLst>
          </p:cNvPr>
          <p:cNvSpPr/>
          <p:nvPr/>
        </p:nvSpPr>
        <p:spPr>
          <a:xfrm>
            <a:off x="570181" y="3841094"/>
            <a:ext cx="698676" cy="2558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D86899CA-64E7-4AAD-8F10-ACE110FBAC41}"/>
              </a:ext>
            </a:extLst>
          </p:cNvPr>
          <p:cNvSpPr txBox="1">
            <a:spLocks/>
          </p:cNvSpPr>
          <p:nvPr/>
        </p:nvSpPr>
        <p:spPr>
          <a:xfrm>
            <a:off x="7656356" y="2627106"/>
            <a:ext cx="3825000" cy="854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800" dirty="0"/>
              <a:t>소속 및 학과가 나오지 않는 경우 </a:t>
            </a:r>
            <a:r>
              <a:rPr lang="en-US" altLang="ko-KR" sz="1800" dirty="0"/>
              <a:t>‘</a:t>
            </a:r>
            <a:r>
              <a:rPr lang="ko-KR" altLang="en-US" sz="1800" dirty="0" err="1"/>
              <a:t>회원정보변경＇에서</a:t>
            </a:r>
            <a:r>
              <a:rPr lang="ko-KR" altLang="en-US" sz="1800" dirty="0"/>
              <a:t> </a:t>
            </a:r>
            <a:r>
              <a:rPr lang="en-US" altLang="ko-KR" sz="1800" dirty="0"/>
              <a:t>~</a:t>
            </a:r>
            <a:r>
              <a:rPr lang="ko-KR" altLang="en-US" sz="1800" dirty="0"/>
              <a:t> </a:t>
            </a:r>
            <a:endParaRPr lang="en-US" altLang="ko-KR" sz="1800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FEB6E524-D362-4BC3-A4C2-1250A06BBAD5}"/>
              </a:ext>
            </a:extLst>
          </p:cNvPr>
          <p:cNvSpPr/>
          <p:nvPr/>
        </p:nvSpPr>
        <p:spPr>
          <a:xfrm>
            <a:off x="201882" y="3481810"/>
            <a:ext cx="359118" cy="3592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14AB9D59-D55F-4EC1-85BF-0D572E95D132}"/>
              </a:ext>
            </a:extLst>
          </p:cNvPr>
          <p:cNvSpPr/>
          <p:nvPr/>
        </p:nvSpPr>
        <p:spPr>
          <a:xfrm>
            <a:off x="7297238" y="2627106"/>
            <a:ext cx="359118" cy="3592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7A5FAB4F-6C31-4B02-971D-CD743A28A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00" y="560991"/>
            <a:ext cx="10515600" cy="678770"/>
          </a:xfrm>
        </p:spPr>
        <p:txBody>
          <a:bodyPr/>
          <a:lstStyle/>
          <a:p>
            <a:r>
              <a:rPr lang="en-US" altLang="ko-KR" dirty="0"/>
              <a:t>8. </a:t>
            </a:r>
            <a:r>
              <a:rPr lang="ko-KR" altLang="en-US" dirty="0"/>
              <a:t>수료증 발급 방법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E55DFF6D-D4B0-4D11-A277-D3D0F6C41F99}"/>
              </a:ext>
            </a:extLst>
          </p:cNvPr>
          <p:cNvSpPr/>
          <p:nvPr/>
        </p:nvSpPr>
        <p:spPr>
          <a:xfrm>
            <a:off x="3486000" y="5454000"/>
            <a:ext cx="1935000" cy="3592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584E72C7-C1AC-4396-A95F-1D192AAB9397}"/>
              </a:ext>
            </a:extLst>
          </p:cNvPr>
          <p:cNvSpPr/>
          <p:nvPr/>
        </p:nvSpPr>
        <p:spPr>
          <a:xfrm>
            <a:off x="3126882" y="4938406"/>
            <a:ext cx="359118" cy="3592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내용 개체 틀 2">
            <a:extLst>
              <a:ext uri="{FF2B5EF4-FFF2-40B4-BE49-F238E27FC236}">
                <a16:creationId xmlns:a16="http://schemas.microsoft.com/office/drawing/2014/main" id="{6A5DFCA4-4CD0-4E06-9586-B67D1B3DB164}"/>
              </a:ext>
            </a:extLst>
          </p:cNvPr>
          <p:cNvSpPr txBox="1">
            <a:spLocks/>
          </p:cNvSpPr>
          <p:nvPr/>
        </p:nvSpPr>
        <p:spPr>
          <a:xfrm>
            <a:off x="7580756" y="3841094"/>
            <a:ext cx="4140000" cy="854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ko-KR" sz="1800" dirty="0"/>
              <a:t>‘</a:t>
            </a:r>
            <a:r>
              <a:rPr lang="ko-KR" altLang="en-US" sz="1800" dirty="0" err="1"/>
              <a:t>회원정보변경＇에서</a:t>
            </a:r>
            <a:r>
              <a:rPr lang="ko-KR" altLang="en-US" sz="1800" dirty="0"/>
              <a:t> 학과</a:t>
            </a:r>
            <a:r>
              <a:rPr lang="en-US" altLang="ko-KR" sz="1800" dirty="0"/>
              <a:t> </a:t>
            </a:r>
            <a:r>
              <a:rPr lang="ko-KR" altLang="en-US" sz="1800" dirty="0"/>
              <a:t>및 학번을 입력한 후에 출력</a:t>
            </a:r>
            <a:r>
              <a:rPr lang="en-US" altLang="ko-KR" sz="1800" dirty="0"/>
              <a:t>.</a:t>
            </a:r>
            <a:r>
              <a:rPr lang="ko-KR" altLang="en-US" sz="1800" dirty="0"/>
              <a:t> </a:t>
            </a:r>
            <a:endParaRPr lang="en-US" altLang="ko-KR" sz="1800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4BAA2EC6-E4B8-4498-B418-1A983339A6C2}"/>
              </a:ext>
            </a:extLst>
          </p:cNvPr>
          <p:cNvSpPr/>
          <p:nvPr/>
        </p:nvSpPr>
        <p:spPr>
          <a:xfrm>
            <a:off x="7297238" y="3742021"/>
            <a:ext cx="359118" cy="3592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94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D98E0CF8-4971-46F3-9F0A-DC1EA6FB0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197" y="1899000"/>
            <a:ext cx="5242311" cy="3988715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7946C2CA-995F-446B-9020-A1B28AD6F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9. </a:t>
            </a:r>
            <a:r>
              <a:rPr lang="ko-KR" altLang="en-US" dirty="0"/>
              <a:t>나가기</a:t>
            </a:r>
            <a:r>
              <a:rPr lang="en-US" altLang="ko-KR" dirty="0"/>
              <a:t>(</a:t>
            </a:r>
            <a:r>
              <a:rPr lang="ko-KR" altLang="en-US" dirty="0"/>
              <a:t>로그아웃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2BF4F-D1B0-4B10-9E3F-B85EF8B35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1000" y="1326626"/>
            <a:ext cx="4500000" cy="226114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b="1" dirty="0"/>
              <a:t>로그아웃</a:t>
            </a:r>
            <a:endParaRPr lang="en-US" altLang="ko-KR" sz="1800" b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600" dirty="0"/>
              <a:t>화면 우측 상단의 </a:t>
            </a:r>
            <a:r>
              <a:rPr lang="en-US" altLang="ko-KR" sz="1600" dirty="0"/>
              <a:t>‘</a:t>
            </a:r>
            <a:r>
              <a:rPr lang="ko-KR" altLang="en-US" sz="1600" dirty="0" err="1"/>
              <a:t>나가기＇를</a:t>
            </a:r>
            <a:r>
              <a:rPr lang="ko-KR" altLang="en-US" sz="1600" dirty="0"/>
              <a:t> 클릭하시면 현재 화면에서 홈화면으로 전환됩니다</a:t>
            </a:r>
            <a:r>
              <a:rPr lang="en-US" altLang="ko-KR" sz="1600" dirty="0"/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600" dirty="0"/>
              <a:t>홈화면에서 </a:t>
            </a:r>
            <a:r>
              <a:rPr lang="en-US" altLang="ko-KR" sz="1600" dirty="0"/>
              <a:t>‘</a:t>
            </a:r>
            <a:r>
              <a:rPr lang="ko-KR" altLang="en-US" sz="1600" dirty="0"/>
              <a:t>로그아웃</a:t>
            </a:r>
            <a:r>
              <a:rPr lang="en-US" altLang="ko-KR" sz="1600" dirty="0"/>
              <a:t>’</a:t>
            </a:r>
            <a:r>
              <a:rPr lang="ko-KR" altLang="en-US" sz="1600" dirty="0"/>
              <a:t>을 클릭하여 안전하게 나가시기 바랍니다</a:t>
            </a:r>
            <a:r>
              <a:rPr lang="en-US" altLang="ko-KR" sz="1600" dirty="0"/>
              <a:t>.</a:t>
            </a:r>
            <a:endParaRPr lang="en-US" altLang="ko-KR" sz="18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ko-KR" altLang="en-US" sz="1800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671D5F9F-C9E1-40B0-A82F-A176F9333535}"/>
              </a:ext>
            </a:extLst>
          </p:cNvPr>
          <p:cNvSpPr/>
          <p:nvPr/>
        </p:nvSpPr>
        <p:spPr>
          <a:xfrm>
            <a:off x="5555827" y="1909623"/>
            <a:ext cx="731334" cy="2567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54A14F39-8353-4470-A255-2DF62FA4227A}"/>
              </a:ext>
            </a:extLst>
          </p:cNvPr>
          <p:cNvSpPr/>
          <p:nvPr/>
        </p:nvSpPr>
        <p:spPr>
          <a:xfrm>
            <a:off x="4794294" y="1424259"/>
            <a:ext cx="908017" cy="64231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solidFill>
                  <a:srgbClr val="FF0000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①</a:t>
            </a:r>
            <a:endParaRPr lang="ko-KR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D361807-987F-474C-972B-9E6AEF74D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154" y="3686519"/>
            <a:ext cx="3653346" cy="277869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6453872E-4E29-463D-A886-C49A75C3BB94}"/>
              </a:ext>
            </a:extLst>
          </p:cNvPr>
          <p:cNvSpPr/>
          <p:nvPr/>
        </p:nvSpPr>
        <p:spPr>
          <a:xfrm>
            <a:off x="6096000" y="3000859"/>
            <a:ext cx="908017" cy="64231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solidFill>
                  <a:srgbClr val="FF0000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②</a:t>
            </a:r>
            <a:endParaRPr lang="ko-KR" alt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B6DC93DB-6447-46A2-8D21-EA4209AC362E}"/>
              </a:ext>
            </a:extLst>
          </p:cNvPr>
          <p:cNvSpPr/>
          <p:nvPr/>
        </p:nvSpPr>
        <p:spPr>
          <a:xfrm>
            <a:off x="6471626" y="3615416"/>
            <a:ext cx="497862" cy="2567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8894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74C325-2DC1-4EC4-989E-7E29BF520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문의처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D42B5D6-4D2B-4D34-AE54-1EC7D6BDB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334" y="1944000"/>
            <a:ext cx="10248932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/>
              <a:t>본 과정에 오류가 있거나 시험</a:t>
            </a:r>
            <a:r>
              <a:rPr lang="en-US" altLang="ko-KR" sz="2400" dirty="0"/>
              <a:t>, </a:t>
            </a:r>
            <a:r>
              <a:rPr lang="ko-KR" altLang="en-US" sz="2400" dirty="0"/>
              <a:t>설문조사 등에 문제가 발생할 경우 아래 문의처로 연락주시기 바랍니다</a:t>
            </a:r>
            <a:r>
              <a:rPr lang="en-US" altLang="ko-KR" sz="2400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ko-KR" altLang="en-US" sz="2400" dirty="0"/>
              <a:t>㈜</a:t>
            </a:r>
            <a:r>
              <a:rPr lang="ko-KR" altLang="en-US" sz="2400" dirty="0" err="1"/>
              <a:t>인앤잡</a:t>
            </a:r>
            <a:r>
              <a:rPr lang="ko-KR" altLang="en-US" sz="2400" dirty="0"/>
              <a:t> </a:t>
            </a:r>
            <a:r>
              <a:rPr lang="ko-KR" altLang="en-US" sz="2400" dirty="0" err="1" smtClean="0"/>
              <a:t>인재교육팀</a:t>
            </a:r>
            <a:r>
              <a:rPr lang="ko-KR" altLang="en-US" sz="2400" dirty="0" smtClean="0"/>
              <a:t> </a:t>
            </a:r>
            <a:r>
              <a:rPr lang="en-US" altLang="ko-KR" sz="2400" dirty="0"/>
              <a:t>(02-454-1418, </a:t>
            </a:r>
            <a:r>
              <a:rPr lang="en-US" altLang="ko-KR" sz="2400" dirty="0" err="1">
                <a:hlinkClick r:id="rId2"/>
              </a:rPr>
              <a:t>plan@innjob.cokr</a:t>
            </a:r>
            <a:r>
              <a:rPr lang="en-US" altLang="ko-KR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2400" dirty="0" smtClean="0"/>
              <a:t>목원대학교 취업지원과 </a:t>
            </a:r>
            <a:r>
              <a:rPr lang="en-US" altLang="ko-KR" sz="2400" dirty="0" smtClean="0"/>
              <a:t>(042-829-7152, 7155)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171516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17EEB9-3019-421C-B6FD-83CB26ABB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매뉴얼 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D17D01-E911-4AF4-9B59-D64BB15D3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1000" y="1989000"/>
            <a:ext cx="8595000" cy="368999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ko-KR" altLang="en-US" sz="1800" dirty="0"/>
              <a:t>온라인 수업 안내</a:t>
            </a:r>
            <a:r>
              <a:rPr lang="en-US" altLang="ko-KR" sz="1800" dirty="0"/>
              <a:t>(3)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1800" dirty="0"/>
              <a:t>로그인 방법</a:t>
            </a:r>
            <a:r>
              <a:rPr lang="en-US" altLang="ko-KR" sz="1800" dirty="0"/>
              <a:t>(4)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1800" dirty="0"/>
              <a:t>수강 신청방법</a:t>
            </a:r>
            <a:r>
              <a:rPr lang="en-US" altLang="ko-KR" sz="1800" dirty="0"/>
              <a:t>(5)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1800" dirty="0"/>
              <a:t>개인정보변경</a:t>
            </a:r>
            <a:r>
              <a:rPr lang="en-US" altLang="ko-KR" sz="1800" dirty="0"/>
              <a:t>(6)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1800" dirty="0"/>
              <a:t>나의 강의실</a:t>
            </a:r>
            <a:r>
              <a:rPr lang="en-US" altLang="ko-KR" sz="1800" dirty="0"/>
              <a:t>(7)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1800" dirty="0"/>
              <a:t>강의 청강 방법</a:t>
            </a:r>
            <a:r>
              <a:rPr lang="en-US" altLang="ko-KR" sz="1800" dirty="0"/>
              <a:t>(8)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1800" dirty="0"/>
              <a:t>설문조사</a:t>
            </a:r>
            <a:r>
              <a:rPr lang="en-US" altLang="ko-KR" sz="1800" dirty="0"/>
              <a:t>(9)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1800" dirty="0"/>
              <a:t>수료증 발급 방법</a:t>
            </a:r>
            <a:r>
              <a:rPr lang="en-US" altLang="ko-KR" sz="1800" dirty="0"/>
              <a:t>(10)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1800" dirty="0"/>
              <a:t>나가기 및 로그아웃</a:t>
            </a:r>
            <a:r>
              <a:rPr lang="en-US" altLang="ko-KR" sz="1800" dirty="0"/>
              <a:t>(12)</a:t>
            </a:r>
          </a:p>
          <a:p>
            <a:pPr marL="0" indent="0">
              <a:buNone/>
            </a:pPr>
            <a:r>
              <a:rPr lang="ko-KR" altLang="en-US" sz="1800" dirty="0"/>
              <a:t>문의처</a:t>
            </a:r>
            <a:r>
              <a:rPr lang="en-US" altLang="ko-KR" sz="1800" dirty="0"/>
              <a:t>(13)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1733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469B0C-1750-4E43-BD8D-DAE907210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/>
              <a:t>1. </a:t>
            </a:r>
            <a:r>
              <a:rPr lang="ko-KR" altLang="en-US" sz="3200" dirty="0" smtClean="0"/>
              <a:t>온라인 </a:t>
            </a:r>
            <a:r>
              <a:rPr lang="ko-KR" altLang="en-US" sz="3200" dirty="0"/>
              <a:t>수업 안내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5DC399-3501-4F6C-90C9-391CBC32A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000" y="1719000"/>
            <a:ext cx="5206528" cy="4230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dirty="0"/>
              <a:t>직장예비학교는 </a:t>
            </a:r>
            <a:r>
              <a:rPr lang="en-US" altLang="ko-KR" sz="1800" dirty="0"/>
              <a:t>8</a:t>
            </a:r>
            <a:r>
              <a:rPr lang="ko-KR" altLang="en-US" sz="1800" dirty="0"/>
              <a:t>개 과목입니다</a:t>
            </a:r>
            <a:r>
              <a:rPr lang="en-US" altLang="ko-KR" sz="1800" dirty="0"/>
              <a:t>.</a:t>
            </a:r>
            <a:r>
              <a:rPr lang="ko-KR" altLang="en-US" sz="1800" dirty="0"/>
              <a:t> </a:t>
            </a:r>
            <a:endParaRPr lang="en-US" altLang="ko-KR" sz="18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800" dirty="0"/>
              <a:t>각 과목별로 수강이 가능합니다</a:t>
            </a:r>
            <a:r>
              <a:rPr lang="en-US" altLang="ko-KR" sz="1800" dirty="0"/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800" dirty="0"/>
              <a:t>각 과목별로 수료증 발급이 가능합니다</a:t>
            </a:r>
            <a:r>
              <a:rPr lang="en-US" altLang="ko-KR" sz="18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800" dirty="0" smtClean="0"/>
              <a:t>각 </a:t>
            </a:r>
            <a:r>
              <a:rPr lang="ko-KR" altLang="en-US" sz="1800" dirty="0"/>
              <a:t>과목은 </a:t>
            </a:r>
            <a:r>
              <a:rPr lang="en-US" altLang="ko-KR" sz="1800" dirty="0"/>
              <a:t>1)</a:t>
            </a:r>
            <a:r>
              <a:rPr lang="ko-KR" altLang="en-US" sz="1800" dirty="0"/>
              <a:t>정해진 시간의 </a:t>
            </a:r>
            <a:r>
              <a:rPr lang="en-US" altLang="ko-KR" sz="1800" dirty="0"/>
              <a:t>80%</a:t>
            </a:r>
            <a:r>
              <a:rPr lang="ko-KR" altLang="en-US" sz="1800" dirty="0"/>
              <a:t>이상을 수강해야 하며 </a:t>
            </a:r>
            <a:r>
              <a:rPr lang="en-US" altLang="ko-KR" sz="1800" dirty="0"/>
              <a:t>2)</a:t>
            </a:r>
            <a:r>
              <a:rPr lang="ko-KR" altLang="en-US" sz="1800" dirty="0"/>
              <a:t>퀴즈가 있는 경우 퀴즈를 풀어야 다음 목차로 이동합니다</a:t>
            </a:r>
            <a:r>
              <a:rPr lang="en-US" altLang="ko-KR" sz="1800" dirty="0"/>
              <a:t>.</a:t>
            </a:r>
            <a:r>
              <a:rPr lang="ko-KR" altLang="en-US" sz="1800" dirty="0"/>
              <a:t> </a:t>
            </a:r>
            <a:endParaRPr lang="en-US" altLang="ko-KR" sz="1800" dirty="0"/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800" dirty="0" err="1" smtClean="0"/>
              <a:t>수업평가는</a:t>
            </a:r>
            <a:r>
              <a:rPr lang="ko-KR" altLang="en-US" sz="1800" dirty="0" smtClean="0"/>
              <a:t> </a:t>
            </a:r>
            <a:r>
              <a:rPr lang="ko-KR" altLang="en-US" sz="1800" dirty="0"/>
              <a:t>출석</a:t>
            </a:r>
            <a:r>
              <a:rPr lang="en-US" altLang="ko-KR" sz="1800" dirty="0"/>
              <a:t>80%, </a:t>
            </a:r>
            <a:r>
              <a:rPr lang="ko-KR" altLang="en-US" sz="1800" dirty="0"/>
              <a:t>퀴즈풀이 </a:t>
            </a:r>
            <a:r>
              <a:rPr lang="en-US" altLang="ko-KR" sz="1800" dirty="0"/>
              <a:t>20%</a:t>
            </a:r>
            <a:r>
              <a:rPr lang="ko-KR" altLang="en-US" sz="1800" dirty="0"/>
              <a:t>를 반영합니다</a:t>
            </a:r>
            <a:r>
              <a:rPr lang="en-US" altLang="ko-KR" sz="1800" dirty="0" smtClean="0"/>
              <a:t>. </a:t>
            </a:r>
            <a:r>
              <a:rPr lang="en-US" altLang="ko-KR" sz="18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ko-KR" altLang="en-US" sz="1800" dirty="0">
                <a:solidFill>
                  <a:schemeClr val="accent2">
                    <a:lumMod val="75000"/>
                  </a:schemeClr>
                </a:solidFill>
              </a:rPr>
              <a:t>본 과정은 모바일로 청강이 불가능합니다</a:t>
            </a:r>
            <a:r>
              <a:rPr lang="en-US" altLang="ko-KR" sz="1800" dirty="0">
                <a:solidFill>
                  <a:schemeClr val="accent2">
                    <a:lumMod val="75000"/>
                  </a:schemeClr>
                </a:solidFill>
              </a:rPr>
              <a:t>.)</a:t>
            </a:r>
            <a:endParaRPr lang="ko-KR" alt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B8925B0-2826-41C4-BD7D-6C5F69BD0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00" y="2124000"/>
            <a:ext cx="4586941" cy="329952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47860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A7199999-C2F1-47A4-A9CC-9E5CAE624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00" y="2071558"/>
            <a:ext cx="5515474" cy="39674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5469B0C-1750-4E43-BD8D-DAE907210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로그인 방법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5DC399-3501-4F6C-90C9-391CBC32A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000" y="3474001"/>
            <a:ext cx="5265000" cy="1666215"/>
          </a:xfrm>
        </p:spPr>
        <p:txBody>
          <a:bodyPr>
            <a:noAutofit/>
          </a:bodyPr>
          <a:lstStyle/>
          <a:p>
            <a:r>
              <a:rPr lang="en-US" altLang="ko-KR" sz="2000" dirty="0">
                <a:hlinkClick r:id="rId3"/>
              </a:rPr>
              <a:t>mokwon.jobstart.co.kr</a:t>
            </a:r>
            <a:r>
              <a:rPr lang="en-US" altLang="ko-KR" sz="1800" dirty="0"/>
              <a:t> </a:t>
            </a:r>
            <a:r>
              <a:rPr lang="ko-KR" altLang="en-US" sz="1800" dirty="0"/>
              <a:t>로 접속 후 로그인</a:t>
            </a:r>
            <a:endParaRPr lang="en-US" altLang="ko-KR" sz="1800" dirty="0"/>
          </a:p>
          <a:p>
            <a:r>
              <a:rPr lang="ko-KR" altLang="en-US" sz="1800" dirty="0"/>
              <a:t>로그인 </a:t>
            </a:r>
            <a:r>
              <a:rPr lang="en-US" altLang="ko-KR" sz="1800" dirty="0"/>
              <a:t>ID</a:t>
            </a:r>
            <a:r>
              <a:rPr lang="ko-KR" altLang="en-US" sz="1800" dirty="0"/>
              <a:t>와</a:t>
            </a:r>
            <a:r>
              <a:rPr lang="en-US" altLang="ko-KR" sz="1800" dirty="0"/>
              <a:t> PW</a:t>
            </a:r>
            <a:r>
              <a:rPr lang="ko-KR" altLang="en-US" sz="1800" dirty="0"/>
              <a:t>는 입력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- ID :</a:t>
            </a:r>
            <a:r>
              <a:rPr lang="ko-KR" altLang="en-US" sz="1800" dirty="0"/>
              <a:t> 학번</a:t>
            </a:r>
            <a:endParaRPr lang="en-US" altLang="ko-KR" sz="1800" dirty="0"/>
          </a:p>
          <a:p>
            <a:pPr>
              <a:buFontTx/>
              <a:buChar char="-"/>
            </a:pPr>
            <a:r>
              <a:rPr lang="en-US" altLang="ko-KR" sz="1800" dirty="0"/>
              <a:t>PW :</a:t>
            </a:r>
            <a:r>
              <a:rPr lang="ko-KR" altLang="en-US" sz="1800" dirty="0"/>
              <a:t> 생년월일 </a:t>
            </a:r>
            <a:r>
              <a:rPr lang="en-US" altLang="ko-KR" sz="1800" dirty="0"/>
              <a:t>8</a:t>
            </a:r>
            <a:r>
              <a:rPr lang="ko-KR" altLang="en-US" sz="1800" dirty="0"/>
              <a:t>자리</a:t>
            </a:r>
            <a:r>
              <a:rPr lang="en-US" altLang="ko-KR" sz="1800" dirty="0"/>
              <a:t>(</a:t>
            </a:r>
            <a:r>
              <a:rPr lang="ko-KR" altLang="en-US" sz="1800" dirty="0"/>
              <a:t>변경 가능</a:t>
            </a:r>
            <a:r>
              <a:rPr lang="en-US" altLang="ko-KR" sz="1800" dirty="0"/>
              <a:t>)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5B46F914-299F-4043-BA61-555FB681C705}"/>
              </a:ext>
            </a:extLst>
          </p:cNvPr>
          <p:cNvSpPr/>
          <p:nvPr/>
        </p:nvSpPr>
        <p:spPr>
          <a:xfrm>
            <a:off x="681327" y="5140216"/>
            <a:ext cx="1260000" cy="765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753F13D1-DE87-4915-A485-58120C78531D}"/>
              </a:ext>
            </a:extLst>
          </p:cNvPr>
          <p:cNvSpPr/>
          <p:nvPr/>
        </p:nvSpPr>
        <p:spPr>
          <a:xfrm>
            <a:off x="156000" y="4689000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126F4108-947A-445C-9CC4-CC7B56636E76}"/>
              </a:ext>
            </a:extLst>
          </p:cNvPr>
          <p:cNvSpPr/>
          <p:nvPr/>
        </p:nvSpPr>
        <p:spPr>
          <a:xfrm>
            <a:off x="6006000" y="2912978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39E6DBC7-9D94-47CB-8FA0-B7A42974C36C}"/>
              </a:ext>
            </a:extLst>
          </p:cNvPr>
          <p:cNvSpPr/>
          <p:nvPr/>
        </p:nvSpPr>
        <p:spPr>
          <a:xfrm>
            <a:off x="6025608" y="1766289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104E6292-9895-4D73-99D5-EDABE9203B1E}"/>
              </a:ext>
            </a:extLst>
          </p:cNvPr>
          <p:cNvSpPr txBox="1">
            <a:spLocks/>
          </p:cNvSpPr>
          <p:nvPr/>
        </p:nvSpPr>
        <p:spPr>
          <a:xfrm>
            <a:off x="6655608" y="1910983"/>
            <a:ext cx="5077800" cy="776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/>
              <a:t>로그인 후 온라인교육 클릭</a:t>
            </a:r>
          </a:p>
        </p:txBody>
      </p:sp>
      <p:cxnSp>
        <p:nvCxnSpPr>
          <p:cNvPr id="15" name="연결선: 꺾임 14">
            <a:extLst>
              <a:ext uri="{FF2B5EF4-FFF2-40B4-BE49-F238E27FC236}">
                <a16:creationId xmlns:a16="http://schemas.microsoft.com/office/drawing/2014/main" id="{AA338B87-961C-4695-9B09-A5CA138BB2C7}"/>
              </a:ext>
            </a:extLst>
          </p:cNvPr>
          <p:cNvCxnSpPr>
            <a:cxnSpLocks/>
            <a:stCxn id="5" idx="2"/>
            <a:endCxn id="3" idx="2"/>
          </p:cNvCxnSpPr>
          <p:nvPr/>
        </p:nvCxnSpPr>
        <p:spPr>
          <a:xfrm rot="5400000" flipH="1" flipV="1">
            <a:off x="4817413" y="1634129"/>
            <a:ext cx="765000" cy="7777173"/>
          </a:xfrm>
          <a:prstGeom prst="bentConnector3">
            <a:avLst>
              <a:gd name="adj1" fmla="val -2988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5107372F-7BFC-4EF4-BC75-E2CAEE07ED9C}"/>
              </a:ext>
            </a:extLst>
          </p:cNvPr>
          <p:cNvSpPr/>
          <p:nvPr/>
        </p:nvSpPr>
        <p:spPr>
          <a:xfrm>
            <a:off x="2206359" y="2102604"/>
            <a:ext cx="765000" cy="30525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007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364A5E9-8FE3-4B8C-A339-1176C9B55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04" y="1674000"/>
            <a:ext cx="5338407" cy="41665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5469B0C-1750-4E43-BD8D-DAE907210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개인정보 변경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5DC399-3501-4F6C-90C9-391CBC32A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336" y="2394001"/>
            <a:ext cx="5077800" cy="1170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/>
              <a:t>로그인 후 개인비밀번호는 변경 하신 후에 사용하시는 것이 좋습니다</a:t>
            </a:r>
            <a:r>
              <a:rPr lang="en-US" altLang="ko-KR" sz="2000" dirty="0"/>
              <a:t>..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5B46F914-299F-4043-BA61-555FB681C705}"/>
              </a:ext>
            </a:extLst>
          </p:cNvPr>
          <p:cNvSpPr/>
          <p:nvPr/>
        </p:nvSpPr>
        <p:spPr>
          <a:xfrm>
            <a:off x="1821000" y="5184000"/>
            <a:ext cx="3772276" cy="43400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연결선: 꺾임 6">
            <a:extLst>
              <a:ext uri="{FF2B5EF4-FFF2-40B4-BE49-F238E27FC236}">
                <a16:creationId xmlns:a16="http://schemas.microsoft.com/office/drawing/2014/main" id="{9A3A610F-EE58-4A0E-9978-DCBB1DB9D258}"/>
              </a:ext>
            </a:extLst>
          </p:cNvPr>
          <p:cNvCxnSpPr>
            <a:cxnSpLocks/>
            <a:stCxn id="13" idx="2"/>
            <a:endCxn id="3" idx="2"/>
          </p:cNvCxnSpPr>
          <p:nvPr/>
        </p:nvCxnSpPr>
        <p:spPr>
          <a:xfrm rot="16200000" flipH="1">
            <a:off x="6205467" y="554232"/>
            <a:ext cx="540002" cy="5479536"/>
          </a:xfrm>
          <a:prstGeom prst="bentConnector3">
            <a:avLst>
              <a:gd name="adj1" fmla="val 142333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타원 7">
            <a:extLst>
              <a:ext uri="{FF2B5EF4-FFF2-40B4-BE49-F238E27FC236}">
                <a16:creationId xmlns:a16="http://schemas.microsoft.com/office/drawing/2014/main" id="{86E1B15B-ED26-4F61-AA01-E15711AEB917}"/>
              </a:ext>
            </a:extLst>
          </p:cNvPr>
          <p:cNvSpPr/>
          <p:nvPr/>
        </p:nvSpPr>
        <p:spPr>
          <a:xfrm>
            <a:off x="5998800" y="2394001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9A921D3B-4564-4457-925A-0097CF9D79C8}"/>
              </a:ext>
            </a:extLst>
          </p:cNvPr>
          <p:cNvSpPr/>
          <p:nvPr/>
        </p:nvSpPr>
        <p:spPr>
          <a:xfrm>
            <a:off x="1849562" y="2336142"/>
            <a:ext cx="3772276" cy="68785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BD26FA93-F603-4FA5-B023-A238DD4413C1}"/>
              </a:ext>
            </a:extLst>
          </p:cNvPr>
          <p:cNvSpPr/>
          <p:nvPr/>
        </p:nvSpPr>
        <p:spPr>
          <a:xfrm>
            <a:off x="6124438" y="4387022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72B1E14F-23FD-4327-AF49-EA3048DD2CC9}"/>
              </a:ext>
            </a:extLst>
          </p:cNvPr>
          <p:cNvSpPr txBox="1">
            <a:spLocks/>
          </p:cNvSpPr>
          <p:nvPr/>
        </p:nvSpPr>
        <p:spPr>
          <a:xfrm>
            <a:off x="6754438" y="4419000"/>
            <a:ext cx="5077800" cy="776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800" dirty="0">
                <a:solidFill>
                  <a:srgbClr val="FF0000"/>
                </a:solidFill>
              </a:rPr>
              <a:t>학번과 학과를 추가로 기입하시기 바랍니다</a:t>
            </a:r>
            <a:r>
              <a:rPr lang="en-US" altLang="ko-KR" sz="1800" dirty="0">
                <a:solidFill>
                  <a:srgbClr val="FF0000"/>
                </a:solidFill>
              </a:rPr>
              <a:t>(</a:t>
            </a:r>
            <a:r>
              <a:rPr lang="ko-KR" altLang="en-US" sz="1800" dirty="0">
                <a:solidFill>
                  <a:srgbClr val="FF0000"/>
                </a:solidFill>
              </a:rPr>
              <a:t>수료증 발급에 필수</a:t>
            </a:r>
            <a:r>
              <a:rPr lang="en-US" altLang="ko-KR" sz="1800" dirty="0">
                <a:solidFill>
                  <a:srgbClr val="FF0000"/>
                </a:solidFill>
              </a:rPr>
              <a:t> </a:t>
            </a:r>
            <a:r>
              <a:rPr lang="ko-KR" altLang="en-US" sz="1800" dirty="0">
                <a:solidFill>
                  <a:srgbClr val="FF0000"/>
                </a:solidFill>
              </a:rPr>
              <a:t>항목</a:t>
            </a:r>
            <a:r>
              <a:rPr lang="en-US" altLang="ko-KR" sz="1800" dirty="0">
                <a:solidFill>
                  <a:srgbClr val="FF0000"/>
                </a:solidFill>
              </a:rPr>
              <a:t>).</a:t>
            </a:r>
            <a:endParaRPr lang="ko-KR" altLang="en-US" sz="1800" dirty="0">
              <a:solidFill>
                <a:srgbClr val="FF0000"/>
              </a:solidFill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8141F7DF-091C-4BB3-9259-E0496713311D}"/>
              </a:ext>
            </a:extLst>
          </p:cNvPr>
          <p:cNvSpPr/>
          <p:nvPr/>
        </p:nvSpPr>
        <p:spPr>
          <a:xfrm>
            <a:off x="1807189" y="4657022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C018BA6D-ACD5-48C0-BDA2-7EE45C5F8DC5}"/>
              </a:ext>
            </a:extLst>
          </p:cNvPr>
          <p:cNvSpPr/>
          <p:nvPr/>
        </p:nvSpPr>
        <p:spPr>
          <a:xfrm>
            <a:off x="1251268" y="2394001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85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6C47B2F-B2BB-4A24-83F8-A58E1885D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00" y="2079000"/>
            <a:ext cx="5265000" cy="36484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5469B0C-1750-4E43-BD8D-DAE907210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수강신청 방법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5DC399-3501-4F6C-90C9-391CBC32A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4438" y="2169000"/>
            <a:ext cx="5077800" cy="1170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dirty="0"/>
              <a:t>과목 중 자신이 청강을 희망하는 과목을 찾아 </a:t>
            </a:r>
            <a:r>
              <a:rPr lang="en-US" altLang="ko-KR" sz="1800" dirty="0"/>
              <a:t>‘</a:t>
            </a:r>
            <a:r>
              <a:rPr lang="ko-KR" altLang="en-US" sz="1800" dirty="0"/>
              <a:t>수강신청＇ 클릭</a:t>
            </a:r>
            <a:endParaRPr lang="en-US" altLang="ko-KR" sz="1800" dirty="0"/>
          </a:p>
          <a:p>
            <a:pPr>
              <a:lnSpc>
                <a:spcPct val="150000"/>
              </a:lnSpc>
            </a:pPr>
            <a:r>
              <a:rPr lang="ko-KR" altLang="en-US" sz="1800" dirty="0"/>
              <a:t>수강과목은 제한 없음</a:t>
            </a:r>
            <a:endParaRPr lang="en-US" altLang="ko-KR" sz="1800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5B46F914-299F-4043-BA61-555FB681C705}"/>
              </a:ext>
            </a:extLst>
          </p:cNvPr>
          <p:cNvSpPr/>
          <p:nvPr/>
        </p:nvSpPr>
        <p:spPr>
          <a:xfrm>
            <a:off x="4479136" y="2531863"/>
            <a:ext cx="720000" cy="3880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연결선: 꺾임 6">
            <a:extLst>
              <a:ext uri="{FF2B5EF4-FFF2-40B4-BE49-F238E27FC236}">
                <a16:creationId xmlns:a16="http://schemas.microsoft.com/office/drawing/2014/main" id="{9A3A610F-EE58-4A0E-9978-DCBB1DB9D258}"/>
              </a:ext>
            </a:extLst>
          </p:cNvPr>
          <p:cNvCxnSpPr>
            <a:cxnSpLocks/>
            <a:stCxn id="5" idx="2"/>
            <a:endCxn id="3" idx="2"/>
          </p:cNvCxnSpPr>
          <p:nvPr/>
        </p:nvCxnSpPr>
        <p:spPr>
          <a:xfrm rot="16200000" flipH="1">
            <a:off x="6811714" y="947376"/>
            <a:ext cx="419046" cy="4364202"/>
          </a:xfrm>
          <a:prstGeom prst="bentConnector3">
            <a:avLst>
              <a:gd name="adj1" fmla="val 154552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타원 7">
            <a:extLst>
              <a:ext uri="{FF2B5EF4-FFF2-40B4-BE49-F238E27FC236}">
                <a16:creationId xmlns:a16="http://schemas.microsoft.com/office/drawing/2014/main" id="{86E1B15B-ED26-4F61-AA01-E15711AEB917}"/>
              </a:ext>
            </a:extLst>
          </p:cNvPr>
          <p:cNvSpPr/>
          <p:nvPr/>
        </p:nvSpPr>
        <p:spPr>
          <a:xfrm>
            <a:off x="5998800" y="2394001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16B6CC45-5BC0-4D79-80C7-7E17C5DC898C}"/>
              </a:ext>
            </a:extLst>
          </p:cNvPr>
          <p:cNvSpPr/>
          <p:nvPr/>
        </p:nvSpPr>
        <p:spPr>
          <a:xfrm>
            <a:off x="6124438" y="4387022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EC70A50C-1CF0-4475-A9E6-DBB78CAD3E6C}"/>
              </a:ext>
            </a:extLst>
          </p:cNvPr>
          <p:cNvSpPr txBox="1">
            <a:spLocks/>
          </p:cNvSpPr>
          <p:nvPr/>
        </p:nvSpPr>
        <p:spPr>
          <a:xfrm>
            <a:off x="6816000" y="4458225"/>
            <a:ext cx="5281562" cy="776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/>
              <a:t>수강신청을 완료한 후 </a:t>
            </a:r>
            <a:r>
              <a:rPr lang="en-US" altLang="ko-KR" sz="2000" dirty="0"/>
              <a:t>‘</a:t>
            </a:r>
            <a:r>
              <a:rPr lang="ko-KR" altLang="en-US" sz="2000" dirty="0"/>
              <a:t>내 </a:t>
            </a:r>
            <a:r>
              <a:rPr lang="ko-KR" altLang="en-US" sz="2000" dirty="0" err="1"/>
              <a:t>강의실＇을</a:t>
            </a:r>
            <a:r>
              <a:rPr lang="ko-KR" altLang="en-US" sz="2000" dirty="0"/>
              <a:t> 클릭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BC685E96-5188-4AC4-8E03-3535A749B4E0}"/>
              </a:ext>
            </a:extLst>
          </p:cNvPr>
          <p:cNvSpPr/>
          <p:nvPr/>
        </p:nvSpPr>
        <p:spPr>
          <a:xfrm>
            <a:off x="651000" y="3434555"/>
            <a:ext cx="855000" cy="6440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918ED0D1-5747-4443-A9F3-306E56F15905}"/>
              </a:ext>
            </a:extLst>
          </p:cNvPr>
          <p:cNvCxnSpPr>
            <a:cxnSpLocks/>
            <a:stCxn id="16" idx="2"/>
            <a:endCxn id="13" idx="2"/>
          </p:cNvCxnSpPr>
          <p:nvPr/>
        </p:nvCxnSpPr>
        <p:spPr>
          <a:xfrm rot="16200000" flipH="1">
            <a:off x="4689689" y="467413"/>
            <a:ext cx="1155903" cy="8378281"/>
          </a:xfrm>
          <a:prstGeom prst="bentConnector3">
            <a:avLst>
              <a:gd name="adj1" fmla="val 119777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518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1174EAD-B14A-4516-A14F-648CCE82D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51" y="2124000"/>
            <a:ext cx="5025025" cy="300275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5469B0C-1750-4E43-BD8D-DAE907210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나의 강의실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5DC399-3501-4F6C-90C9-391CBC32A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2196" y="2349001"/>
            <a:ext cx="5077800" cy="1170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/>
              <a:t>수강 신청 과목 리스트를 확인하고 해당 과목명을 클릭하면 교육화면으로 이동함</a:t>
            </a:r>
            <a:r>
              <a:rPr lang="en-US" altLang="ko-KR" sz="2000" dirty="0"/>
              <a:t>.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5B46F914-299F-4043-BA61-555FB681C705}"/>
              </a:ext>
            </a:extLst>
          </p:cNvPr>
          <p:cNvSpPr/>
          <p:nvPr/>
        </p:nvSpPr>
        <p:spPr>
          <a:xfrm>
            <a:off x="1686000" y="3390200"/>
            <a:ext cx="3772276" cy="1073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연결선: 꺾임 6">
            <a:extLst>
              <a:ext uri="{FF2B5EF4-FFF2-40B4-BE49-F238E27FC236}">
                <a16:creationId xmlns:a16="http://schemas.microsoft.com/office/drawing/2014/main" id="{9A3A610F-EE58-4A0E-9978-DCBB1DB9D258}"/>
              </a:ext>
            </a:extLst>
          </p:cNvPr>
          <p:cNvCxnSpPr>
            <a:cxnSpLocks/>
            <a:stCxn id="5" idx="2"/>
            <a:endCxn id="3" idx="2"/>
          </p:cNvCxnSpPr>
          <p:nvPr/>
        </p:nvCxnSpPr>
        <p:spPr>
          <a:xfrm rot="5400000" flipH="1" flipV="1">
            <a:off x="5929117" y="1162022"/>
            <a:ext cx="944999" cy="5658958"/>
          </a:xfrm>
          <a:prstGeom prst="bentConnector3">
            <a:avLst>
              <a:gd name="adj1" fmla="val -24191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타원 7">
            <a:extLst>
              <a:ext uri="{FF2B5EF4-FFF2-40B4-BE49-F238E27FC236}">
                <a16:creationId xmlns:a16="http://schemas.microsoft.com/office/drawing/2014/main" id="{86E1B15B-ED26-4F61-AA01-E15711AEB917}"/>
              </a:ext>
            </a:extLst>
          </p:cNvPr>
          <p:cNvSpPr/>
          <p:nvPr/>
        </p:nvSpPr>
        <p:spPr>
          <a:xfrm>
            <a:off x="5998800" y="2394001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55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A7D7AB7E-C573-41CD-BB79-F4BB4EBC7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75" y="2065739"/>
            <a:ext cx="5178675" cy="371652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2FD44ABA-62D0-4DB9-9C35-5D22D89FD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6. </a:t>
            </a:r>
            <a:r>
              <a:rPr lang="ko-KR" altLang="en-US" dirty="0"/>
              <a:t>강의 청강 방법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834720C0-BC9B-4A22-BFD3-2450ABA7847E}"/>
              </a:ext>
            </a:extLst>
          </p:cNvPr>
          <p:cNvSpPr txBox="1">
            <a:spLocks/>
          </p:cNvSpPr>
          <p:nvPr/>
        </p:nvSpPr>
        <p:spPr>
          <a:xfrm>
            <a:off x="7086000" y="1171504"/>
            <a:ext cx="3150000" cy="658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강의듣기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C638BE3D-2FD7-4CE4-9DDD-022696939A83}"/>
              </a:ext>
            </a:extLst>
          </p:cNvPr>
          <p:cNvSpPr/>
          <p:nvPr/>
        </p:nvSpPr>
        <p:spPr>
          <a:xfrm>
            <a:off x="3531000" y="4496932"/>
            <a:ext cx="698676" cy="10470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연결선: 꺾임 6">
            <a:extLst>
              <a:ext uri="{FF2B5EF4-FFF2-40B4-BE49-F238E27FC236}">
                <a16:creationId xmlns:a16="http://schemas.microsoft.com/office/drawing/2014/main" id="{604FFF38-C35C-4C59-BE6D-4DDF24CBCD3A}"/>
              </a:ext>
            </a:extLst>
          </p:cNvPr>
          <p:cNvCxnSpPr>
            <a:cxnSpLocks/>
            <a:stCxn id="14" idx="3"/>
            <a:endCxn id="24" idx="1"/>
          </p:cNvCxnSpPr>
          <p:nvPr/>
        </p:nvCxnSpPr>
        <p:spPr>
          <a:xfrm>
            <a:off x="4836000" y="4587073"/>
            <a:ext cx="2456879" cy="39525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4BBB34CA-2810-47D4-9D4B-9051DECA7CDE}"/>
              </a:ext>
            </a:extLst>
          </p:cNvPr>
          <p:cNvSpPr/>
          <p:nvPr/>
        </p:nvSpPr>
        <p:spPr>
          <a:xfrm>
            <a:off x="4436555" y="4459167"/>
            <a:ext cx="399445" cy="2558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DACA5457-2F32-4B6E-B1D3-A6C188B5A5B6}"/>
              </a:ext>
            </a:extLst>
          </p:cNvPr>
          <p:cNvSpPr txBox="1">
            <a:spLocks/>
          </p:cNvSpPr>
          <p:nvPr/>
        </p:nvSpPr>
        <p:spPr>
          <a:xfrm>
            <a:off x="7251600" y="1796585"/>
            <a:ext cx="3825000" cy="854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dirty="0" err="1"/>
              <a:t>목차명</a:t>
            </a:r>
            <a:r>
              <a:rPr lang="ko-KR" altLang="en-US" dirty="0"/>
              <a:t> 옆의 </a:t>
            </a:r>
            <a:r>
              <a:rPr lang="en-US" altLang="ko-KR" dirty="0"/>
              <a:t>‘</a:t>
            </a:r>
            <a:r>
              <a:rPr lang="ko-KR" altLang="en-US" dirty="0" err="1"/>
              <a:t>일반화질＇을</a:t>
            </a:r>
            <a:r>
              <a:rPr lang="ko-KR" altLang="en-US" dirty="0"/>
              <a:t> 클릭하면 강의 동영상을 보실 수 있습니다</a:t>
            </a:r>
            <a:r>
              <a:rPr lang="en-US" altLang="ko-KR" dirty="0"/>
              <a:t>.</a:t>
            </a:r>
          </a:p>
        </p:txBody>
      </p: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BD7716B4-703B-4D0D-B208-F4E01023D91B}"/>
              </a:ext>
            </a:extLst>
          </p:cNvPr>
          <p:cNvCxnSpPr>
            <a:cxnSpLocks/>
            <a:stCxn id="6" idx="0"/>
            <a:endCxn id="5" idx="1"/>
          </p:cNvCxnSpPr>
          <p:nvPr/>
        </p:nvCxnSpPr>
        <p:spPr>
          <a:xfrm rot="5400000" flipH="1" flipV="1">
            <a:off x="3985049" y="1395981"/>
            <a:ext cx="2996240" cy="3205662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내용 개체 틀 2">
            <a:extLst>
              <a:ext uri="{FF2B5EF4-FFF2-40B4-BE49-F238E27FC236}">
                <a16:creationId xmlns:a16="http://schemas.microsoft.com/office/drawing/2014/main" id="{C130D0F7-52C7-4524-9055-1E33B5E04C11}"/>
              </a:ext>
            </a:extLst>
          </p:cNvPr>
          <p:cNvSpPr txBox="1">
            <a:spLocks/>
          </p:cNvSpPr>
          <p:nvPr/>
        </p:nvSpPr>
        <p:spPr>
          <a:xfrm>
            <a:off x="7292879" y="4361287"/>
            <a:ext cx="4293121" cy="124207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600" dirty="0"/>
              <a:t>강의는 기준시간의 </a:t>
            </a:r>
            <a:r>
              <a:rPr lang="en-US" altLang="ko-KR" sz="1600" dirty="0"/>
              <a:t>80%</a:t>
            </a:r>
            <a:r>
              <a:rPr lang="ko-KR" altLang="en-US" sz="1600" dirty="0"/>
              <a:t>이상을 수강하여야 하며 단계별로 수강을 해야 함</a:t>
            </a:r>
            <a:endParaRPr lang="en-US" altLang="ko-KR" sz="1600" dirty="0"/>
          </a:p>
          <a:p>
            <a:pPr>
              <a:lnSpc>
                <a:spcPct val="120000"/>
              </a:lnSpc>
            </a:pPr>
            <a:r>
              <a:rPr lang="ko-KR" altLang="en-US" sz="1600" dirty="0"/>
              <a:t>퀴즈가 있는 경우 퀴즈를 풀어야 다음 과정으로 이동이 가능함</a:t>
            </a:r>
            <a:endParaRPr lang="en-US" altLang="ko-KR" sz="1600" dirty="0"/>
          </a:p>
          <a:p>
            <a:pPr>
              <a:lnSpc>
                <a:spcPct val="120000"/>
              </a:lnSpc>
            </a:pPr>
            <a:r>
              <a:rPr lang="ko-KR" altLang="en-US" sz="1600" b="1" dirty="0">
                <a:solidFill>
                  <a:srgbClr val="FF0000"/>
                </a:solidFill>
              </a:rPr>
              <a:t>단원 청강 시간이 부족하면 아래와 같은 메시지가 </a:t>
            </a:r>
            <a:r>
              <a:rPr lang="ko-KR" altLang="en-US" sz="1600" b="1" dirty="0" err="1">
                <a:solidFill>
                  <a:srgbClr val="FF0000"/>
                </a:solidFill>
              </a:rPr>
              <a:t>팝업됩니다</a:t>
            </a:r>
            <a:r>
              <a:rPr lang="en-US" altLang="ko-KR" sz="16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59DE40B2-1670-42C9-8402-D633E503D760}"/>
              </a:ext>
            </a:extLst>
          </p:cNvPr>
          <p:cNvSpPr/>
          <p:nvPr/>
        </p:nvSpPr>
        <p:spPr>
          <a:xfrm>
            <a:off x="2957838" y="4355975"/>
            <a:ext cx="399445" cy="37319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A398A06B-B1C5-44BB-97A4-1A2DBEADF823}"/>
              </a:ext>
            </a:extLst>
          </p:cNvPr>
          <p:cNvSpPr/>
          <p:nvPr/>
        </p:nvSpPr>
        <p:spPr>
          <a:xfrm>
            <a:off x="4926882" y="4168811"/>
            <a:ext cx="399445" cy="37319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3D2FA270-5DA7-455C-A097-E5177DECB526}"/>
              </a:ext>
            </a:extLst>
          </p:cNvPr>
          <p:cNvSpPr/>
          <p:nvPr/>
        </p:nvSpPr>
        <p:spPr>
          <a:xfrm>
            <a:off x="6546000" y="1796585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4D98DAB4-4FE8-4E45-AF41-493472205599}"/>
              </a:ext>
            </a:extLst>
          </p:cNvPr>
          <p:cNvSpPr/>
          <p:nvPr/>
        </p:nvSpPr>
        <p:spPr>
          <a:xfrm>
            <a:off x="6737250" y="4080367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90CBDFB2-CC15-423B-8364-EA1BE5796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879" y="2721015"/>
            <a:ext cx="1697313" cy="6583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BFD9F058-1EF0-4784-9C9A-69C296596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1674" y="2570012"/>
            <a:ext cx="2115000" cy="130909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8FBD056F-1593-440F-B346-D56203516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4782" y="5694114"/>
            <a:ext cx="2476018" cy="71466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3599C19-6BC9-4966-A9DB-1D57FACE5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4769" y="5710133"/>
            <a:ext cx="2476018" cy="69865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2DC152AD-8031-4A84-A724-628BE47099E6}"/>
              </a:ext>
            </a:extLst>
          </p:cNvPr>
          <p:cNvSpPr/>
          <p:nvPr/>
        </p:nvSpPr>
        <p:spPr>
          <a:xfrm>
            <a:off x="8052775" y="3136505"/>
            <a:ext cx="613898" cy="2558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8489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2EFDDB9-13AB-40EF-82DB-B15E0A763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00" y="1813554"/>
            <a:ext cx="5695350" cy="2496039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7946C2CA-995F-446B-9020-A1B28AD6F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7. </a:t>
            </a:r>
            <a:r>
              <a:rPr lang="ko-KR" altLang="en-US" dirty="0"/>
              <a:t>설문조사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2BF4F-D1B0-4B10-9E3F-B85EF8B35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6700" y="1274809"/>
            <a:ext cx="4764300" cy="42241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/>
              <a:t>설문조사 응답 </a:t>
            </a:r>
            <a:r>
              <a:rPr lang="ko-KR" altLang="en-US" sz="1600" b="1" dirty="0" smtClean="0"/>
              <a:t>방법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ko-KR" altLang="en-US" sz="1400" dirty="0"/>
              <a:t>교과목 수강 완료 후 설문에 응답하여야 수료가 완료됩니다</a:t>
            </a:r>
            <a:r>
              <a:rPr lang="en-US" altLang="ko-KR" sz="1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400" dirty="0"/>
              <a:t>1. </a:t>
            </a:r>
            <a:r>
              <a:rPr lang="ko-KR" altLang="en-US" sz="1400" dirty="0"/>
              <a:t>수강후기에서 내용에서 설문참여하기를 클릭합니다</a:t>
            </a:r>
            <a:r>
              <a:rPr lang="en-US" altLang="ko-KR" sz="1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400" dirty="0"/>
              <a:t>2. ‘</a:t>
            </a:r>
            <a:r>
              <a:rPr lang="ko-KR" altLang="en-US" sz="1400" dirty="0"/>
              <a:t>참여하기</a:t>
            </a:r>
            <a:r>
              <a:rPr lang="en-US" altLang="ko-KR" sz="1400" dirty="0"/>
              <a:t>’</a:t>
            </a:r>
            <a:r>
              <a:rPr lang="ko-KR" altLang="en-US" sz="1400" dirty="0"/>
              <a:t>를 누르시면 해당 사이트로 이동합니다</a:t>
            </a:r>
            <a:r>
              <a:rPr lang="en-US" altLang="ko-KR" sz="1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400" dirty="0"/>
              <a:t>3. </a:t>
            </a:r>
            <a:r>
              <a:rPr lang="ko-KR" altLang="en-US" sz="1400" dirty="0"/>
              <a:t>각 문항을 읽으신 후 각 문항에 응답하시고 마지막에 </a:t>
            </a:r>
            <a:r>
              <a:rPr lang="en-US" altLang="ko-KR" sz="1400" dirty="0"/>
              <a:t>‘</a:t>
            </a:r>
            <a:r>
              <a:rPr lang="ko-KR" altLang="en-US" sz="1400" b="1" dirty="0" err="1"/>
              <a:t>등록</a:t>
            </a:r>
            <a:r>
              <a:rPr lang="ko-KR" altLang="en-US" sz="1400" dirty="0" err="1"/>
              <a:t>＇을</a:t>
            </a:r>
            <a:r>
              <a:rPr lang="ko-KR" altLang="en-US" sz="1400" dirty="0"/>
              <a:t> 누르시면 종료됩니다</a:t>
            </a:r>
            <a:r>
              <a:rPr lang="en-US" altLang="ko-KR" sz="1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400" dirty="0"/>
              <a:t>4. </a:t>
            </a:r>
            <a:r>
              <a:rPr lang="ko-KR" altLang="en-US" sz="1400" dirty="0"/>
              <a:t>설문조사는 과목별로 실시하고 있습니다</a:t>
            </a:r>
            <a:r>
              <a:rPr lang="en-US" altLang="ko-KR" sz="1400" dirty="0"/>
              <a:t>. </a:t>
            </a:r>
            <a:r>
              <a:rPr lang="ko-KR" altLang="en-US" sz="1400" dirty="0"/>
              <a:t>자신이 청강한 과목은 모두 설문조사에 응답해야 합니다</a:t>
            </a:r>
            <a:r>
              <a:rPr lang="en-US" altLang="ko-KR" sz="1400" dirty="0"/>
              <a:t>.</a:t>
            </a:r>
            <a:endParaRPr lang="ko-KR" altLang="en-US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  <a:p>
            <a:pPr>
              <a:lnSpc>
                <a:spcPct val="150000"/>
              </a:lnSpc>
            </a:pPr>
            <a:endParaRPr lang="ko-KR" altLang="en-US" sz="1400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B6DC93DB-6447-46A2-8D21-EA4209AC362E}"/>
              </a:ext>
            </a:extLst>
          </p:cNvPr>
          <p:cNvSpPr/>
          <p:nvPr/>
        </p:nvSpPr>
        <p:spPr>
          <a:xfrm>
            <a:off x="561000" y="2906340"/>
            <a:ext cx="990000" cy="2567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54A14F39-8353-4470-A255-2DF62FA4227A}"/>
              </a:ext>
            </a:extLst>
          </p:cNvPr>
          <p:cNvSpPr/>
          <p:nvPr/>
        </p:nvSpPr>
        <p:spPr>
          <a:xfrm>
            <a:off x="-139350" y="2855265"/>
            <a:ext cx="908017" cy="64231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solidFill>
                  <a:srgbClr val="FF0000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①</a:t>
            </a:r>
            <a:endParaRPr lang="ko-KR" alt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671D5F9F-C9E1-40B0-A82F-A176F9333535}"/>
              </a:ext>
            </a:extLst>
          </p:cNvPr>
          <p:cNvSpPr/>
          <p:nvPr/>
        </p:nvSpPr>
        <p:spPr>
          <a:xfrm>
            <a:off x="2168324" y="2998964"/>
            <a:ext cx="822675" cy="2567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6453872E-4E29-463D-A886-C49A75C3BB94}"/>
              </a:ext>
            </a:extLst>
          </p:cNvPr>
          <p:cNvSpPr/>
          <p:nvPr/>
        </p:nvSpPr>
        <p:spPr>
          <a:xfrm>
            <a:off x="2225827" y="3216855"/>
            <a:ext cx="908017" cy="64231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solidFill>
                  <a:srgbClr val="FF0000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②</a:t>
            </a:r>
            <a:endParaRPr lang="ko-KR" alt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화살표: 아래쪽 12">
            <a:extLst>
              <a:ext uri="{FF2B5EF4-FFF2-40B4-BE49-F238E27FC236}">
                <a16:creationId xmlns:a16="http://schemas.microsoft.com/office/drawing/2014/main" id="{AD7F68FF-B1E4-4C9A-9C83-EF6AC1140D6D}"/>
              </a:ext>
            </a:extLst>
          </p:cNvPr>
          <p:cNvSpPr/>
          <p:nvPr/>
        </p:nvSpPr>
        <p:spPr>
          <a:xfrm>
            <a:off x="3188913" y="3186230"/>
            <a:ext cx="383954" cy="64231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2DD53D7-1DF3-495D-83FE-330130C82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844" y="3991802"/>
            <a:ext cx="3397699" cy="254133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12747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463</Words>
  <Application>Microsoft Office PowerPoint</Application>
  <PresentationFormat>와이드스크린</PresentationFormat>
  <Paragraphs>89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7" baseType="lpstr">
      <vt:lpstr>나눔명조</vt:lpstr>
      <vt:lpstr>맑은 고딕</vt:lpstr>
      <vt:lpstr>Arial</vt:lpstr>
      <vt:lpstr>Office 테마</vt:lpstr>
      <vt:lpstr>목원대학교  취창업지원단 온라인 교육 이용방법</vt:lpstr>
      <vt:lpstr>매뉴얼 목차</vt:lpstr>
      <vt:lpstr>1. 온라인 수업 안내</vt:lpstr>
      <vt:lpstr>2. 로그인 방법</vt:lpstr>
      <vt:lpstr>3. 개인정보 변경</vt:lpstr>
      <vt:lpstr>4. 수강신청 방법</vt:lpstr>
      <vt:lpstr>5. 나의 강의실</vt:lpstr>
      <vt:lpstr>6. 강의 청강 방법</vt:lpstr>
      <vt:lpstr>7. 설문조사</vt:lpstr>
      <vt:lpstr>8. 수료증 발급 방법</vt:lpstr>
      <vt:lpstr>8. 수료증 발급 방법</vt:lpstr>
      <vt:lpstr>9. 나가기(로그아웃)</vt:lpstr>
      <vt:lpstr>문의처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진로지도사 자격 교육 과정 및 시험 검정 참여 안내</dc:title>
  <dc:creator>User</dc:creator>
  <cp:lastModifiedBy>kim younglim</cp:lastModifiedBy>
  <cp:revision>52</cp:revision>
  <dcterms:created xsi:type="dcterms:W3CDTF">2020-07-15T06:40:38Z</dcterms:created>
  <dcterms:modified xsi:type="dcterms:W3CDTF">2020-10-15T04:47:29Z</dcterms:modified>
</cp:coreProperties>
</file>