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8" r:id="rId2"/>
    <p:sldId id="269" r:id="rId3"/>
    <p:sldId id="295" r:id="rId4"/>
    <p:sldId id="311" r:id="rId5"/>
    <p:sldId id="312" r:id="rId6"/>
    <p:sldId id="317" r:id="rId7"/>
    <p:sldId id="298" r:id="rId8"/>
    <p:sldId id="299" r:id="rId9"/>
    <p:sldId id="313" r:id="rId10"/>
    <p:sldId id="314" r:id="rId11"/>
    <p:sldId id="302" r:id="rId12"/>
    <p:sldId id="315" r:id="rId13"/>
    <p:sldId id="316" r:id="rId14"/>
    <p:sldId id="305" r:id="rId15"/>
    <p:sldId id="306" r:id="rId16"/>
    <p:sldId id="307" r:id="rId17"/>
    <p:sldId id="308" r:id="rId18"/>
    <p:sldId id="309" r:id="rId19"/>
    <p:sldId id="310" r:id="rId20"/>
    <p:sldId id="280" r:id="rId21"/>
    <p:sldId id="285" r:id="rId22"/>
    <p:sldId id="286" r:id="rId23"/>
    <p:sldId id="267" r:id="rId24"/>
  </p:sldIdLst>
  <p:sldSz cx="9906000" cy="6858000" type="A4"/>
  <p:notesSz cx="6858000" cy="9144000"/>
  <p:embeddedFontLst>
    <p:embeddedFont>
      <p:font typeface="나눔스퀘어" panose="020B0600000101010101" pitchFamily="50" charset="-127"/>
      <p:regular r:id="rId25"/>
    </p:embeddedFont>
    <p:embeddedFont>
      <p:font typeface="나눔스퀘어 Bold" panose="020B0600000101010101" pitchFamily="50" charset="-127"/>
      <p:bold r:id="rId26"/>
    </p:embeddedFont>
    <p:embeddedFont>
      <p:font typeface="나눔스퀘어 ExtraBold" panose="020B0600000101010101" pitchFamily="50" charset="-127"/>
      <p:bold r:id="rId27"/>
    </p:embeddedFont>
    <p:embeddedFont>
      <p:font typeface="맑은 고딕" panose="020B0503020000020004" pitchFamily="50" charset="-127"/>
      <p:regular r:id="rId28"/>
      <p:bold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CACFCA"/>
    <a:srgbClr val="F0F0F0"/>
    <a:srgbClr val="E7E6E6"/>
    <a:srgbClr val="033F97"/>
    <a:srgbClr val="01409A"/>
    <a:srgbClr val="FFFFFF"/>
    <a:srgbClr val="2D69B2"/>
    <a:srgbClr val="00A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4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2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 (내부용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659082"/>
            <a:ext cx="9906000" cy="669076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rgbClr val="0140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</a:lstStyle>
          <a:p>
            <a:r>
              <a:rPr lang="ko-KR" altLang="en-US">
                <a:solidFill>
                  <a:srgbClr val="014099"/>
                </a:solidFill>
              </a:rPr>
              <a:t>제목 </a:t>
            </a:r>
            <a:r>
              <a:rPr lang="en-US" altLang="ko-KR">
                <a:solidFill>
                  <a:srgbClr val="014099"/>
                </a:solidFill>
              </a:rPr>
              <a:t>(</a:t>
            </a:r>
            <a:r>
              <a:rPr lang="ko-KR" altLang="en-US">
                <a:solidFill>
                  <a:srgbClr val="014099"/>
                </a:solidFill>
              </a:rPr>
              <a:t>나눔스퀘어</a:t>
            </a:r>
            <a:r>
              <a:rPr lang="en-US" altLang="ko-KR">
                <a:solidFill>
                  <a:srgbClr val="014099"/>
                </a:solidFill>
              </a:rPr>
              <a:t>B)</a:t>
            </a:r>
            <a:endParaRPr lang="en-US" dirty="0"/>
          </a:p>
        </p:txBody>
      </p:sp>
      <p:sp>
        <p:nvSpPr>
          <p:cNvPr id="7" name="텍스트 개체 틀 28">
            <a:extLst>
              <a:ext uri="{FF2B5EF4-FFF2-40B4-BE49-F238E27FC236}">
                <a16:creationId xmlns:a16="http://schemas.microsoft.com/office/drawing/2014/main" id="{099A9CF4-E53E-4124-A783-8AA3A6BF85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555277"/>
            <a:ext cx="9906000" cy="355121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2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</a:lstStyle>
          <a:p>
            <a:pPr lvl="0"/>
            <a:r>
              <a:rPr lang="en-US" altLang="ko-KR"/>
              <a:t>YYYY-MM-DD</a:t>
            </a:r>
            <a:endParaRPr lang="ko-KR" altLang="en-US"/>
          </a:p>
        </p:txBody>
      </p:sp>
      <p:sp>
        <p:nvSpPr>
          <p:cNvPr id="10" name="텍스트 개체 틀 28">
            <a:extLst>
              <a:ext uri="{FF2B5EF4-FFF2-40B4-BE49-F238E27FC236}">
                <a16:creationId xmlns:a16="http://schemas.microsoft.com/office/drawing/2014/main" id="{A8AA1FF9-C466-4F48-8728-44CB1E5B19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4459091"/>
            <a:ext cx="9905999" cy="355121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</a:lstStyle>
          <a:p>
            <a:pPr lvl="0"/>
            <a:r>
              <a:rPr lang="ko-KR" altLang="en-US"/>
              <a:t>팀명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6A4E0521-7C1A-4724-AAEF-FFD3A378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89"/>
          <a:stretch/>
        </p:blipFill>
        <p:spPr>
          <a:xfrm>
            <a:off x="0" y="5494712"/>
            <a:ext cx="9906000" cy="136328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BEE989F-A281-464C-96AA-06B609843C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63" y="5631249"/>
            <a:ext cx="244447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61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4D05B3D-F4B6-4A51-938C-D8454F8482D7}"/>
              </a:ext>
            </a:extLst>
          </p:cNvPr>
          <p:cNvSpPr txBox="1"/>
          <p:nvPr userDrawn="1"/>
        </p:nvSpPr>
        <p:spPr>
          <a:xfrm>
            <a:off x="0" y="66259"/>
            <a:ext cx="9905999" cy="503806"/>
          </a:xfrm>
          <a:prstGeom prst="rect">
            <a:avLst/>
          </a:prstGeom>
          <a:noFill/>
        </p:spPr>
        <p:txBody>
          <a:bodyPr wrap="none" lIns="288000" rtlCol="0" anchor="ctr">
            <a:noAutofit/>
          </a:bodyPr>
          <a:lstStyle/>
          <a:p>
            <a:r>
              <a:rPr lang="ko-KR" altLang="en-US" sz="280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목차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91923" y="1874821"/>
            <a:ext cx="5835002" cy="3696857"/>
          </a:xfrm>
        </p:spPr>
        <p:txBody>
          <a:bodyPr>
            <a:noAutofit/>
          </a:bodyPr>
          <a:lstStyle>
            <a:lvl1pPr marL="457200" indent="-457200">
              <a:lnSpc>
                <a:spcPct val="100000"/>
              </a:lnSpc>
              <a:buFont typeface="+mj-lt"/>
              <a:buAutoNum type="arabicPeriod"/>
              <a:defRPr sz="2400"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  <a:lvl2pPr marL="800100" indent="-342900">
              <a:lnSpc>
                <a:spcPct val="100000"/>
              </a:lnSpc>
              <a:buFont typeface="나눔스퀘어" panose="020B0600000101010101" pitchFamily="34" charset="-127"/>
              <a:buChar char="–"/>
              <a:defRPr sz="1800">
                <a:latin typeface="나눔스퀘어" panose="020B0600000101010101" pitchFamily="50" charset="-127"/>
                <a:ea typeface="나눔스퀘어" panose="020B0600000101010101" pitchFamily="50" charset="-127"/>
              </a:defRPr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ko-KR" altLang="en-US"/>
              <a:t>첫 번째 수준 </a:t>
            </a:r>
            <a:r>
              <a:rPr lang="en-US" altLang="ko-KR"/>
              <a:t>(</a:t>
            </a:r>
            <a:r>
              <a:rPr lang="ko-KR" altLang="en-US"/>
              <a:t>나눔스퀘어</a:t>
            </a:r>
            <a:r>
              <a:rPr lang="en-US" altLang="ko-KR"/>
              <a:t>B)</a:t>
            </a:r>
            <a:endParaRPr lang="ko-KR" altLang="en-US"/>
          </a:p>
          <a:p>
            <a:pPr lvl="1"/>
            <a:r>
              <a:rPr lang="ko-KR" altLang="en-US"/>
              <a:t>두 번째 수준 </a:t>
            </a:r>
            <a:r>
              <a:rPr lang="en-US" altLang="ko-KR"/>
              <a:t>(</a:t>
            </a:r>
            <a:r>
              <a:rPr lang="ko-KR" altLang="en-US"/>
              <a:t>나눔스퀘어</a:t>
            </a:r>
            <a:r>
              <a:rPr lang="en-US" altLang="ko-KR"/>
              <a:t>R)</a:t>
            </a:r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841C8ECD-D1FC-4E00-B4F4-0A1A6CC2146C}"/>
              </a:ext>
            </a:extLst>
          </p:cNvPr>
          <p:cNvSpPr/>
          <p:nvPr userDrawn="1"/>
        </p:nvSpPr>
        <p:spPr>
          <a:xfrm>
            <a:off x="0" y="576727"/>
            <a:ext cx="7439487" cy="28800"/>
          </a:xfrm>
          <a:prstGeom prst="rect">
            <a:avLst/>
          </a:prstGeom>
          <a:solidFill>
            <a:srgbClr val="014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139C114-AF5C-493D-A0C0-9EC8AB2357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169" y="287235"/>
            <a:ext cx="2160000" cy="31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5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본문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59599"/>
            <a:ext cx="9906000" cy="545742"/>
          </a:xfrm>
        </p:spPr>
        <p:txBody>
          <a:bodyPr lIns="288000">
            <a:noAutofit/>
          </a:bodyPr>
          <a:lstStyle>
            <a:lvl1pPr>
              <a:defRPr sz="2800"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</a:lstStyle>
          <a:p>
            <a:r>
              <a:rPr lang="ko-KR" altLang="en-US" dirty="0"/>
              <a:t>제목 </a:t>
            </a:r>
            <a:r>
              <a:rPr lang="en-US" altLang="ko-KR" dirty="0"/>
              <a:t>(</a:t>
            </a:r>
            <a:r>
              <a:rPr lang="ko-KR" altLang="en-US" dirty="0"/>
              <a:t>나눔스퀘어</a:t>
            </a:r>
            <a:r>
              <a:rPr lang="en-US" altLang="ko-KR" dirty="0"/>
              <a:t>B)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0843" y="859751"/>
            <a:ext cx="9153979" cy="5711014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200"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  <a:lvl2pPr marL="685800" indent="-228600">
              <a:lnSpc>
                <a:spcPct val="150000"/>
              </a:lnSpc>
              <a:buFont typeface="나눔스퀘어" panose="020B0600000101010101" pitchFamily="34" charset="-127"/>
              <a:buChar char="–"/>
              <a:defRPr sz="2000">
                <a:latin typeface="나눔스퀘어" panose="020B0600000101010101" pitchFamily="50" charset="-127"/>
                <a:ea typeface="나눔스퀘어" panose="020B0600000101010101" pitchFamily="50" charset="-127"/>
              </a:defRPr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ko-KR" altLang="en-US"/>
              <a:t>첫 번째 수준 </a:t>
            </a:r>
            <a:r>
              <a:rPr lang="en-US" altLang="ko-KR"/>
              <a:t>(</a:t>
            </a:r>
            <a:r>
              <a:rPr lang="ko-KR" altLang="en-US"/>
              <a:t>나눔스퀘어</a:t>
            </a:r>
            <a:r>
              <a:rPr lang="en-US" altLang="ko-KR"/>
              <a:t>B)</a:t>
            </a:r>
            <a:endParaRPr lang="ko-KR" altLang="en-US"/>
          </a:p>
          <a:p>
            <a:pPr lvl="1"/>
            <a:r>
              <a:rPr lang="ko-KR" altLang="en-US"/>
              <a:t>두 번째 수준 </a:t>
            </a:r>
            <a:r>
              <a:rPr lang="en-US" altLang="ko-KR"/>
              <a:t>(</a:t>
            </a:r>
            <a:r>
              <a:rPr lang="ko-KR" altLang="en-US"/>
              <a:t>나눔스퀘어</a:t>
            </a:r>
            <a:r>
              <a:rPr lang="en-US" altLang="ko-KR"/>
              <a:t>R)</a:t>
            </a:r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5F9A44E-F01B-4948-A618-04A8E89BA6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169" y="287235"/>
            <a:ext cx="2160000" cy="318106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0" y="576727"/>
            <a:ext cx="7439487" cy="28800"/>
          </a:xfrm>
          <a:prstGeom prst="rect">
            <a:avLst/>
          </a:prstGeom>
          <a:solidFill>
            <a:srgbClr val="014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2672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끝 페이지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E91C0F54-8634-4182-BC14-1BCE3BB624B0}"/>
              </a:ext>
            </a:extLst>
          </p:cNvPr>
          <p:cNvSpPr/>
          <p:nvPr userDrawn="1"/>
        </p:nvSpPr>
        <p:spPr>
          <a:xfrm flipV="1">
            <a:off x="-1" y="6151355"/>
            <a:ext cx="9906000" cy="719999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566955AB-0223-4CAB-B849-7D64B1F67B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859" y="2713159"/>
            <a:ext cx="3672281" cy="8131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7C7ECD-30D0-40A2-891F-5651BB03D30D}"/>
              </a:ext>
            </a:extLst>
          </p:cNvPr>
          <p:cNvSpPr txBox="1"/>
          <p:nvPr userDrawn="1"/>
        </p:nvSpPr>
        <p:spPr>
          <a:xfrm>
            <a:off x="85308" y="6222816"/>
            <a:ext cx="404950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</a:t>
            </a:r>
            <a:r>
              <a:rPr lang="en-US" altLang="ko-KR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한일프로텍 </a:t>
            </a:r>
            <a:r>
              <a:rPr lang="en-US" altLang="ko-KR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www.hanilprotech.com</a:t>
            </a:r>
          </a:p>
          <a:p>
            <a:r>
              <a:rPr lang="en-US" altLang="ko-KR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(08390) </a:t>
            </a:r>
            <a:r>
              <a:rPr lang="ko-KR" altLang="en-US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서울시 구로구 디지털로 </a:t>
            </a:r>
            <a:r>
              <a:rPr lang="en-US" altLang="ko-KR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288 </a:t>
            </a:r>
            <a:r>
              <a:rPr lang="ko-KR" altLang="en-US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대륭포스트타워 </a:t>
            </a:r>
            <a:r>
              <a:rPr lang="en-US" altLang="ko-KR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</a:t>
            </a:r>
            <a:r>
              <a:rPr lang="en-US" altLang="ko-KR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3</a:t>
            </a:r>
            <a:r>
              <a:rPr lang="ko-KR" altLang="en-US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층 </a:t>
            </a:r>
            <a:r>
              <a:rPr lang="en-US" altLang="ko-KR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313</a:t>
            </a:r>
            <a:r>
              <a:rPr lang="ko-KR" altLang="en-US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호</a:t>
            </a:r>
          </a:p>
          <a:p>
            <a:r>
              <a:rPr lang="en-US" altLang="ko-KR" sz="10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Tel. 02-2082-2739</a:t>
            </a:r>
          </a:p>
        </p:txBody>
      </p:sp>
    </p:spTree>
    <p:extLst>
      <p:ext uri="{BB962C8B-B14F-4D97-AF65-F5344CB8AC3E}">
        <p14:creationId xmlns:p14="http://schemas.microsoft.com/office/powerpoint/2010/main" val="4041365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6A17A-6AB9-4CB2-8E90-F9DF0F776B51}" type="datetimeFigureOut">
              <a:rPr lang="ko-KR" altLang="en-US" smtClean="0"/>
              <a:t>2023-09-06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3F60F-3214-4238-AA36-637C9F9837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134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5" r:id="rId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gif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592B28-144F-4433-B3C9-1B5C223F76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ko-KR" altLang="en-US" sz="3600" dirty="0"/>
              <a:t>㈜한일프로텍 회사 소개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46A8F8F-A8F7-EF43-F0DB-D9686BEDB6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2023-09-01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6937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D0E221-4101-47E6-95B3-BB751738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제품 및 서비스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ko-KR" altLang="en-US" dirty="0"/>
              <a:t>차량 통신 자동 검증 장비</a:t>
            </a:r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BA3576A-D741-4BA1-A0DA-37BD6FE52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ko-KR" altLang="en-US" dirty="0">
                <a:solidFill>
                  <a:srgbClr val="0000CC"/>
                </a:solidFill>
              </a:rPr>
              <a:t>차량 제어기 통신 신뢰성 검증을 위한 자동화 시스템</a:t>
            </a:r>
            <a:endParaRPr lang="en-US" altLang="ko-KR" dirty="0">
              <a:solidFill>
                <a:srgbClr val="0000CC"/>
              </a:solidFill>
            </a:endParaRPr>
          </a:p>
          <a:p>
            <a:pPr>
              <a:lnSpc>
                <a:spcPct val="130000"/>
              </a:lnSpc>
            </a:pP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ko-KR" altLang="en-US" dirty="0"/>
              <a:t>제품 시리즈</a:t>
            </a:r>
          </a:p>
          <a:p>
            <a:pPr lvl="1">
              <a:lnSpc>
                <a:spcPct val="130000"/>
              </a:lnSpc>
            </a:pPr>
            <a:r>
              <a:rPr lang="en-US" altLang="ko-KR" dirty="0" err="1"/>
              <a:t>CANzone</a:t>
            </a:r>
            <a:r>
              <a:rPr lang="en-US" altLang="ko-KR" dirty="0"/>
              <a:t> (FD), LINzone, CANzone</a:t>
            </a:r>
            <a:r>
              <a:rPr lang="en-US" altLang="ko-KR" baseline="30000" dirty="0"/>
              <a:t>GW</a:t>
            </a:r>
            <a:endParaRPr lang="en-US" altLang="ko-KR" dirty="0"/>
          </a:p>
          <a:p>
            <a:pPr lvl="1">
              <a:lnSpc>
                <a:spcPct val="130000"/>
              </a:lnSpc>
            </a:pPr>
            <a:r>
              <a:rPr lang="en-US" altLang="ko-KR" dirty="0" err="1"/>
              <a:t>AutoSAR</a:t>
            </a:r>
            <a:r>
              <a:rPr lang="en-US" altLang="ko-KR" dirty="0"/>
              <a:t> NM Tester</a:t>
            </a:r>
            <a:endParaRPr lang="ko-KR" altLang="en-US" sz="1000" baseline="30000" dirty="0"/>
          </a:p>
          <a:p>
            <a:pPr>
              <a:lnSpc>
                <a:spcPct val="130000"/>
              </a:lnSpc>
            </a:pPr>
            <a:r>
              <a:rPr lang="ko-KR" altLang="en-US" dirty="0"/>
              <a:t>검증 네트워크</a:t>
            </a:r>
            <a:endParaRPr lang="en-US" altLang="ko-KR" dirty="0"/>
          </a:p>
          <a:p>
            <a:pPr lvl="1">
              <a:lnSpc>
                <a:spcPct val="130000"/>
              </a:lnSpc>
            </a:pPr>
            <a:r>
              <a:rPr lang="en-US" altLang="ko-KR" dirty="0"/>
              <a:t>CAN, CAN-FD, LIN, Gateway, </a:t>
            </a:r>
            <a:r>
              <a:rPr lang="en-US" altLang="ko-KR" dirty="0" err="1"/>
              <a:t>AutoSAR</a:t>
            </a:r>
            <a:r>
              <a:rPr lang="en-US" altLang="ko-KR" dirty="0"/>
              <a:t> NM</a:t>
            </a:r>
          </a:p>
          <a:p>
            <a:pPr lvl="1">
              <a:lnSpc>
                <a:spcPct val="130000"/>
              </a:lnSpc>
            </a:pP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ko-KR" altLang="en-US" dirty="0"/>
              <a:t>주요 기능</a:t>
            </a:r>
            <a:endParaRPr lang="en-US" altLang="ko-KR" dirty="0"/>
          </a:p>
          <a:p>
            <a:pPr lvl="1">
              <a:lnSpc>
                <a:spcPct val="130000"/>
              </a:lnSpc>
            </a:pPr>
            <a:r>
              <a:rPr lang="ko-KR" altLang="en-US" dirty="0"/>
              <a:t>차량 데이터베이스 기반의 검증 프로그램 자동 생성</a:t>
            </a:r>
            <a:endParaRPr lang="en-US" altLang="ko-KR" dirty="0"/>
          </a:p>
          <a:p>
            <a:pPr lvl="1">
              <a:lnSpc>
                <a:spcPct val="130000"/>
              </a:lnSpc>
            </a:pPr>
            <a:r>
              <a:rPr lang="ko-KR" altLang="en-US" dirty="0"/>
              <a:t>생성된</a:t>
            </a:r>
            <a:r>
              <a:rPr lang="en-US" altLang="ko-KR" dirty="0"/>
              <a:t> </a:t>
            </a:r>
            <a:r>
              <a:rPr lang="ko-KR" altLang="en-US" dirty="0"/>
              <a:t>검증 프로그램에 의한 자동 검증</a:t>
            </a:r>
            <a:endParaRPr lang="en-US" altLang="ko-KR" dirty="0"/>
          </a:p>
          <a:p>
            <a:pPr lvl="1">
              <a:lnSpc>
                <a:spcPct val="130000"/>
              </a:lnSpc>
            </a:pPr>
            <a:r>
              <a:rPr lang="ko-KR" altLang="en-US" dirty="0"/>
              <a:t>검증 결과 보고서 자동 생성</a:t>
            </a:r>
          </a:p>
        </p:txBody>
      </p:sp>
      <p:pic>
        <p:nvPicPr>
          <p:cNvPr id="8" name="그림 7" descr="텍스트, 실내이(가) 표시된 사진&#10;&#10;자동 생성된 설명">
            <a:extLst>
              <a:ext uri="{FF2B5EF4-FFF2-40B4-BE49-F238E27FC236}">
                <a16:creationId xmlns:a16="http://schemas.microsoft.com/office/drawing/2014/main" id="{8A8F200F-CA2E-47C9-BA54-D568A1F558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0"/>
          <a:stretch/>
        </p:blipFill>
        <p:spPr>
          <a:xfrm>
            <a:off x="7099527" y="1077918"/>
            <a:ext cx="2044060" cy="48574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4633F9-E60D-4126-B305-1FE39583E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609" y="6035878"/>
            <a:ext cx="23358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ko-KR" sz="1400" b="1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CAN-FD </a:t>
            </a:r>
            <a:r>
              <a:rPr lang="ko-KR" altLang="en-US" sz="1400" b="1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통신 자동 검증 장비</a:t>
            </a:r>
          </a:p>
        </p:txBody>
      </p:sp>
    </p:spTree>
    <p:extLst>
      <p:ext uri="{BB962C8B-B14F-4D97-AF65-F5344CB8AC3E}">
        <p14:creationId xmlns:p14="http://schemas.microsoft.com/office/powerpoint/2010/main" val="1061656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">
            <a:extLst>
              <a:ext uri="{FF2B5EF4-FFF2-40B4-BE49-F238E27FC236}">
                <a16:creationId xmlns:a16="http://schemas.microsoft.com/office/drawing/2014/main" id="{C41951D3-73C9-4276-B136-B06C67D0B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952" y="5844151"/>
            <a:ext cx="6254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None/>
            </a:pPr>
            <a:r>
              <a:rPr lang="en-US" altLang="ko-KR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CCTE</a:t>
            </a:r>
            <a:endParaRPr lang="ko-KR" altLang="en-US" sz="1400" dirty="0">
              <a:solidFill>
                <a:srgbClr val="0000CC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F726AB3-1B14-4694-B196-C1519E96F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87" y="4559575"/>
            <a:ext cx="2766622" cy="13105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CC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380DFF47-AC3E-4648-B721-31B35D5F2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제품 및 서비스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en-US" altLang="ko-KR" dirty="0"/>
              <a:t>CCTE, LTE, GTE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48D665-84B9-4AF1-9A25-3DE7A9FBB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시스템 레벨 및 </a:t>
            </a:r>
            <a:r>
              <a:rPr lang="en-US" altLang="ko-KR" dirty="0"/>
              <a:t>ECU </a:t>
            </a:r>
            <a:r>
              <a:rPr lang="ko-KR" altLang="en-US" dirty="0"/>
              <a:t>단품 레벨의 통신 자동 검증용 장비 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CCTE (Common CAN Test Equipment)</a:t>
            </a:r>
          </a:p>
          <a:p>
            <a:pPr lvl="1"/>
            <a:r>
              <a:rPr lang="en-US" altLang="ko-KR" dirty="0"/>
              <a:t>LTE (LIN Test Equipment)</a:t>
            </a:r>
          </a:p>
          <a:p>
            <a:pPr lvl="1"/>
            <a:r>
              <a:rPr lang="en-US" altLang="ko-KR" dirty="0"/>
              <a:t>GTE (Gateway Test Equipment)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F438D056-6A9D-428B-B880-C656028AA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500" y="5844152"/>
            <a:ext cx="5148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None/>
            </a:pPr>
            <a:r>
              <a:rPr lang="en-US" altLang="ko-KR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GTE</a:t>
            </a:r>
            <a:endParaRPr lang="ko-KR" altLang="en-US" sz="1400" dirty="0">
              <a:solidFill>
                <a:srgbClr val="0000CC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500F643C-1CE7-4B45-892D-BFD40B05B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6076" y="5844152"/>
            <a:ext cx="4816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buNone/>
            </a:pPr>
            <a:r>
              <a:rPr lang="en-US" altLang="ko-KR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LTE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CA94598F-38D3-407B-A02D-34E862AEB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011" y="4719399"/>
            <a:ext cx="2599921" cy="10655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CC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634D8502-70A7-49F9-9B40-E51170B1E4E8}"/>
              </a:ext>
            </a:extLst>
          </p:cNvPr>
          <p:cNvGrpSpPr/>
          <p:nvPr/>
        </p:nvGrpSpPr>
        <p:grpSpPr>
          <a:xfrm>
            <a:off x="6672981" y="4691810"/>
            <a:ext cx="2599921" cy="1065562"/>
            <a:chOff x="6639630" y="4547858"/>
            <a:chExt cx="2599921" cy="1065562"/>
          </a:xfrm>
        </p:grpSpPr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4B3899E7-C73F-4FF5-B8CF-F666FD795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630" y="4547858"/>
              <a:ext cx="2599921" cy="106556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8">
              <a:extLst>
                <a:ext uri="{FF2B5EF4-FFF2-40B4-BE49-F238E27FC236}">
                  <a16:creationId xmlns:a16="http://schemas.microsoft.com/office/drawing/2014/main" id="{AFD7A41B-A845-4F31-9755-E714F6343A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3" r="2339"/>
            <a:stretch/>
          </p:blipFill>
          <p:spPr bwMode="auto">
            <a:xfrm>
              <a:off x="6841864" y="4691959"/>
              <a:ext cx="2194560" cy="769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B5B2F9BC-F8C6-4513-8388-69B3641265FC}"/>
                </a:ext>
              </a:extLst>
            </p:cNvPr>
            <p:cNvSpPr/>
            <p:nvPr/>
          </p:nvSpPr>
          <p:spPr>
            <a:xfrm>
              <a:off x="6901031" y="4631167"/>
              <a:ext cx="209774" cy="60792"/>
            </a:xfrm>
            <a:prstGeom prst="rect">
              <a:avLst/>
            </a:prstGeom>
            <a:solidFill>
              <a:srgbClr val="CAC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790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D0E221-4101-47E6-95B3-BB751738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제품 및 서비스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en-US" altLang="ko-KR" dirty="0" err="1"/>
              <a:t>Scopy</a:t>
            </a:r>
            <a:r>
              <a:rPr lang="en-US" altLang="ko-KR" dirty="0"/>
              <a:t> 2.0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BA3576A-D741-4BA1-A0DA-37BD6FE52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0000CC"/>
                </a:solidFill>
              </a:rPr>
              <a:t>CAN, LIN BUS</a:t>
            </a:r>
            <a:r>
              <a:rPr lang="ko-KR" altLang="en-US" dirty="0">
                <a:solidFill>
                  <a:srgbClr val="0000CC"/>
                </a:solidFill>
              </a:rPr>
              <a:t>의 </a:t>
            </a:r>
            <a:r>
              <a:rPr lang="en-US" altLang="ko-KR" dirty="0">
                <a:solidFill>
                  <a:srgbClr val="0000CC"/>
                </a:solidFill>
              </a:rPr>
              <a:t>Physical Level </a:t>
            </a:r>
            <a:r>
              <a:rPr lang="ko-KR" altLang="en-US" dirty="0">
                <a:solidFill>
                  <a:srgbClr val="0000CC"/>
                </a:solidFill>
              </a:rPr>
              <a:t>측정</a:t>
            </a:r>
            <a:r>
              <a:rPr lang="en-US" altLang="ko-KR" dirty="0">
                <a:solidFill>
                  <a:srgbClr val="0000CC"/>
                </a:solidFill>
              </a:rPr>
              <a:t>, </a:t>
            </a:r>
            <a:r>
              <a:rPr lang="ko-KR" altLang="en-US" dirty="0">
                <a:solidFill>
                  <a:srgbClr val="0000CC"/>
                </a:solidFill>
              </a:rPr>
              <a:t>분석</a:t>
            </a:r>
            <a:r>
              <a:rPr lang="en-US" altLang="ko-KR" dirty="0">
                <a:solidFill>
                  <a:srgbClr val="0000CC"/>
                </a:solidFill>
              </a:rPr>
              <a:t>, </a:t>
            </a:r>
            <a:r>
              <a:rPr lang="ko-KR" altLang="en-US" dirty="0">
                <a:solidFill>
                  <a:srgbClr val="0000CC"/>
                </a:solidFill>
              </a:rPr>
              <a:t>검증 장치</a:t>
            </a:r>
            <a:endParaRPr lang="ko-KR" altLang="en-US" sz="800" dirty="0"/>
          </a:p>
          <a:p>
            <a:r>
              <a:rPr lang="en-US" altLang="ko-KR" dirty="0"/>
              <a:t>I/F </a:t>
            </a:r>
            <a:r>
              <a:rPr lang="ko-KR" altLang="en-US" dirty="0"/>
              <a:t>모듈과 </a:t>
            </a:r>
            <a:r>
              <a:rPr lang="en-US" altLang="ko-KR" dirty="0"/>
              <a:t>PC </a:t>
            </a:r>
            <a:r>
              <a:rPr lang="ko-KR" altLang="en-US" dirty="0"/>
              <a:t>응용 프로그램으로 구성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주요 기능</a:t>
            </a:r>
            <a:endParaRPr lang="en-US" altLang="ko-KR" dirty="0"/>
          </a:p>
          <a:p>
            <a:pPr lvl="1"/>
            <a:r>
              <a:rPr lang="ko-KR" altLang="en-US" dirty="0"/>
              <a:t>전압 레벨</a:t>
            </a:r>
            <a:r>
              <a:rPr lang="en-US" altLang="ko-KR" dirty="0"/>
              <a:t>, </a:t>
            </a:r>
            <a:r>
              <a:rPr lang="ko-KR" altLang="en-US" dirty="0"/>
              <a:t>데이터 프레임 등 측정</a:t>
            </a:r>
            <a:r>
              <a:rPr lang="en-US" altLang="ko-KR" dirty="0"/>
              <a:t>/</a:t>
            </a:r>
            <a:r>
              <a:rPr lang="ko-KR" altLang="en-US" dirty="0"/>
              <a:t>분석</a:t>
            </a:r>
          </a:p>
          <a:p>
            <a:pPr lvl="1"/>
            <a:r>
              <a:rPr lang="ko-KR" altLang="en-US" dirty="0"/>
              <a:t>다양한 트리거 및 분석 윈도우 기능</a:t>
            </a:r>
          </a:p>
          <a:p>
            <a:pPr lvl="1"/>
            <a:r>
              <a:rPr lang="ko-KR" altLang="en-US" dirty="0"/>
              <a:t>측정 데이터 저장</a:t>
            </a:r>
            <a:r>
              <a:rPr lang="en-US" altLang="ko-KR" dirty="0"/>
              <a:t>/</a:t>
            </a:r>
            <a:r>
              <a:rPr lang="ko-KR" altLang="en-US" dirty="0"/>
              <a:t>불러오기 기능 </a:t>
            </a:r>
          </a:p>
          <a:p>
            <a:pPr lvl="1"/>
            <a:r>
              <a:rPr lang="ko-KR" altLang="en-US" dirty="0"/>
              <a:t>디지털 오실로스코프 기능</a:t>
            </a:r>
            <a:endParaRPr lang="en-US" altLang="ko-KR" dirty="0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1E38C40A-62E4-48EC-ADD8-4E3487279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615" y="3698344"/>
            <a:ext cx="16642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altLang="ko-KR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Scopy2.0 </a:t>
            </a:r>
            <a:r>
              <a:rPr lang="ko-KR" altLang="en-US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하드웨어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8393C209-2271-42D1-B436-D32E2F686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8291" y="3698343"/>
            <a:ext cx="18277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altLang="ko-KR" sz="1400" b="1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Scopy2.0 </a:t>
            </a:r>
            <a:r>
              <a:rPr lang="ko-KR" altLang="en-US" sz="1400" b="1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소프트웨어</a:t>
            </a:r>
          </a:p>
        </p:txBody>
      </p:sp>
      <p:pic>
        <p:nvPicPr>
          <p:cNvPr id="10" name="그림 9" descr="테이블이(가) 표시된 사진&#10;&#10;자동 생성된 설명">
            <a:extLst>
              <a:ext uri="{FF2B5EF4-FFF2-40B4-BE49-F238E27FC236}">
                <a16:creationId xmlns:a16="http://schemas.microsoft.com/office/drawing/2014/main" id="{9A1EC6DE-55DE-EA1C-2BEC-C7E8DAD2E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119" y="2239861"/>
            <a:ext cx="2308087" cy="1379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그림 3" descr="텍스트, 전자제품, 카메라이(가) 표시된 사진&#10;&#10;자동 생성된 설명">
            <a:extLst>
              <a:ext uri="{FF2B5EF4-FFF2-40B4-BE49-F238E27FC236}">
                <a16:creationId xmlns:a16="http://schemas.microsoft.com/office/drawing/2014/main" id="{75FC27C6-1DB6-D68E-2717-DFD62FF3B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665" y="2144204"/>
            <a:ext cx="915174" cy="147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23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77E04F-4D92-4623-B474-C64F52DCA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제품 및 서비스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en-US" altLang="ko-KR" dirty="0" err="1"/>
              <a:t>CANdy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7D4985B-8F75-468A-A4A6-97A0D925F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차량 통신 네트워크의 기능을 간편하게 점검하기 위한 휴대용 </a:t>
            </a:r>
            <a:r>
              <a:rPr lang="en-US" altLang="ko-KR" dirty="0"/>
              <a:t>CAN </a:t>
            </a:r>
            <a:r>
              <a:rPr lang="ko-KR" altLang="en-US" dirty="0"/>
              <a:t>통신 장치</a:t>
            </a:r>
          </a:p>
          <a:p>
            <a:pPr lvl="1"/>
            <a:r>
              <a:rPr lang="en-US" altLang="ko-KR" dirty="0"/>
              <a:t>CAN Message </a:t>
            </a:r>
            <a:r>
              <a:rPr lang="ko-KR" altLang="en-US" dirty="0"/>
              <a:t>송</a:t>
            </a:r>
            <a:r>
              <a:rPr lang="en-US" altLang="ko-KR" dirty="0"/>
              <a:t>·</a:t>
            </a:r>
            <a:r>
              <a:rPr lang="ko-KR" altLang="en-US" dirty="0"/>
              <a:t>수신 기능</a:t>
            </a:r>
          </a:p>
          <a:p>
            <a:pPr lvl="1"/>
            <a:r>
              <a:rPr lang="en-US" altLang="ko-KR" dirty="0"/>
              <a:t>CAN Database </a:t>
            </a:r>
            <a:r>
              <a:rPr lang="ko-KR" altLang="en-US" dirty="0"/>
              <a:t>연동</a:t>
            </a:r>
          </a:p>
          <a:p>
            <a:pPr lvl="1"/>
            <a:r>
              <a:rPr lang="en-US" altLang="ko-KR" dirty="0"/>
              <a:t>ECU </a:t>
            </a:r>
            <a:r>
              <a:rPr lang="ko-KR" altLang="en-US" dirty="0"/>
              <a:t>및 시스템 통신 신호 검증용</a:t>
            </a:r>
          </a:p>
        </p:txBody>
      </p:sp>
      <p:graphicFrame>
        <p:nvGraphicFramePr>
          <p:cNvPr id="4" name="Object 1">
            <a:extLst>
              <a:ext uri="{FF2B5EF4-FFF2-40B4-BE49-F238E27FC236}">
                <a16:creationId xmlns:a16="http://schemas.microsoft.com/office/drawing/2014/main" id="{4A2F1E6D-9A6B-47F3-AC1E-4AB8D5B75B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19190" y="3262200"/>
          <a:ext cx="4667620" cy="315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571836" imgH="4457744" progId="">
                  <p:embed/>
                </p:oleObj>
              </mc:Choice>
              <mc:Fallback>
                <p:oleObj r:id="rId2" imgW="6571836" imgH="4457744" progId="">
                  <p:embed/>
                  <p:pic>
                    <p:nvPicPr>
                      <p:cNvPr id="4" name="Object 1">
                        <a:extLst>
                          <a:ext uri="{FF2B5EF4-FFF2-40B4-BE49-F238E27FC236}">
                            <a16:creationId xmlns:a16="http://schemas.microsoft.com/office/drawing/2014/main" id="{4A2F1E6D-9A6B-47F3-AC1E-4AB8D5B75B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9190" y="3262200"/>
                        <a:ext cx="4667620" cy="3153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9BDA4BE6-984B-E03B-8F5F-7F1F65E15F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t="8827" r="11011" b="11315"/>
          <a:stretch/>
        </p:blipFill>
        <p:spPr>
          <a:xfrm>
            <a:off x="2956873" y="3942827"/>
            <a:ext cx="1355223" cy="223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01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도표이(가) 표시된 사진&#10;&#10;자동 생성된 설명">
            <a:extLst>
              <a:ext uri="{FF2B5EF4-FFF2-40B4-BE49-F238E27FC236}">
                <a16:creationId xmlns:a16="http://schemas.microsoft.com/office/drawing/2014/main" id="{7C4D7DED-7B37-B363-4184-3E0E7C12D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56" y="4471632"/>
            <a:ext cx="2531547" cy="1727670"/>
          </a:xfrm>
          <a:prstGeom prst="rect">
            <a:avLst/>
          </a:prstGeom>
        </p:spPr>
      </p:pic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6323A06-4745-4CFB-BC04-F0517A9C3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차량 네트워크 및 </a:t>
            </a:r>
            <a:r>
              <a:rPr lang="en-US" altLang="ko-KR" dirty="0"/>
              <a:t>ECU</a:t>
            </a:r>
            <a:r>
              <a:rPr lang="ko-KR" altLang="en-US" dirty="0"/>
              <a:t>의 통신 신뢰성 검증을 위한 다양한 엔지니어링 서비스</a:t>
            </a:r>
            <a:r>
              <a:rPr lang="en-US" altLang="ko-KR" dirty="0"/>
              <a:t>, </a:t>
            </a:r>
            <a:r>
              <a:rPr lang="ko-KR" altLang="en-US" dirty="0"/>
              <a:t>컨설팅 및 기술 지원 제공</a:t>
            </a:r>
          </a:p>
          <a:p>
            <a:pPr lvl="1"/>
            <a:r>
              <a:rPr lang="ko-KR" altLang="en-US" dirty="0"/>
              <a:t>표준 규격 기준의 </a:t>
            </a:r>
            <a:r>
              <a:rPr lang="en-US" altLang="ko-KR" dirty="0"/>
              <a:t>Network </a:t>
            </a:r>
            <a:r>
              <a:rPr lang="ko-KR" altLang="en-US" dirty="0"/>
              <a:t>통신 검증</a:t>
            </a:r>
          </a:p>
          <a:p>
            <a:pPr lvl="1"/>
            <a:r>
              <a:rPr lang="ko-KR" altLang="en-US" dirty="0"/>
              <a:t>소프트웨어 아키텍처 전 영역 검증</a:t>
            </a:r>
          </a:p>
          <a:p>
            <a:pPr lvl="1"/>
            <a:r>
              <a:rPr lang="ko-KR" altLang="en-US" dirty="0"/>
              <a:t>고객 특화 사양 대응 검증</a:t>
            </a:r>
          </a:p>
          <a:p>
            <a:pPr lvl="1"/>
            <a:r>
              <a:rPr lang="ko-KR" altLang="en-US" dirty="0"/>
              <a:t>현대자동차 통신 </a:t>
            </a:r>
            <a:r>
              <a:rPr lang="en-US" altLang="ko-KR" dirty="0"/>
              <a:t>ES SPEC </a:t>
            </a:r>
            <a:r>
              <a:rPr lang="ko-KR" altLang="en-US" dirty="0"/>
              <a:t>제</a:t>
            </a:r>
            <a:r>
              <a:rPr lang="en-US" altLang="ko-KR" dirty="0"/>
              <a:t>·</a:t>
            </a:r>
            <a:r>
              <a:rPr lang="ko-KR" altLang="en-US" dirty="0"/>
              <a:t>개정 참여 경험                                                         다수 및 전세계 </a:t>
            </a:r>
            <a:r>
              <a:rPr lang="en-US" altLang="ko-KR" dirty="0"/>
              <a:t>OEM</a:t>
            </a:r>
            <a:r>
              <a:rPr lang="ko-KR" altLang="en-US" dirty="0"/>
              <a:t>별 통신 </a:t>
            </a:r>
            <a:r>
              <a:rPr lang="en-US" altLang="ko-KR" dirty="0"/>
              <a:t>SPEC </a:t>
            </a:r>
            <a:r>
              <a:rPr lang="ko-KR" altLang="en-US" dirty="0"/>
              <a:t>대응 검증</a:t>
            </a:r>
          </a:p>
          <a:p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99A97334-417C-4057-BBA2-A2C925D0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제품 및 서비스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ko-KR" altLang="en-US" dirty="0"/>
              <a:t>차량 통신 검증 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C0383BD-F51B-48E6-A693-F1A1DDB73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103" y="4689179"/>
            <a:ext cx="3631222" cy="1510123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81410ADB-DAAB-4341-A64D-9238555A6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4020" y="4009939"/>
            <a:ext cx="24913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ko-KR" altLang="en-US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차량 개발 프로세스 </a:t>
            </a:r>
            <a:r>
              <a:rPr lang="en-US" altLang="ko-KR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 </a:t>
            </a:r>
            <a:r>
              <a:rPr lang="ko-KR" altLang="en-US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통신 검증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5413D8F-E805-470A-AAB0-CCD9E5D70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148" y="6277627"/>
            <a:ext cx="27675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ko-KR" altLang="en-US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통신 자동 검증을 위한 </a:t>
            </a:r>
            <a:r>
              <a:rPr lang="en-US" altLang="ko-KR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Test Room</a:t>
            </a:r>
            <a:endParaRPr lang="ko-KR" altLang="en-US" sz="1400" dirty="0">
              <a:solidFill>
                <a:srgbClr val="0000CC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BF709B-FB16-4360-89CE-33433D419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622" y="6277627"/>
            <a:ext cx="16722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ko-KR" altLang="en-US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차량 통신 검증 범위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CF4A2B1D-B0C5-D3F3-47B8-504CB4658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190" y="1844900"/>
            <a:ext cx="3517048" cy="202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29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52341B-F56F-46BE-ACA7-104B3618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3. </a:t>
            </a:r>
            <a:r>
              <a:rPr lang="ko-KR" altLang="en-US" dirty="0"/>
              <a:t>개발 역량 </a:t>
            </a:r>
            <a:r>
              <a:rPr lang="en-US" altLang="ko-KR" dirty="0"/>
              <a:t>- </a:t>
            </a:r>
            <a:r>
              <a:rPr lang="ko-KR" altLang="en-US" dirty="0"/>
              <a:t>개요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9BB8252-5096-479C-9FD3-EF68D14CC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2000" dirty="0">
                <a:solidFill>
                  <a:srgbClr val="0000CC"/>
                </a:solidFill>
              </a:rPr>
              <a:t>차량 통신 설계 </a:t>
            </a:r>
            <a:endParaRPr lang="en-US" altLang="ko-KR" sz="2000" b="0" dirty="0">
              <a:solidFill>
                <a:srgbClr val="0000CC"/>
              </a:solidFill>
            </a:endParaRPr>
          </a:p>
          <a:p>
            <a:pPr lvl="1"/>
            <a:r>
              <a:rPr lang="ko-KR" altLang="en-US" sz="1800" dirty="0"/>
              <a:t>현대자동차 외 타 </a:t>
            </a:r>
            <a:r>
              <a:rPr lang="en-US" altLang="ko-KR" sz="1800" dirty="0"/>
              <a:t>OEM, </a:t>
            </a:r>
            <a:r>
              <a:rPr lang="ko-KR" altLang="en-US" sz="1800" dirty="0"/>
              <a:t>차량통신 </a:t>
            </a:r>
            <a:r>
              <a:rPr lang="en-US" altLang="ko-KR" sz="1800" u="sng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ES-SPEC </a:t>
            </a:r>
            <a:r>
              <a:rPr lang="ko-KR" altLang="en-US" sz="1800" u="sng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제정</a:t>
            </a:r>
            <a:r>
              <a:rPr lang="en-US" altLang="ko-KR" sz="1800" u="sng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</a:t>
            </a:r>
            <a:r>
              <a:rPr lang="ko-KR" altLang="en-US" sz="1800" u="sng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개정 참여 다수</a:t>
            </a:r>
            <a:endParaRPr lang="en-US" altLang="ko-KR" sz="1800" u="sng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lvl="1"/>
            <a:r>
              <a:rPr lang="ko-KR" altLang="en-US" sz="1800" dirty="0"/>
              <a:t>현대자동차 및 협력 업체의 통신 자동 검증 시스템 개발</a:t>
            </a:r>
            <a:endParaRPr lang="en-US" altLang="ko-KR" sz="1800" dirty="0"/>
          </a:p>
          <a:p>
            <a:pPr lvl="1"/>
            <a:endParaRPr lang="en-US" altLang="ko-KR" sz="1400" b="0" dirty="0"/>
          </a:p>
          <a:p>
            <a:r>
              <a:rPr lang="ko-KR" altLang="en-US" sz="2000" b="0" dirty="0">
                <a:solidFill>
                  <a:srgbClr val="0000CC"/>
                </a:solidFill>
              </a:rPr>
              <a:t>소프트웨어 툴 개발</a:t>
            </a:r>
            <a:endParaRPr lang="en-US" altLang="ko-KR" sz="2000" b="0" dirty="0">
              <a:solidFill>
                <a:srgbClr val="0000CC"/>
              </a:solidFill>
            </a:endParaRPr>
          </a:p>
          <a:p>
            <a:pPr lvl="1"/>
            <a:r>
              <a:rPr lang="en-US" altLang="ko-KR" sz="1800" dirty="0"/>
              <a:t>In-Vehicle Networking</a:t>
            </a:r>
            <a:r>
              <a:rPr lang="ko-KR" altLang="en-US" sz="1800" dirty="0"/>
              <a:t>용 범용 설계 툴 및 검증 전용 툴 개발</a:t>
            </a:r>
            <a:endParaRPr lang="en-US" altLang="ko-KR" sz="1800" dirty="0"/>
          </a:p>
          <a:p>
            <a:pPr lvl="1"/>
            <a:endParaRPr lang="en-US" altLang="ko-KR" sz="1400" dirty="0"/>
          </a:p>
          <a:p>
            <a:r>
              <a:rPr lang="ko-KR" altLang="en-US" sz="2000" dirty="0">
                <a:solidFill>
                  <a:srgbClr val="0000CC"/>
                </a:solidFill>
              </a:rPr>
              <a:t>통신 하드웨어 개발</a:t>
            </a:r>
            <a:endParaRPr lang="en-US" altLang="ko-KR" sz="2000" dirty="0">
              <a:solidFill>
                <a:srgbClr val="0000CC"/>
              </a:solidFill>
            </a:endParaRPr>
          </a:p>
          <a:p>
            <a:pPr lvl="1"/>
            <a:r>
              <a:rPr lang="ko-KR" altLang="en-US" sz="1800" dirty="0"/>
              <a:t>차량</a:t>
            </a:r>
            <a:r>
              <a:rPr lang="en-US" altLang="ko-KR" sz="1800" dirty="0"/>
              <a:t> </a:t>
            </a:r>
            <a:r>
              <a:rPr lang="ko-KR" altLang="en-US" sz="1800" dirty="0"/>
              <a:t>통신 인터페이스 모듈 및 통신 검증을 위한 자동 검증 모듈 개발</a:t>
            </a:r>
            <a:endParaRPr lang="en-US" altLang="ko-KR" sz="1800" dirty="0"/>
          </a:p>
          <a:p>
            <a:pPr lvl="1"/>
            <a:endParaRPr lang="en-US" altLang="ko-KR" sz="1400" dirty="0"/>
          </a:p>
          <a:p>
            <a:r>
              <a:rPr lang="ko-KR" altLang="en-US" sz="2000" dirty="0">
                <a:solidFill>
                  <a:srgbClr val="0000CC"/>
                </a:solidFill>
              </a:rPr>
              <a:t>각종 시험 장비 개발 </a:t>
            </a:r>
            <a:r>
              <a:rPr lang="en-US" altLang="ko-KR" sz="2000" dirty="0">
                <a:solidFill>
                  <a:srgbClr val="0000CC"/>
                </a:solidFill>
              </a:rPr>
              <a:t>(Digital Twin)</a:t>
            </a:r>
            <a:endParaRPr lang="ko-KR" altLang="en-US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552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2D7FAA-82B1-40BA-A29A-1EDAB5767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개발 역량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ko-KR" altLang="en-US" dirty="0"/>
              <a:t>차량 통신 설계 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0B30037-F0CC-4392-A51B-CF6335E65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CAN </a:t>
            </a:r>
            <a:r>
              <a:rPr lang="ko-KR" altLang="en-US" dirty="0"/>
              <a:t>통신과 같은 프로토콜별 설계 지원  </a:t>
            </a:r>
          </a:p>
          <a:p>
            <a:pPr lvl="1"/>
            <a:r>
              <a:rPr lang="en-US" altLang="ko-KR" dirty="0"/>
              <a:t>CAN </a:t>
            </a:r>
            <a:r>
              <a:rPr lang="ko-KR" altLang="en-US" dirty="0"/>
              <a:t>데이터 베이스 및 개발</a:t>
            </a:r>
            <a:r>
              <a:rPr lang="en-US" altLang="ko-KR" dirty="0"/>
              <a:t> </a:t>
            </a:r>
            <a:r>
              <a:rPr lang="ko-KR" altLang="en-US" dirty="0"/>
              <a:t>프로세스 관리 프로그램</a:t>
            </a:r>
          </a:p>
          <a:p>
            <a:pPr lvl="1"/>
            <a:r>
              <a:rPr lang="en-US" altLang="ko-KR" dirty="0"/>
              <a:t>CAN </a:t>
            </a:r>
            <a:r>
              <a:rPr lang="ko-KR" altLang="en-US" dirty="0"/>
              <a:t>시뮬레이션 개발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3EA641A-5849-4A8C-A529-A866FB23EA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73" y="2758708"/>
            <a:ext cx="5034573" cy="3332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C0FCC3-3151-4563-B377-A4E2994F1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542" y="6144374"/>
            <a:ext cx="28200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ko-KR" altLang="en-US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차량 개발 프로세스 </a:t>
            </a:r>
            <a:r>
              <a:rPr lang="en-US" altLang="ko-KR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– </a:t>
            </a:r>
            <a:r>
              <a:rPr lang="ko-KR" altLang="en-US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통신 설계 대응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C04AD-C395-499C-9014-AD9B0C2C1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3635" y="6144374"/>
            <a:ext cx="14542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altLang="ko-KR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CAN </a:t>
            </a:r>
            <a:r>
              <a:rPr lang="ko-KR" altLang="en-US" sz="14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시뮬레이션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9C3C36E-4C0A-435D-9951-8371020B0F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849"/>
          <a:stretch/>
        </p:blipFill>
        <p:spPr>
          <a:xfrm>
            <a:off x="6503693" y="4251198"/>
            <a:ext cx="2594127" cy="16387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AA607D5-63B9-4D5C-B6C9-EC5F996D9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0"/>
          <a:stretch/>
        </p:blipFill>
        <p:spPr>
          <a:xfrm>
            <a:off x="6811243" y="2135823"/>
            <a:ext cx="1752881" cy="1988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6086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55F1CB-122B-44E7-B557-C13FCFF02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개발 역량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ko-KR" altLang="en-US" dirty="0"/>
              <a:t>차량 통신 응용 </a:t>
            </a:r>
            <a:r>
              <a:rPr lang="en-US" altLang="ko-KR" dirty="0"/>
              <a:t>SW</a:t>
            </a:r>
            <a:r>
              <a:rPr lang="ko-KR" altLang="en-US" dirty="0"/>
              <a:t> 개발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A2983E1-FCBB-411D-91AC-59074CA1B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2000" dirty="0">
                <a:solidFill>
                  <a:srgbClr val="0000CC"/>
                </a:solidFill>
              </a:rPr>
              <a:t>차량 네트워크 </a:t>
            </a:r>
            <a:r>
              <a:rPr lang="en-US" altLang="ko-KR" sz="2000" dirty="0">
                <a:solidFill>
                  <a:srgbClr val="0000CC"/>
                </a:solidFill>
              </a:rPr>
              <a:t>DB </a:t>
            </a:r>
            <a:r>
              <a:rPr lang="ko-KR" altLang="en-US" sz="2000" dirty="0">
                <a:solidFill>
                  <a:srgbClr val="0000CC"/>
                </a:solidFill>
              </a:rPr>
              <a:t>설계 툴 개발</a:t>
            </a:r>
            <a:endParaRPr lang="en-US" altLang="ko-KR" sz="2000" dirty="0">
              <a:solidFill>
                <a:srgbClr val="0000CC"/>
              </a:solidFill>
            </a:endParaRPr>
          </a:p>
          <a:p>
            <a:pPr lvl="1"/>
            <a:r>
              <a:rPr lang="ko-KR" altLang="en-US" sz="1800" dirty="0"/>
              <a:t>통신 </a:t>
            </a:r>
            <a:r>
              <a:rPr lang="en-US" altLang="ko-KR" sz="1800" dirty="0"/>
              <a:t>DB </a:t>
            </a:r>
            <a:r>
              <a:rPr lang="ko-KR" altLang="en-US" sz="1800" dirty="0"/>
              <a:t>생성 </a:t>
            </a:r>
            <a:r>
              <a:rPr lang="en-US" altLang="ko-KR" sz="1800" dirty="0"/>
              <a:t>/ </a:t>
            </a:r>
            <a:r>
              <a:rPr lang="ko-KR" altLang="en-US" sz="1800" dirty="0"/>
              <a:t>편집 </a:t>
            </a:r>
            <a:r>
              <a:rPr lang="en-US" altLang="ko-KR" sz="1800" dirty="0"/>
              <a:t>/ </a:t>
            </a:r>
            <a:r>
              <a:rPr lang="ko-KR" altLang="en-US" sz="1800" dirty="0"/>
              <a:t>정합성 검사</a:t>
            </a:r>
            <a:endParaRPr lang="en-US" altLang="ko-KR" sz="1800" dirty="0"/>
          </a:p>
          <a:p>
            <a:pPr lvl="1"/>
            <a:r>
              <a:rPr lang="ko-KR" altLang="en-US" sz="1800" dirty="0"/>
              <a:t>각 </a:t>
            </a:r>
            <a:r>
              <a:rPr lang="en-US" altLang="ko-KR" sz="1800" dirty="0"/>
              <a:t>OEM </a:t>
            </a:r>
            <a:r>
              <a:rPr lang="ko-KR" altLang="en-US" sz="1800" dirty="0"/>
              <a:t>설계 사양에 따른 통신 </a:t>
            </a:r>
            <a:r>
              <a:rPr lang="en-US" altLang="ko-KR" sz="1800" dirty="0"/>
              <a:t>DB / RDB </a:t>
            </a:r>
            <a:r>
              <a:rPr lang="ko-KR" altLang="en-US" sz="1800" dirty="0"/>
              <a:t>사양 검증</a:t>
            </a:r>
            <a:endParaRPr lang="en-US" altLang="ko-KR" sz="1800" dirty="0"/>
          </a:p>
          <a:p>
            <a:pPr lvl="1"/>
            <a:endParaRPr lang="en-US" altLang="ko-KR" sz="800" dirty="0"/>
          </a:p>
          <a:p>
            <a:r>
              <a:rPr lang="ko-KR" altLang="en-US" sz="2000" dirty="0">
                <a:solidFill>
                  <a:srgbClr val="0000CC"/>
                </a:solidFill>
              </a:rPr>
              <a:t>차량 네트워크 업무 자동화 툴 개발</a:t>
            </a:r>
            <a:endParaRPr lang="en-US" altLang="ko-KR" sz="1800" dirty="0">
              <a:solidFill>
                <a:srgbClr val="0000CC"/>
              </a:solidFill>
            </a:endParaRPr>
          </a:p>
          <a:p>
            <a:pPr lvl="1"/>
            <a:r>
              <a:rPr lang="ko-KR" altLang="en-US" sz="1800" dirty="0"/>
              <a:t>차량 네트워크 </a:t>
            </a:r>
            <a:r>
              <a:rPr lang="en-US" altLang="ko-KR" sz="1800" dirty="0"/>
              <a:t>DB </a:t>
            </a:r>
            <a:r>
              <a:rPr lang="ko-KR" altLang="en-US" sz="1800" dirty="0"/>
              <a:t>생성 및 변환 자동화</a:t>
            </a:r>
            <a:endParaRPr lang="en-US" altLang="ko-KR" sz="1800" dirty="0"/>
          </a:p>
          <a:p>
            <a:pPr lvl="1"/>
            <a:r>
              <a:rPr lang="ko-KR" altLang="en-US" sz="1800" dirty="0"/>
              <a:t>차량 네트워크 </a:t>
            </a:r>
            <a:r>
              <a:rPr lang="en-US" altLang="ko-KR" sz="1800" dirty="0"/>
              <a:t>DB </a:t>
            </a:r>
            <a:r>
              <a:rPr lang="ko-KR" altLang="en-US" sz="1800" dirty="0"/>
              <a:t>기반 시뮬레이션 생성 자동화</a:t>
            </a:r>
            <a:endParaRPr lang="en-US" altLang="ko-KR" sz="1800" dirty="0"/>
          </a:p>
          <a:p>
            <a:pPr lvl="1"/>
            <a:r>
              <a:rPr lang="ko-KR" altLang="en-US" sz="1800" dirty="0"/>
              <a:t>차량 네트워크 및 </a:t>
            </a:r>
            <a:r>
              <a:rPr lang="en-US" altLang="ko-KR" sz="1800" dirty="0"/>
              <a:t>ECU</a:t>
            </a:r>
            <a:r>
              <a:rPr lang="ko-KR" altLang="en-US" sz="1800" dirty="0"/>
              <a:t>의 </a:t>
            </a:r>
            <a:r>
              <a:rPr lang="en-US" altLang="ko-KR" sz="1800" dirty="0"/>
              <a:t>OEM </a:t>
            </a:r>
            <a:r>
              <a:rPr lang="ko-KR" altLang="en-US" sz="1800" dirty="0"/>
              <a:t>사양 평가 업무 자동화</a:t>
            </a:r>
            <a:endParaRPr lang="en-US" altLang="ko-KR" sz="1800" dirty="0"/>
          </a:p>
          <a:p>
            <a:pPr lvl="1"/>
            <a:endParaRPr lang="en-US" altLang="ko-KR" sz="800" dirty="0"/>
          </a:p>
          <a:p>
            <a:r>
              <a:rPr lang="ko-KR" altLang="en-US" sz="2000" dirty="0">
                <a:solidFill>
                  <a:srgbClr val="0000CC"/>
                </a:solidFill>
              </a:rPr>
              <a:t>기존 설계</a:t>
            </a:r>
            <a:r>
              <a:rPr lang="en-US" altLang="ko-KR" sz="2000" dirty="0">
                <a:solidFill>
                  <a:srgbClr val="0000CC"/>
                </a:solidFill>
              </a:rPr>
              <a:t>, </a:t>
            </a:r>
            <a:r>
              <a:rPr lang="ko-KR" altLang="en-US" sz="2000" dirty="0">
                <a:solidFill>
                  <a:srgbClr val="0000CC"/>
                </a:solidFill>
              </a:rPr>
              <a:t>개발</a:t>
            </a:r>
            <a:r>
              <a:rPr lang="en-US" altLang="ko-KR" sz="2000" dirty="0">
                <a:solidFill>
                  <a:srgbClr val="0000CC"/>
                </a:solidFill>
              </a:rPr>
              <a:t>, </a:t>
            </a:r>
            <a:r>
              <a:rPr lang="ko-KR" altLang="en-US" sz="2000" dirty="0">
                <a:solidFill>
                  <a:srgbClr val="0000CC"/>
                </a:solidFill>
              </a:rPr>
              <a:t>검증 환경과 </a:t>
            </a:r>
            <a:r>
              <a:rPr lang="en-US" altLang="ko-KR" sz="2000" dirty="0">
                <a:solidFill>
                  <a:srgbClr val="0000CC"/>
                </a:solidFill>
              </a:rPr>
              <a:t>AI </a:t>
            </a:r>
            <a:r>
              <a:rPr lang="ko-KR" altLang="en-US" sz="2000" dirty="0">
                <a:solidFill>
                  <a:srgbClr val="0000CC"/>
                </a:solidFill>
              </a:rPr>
              <a:t>결합</a:t>
            </a:r>
            <a:endParaRPr lang="en-US" altLang="ko-KR" sz="2000" dirty="0">
              <a:solidFill>
                <a:srgbClr val="0000CC"/>
              </a:solidFill>
            </a:endParaRPr>
          </a:p>
          <a:p>
            <a:pPr lvl="1"/>
            <a:r>
              <a:rPr lang="ko-KR" altLang="en-US" sz="1800" dirty="0"/>
              <a:t>차량 진단 용 </a:t>
            </a:r>
            <a:r>
              <a:rPr lang="en-US" altLang="ko-KR" sz="1800" dirty="0"/>
              <a:t>AI </a:t>
            </a:r>
            <a:r>
              <a:rPr lang="ko-KR" altLang="en-US" sz="1800" dirty="0"/>
              <a:t>엔진 개발</a:t>
            </a:r>
            <a:endParaRPr lang="en-US" altLang="ko-KR" sz="1800" dirty="0"/>
          </a:p>
          <a:p>
            <a:pPr lvl="1"/>
            <a:r>
              <a:rPr lang="en-US" altLang="ko-KR" sz="1800" dirty="0"/>
              <a:t>AI </a:t>
            </a:r>
            <a:r>
              <a:rPr lang="ko-KR" altLang="en-US" sz="1800" dirty="0"/>
              <a:t>엔진을 활용한 차량 통신 분석 및 검증</a:t>
            </a:r>
            <a:r>
              <a:rPr lang="en-US" altLang="ko-KR" sz="1800" dirty="0"/>
              <a:t> </a:t>
            </a:r>
            <a:r>
              <a:rPr lang="ko-KR" altLang="en-US" sz="1800" dirty="0"/>
              <a:t>데이터 예측</a:t>
            </a:r>
          </a:p>
          <a:p>
            <a:pPr lvl="1"/>
            <a:endParaRPr lang="en-US" altLang="ko-KR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85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51F5CDB-5EB4-45B4-845E-A6CFF36C4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개발 역량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ko-KR" altLang="en-US" dirty="0"/>
              <a:t>소프트웨어 툴 개발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F955F54-E2C7-4BD8-96E5-066E6FDFE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343" y="4434928"/>
            <a:ext cx="1861262" cy="17702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2407C54-5200-4EA2-8763-83C4BCCD0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613" y="4434928"/>
            <a:ext cx="2662423" cy="17702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8ED6591-7D48-4FBB-9CF5-D21963C05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712" y="1450292"/>
            <a:ext cx="2608521" cy="218418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B32747C-D2B9-4A9F-9DA5-BD8684005F6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332" y="1450292"/>
            <a:ext cx="2613841" cy="18174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455086-67E2-48D6-9DC4-C88D8EBF3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269" y="6268639"/>
            <a:ext cx="18194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ko-KR" sz="1400" b="1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Program Generator</a:t>
            </a:r>
            <a:endParaRPr lang="ko-KR" altLang="en-US" sz="1400" b="1" dirty="0">
              <a:solidFill>
                <a:srgbClr val="0000CC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573F2C2E-CE75-4E07-93BA-8C6C431C7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0438" y="6268639"/>
            <a:ext cx="16087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ko-KR" sz="1400" b="1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Auto Test Report</a:t>
            </a:r>
            <a:endParaRPr lang="ko-KR" altLang="en-US" sz="1400" b="1" dirty="0">
              <a:solidFill>
                <a:srgbClr val="0000CC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E598A104-6061-4588-9195-7F5DAB352EAB}"/>
              </a:ext>
            </a:extLst>
          </p:cNvPr>
          <p:cNvSpPr txBox="1">
            <a:spLocks/>
          </p:cNvSpPr>
          <p:nvPr/>
        </p:nvSpPr>
        <p:spPr>
          <a:xfrm>
            <a:off x="329564" y="3914177"/>
            <a:ext cx="8716828" cy="1041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나눔스퀘어" panose="020B0600000101010101" pitchFamily="34" charset="-127"/>
              <a:buChar char="–"/>
              <a:defRPr sz="2000" kern="12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ko-KR" altLang="en-US" sz="1800" dirty="0"/>
              <a:t>차량 및 </a:t>
            </a:r>
            <a:r>
              <a:rPr lang="en-US" altLang="ko-KR" sz="1800" dirty="0"/>
              <a:t>ECU </a:t>
            </a:r>
            <a:r>
              <a:rPr lang="ko-KR" altLang="en-US" sz="1800" dirty="0"/>
              <a:t>통신 검증 자동화 전용 툴 </a:t>
            </a:r>
            <a:r>
              <a:rPr lang="en-US" altLang="ko-KR" sz="1800" dirty="0"/>
              <a:t> (Program Generator, Auto Test Report)</a:t>
            </a:r>
          </a:p>
        </p:txBody>
      </p:sp>
      <p:sp>
        <p:nvSpPr>
          <p:cNvPr id="13" name="내용 개체 틀 2">
            <a:extLst>
              <a:ext uri="{FF2B5EF4-FFF2-40B4-BE49-F238E27FC236}">
                <a16:creationId xmlns:a16="http://schemas.microsoft.com/office/drawing/2014/main" id="{E598A104-6061-4588-9195-7F5DAB352EAB}"/>
              </a:ext>
            </a:extLst>
          </p:cNvPr>
          <p:cNvSpPr txBox="1">
            <a:spLocks/>
          </p:cNvSpPr>
          <p:nvPr/>
        </p:nvSpPr>
        <p:spPr>
          <a:xfrm>
            <a:off x="5312624" y="788699"/>
            <a:ext cx="3536215" cy="822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나눔스퀘어" panose="020B0600000101010101" pitchFamily="34" charset="-127"/>
              <a:buChar char="–"/>
              <a:defRPr sz="2000" kern="12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dirty="0"/>
              <a:t>DB Editor - DB </a:t>
            </a:r>
            <a:r>
              <a:rPr lang="ko-KR" altLang="en-US" sz="1800" dirty="0"/>
              <a:t>설계 및 검증 툴</a:t>
            </a:r>
            <a:endParaRPr lang="en-US" altLang="ko-KR" sz="1800" dirty="0"/>
          </a:p>
        </p:txBody>
      </p:sp>
      <p:sp>
        <p:nvSpPr>
          <p:cNvPr id="14" name="내용 개체 틀 2">
            <a:extLst>
              <a:ext uri="{FF2B5EF4-FFF2-40B4-BE49-F238E27FC236}">
                <a16:creationId xmlns:a16="http://schemas.microsoft.com/office/drawing/2014/main" id="{E598A104-6061-4588-9195-7F5DAB352EAB}"/>
              </a:ext>
            </a:extLst>
          </p:cNvPr>
          <p:cNvSpPr txBox="1">
            <a:spLocks/>
          </p:cNvSpPr>
          <p:nvPr/>
        </p:nvSpPr>
        <p:spPr>
          <a:xfrm>
            <a:off x="329564" y="874365"/>
            <a:ext cx="5656227" cy="13989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나눔스퀘어" panose="020B0600000101010101" pitchFamily="34" charset="-127"/>
              <a:buChar char="–"/>
              <a:defRPr sz="2000" kern="12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ko-KR" sz="1800" dirty="0"/>
              <a:t>CANlink - </a:t>
            </a:r>
            <a:r>
              <a:rPr lang="ko-KR" altLang="en-US" sz="1800" dirty="0"/>
              <a:t>차량 네트워크 개발 툴</a:t>
            </a:r>
            <a:endParaRPr lang="en-US" altLang="ko-KR" sz="1600" dirty="0"/>
          </a:p>
        </p:txBody>
      </p:sp>
    </p:spTree>
    <p:extLst>
      <p:ext uri="{BB962C8B-B14F-4D97-AF65-F5344CB8AC3E}">
        <p14:creationId xmlns:p14="http://schemas.microsoft.com/office/powerpoint/2010/main" val="3478978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4225ACC-3F55-4D70-9643-703C50856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개발 역량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en-US" altLang="ko-KR" dirty="0"/>
              <a:t>Test System (HILS)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0B58271-E7D0-4C95-B350-F5889BA96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2000" dirty="0"/>
              <a:t>차량 네트워크 및 기능 테스트를 위한 시뮬레이터 개발</a:t>
            </a:r>
            <a:endParaRPr lang="en-US" altLang="ko-KR" sz="2000" dirty="0"/>
          </a:p>
          <a:p>
            <a:r>
              <a:rPr lang="en-US" altLang="ko-KR" sz="2000" dirty="0"/>
              <a:t>Body </a:t>
            </a:r>
            <a:r>
              <a:rPr lang="ko-KR" altLang="en-US" sz="2000" dirty="0"/>
              <a:t>및 </a:t>
            </a:r>
            <a:r>
              <a:rPr lang="en-US" altLang="ko-KR" sz="2000" dirty="0"/>
              <a:t>Chassis Control System</a:t>
            </a:r>
            <a:r>
              <a:rPr lang="ko-KR" altLang="en-US" sz="2000" dirty="0"/>
              <a:t>용 프로토타입 개발</a:t>
            </a:r>
            <a:endParaRPr lang="en-US" altLang="ko-KR" sz="2000" dirty="0"/>
          </a:p>
          <a:p>
            <a:pPr marL="228600" marR="0" lvl="0" indent="-228600" algn="l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Bold" panose="020B0600000101010101" pitchFamily="50" charset="-127"/>
              <a:ea typeface="나눔스퀘어 Bold" panose="020B0600000101010101" pitchFamily="50" charset="-127"/>
              <a:cs typeface="+mn-cs"/>
            </a:endParaRPr>
          </a:p>
          <a:p>
            <a:pPr marL="228600" marR="0" lvl="0" indent="-228600" algn="l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Bold" panose="020B0600000101010101" pitchFamily="50" charset="-127"/>
              <a:ea typeface="나눔스퀘어 Bold" panose="020B0600000101010101" pitchFamily="50" charset="-127"/>
              <a:cs typeface="+mn-cs"/>
            </a:endParaRPr>
          </a:p>
          <a:p>
            <a:pPr marL="228600" marR="0" lvl="0" indent="-228600" algn="l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Bold" panose="020B0600000101010101" pitchFamily="50" charset="-127"/>
              <a:ea typeface="나눔스퀘어 Bold" panose="020B0600000101010101" pitchFamily="50" charset="-127"/>
              <a:cs typeface="+mn-cs"/>
            </a:endParaRPr>
          </a:p>
          <a:p>
            <a:pPr marL="228600" marR="0" lvl="0" indent="-228600" algn="l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Bold" panose="020B0600000101010101" pitchFamily="50" charset="-127"/>
              <a:ea typeface="나눔스퀘어 Bold" panose="020B0600000101010101" pitchFamily="50" charset="-127"/>
              <a:cs typeface="+mn-cs"/>
            </a:endParaRPr>
          </a:p>
          <a:p>
            <a:pPr marL="228600" marR="0" lvl="0" indent="-228600" algn="l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Bold" panose="020B0600000101010101" pitchFamily="50" charset="-127"/>
              <a:ea typeface="나눔스퀘어 Bold" panose="020B0600000101010101" pitchFamily="50" charset="-127"/>
              <a:cs typeface="+mn-cs"/>
            </a:endParaRPr>
          </a:p>
          <a:p>
            <a:pPr marL="228600" marR="0" lvl="0" indent="-228600" algn="l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Bold" panose="020B0600000101010101" pitchFamily="50" charset="-127"/>
              <a:ea typeface="나눔스퀘어 Bold" panose="020B0600000101010101" pitchFamily="50" charset="-127"/>
              <a:cs typeface="+mn-cs"/>
            </a:endParaRPr>
          </a:p>
          <a:p>
            <a:pPr marL="228600" marR="0" lvl="0" indent="-228600" algn="l" defTabSz="914400" rtl="0" eaLnBrk="1" fontAlgn="auto" latinLnBrk="1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+mn-cs"/>
              </a:rPr>
              <a:t>고객 맞춤 각종 시험 장비 개발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Bold" panose="020B0600000101010101" pitchFamily="50" charset="-127"/>
              <a:ea typeface="나눔스퀘어 Bold" panose="020B0600000101010101" pitchFamily="50" charset="-127"/>
              <a:cs typeface="+mn-cs"/>
            </a:endParaRPr>
          </a:p>
        </p:txBody>
      </p:sp>
      <p:pic>
        <p:nvPicPr>
          <p:cNvPr id="9" name="Picture 3" descr="TestJig(1)">
            <a:extLst>
              <a:ext uri="{FF2B5EF4-FFF2-40B4-BE49-F238E27FC236}">
                <a16:creationId xmlns:a16="http://schemas.microsoft.com/office/drawing/2014/main" id="{04296EBF-9A16-1BBB-85D1-08C0889F9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210984" y="2479475"/>
            <a:ext cx="3136470" cy="2373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E80A13DA-8A14-560C-A8C6-C7DEAC8CB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910" y="5002843"/>
            <a:ext cx="21636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ko-KR" sz="1400" b="1" dirty="0">
                <a:solidFill>
                  <a:srgbClr val="0000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Chassis Control System</a:t>
            </a:r>
            <a:endParaRPr lang="ko-KR" altLang="en-US" sz="1400" b="1" dirty="0">
              <a:solidFill>
                <a:srgbClr val="0000FF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13" name="Picture 5" descr="\\hptserver01\02_총무팀\024_업무환경개선\0244 합창동호회\한일프로텍 자료\2011_04_06 서울모터쇼\IMG_0493.JPG">
            <a:extLst>
              <a:ext uri="{FF2B5EF4-FFF2-40B4-BE49-F238E27FC236}">
                <a16:creationId xmlns:a16="http://schemas.microsoft.com/office/drawing/2014/main" id="{4E79BFB0-D143-444B-C574-976C0934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315" y="2479475"/>
            <a:ext cx="3560847" cy="23738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A75BD192-6C1B-63D5-9079-88AC47806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7884" y="5002842"/>
            <a:ext cx="24826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ko-KR" altLang="en-US" sz="1400" b="1" dirty="0">
                <a:solidFill>
                  <a:srgbClr val="0000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상용차</a:t>
            </a:r>
            <a:r>
              <a:rPr lang="en-US" altLang="ko-KR" sz="1400" b="1" dirty="0">
                <a:solidFill>
                  <a:srgbClr val="0000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Body Control System</a:t>
            </a:r>
            <a:endParaRPr lang="ko-KR" altLang="en-US" sz="1400" b="1" dirty="0">
              <a:solidFill>
                <a:srgbClr val="0000FF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21715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463C79BE-CFB8-4680-AE0D-D30343FD9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1923" y="1580571"/>
            <a:ext cx="5835002" cy="3956163"/>
          </a:xfrm>
        </p:spPr>
        <p:txBody>
          <a:bodyPr anchor="ctr"/>
          <a:lstStyle/>
          <a:p>
            <a:r>
              <a:rPr lang="ko-KR" altLang="en-US" dirty="0"/>
              <a:t>회사 개요</a:t>
            </a:r>
          </a:p>
          <a:p>
            <a:pPr lvl="1"/>
            <a:r>
              <a:rPr lang="ko-KR" altLang="en-US" dirty="0"/>
              <a:t>비 전</a:t>
            </a:r>
          </a:p>
          <a:p>
            <a:pPr lvl="1"/>
            <a:r>
              <a:rPr lang="ko-KR" altLang="en-US" dirty="0"/>
              <a:t>연 혁</a:t>
            </a:r>
            <a:endParaRPr lang="en-US" altLang="ko-KR" dirty="0"/>
          </a:p>
          <a:p>
            <a:pPr lvl="1"/>
            <a:r>
              <a:rPr lang="ko-KR" altLang="en-US" dirty="0"/>
              <a:t>사업 범위</a:t>
            </a:r>
          </a:p>
          <a:p>
            <a:pPr lvl="1"/>
            <a:r>
              <a:rPr lang="ko-KR" altLang="en-US" dirty="0"/>
              <a:t>조 직 도</a:t>
            </a:r>
          </a:p>
          <a:p>
            <a:r>
              <a:rPr lang="ko-KR" altLang="en-US" dirty="0"/>
              <a:t>제품 및 서비스 </a:t>
            </a:r>
          </a:p>
          <a:p>
            <a:r>
              <a:rPr lang="ko-KR" altLang="en-US" dirty="0"/>
              <a:t>개발 역량</a:t>
            </a:r>
            <a:endParaRPr lang="en-US" altLang="ko-KR" dirty="0"/>
          </a:p>
          <a:p>
            <a:r>
              <a:rPr lang="ko-KR" altLang="en-US" dirty="0"/>
              <a:t>주요 과제 이력</a:t>
            </a:r>
            <a:endParaRPr lang="en-US" altLang="ko-KR" dirty="0"/>
          </a:p>
          <a:p>
            <a:r>
              <a:rPr lang="ko-KR" altLang="en-US" dirty="0"/>
              <a:t>주요 고객사</a:t>
            </a:r>
          </a:p>
          <a:p>
            <a:r>
              <a:rPr lang="ko-KR" altLang="en-US" dirty="0"/>
              <a:t>파트너사</a:t>
            </a:r>
          </a:p>
        </p:txBody>
      </p:sp>
    </p:spTree>
    <p:extLst>
      <p:ext uri="{BB962C8B-B14F-4D97-AF65-F5344CB8AC3E}">
        <p14:creationId xmlns:p14="http://schemas.microsoft.com/office/powerpoint/2010/main" val="3477363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603C8D-F27B-4EC0-A5B7-E0806505F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4. </a:t>
            </a:r>
            <a:r>
              <a:rPr lang="ko-KR" altLang="en-US" dirty="0"/>
              <a:t>주요 과제 이력</a:t>
            </a:r>
          </a:p>
        </p:txBody>
      </p:sp>
      <p:graphicFrame>
        <p:nvGraphicFramePr>
          <p:cNvPr id="3" name="표 5">
            <a:extLst>
              <a:ext uri="{FF2B5EF4-FFF2-40B4-BE49-F238E27FC236}">
                <a16:creationId xmlns:a16="http://schemas.microsoft.com/office/drawing/2014/main" id="{C335C8FF-F1C4-C84D-7B8F-CE68A71BDE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122730"/>
              </p:ext>
            </p:extLst>
          </p:nvPr>
        </p:nvGraphicFramePr>
        <p:xfrm>
          <a:off x="606668" y="911641"/>
          <a:ext cx="8570887" cy="56447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7272">
                  <a:extLst>
                    <a:ext uri="{9D8B030D-6E8A-4147-A177-3AD203B41FA5}">
                      <a16:colId xmlns:a16="http://schemas.microsoft.com/office/drawing/2014/main" val="3193877649"/>
                    </a:ext>
                  </a:extLst>
                </a:gridCol>
                <a:gridCol w="1683615">
                  <a:extLst>
                    <a:ext uri="{9D8B030D-6E8A-4147-A177-3AD203B41FA5}">
                      <a16:colId xmlns:a16="http://schemas.microsoft.com/office/drawing/2014/main" val="1796451833"/>
                    </a:ext>
                  </a:extLst>
                </a:gridCol>
              </a:tblGrid>
              <a:tr h="168703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[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표준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DB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및 기능 기반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,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차량 보안 시스템 개발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]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0507661"/>
                  </a:ext>
                </a:extLst>
              </a:tr>
              <a:tr h="2324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rgbClr val="0000FF"/>
                          </a:solidFill>
                          <a:latin typeface="+mj-lt"/>
                          <a:ea typeface="+mj-ea"/>
                          <a:cs typeface="Arial" pitchFamily="34" charset="0"/>
                        </a:rPr>
                        <a:t>  - </a:t>
                      </a:r>
                      <a:r>
                        <a:rPr lang="ko-KR" altLang="en-US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Arial" pitchFamily="34" charset="0"/>
                        </a:rPr>
                        <a:t>상용</a:t>
                      </a:r>
                      <a:r>
                        <a:rPr lang="en-US" altLang="ko-KR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Arial" pitchFamily="34" charset="0"/>
                        </a:rPr>
                        <a:t> Gateway </a:t>
                      </a:r>
                      <a:r>
                        <a:rPr lang="ko-KR" altLang="en-US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Arial" pitchFamily="34" charset="0"/>
                        </a:rPr>
                        <a:t>보안 자동 평가 시스템 개발 </a:t>
                      </a:r>
                      <a:r>
                        <a:rPr lang="en-US" altLang="ko-KR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Arial" pitchFamily="34" charset="0"/>
                        </a:rPr>
                        <a:t>(2023)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현대자동차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697847"/>
                  </a:ext>
                </a:extLst>
              </a:tr>
              <a:tr h="232422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  -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표준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DB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및 기능 기반 통신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DB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운영 툴 개발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(2022)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현대자동차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000973"/>
                  </a:ext>
                </a:extLst>
              </a:tr>
              <a:tr h="280289">
                <a:tc>
                  <a:txBody>
                    <a:bodyPr/>
                    <a:lstStyle/>
                    <a:p>
                      <a:pPr marL="0" lvl="1" algn="l" defTabSz="914400" rtl="0" eaLnBrk="1" latinLnBrk="1" hangingPunct="1"/>
                      <a:r>
                        <a:rPr lang="en-US" altLang="ko-KR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Arial" pitchFamily="34" charset="0"/>
                        </a:rPr>
                        <a:t>  - </a:t>
                      </a:r>
                      <a:r>
                        <a:rPr lang="ko-KR" altLang="en-US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Arial" pitchFamily="34" charset="0"/>
                        </a:rPr>
                        <a:t>네트워크 침입 탐지 및 게이트웨이 보안 자동 평가 장비 개발</a:t>
                      </a:r>
                      <a:r>
                        <a:rPr lang="en-US" altLang="ko-KR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Arial" pitchFamily="34" charset="0"/>
                        </a:rPr>
                        <a:t> (2022)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2" algn="l" defTabSz="914400" rtl="0" eaLnBrk="1" latinLnBrk="1" hangingPunct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현대자동차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6152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latinLnBrk="1"/>
                      <a:r>
                        <a:rPr lang="en-US" altLang="ko-KR" sz="1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 </a:t>
                      </a:r>
                      <a:endParaRPr lang="ko-KR" altLang="en-US" sz="1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019418"/>
                  </a:ext>
                </a:extLst>
              </a:tr>
              <a:tr h="168703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[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표준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DB/RDB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및 보안 시스템 개발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]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432959"/>
                  </a:ext>
                </a:extLst>
              </a:tr>
              <a:tr h="168703">
                <a:tc>
                  <a:txBody>
                    <a:bodyPr/>
                    <a:lstStyle/>
                    <a:p>
                      <a:pPr marL="0" lvl="1" algn="l" defTabSz="914330" rtl="0" eaLnBrk="1" latinLnBrk="1" hangingPunct="1"/>
                      <a:r>
                        <a:rPr lang="ko-KR" altLang="en-US" sz="1200" b="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n-cs"/>
                        </a:rPr>
                        <a:t>  </a:t>
                      </a: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n-cs"/>
                        </a:rPr>
                        <a:t>- </a:t>
                      </a:r>
                      <a:r>
                        <a:rPr lang="ko-KR" altLang="en-US" sz="1200" b="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n-cs"/>
                        </a:rPr>
                        <a:t>표준 </a:t>
                      </a: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n-cs"/>
                        </a:rPr>
                        <a:t>DB/RDB </a:t>
                      </a:r>
                      <a:r>
                        <a:rPr lang="ko-KR" altLang="en-US" sz="1200" b="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n-cs"/>
                        </a:rPr>
                        <a:t>강건화를 위한 시뮬레이션 환경 개발 </a:t>
                      </a: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n-cs"/>
                        </a:rPr>
                        <a:t>(2021)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현대자동차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06589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latinLnBrk="1"/>
                      <a:r>
                        <a:rPr lang="en-US" altLang="ko-KR" sz="1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 </a:t>
                      </a:r>
                      <a:endParaRPr lang="ko-KR" altLang="en-US" sz="1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1295185"/>
                  </a:ext>
                </a:extLst>
              </a:tr>
              <a:tr h="16870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[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상용 실차 통신 검증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]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3948635"/>
                  </a:ext>
                </a:extLst>
              </a:tr>
              <a:tr h="168703">
                <a:tc>
                  <a:txBody>
                    <a:bodyPr/>
                    <a:lstStyle/>
                    <a:p>
                      <a:pPr marL="0" lvl="1" algn="l" defTabSz="914400" rtl="0" eaLnBrk="1" latinLnBrk="1" hangingPunct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 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- </a:t>
                      </a:r>
                      <a:r>
                        <a:rPr lang="ko-KR" altLang="en-US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수소 대형 트럭 네트워크 시험 표준 개발 </a:t>
                      </a:r>
                      <a:r>
                        <a:rPr lang="en-US" altLang="ko-KR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(2019)</a:t>
                      </a:r>
                      <a:endParaRPr lang="en-US" altLang="ko-KR" sz="1200" b="0" kern="1200" dirty="0">
                        <a:solidFill>
                          <a:srgbClr val="0000CC"/>
                        </a:solidFill>
                        <a:latin typeface="+mj-lt"/>
                        <a:ea typeface="+mj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2" algn="l" defTabSz="914400" rtl="0" eaLnBrk="1" latinLnBrk="1" hangingPunct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현대자동차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875347"/>
                  </a:ext>
                </a:extLst>
              </a:tr>
              <a:tr h="168703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 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-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전기 버스 실차 통신 검증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(2017)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현대자동차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53254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latinLnBrk="1"/>
                      <a:r>
                        <a:rPr lang="en-US" altLang="ko-KR" sz="1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 </a:t>
                      </a:r>
                      <a:endParaRPr lang="ko-KR" altLang="en-US" sz="1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139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[Gateway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설계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,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검증 사양 개발 및 자동 검증 시스템 개발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]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8497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  </a:t>
                      </a:r>
                      <a:r>
                        <a:rPr lang="en-US" altLang="ko-KR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- </a:t>
                      </a:r>
                      <a:r>
                        <a:rPr lang="ko-KR" altLang="en-US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통신 전용 </a:t>
                      </a:r>
                      <a:r>
                        <a:rPr lang="en-US" altLang="ko-KR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8-ch </a:t>
                      </a:r>
                      <a:r>
                        <a:rPr lang="ko-KR" altLang="en-US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게이트웨이 검증 자동화 시스템 개발  </a:t>
                      </a:r>
                      <a:r>
                        <a:rPr lang="en-US" altLang="ko-KR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(2015)</a:t>
                      </a:r>
                      <a:endParaRPr lang="en-US" altLang="ko-KR" sz="1200" b="0" dirty="0">
                        <a:solidFill>
                          <a:srgbClr val="0000CC"/>
                        </a:solidFill>
                        <a:latin typeface="+mj-lt"/>
                        <a:ea typeface="+mj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현대오트론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5302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latinLnBrk="1"/>
                      <a:endParaRPr lang="ko-KR" altLang="en-US" sz="1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0932856"/>
                  </a:ext>
                </a:extLst>
              </a:tr>
              <a:tr h="16870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[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통신 자동 검증 시스템 개발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]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3633201"/>
                  </a:ext>
                </a:extLst>
              </a:tr>
              <a:tr h="168703">
                <a:tc>
                  <a:txBody>
                    <a:bodyPr/>
                    <a:lstStyle/>
                    <a:p>
                      <a:pPr marL="0" lvl="1" algn="l" defTabSz="914400" rtl="0" eaLnBrk="1" latinLnBrk="1" hangingPunct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  - LIN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통신 자동 검증 시스템 개발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(2014)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2" algn="l" defTabSz="914400" rtl="0" eaLnBrk="1" latinLnBrk="1" hangingPunct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현대자동차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8528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latinLnBrk="1"/>
                      <a:r>
                        <a:rPr lang="en-US" altLang="ko-KR" sz="1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 </a:t>
                      </a:r>
                      <a:endParaRPr lang="ko-KR" altLang="en-US" sz="1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4095094"/>
                  </a:ext>
                </a:extLst>
              </a:tr>
              <a:tr h="16870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n-cs"/>
                        </a:rPr>
                        <a:t>[</a:t>
                      </a:r>
                      <a:r>
                        <a:rPr lang="ko-KR" altLang="en-US" sz="1200" b="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n-cs"/>
                        </a:rPr>
                        <a:t>제어기 통신 </a:t>
                      </a: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n-cs"/>
                        </a:rPr>
                        <a:t>SW </a:t>
                      </a:r>
                      <a:r>
                        <a:rPr lang="ko-KR" altLang="en-US" sz="1200" b="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n-cs"/>
                        </a:rPr>
                        <a:t>개발</a:t>
                      </a: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n-cs"/>
                        </a:rPr>
                        <a:t>]</a:t>
                      </a:r>
                      <a:r>
                        <a:rPr lang="ko-KR" altLang="en-US" sz="1200" b="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n-cs"/>
                        </a:rPr>
                        <a:t> </a:t>
                      </a:r>
                      <a:endParaRPr lang="en-US" altLang="ko-KR" sz="12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765320"/>
                  </a:ext>
                </a:extLst>
              </a:tr>
              <a:tr h="16870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  - CAN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통신 소스 코드 개발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(Embedded SW)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(2010 ~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현재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LG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전자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23076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latinLnBrk="1"/>
                      <a:r>
                        <a:rPr lang="en-US" altLang="ko-KR" sz="1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 </a:t>
                      </a:r>
                      <a:endParaRPr lang="ko-KR" altLang="en-US" sz="1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b="0" dirty="0">
                        <a:solidFill>
                          <a:schemeClr val="tx1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6948938"/>
                  </a:ext>
                </a:extLst>
              </a:tr>
              <a:tr h="16870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[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차량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통신 설계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, 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검증 사양 개발 및 검증 시스템 개발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]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2" algn="l" defTabSz="914400" rtl="0" eaLnBrk="1" latinLnBrk="1" hangingPunct="1"/>
                      <a:endParaRPr lang="en-US" altLang="ko-KR" sz="12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1008378"/>
                  </a:ext>
                </a:extLst>
              </a:tr>
              <a:tr h="16870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  - Body</a:t>
                      </a:r>
                      <a:r>
                        <a:rPr lang="ko-KR" altLang="en-US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 </a:t>
                      </a:r>
                      <a:r>
                        <a:rPr lang="en-US" altLang="ko-KR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CAN Network </a:t>
                      </a:r>
                      <a:r>
                        <a:rPr lang="ko-KR" altLang="en-US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설계</a:t>
                      </a:r>
                      <a:r>
                        <a:rPr lang="en-US" altLang="ko-KR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·</a:t>
                      </a:r>
                      <a:r>
                        <a:rPr lang="ko-KR" altLang="en-US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검증 사양</a:t>
                      </a:r>
                      <a:r>
                        <a:rPr lang="en-US" altLang="ko-KR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(ES-SPEC)</a:t>
                      </a:r>
                      <a:r>
                        <a:rPr lang="ko-KR" altLang="en-US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 및 검증 시스템 개발 </a:t>
                      </a:r>
                      <a:r>
                        <a:rPr lang="en-US" altLang="ko-KR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(2004 ~ 2007)</a:t>
                      </a:r>
                      <a:endParaRPr lang="ko-KR" altLang="en-US" sz="1200" b="0" kern="1200" dirty="0">
                        <a:solidFill>
                          <a:srgbClr val="0000CC"/>
                        </a:solidFill>
                        <a:latin typeface="+mj-lt"/>
                        <a:ea typeface="+mj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현대자동차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9846484"/>
                  </a:ext>
                </a:extLst>
              </a:tr>
              <a:tr h="16870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  - CAN </a:t>
                      </a:r>
                      <a:r>
                        <a:rPr lang="ko-KR" altLang="en-US" sz="1200" b="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</a:rPr>
                        <a:t>네트워크 </a:t>
                      </a:r>
                      <a:r>
                        <a:rPr lang="ko-KR" altLang="en-US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설계</a:t>
                      </a:r>
                      <a:r>
                        <a:rPr lang="en-US" altLang="ko-KR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·</a:t>
                      </a:r>
                      <a:r>
                        <a:rPr lang="ko-KR" altLang="en-US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검증 사양</a:t>
                      </a:r>
                      <a:r>
                        <a:rPr lang="en-US" altLang="ko-KR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(SES)</a:t>
                      </a:r>
                      <a:r>
                        <a:rPr lang="ko-KR" altLang="en-US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 및 검증 시스템 개발 </a:t>
                      </a:r>
                      <a:r>
                        <a:rPr lang="en-US" altLang="ko-KR" sz="1200" b="0" kern="1200" dirty="0">
                          <a:solidFill>
                            <a:srgbClr val="0000CC"/>
                          </a:solidFill>
                          <a:latin typeface="+mj-lt"/>
                          <a:ea typeface="+mj-ea"/>
                          <a:cs typeface="+mn-cs"/>
                        </a:rPr>
                        <a:t>(2006~2008)</a:t>
                      </a:r>
                      <a:endParaRPr lang="ko-KR" altLang="en-US" sz="1200" b="0" dirty="0">
                        <a:solidFill>
                          <a:srgbClr val="0000CC"/>
                        </a:solidFill>
                        <a:latin typeface="+mj-lt"/>
                        <a:ea typeface="+mj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j-lt"/>
                          <a:ea typeface="+mj-ea"/>
                        </a:rPr>
                        <a:t>쌍용자동차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516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9081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03ACA60-0C06-4069-AB9A-78F53CEA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5. </a:t>
            </a:r>
            <a:r>
              <a:rPr lang="ko-KR" altLang="en-US" dirty="0"/>
              <a:t>주요 고객사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6E083C0-80FE-4622-8FAB-182A66996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843" y="762554"/>
            <a:ext cx="9153979" cy="5711014"/>
          </a:xfrm>
        </p:spPr>
        <p:txBody>
          <a:bodyPr/>
          <a:lstStyle/>
          <a:p>
            <a:r>
              <a:rPr lang="ko-KR" altLang="en-US" dirty="0"/>
              <a:t>전세계 </a:t>
            </a:r>
            <a:r>
              <a:rPr lang="en-US" altLang="ko-KR" dirty="0"/>
              <a:t>16</a:t>
            </a:r>
            <a:r>
              <a:rPr lang="ko-KR" altLang="en-US" dirty="0"/>
              <a:t>개 </a:t>
            </a:r>
            <a:r>
              <a:rPr lang="en-US" altLang="ko-KR" dirty="0"/>
              <a:t>OEM</a:t>
            </a:r>
            <a:r>
              <a:rPr lang="ko-KR" altLang="en-US" dirty="0"/>
              <a:t>사</a:t>
            </a:r>
            <a:r>
              <a:rPr lang="en-US" altLang="ko-KR" dirty="0"/>
              <a:t>, 300</a:t>
            </a:r>
            <a:r>
              <a:rPr lang="ko-KR" altLang="en-US" dirty="0"/>
              <a:t>여개 협력업체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EB01F45-D97F-7552-477E-05E8AB5222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07" y="1406106"/>
            <a:ext cx="8467385" cy="515372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1550B60-3CBD-2D4F-9C23-455AB7E486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t="43671" r="73054" b="43833"/>
          <a:stretch/>
        </p:blipFill>
        <p:spPr>
          <a:xfrm>
            <a:off x="1095555" y="3628990"/>
            <a:ext cx="1742537" cy="705525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A7052FDB-E21B-1CDB-100D-652725F4FEF9}"/>
              </a:ext>
            </a:extLst>
          </p:cNvPr>
          <p:cNvSpPr/>
          <p:nvPr/>
        </p:nvSpPr>
        <p:spPr>
          <a:xfrm>
            <a:off x="923026" y="5771072"/>
            <a:ext cx="1915066" cy="483079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A172AF7-41B2-76B1-879F-0A00965CE463}"/>
              </a:ext>
            </a:extLst>
          </p:cNvPr>
          <p:cNvSpPr/>
          <p:nvPr/>
        </p:nvSpPr>
        <p:spPr>
          <a:xfrm>
            <a:off x="2107272" y="4411414"/>
            <a:ext cx="1915066" cy="483079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D824A20-E589-AF6B-4774-A1A38821ADD3}"/>
              </a:ext>
            </a:extLst>
          </p:cNvPr>
          <p:cNvSpPr/>
          <p:nvPr/>
        </p:nvSpPr>
        <p:spPr>
          <a:xfrm>
            <a:off x="2336994" y="5209386"/>
            <a:ext cx="976657" cy="483079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99D3719-2147-8D99-9751-B4E87E92DBCD}"/>
              </a:ext>
            </a:extLst>
          </p:cNvPr>
          <p:cNvSpPr/>
          <p:nvPr/>
        </p:nvSpPr>
        <p:spPr>
          <a:xfrm>
            <a:off x="6499839" y="5771071"/>
            <a:ext cx="976657" cy="483079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2" descr="디와이오토-이씨스, 합작사 &amp;#39;디와이씨스&amp;#39; 설립 - 전자신문">
            <a:extLst>
              <a:ext uri="{FF2B5EF4-FFF2-40B4-BE49-F238E27FC236}">
                <a16:creationId xmlns:a16="http://schemas.microsoft.com/office/drawing/2014/main" id="{EE28C84E-81C1-D309-3DE9-3B8BF7604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48" y="4303675"/>
            <a:ext cx="1730511" cy="69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뉴스핌 - 서진시스템, 프랑스 발레오에 모터케이스 공급">
            <a:extLst>
              <a:ext uri="{FF2B5EF4-FFF2-40B4-BE49-F238E27FC236}">
                <a16:creationId xmlns:a16="http://schemas.microsoft.com/office/drawing/2014/main" id="{8B4E892E-8154-1D73-25A8-052F05443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930" y="5234862"/>
            <a:ext cx="1038324" cy="43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덕일산업(주) 2021년 기업정보 | 사원수 502명, 근무환경, 복리후생 등 기업정보 제공 - 사람인">
            <a:extLst>
              <a:ext uri="{FF2B5EF4-FFF2-40B4-BE49-F238E27FC236}">
                <a16:creationId xmlns:a16="http://schemas.microsoft.com/office/drawing/2014/main" id="{015457DB-CF3C-D12F-B471-32D58B772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389" y="5692465"/>
            <a:ext cx="1043107" cy="70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콘티넨탈 로고입니다. &amp;gt; 디자인 자료실 | KMUG 케이머그">
            <a:extLst>
              <a:ext uri="{FF2B5EF4-FFF2-40B4-BE49-F238E27FC236}">
                <a16:creationId xmlns:a16="http://schemas.microsoft.com/office/drawing/2014/main" id="{F85184C8-766B-80D7-BB64-6F326C8A0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24" y="5768871"/>
            <a:ext cx="1997933" cy="54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D1FC08F2-E030-00B2-DAE9-C88B7E3CEB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38"/>
          <a:stretch/>
        </p:blipFill>
        <p:spPr>
          <a:xfrm>
            <a:off x="719307" y="1410646"/>
            <a:ext cx="8467385" cy="87995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8E1AC478-671A-1BF3-EA06-4158089AB9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8" b="60685"/>
          <a:stretch/>
        </p:blipFill>
        <p:spPr>
          <a:xfrm>
            <a:off x="719307" y="2211993"/>
            <a:ext cx="8467385" cy="730137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D0FC40FD-0B48-024F-C59A-C15C012BC6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46" b="42267"/>
          <a:stretch/>
        </p:blipFill>
        <p:spPr>
          <a:xfrm>
            <a:off x="719307" y="2904944"/>
            <a:ext cx="8467385" cy="730137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04278317-8665-7BCA-5B2E-7BCAAB2221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t="39566" r="88294" b="41547"/>
          <a:stretch/>
        </p:blipFill>
        <p:spPr>
          <a:xfrm>
            <a:off x="882606" y="2228039"/>
            <a:ext cx="762296" cy="730138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2D32E801-22F8-F312-E339-5AFA6E6D2E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" t="21785" r="89318" b="61910"/>
          <a:stretch/>
        </p:blipFill>
        <p:spPr>
          <a:xfrm>
            <a:off x="1028700" y="2949343"/>
            <a:ext cx="555865" cy="630327"/>
          </a:xfrm>
          <a:prstGeom prst="rect">
            <a:avLst/>
          </a:prstGeom>
        </p:spPr>
      </p:pic>
      <p:sp>
        <p:nvSpPr>
          <p:cNvPr id="40" name="직사각형 39">
            <a:extLst>
              <a:ext uri="{FF2B5EF4-FFF2-40B4-BE49-F238E27FC236}">
                <a16:creationId xmlns:a16="http://schemas.microsoft.com/office/drawing/2014/main" id="{0AA58458-806B-324F-1488-304B0AABB9BA}"/>
              </a:ext>
            </a:extLst>
          </p:cNvPr>
          <p:cNvSpPr/>
          <p:nvPr/>
        </p:nvSpPr>
        <p:spPr>
          <a:xfrm>
            <a:off x="7242376" y="2275653"/>
            <a:ext cx="872460" cy="77077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" name="Picture 4" descr="쌍용자동차 로고입니다. &amp;gt; 디자인 자료실 | KMUG 케이머그">
            <a:extLst>
              <a:ext uri="{FF2B5EF4-FFF2-40B4-BE49-F238E27FC236}">
                <a16:creationId xmlns:a16="http://schemas.microsoft.com/office/drawing/2014/main" id="{4118FF49-2295-481D-6E2D-F642D3246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069" y="2339172"/>
            <a:ext cx="703392" cy="56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B7FBD5B3-3E4F-5BFC-AE03-829C8B6461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3" b="77238"/>
          <a:stretch/>
        </p:blipFill>
        <p:spPr>
          <a:xfrm>
            <a:off x="4296377" y="1407231"/>
            <a:ext cx="3261369" cy="879957"/>
          </a:xfrm>
          <a:prstGeom prst="rect">
            <a:avLst/>
          </a:prstGeom>
        </p:spPr>
      </p:pic>
      <p:sp>
        <p:nvSpPr>
          <p:cNvPr id="43" name="직사각형 42">
            <a:extLst>
              <a:ext uri="{FF2B5EF4-FFF2-40B4-BE49-F238E27FC236}">
                <a16:creationId xmlns:a16="http://schemas.microsoft.com/office/drawing/2014/main" id="{2E5202F0-9A65-56FF-55FE-0F8293BCCBAE}"/>
              </a:ext>
            </a:extLst>
          </p:cNvPr>
          <p:cNvSpPr/>
          <p:nvPr/>
        </p:nvSpPr>
        <p:spPr>
          <a:xfrm>
            <a:off x="7475757" y="1498539"/>
            <a:ext cx="1521241" cy="77077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F26C5B29-D7BB-DA74-5A4C-597C3A9628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6" t="20428" r="12189" b="60685"/>
          <a:stretch/>
        </p:blipFill>
        <p:spPr>
          <a:xfrm>
            <a:off x="7326069" y="1527169"/>
            <a:ext cx="965674" cy="730137"/>
          </a:xfrm>
          <a:prstGeom prst="rect">
            <a:avLst/>
          </a:prstGeom>
        </p:spPr>
      </p:pic>
      <p:pic>
        <p:nvPicPr>
          <p:cNvPr id="45" name="Picture 6">
            <a:extLst>
              <a:ext uri="{FF2B5EF4-FFF2-40B4-BE49-F238E27FC236}">
                <a16:creationId xmlns:a16="http://schemas.microsoft.com/office/drawing/2014/main" id="{90FB7D34-085A-B4E4-7E53-352E8129D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3"/>
          <a:stretch/>
        </p:blipFill>
        <p:spPr bwMode="auto">
          <a:xfrm>
            <a:off x="8313657" y="1598707"/>
            <a:ext cx="716592" cy="67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직사각형 45">
            <a:extLst>
              <a:ext uri="{FF2B5EF4-FFF2-40B4-BE49-F238E27FC236}">
                <a16:creationId xmlns:a16="http://schemas.microsoft.com/office/drawing/2014/main" id="{4B971656-E592-B124-D392-9B7EDC57E8F2}"/>
              </a:ext>
            </a:extLst>
          </p:cNvPr>
          <p:cNvSpPr/>
          <p:nvPr/>
        </p:nvSpPr>
        <p:spPr>
          <a:xfrm>
            <a:off x="5617075" y="2958177"/>
            <a:ext cx="1625301" cy="676904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DB33985E-5D2E-E32B-35AD-3A1384B9538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E9E8E8"/>
              </a:clrFrom>
              <a:clrTo>
                <a:srgbClr val="E9E8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7075" y="3049714"/>
            <a:ext cx="1564964" cy="527940"/>
          </a:xfrm>
          <a:prstGeom prst="rect">
            <a:avLst/>
          </a:prstGeom>
        </p:spPr>
      </p:pic>
      <p:sp>
        <p:nvSpPr>
          <p:cNvPr id="48" name="직사각형 47">
            <a:extLst>
              <a:ext uri="{FF2B5EF4-FFF2-40B4-BE49-F238E27FC236}">
                <a16:creationId xmlns:a16="http://schemas.microsoft.com/office/drawing/2014/main" id="{EF20B1B3-433A-8B90-51C3-8D90DCF5B06B}"/>
              </a:ext>
            </a:extLst>
          </p:cNvPr>
          <p:cNvSpPr/>
          <p:nvPr/>
        </p:nvSpPr>
        <p:spPr>
          <a:xfrm>
            <a:off x="6369389" y="3734510"/>
            <a:ext cx="1188358" cy="544123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2644704E-1B49-BB3A-E351-E5A64F60959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EFF0EF"/>
              </a:clrFrom>
              <a:clrTo>
                <a:srgbClr val="EFF0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0763" y="3677083"/>
            <a:ext cx="1179732" cy="54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42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137234-CA9C-4FB8-8DF9-6F26B32D8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6. </a:t>
            </a:r>
            <a:r>
              <a:rPr lang="ko-KR" altLang="en-US" dirty="0"/>
              <a:t>파트너사</a:t>
            </a:r>
          </a:p>
        </p:txBody>
      </p:sp>
      <p:sp>
        <p:nvSpPr>
          <p:cNvPr id="30" name="내용 개체 틀 2">
            <a:extLst>
              <a:ext uri="{FF2B5EF4-FFF2-40B4-BE49-F238E27FC236}">
                <a16:creationId xmlns:a16="http://schemas.microsoft.com/office/drawing/2014/main" id="{4CC07BDA-A573-49CA-B8B3-051CA6B81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843" y="762554"/>
            <a:ext cx="9153979" cy="5711014"/>
          </a:xfrm>
        </p:spPr>
        <p:txBody>
          <a:bodyPr/>
          <a:lstStyle/>
          <a:p>
            <a:r>
              <a:rPr lang="en-US" altLang="ko-KR" dirty="0"/>
              <a:t>6</a:t>
            </a:r>
            <a:r>
              <a:rPr lang="ko-KR" altLang="en-US" dirty="0"/>
              <a:t>개 국내외 파트너사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0BA371E-CDA9-27E0-DC95-95C24E7F124B}"/>
              </a:ext>
            </a:extLst>
          </p:cNvPr>
          <p:cNvSpPr/>
          <p:nvPr/>
        </p:nvSpPr>
        <p:spPr>
          <a:xfrm>
            <a:off x="714520" y="1439057"/>
            <a:ext cx="8467385" cy="49275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767D18EB-ED95-A65D-CCC5-328196185A65}"/>
              </a:ext>
            </a:extLst>
          </p:cNvPr>
          <p:cNvGrpSpPr/>
          <p:nvPr/>
        </p:nvGrpSpPr>
        <p:grpSpPr>
          <a:xfrm>
            <a:off x="1223251" y="4090530"/>
            <a:ext cx="1933543" cy="1399132"/>
            <a:chOff x="6554570" y="4140968"/>
            <a:chExt cx="1933543" cy="1399132"/>
          </a:xfrm>
        </p:grpSpPr>
        <p:pic>
          <p:nvPicPr>
            <p:cNvPr id="6" name="Picture 4" descr="업체별 검색 :: 2021 한국전자전 ::">
              <a:extLst>
                <a:ext uri="{FF2B5EF4-FFF2-40B4-BE49-F238E27FC236}">
                  <a16:creationId xmlns:a16="http://schemas.microsoft.com/office/drawing/2014/main" id="{1C8A474E-D281-F855-1BB2-E9AD63B0C3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4673" y="4140968"/>
              <a:ext cx="1894797" cy="805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60450A-CF5C-077B-5A5A-E326D813384A}"/>
                </a:ext>
              </a:extLst>
            </p:cNvPr>
            <p:cNvSpPr txBox="1"/>
            <p:nvPr/>
          </p:nvSpPr>
          <p:spPr>
            <a:xfrm>
              <a:off x="6554570" y="5263101"/>
              <a:ext cx="19335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latin typeface="+mj-ea"/>
                  <a:ea typeface="+mj-ea"/>
                </a:rPr>
                <a:t>2018</a:t>
              </a:r>
              <a:r>
                <a:rPr lang="ko-KR" altLang="en-US" sz="1200" dirty="0">
                  <a:latin typeface="+mj-ea"/>
                  <a:ea typeface="+mj-ea"/>
                </a:rPr>
                <a:t>년 파트너쉽 계약 체결</a:t>
              </a: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2AA66CFB-D012-F556-51A4-A9CDB064767E}"/>
              </a:ext>
            </a:extLst>
          </p:cNvPr>
          <p:cNvGrpSpPr/>
          <p:nvPr/>
        </p:nvGrpSpPr>
        <p:grpSpPr>
          <a:xfrm>
            <a:off x="4140139" y="4237816"/>
            <a:ext cx="1616148" cy="1251846"/>
            <a:chOff x="4140139" y="4287244"/>
            <a:chExt cx="1616148" cy="1251846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44E09809-66E6-8249-5F33-AA764F9657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3672" y="4287244"/>
              <a:ext cx="1169082" cy="558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9F4E83-5986-C4BB-D07A-BCA49B2A162D}"/>
                </a:ext>
              </a:extLst>
            </p:cNvPr>
            <p:cNvSpPr txBox="1"/>
            <p:nvPr/>
          </p:nvSpPr>
          <p:spPr>
            <a:xfrm>
              <a:off x="4140139" y="5262091"/>
              <a:ext cx="16161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altLang="ko-KR" sz="12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2015</a:t>
              </a:r>
              <a:r>
                <a:rPr lang="ko-KR" altLang="en-US" sz="12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년 파트너쉽</a:t>
              </a:r>
              <a:r>
                <a:rPr lang="en-US" altLang="ko-KR" sz="12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12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체결</a:t>
              </a: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572F04B5-4DC3-2F68-8D2F-021D6E36B803}"/>
              </a:ext>
            </a:extLst>
          </p:cNvPr>
          <p:cNvGrpSpPr/>
          <p:nvPr/>
        </p:nvGrpSpPr>
        <p:grpSpPr>
          <a:xfrm>
            <a:off x="6430745" y="2389275"/>
            <a:ext cx="2207014" cy="1014825"/>
            <a:chOff x="6430745" y="1990706"/>
            <a:chExt cx="2207014" cy="101482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EA4ACD-9946-9C97-FD35-3C4DA0B63456}"/>
                </a:ext>
              </a:extLst>
            </p:cNvPr>
            <p:cNvSpPr txBox="1"/>
            <p:nvPr/>
          </p:nvSpPr>
          <p:spPr>
            <a:xfrm>
              <a:off x="6430745" y="2728532"/>
              <a:ext cx="22070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latin typeface="+mj-ea"/>
                  <a:ea typeface="+mj-ea"/>
                </a:rPr>
                <a:t>2008</a:t>
              </a:r>
              <a:r>
                <a:rPr lang="ko-KR" altLang="en-US" sz="1200" dirty="0">
                  <a:latin typeface="+mj-ea"/>
                  <a:ea typeface="+mj-ea"/>
                </a:rPr>
                <a:t>년 </a:t>
              </a:r>
              <a:r>
                <a:rPr lang="en-US" altLang="ko-KR" sz="1200" dirty="0">
                  <a:latin typeface="+mj-ea"/>
                  <a:ea typeface="+mj-ea"/>
                </a:rPr>
                <a:t>Distributor contract</a:t>
              </a:r>
            </a:p>
          </p:txBody>
        </p:sp>
        <p:pic>
          <p:nvPicPr>
            <p:cNvPr id="13" name="Picture 2" descr="Goepel Electronics Ltd">
              <a:extLst>
                <a:ext uri="{FF2B5EF4-FFF2-40B4-BE49-F238E27FC236}">
                  <a16:creationId xmlns:a16="http://schemas.microsoft.com/office/drawing/2014/main" id="{A02DF235-2930-A23A-78DA-28E32BA37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6566" y="1990706"/>
              <a:ext cx="1692184" cy="43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8D9DB949-63F8-0883-BB68-C6C4EDE2CE0B}"/>
              </a:ext>
            </a:extLst>
          </p:cNvPr>
          <p:cNvGrpSpPr/>
          <p:nvPr/>
        </p:nvGrpSpPr>
        <p:grpSpPr>
          <a:xfrm>
            <a:off x="1073216" y="2412222"/>
            <a:ext cx="2357057" cy="1009589"/>
            <a:chOff x="1073216" y="2013653"/>
            <a:chExt cx="2357057" cy="100958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8FCE3A-83D7-5BDF-DFB3-BF7ABFAF8934}"/>
                </a:ext>
              </a:extLst>
            </p:cNvPr>
            <p:cNvSpPr txBox="1"/>
            <p:nvPr/>
          </p:nvSpPr>
          <p:spPr>
            <a:xfrm>
              <a:off x="1073216" y="2746243"/>
              <a:ext cx="23570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latin typeface="+mj-ea"/>
                  <a:ea typeface="+mj-ea"/>
                </a:rPr>
                <a:t>2018</a:t>
              </a:r>
              <a:r>
                <a:rPr lang="ko-KR" altLang="en-US" sz="1200" dirty="0">
                  <a:latin typeface="+mj-ea"/>
                  <a:ea typeface="+mj-ea"/>
                </a:rPr>
                <a:t>년 </a:t>
              </a:r>
              <a:r>
                <a:rPr lang="en-US" altLang="ko-KR" sz="1200" dirty="0">
                  <a:latin typeface="+mj-ea"/>
                  <a:ea typeface="+mj-ea"/>
                </a:rPr>
                <a:t>VTsystem </a:t>
              </a:r>
              <a:r>
                <a:rPr lang="ko-KR" altLang="en-US" sz="1200" dirty="0">
                  <a:latin typeface="+mj-ea"/>
                  <a:ea typeface="+mj-ea"/>
                </a:rPr>
                <a:t>파트너쉽 체결</a:t>
              </a:r>
            </a:p>
          </p:txBody>
        </p:sp>
        <p:pic>
          <p:nvPicPr>
            <p:cNvPr id="16" name="Picture 2" descr="Vector Informatik LibraryES is used in millions of cars">
              <a:extLst>
                <a:ext uri="{FF2B5EF4-FFF2-40B4-BE49-F238E27FC236}">
                  <a16:creationId xmlns:a16="http://schemas.microsoft.com/office/drawing/2014/main" id="{5FB79AA8-B4A2-56AD-8AC6-541D2EC969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85" t="35940" r="7444" b="34367"/>
            <a:stretch/>
          </p:blipFill>
          <p:spPr bwMode="auto">
            <a:xfrm>
              <a:off x="1268241" y="2013653"/>
              <a:ext cx="2012805" cy="517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6CAC1B53-D5FE-1BE5-87C4-92E03FC6E340}"/>
              </a:ext>
            </a:extLst>
          </p:cNvPr>
          <p:cNvGrpSpPr/>
          <p:nvPr/>
        </p:nvGrpSpPr>
        <p:grpSpPr>
          <a:xfrm>
            <a:off x="6516651" y="4290405"/>
            <a:ext cx="1972014" cy="1157873"/>
            <a:chOff x="6516651" y="4290405"/>
            <a:chExt cx="1972014" cy="115787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BFA821-BE07-026D-2A38-8230A113CA8E}"/>
                </a:ext>
              </a:extLst>
            </p:cNvPr>
            <p:cNvSpPr txBox="1"/>
            <p:nvPr/>
          </p:nvSpPr>
          <p:spPr>
            <a:xfrm>
              <a:off x="6516651" y="5171279"/>
              <a:ext cx="19720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latin typeface="+mj-ea"/>
                  <a:ea typeface="+mj-ea"/>
                </a:rPr>
                <a:t>2010</a:t>
              </a:r>
              <a:r>
                <a:rPr lang="ko-KR" altLang="en-US" sz="1200" dirty="0">
                  <a:latin typeface="+mj-ea"/>
                  <a:ea typeface="+mj-ea"/>
                </a:rPr>
                <a:t>년 기술협력관계  체결</a:t>
              </a:r>
            </a:p>
          </p:txBody>
        </p:sp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35AB8C27-8AF9-2C70-2A28-AEDA53C930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03" b="28630"/>
            <a:stretch/>
          </p:blipFill>
          <p:spPr bwMode="auto">
            <a:xfrm>
              <a:off x="6653914" y="4290405"/>
              <a:ext cx="1720313" cy="468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F1C1923D-5D12-D3E9-EDED-80A3D6073728}"/>
              </a:ext>
            </a:extLst>
          </p:cNvPr>
          <p:cNvGrpSpPr/>
          <p:nvPr/>
        </p:nvGrpSpPr>
        <p:grpSpPr>
          <a:xfrm>
            <a:off x="4024391" y="2111971"/>
            <a:ext cx="1720313" cy="1309840"/>
            <a:chOff x="4024391" y="1713402"/>
            <a:chExt cx="1720313" cy="130984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B08EE4-7C11-354B-1929-0B3E797B1B4B}"/>
                </a:ext>
              </a:extLst>
            </p:cNvPr>
            <p:cNvSpPr txBox="1"/>
            <p:nvPr/>
          </p:nvSpPr>
          <p:spPr>
            <a:xfrm>
              <a:off x="4113356" y="2746243"/>
              <a:ext cx="16161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>
                  <a:latin typeface="+mj-ea"/>
                  <a:ea typeface="+mj-ea"/>
                </a:rPr>
                <a:t>2012</a:t>
              </a:r>
              <a:r>
                <a:rPr lang="ko-KR" altLang="en-US" sz="1200" dirty="0">
                  <a:latin typeface="+mj-ea"/>
                  <a:ea typeface="+mj-ea"/>
                </a:rPr>
                <a:t>년 파트너쉽 선정</a:t>
              </a:r>
            </a:p>
          </p:txBody>
        </p:sp>
        <p:pic>
          <p:nvPicPr>
            <p:cNvPr id="25" name="Picture 6" descr="Exyne Asia Technology Co.,Ltd - Battery &amp;amp; Electrical Safety Testing">
              <a:extLst>
                <a:ext uri="{FF2B5EF4-FFF2-40B4-BE49-F238E27FC236}">
                  <a16:creationId xmlns:a16="http://schemas.microsoft.com/office/drawing/2014/main" id="{5A473242-31CE-FE08-7C46-A2A291EF6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4391" y="1713402"/>
              <a:ext cx="1720313" cy="908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1197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617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4E9A3E-4BDB-40DF-9AD2-6E00D5A1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1. </a:t>
            </a:r>
            <a:r>
              <a:rPr lang="ko-KR" altLang="en-US" dirty="0"/>
              <a:t>회사 개요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825FE2C-AA3E-4B5F-B594-ED1AE8AEF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400" dirty="0">
                <a:solidFill>
                  <a:srgbClr val="0000CC"/>
                </a:solidFill>
              </a:rPr>
              <a:t>In-Vehicle Networking </a:t>
            </a:r>
            <a:r>
              <a:rPr lang="ko-KR" altLang="en-US" sz="2400" dirty="0"/>
              <a:t>전문 기업</a:t>
            </a: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6D94D073-00FC-4B7F-9741-881BD8A583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51724"/>
              </p:ext>
            </p:extLst>
          </p:nvPr>
        </p:nvGraphicFramePr>
        <p:xfrm>
          <a:off x="1090166" y="2310593"/>
          <a:ext cx="7725667" cy="358670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822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2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77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>
                          <a:solidFill>
                            <a:schemeClr val="bg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㈜ 한일프로텍</a:t>
                      </a:r>
                    </a:p>
                  </a:txBody>
                  <a:tcPr marT="45725" marB="45725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7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대 표 자</a:t>
                      </a:r>
                    </a:p>
                  </a:txBody>
                  <a:tcPr marT="45725" marB="45725" anchor="ctr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 </a:t>
                      </a:r>
                      <a:r>
                        <a:rPr lang="ko-KR" altLang="en-US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전 경 석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7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설 립 일</a:t>
                      </a:r>
                    </a:p>
                  </a:txBody>
                  <a:tcPr marT="45725" marB="45725" anchor="ctr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2004. 01.</a:t>
                      </a:r>
                      <a:r>
                        <a:rPr lang="en-US" altLang="ko-KR" sz="1800" baseline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 01</a:t>
                      </a:r>
                      <a:endParaRPr lang="ko-KR" altLang="en-US" sz="180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033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주요사업</a:t>
                      </a:r>
                    </a:p>
                  </a:txBody>
                  <a:tcPr marT="45725" marB="45725" anchor="ctr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Tx/>
                        <a:buFont typeface="나눔스퀘어 Bold" panose="020B0600000101010101" pitchFamily="50" charset="-127"/>
                        <a:buChar char="‐"/>
                        <a:tabLst/>
                      </a:pPr>
                      <a:r>
                        <a:rPr lang="ko-KR" altLang="en-US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차량 통신 검증 시스템 개발</a:t>
                      </a:r>
                      <a:endParaRPr lang="en-US" altLang="ko-KR" sz="180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Tx/>
                        <a:buFont typeface="나눔스퀘어 Bold" panose="020B0600000101010101" pitchFamily="50" charset="-127"/>
                        <a:buChar char="‐"/>
                        <a:tabLst/>
                      </a:pPr>
                      <a:r>
                        <a:rPr lang="ko-KR" altLang="en-US" sz="1800" b="1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pitchFamily="34" charset="0"/>
                        </a:rPr>
                        <a:t>차량 통신 검증 서비스</a:t>
                      </a:r>
                      <a:endParaRPr lang="en-US" altLang="ko-KR" sz="1800" b="1" baseline="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Arial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Tx/>
                        <a:buFont typeface="나눔스퀘어 Bold" panose="020B0600000101010101" pitchFamily="50" charset="-127"/>
                        <a:buChar char="‐"/>
                        <a:tabLst/>
                      </a:pPr>
                      <a:r>
                        <a:rPr lang="ko-KR" altLang="en-US" sz="1800" b="1" baseline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pitchFamily="34" charset="0"/>
                        </a:rPr>
                        <a:t>차량 통신 개발 용 </a:t>
                      </a:r>
                      <a:r>
                        <a:rPr lang="en-US" altLang="ko-KR" sz="1800" b="1" baseline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pitchFamily="34" charset="0"/>
                        </a:rPr>
                        <a:t>SW </a:t>
                      </a:r>
                      <a:r>
                        <a:rPr lang="ko-KR" altLang="en-US" sz="1800" b="1" baseline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pitchFamily="34" charset="0"/>
                        </a:rPr>
                        <a:t>툴</a:t>
                      </a:r>
                      <a:endParaRPr lang="en-US" altLang="ko-KR" sz="1800" b="1" baseline="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Arial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Tx/>
                        <a:buFont typeface="나눔스퀘어 Bold" panose="020B0600000101010101" pitchFamily="50" charset="-127"/>
                        <a:buChar char="‐"/>
                        <a:tabLst/>
                      </a:pPr>
                      <a:r>
                        <a:rPr lang="ko-KR" altLang="en-US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고객 맞춤형 </a:t>
                      </a:r>
                      <a:r>
                        <a:rPr lang="en-US" altLang="ko-KR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SW </a:t>
                      </a:r>
                      <a:r>
                        <a:rPr lang="ko-KR" altLang="en-US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툴 개발 </a:t>
                      </a:r>
                      <a:endParaRPr lang="en-US" altLang="ko-KR" sz="180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Tx/>
                        <a:buFont typeface="나눔스퀘어 Bold" panose="020B0600000101010101" pitchFamily="50" charset="-127"/>
                        <a:buChar char="‐"/>
                        <a:tabLst/>
                      </a:pPr>
                      <a:r>
                        <a:rPr lang="ko-KR" altLang="en-US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시험 장비 개발</a:t>
                      </a:r>
                      <a:endParaRPr lang="ko-KR" altLang="en-US" sz="1800" b="1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Arial" pitchFamily="34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14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주     소</a:t>
                      </a:r>
                    </a:p>
                  </a:txBody>
                  <a:tcPr marT="45725" marB="45725" anchor="ctr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서울시 구로구 디지털로 </a:t>
                      </a:r>
                      <a:r>
                        <a:rPr lang="en-US" altLang="ko-KR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288, </a:t>
                      </a:r>
                    </a:p>
                    <a:p>
                      <a:pPr algn="ctr" latinLnBrk="1"/>
                      <a:r>
                        <a:rPr lang="ko-KR" altLang="en-US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대륭포스트타워</a:t>
                      </a:r>
                      <a:r>
                        <a:rPr lang="en-US" altLang="ko-KR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1</a:t>
                      </a:r>
                      <a:r>
                        <a:rPr lang="ko-KR" altLang="en-US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차 </a:t>
                      </a:r>
                      <a:r>
                        <a:rPr lang="en-US" altLang="ko-KR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309~313</a:t>
                      </a:r>
                      <a:r>
                        <a:rPr lang="ko-KR" altLang="en-US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호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7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홈페이지</a:t>
                      </a:r>
                    </a:p>
                  </a:txBody>
                  <a:tcPr marT="45725" marB="45725" anchor="ctr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www.</a:t>
                      </a:r>
                      <a:r>
                        <a:rPr lang="en-US" altLang="ko-KR" sz="1800" baseline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hanilprotech.com</a:t>
                      </a:r>
                      <a:endParaRPr lang="ko-KR" altLang="en-US" sz="180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0230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5EC8381-EB90-4051-ADBD-CD39C26FF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회사 개요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ko-KR" altLang="en-US" dirty="0"/>
              <a:t>비전 및 슬로건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DDA5677-DABE-4096-A83B-D8C010B09F3F}"/>
              </a:ext>
            </a:extLst>
          </p:cNvPr>
          <p:cNvSpPr/>
          <p:nvPr/>
        </p:nvSpPr>
        <p:spPr>
          <a:xfrm>
            <a:off x="5415" y="4789120"/>
            <a:ext cx="9905999" cy="1197636"/>
          </a:xfrm>
          <a:prstGeom prst="rect">
            <a:avLst/>
          </a:prstGeom>
          <a:noFill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80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“</a:t>
            </a:r>
            <a:r>
              <a:rPr lang="ko-KR" altLang="en-US" sz="280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차량통신의 미래를 잇는 징검다리</a:t>
            </a:r>
            <a:r>
              <a:rPr lang="en-US" altLang="ko-KR" sz="280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280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한일프로텍</a:t>
            </a:r>
            <a:r>
              <a:rPr lang="en-US" altLang="ko-KR" sz="280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”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+mn-cs"/>
              </a:rPr>
              <a:t>“Partner for In-Vehicle Networking, HanilProTech”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A88B56A-A3C0-4E6E-B109-77987B70E765}"/>
              </a:ext>
            </a:extLst>
          </p:cNvPr>
          <p:cNvSpPr/>
          <p:nvPr/>
        </p:nvSpPr>
        <p:spPr>
          <a:xfrm>
            <a:off x="5415" y="1715061"/>
            <a:ext cx="9905999" cy="1236108"/>
          </a:xfrm>
          <a:prstGeom prst="rect">
            <a:avLst/>
          </a:prstGeom>
          <a:noFill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 latinLnBrk="0">
              <a:lnSpc>
                <a:spcPct val="150000"/>
              </a:lnSpc>
              <a:spcAft>
                <a:spcPts val="300"/>
              </a:spcAft>
            </a:pPr>
            <a:r>
              <a:rPr lang="en-US" altLang="ko-KR" sz="2800" dirty="0">
                <a:solidFill>
                  <a:schemeClr val="tx1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anose="020B0600000101010101" pitchFamily="50" charset="-127"/>
              </a:rPr>
              <a:t>“</a:t>
            </a:r>
            <a:r>
              <a:rPr lang="ko-KR" altLang="en-US" sz="2800" dirty="0">
                <a:solidFill>
                  <a:schemeClr val="tx1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anose="020B0600000101010101" pitchFamily="50" charset="-127"/>
              </a:rPr>
              <a:t>첨단 </a:t>
            </a:r>
            <a:r>
              <a:rPr lang="ko-KR" altLang="ko-KR" sz="2800" dirty="0">
                <a:solidFill>
                  <a:schemeClr val="tx1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anose="020B0600000101010101" pitchFamily="50" charset="-127"/>
              </a:rPr>
              <a:t>기술</a:t>
            </a:r>
            <a:r>
              <a:rPr lang="ko-KR" altLang="en-US" sz="2800" dirty="0">
                <a:solidFill>
                  <a:schemeClr val="tx1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anose="020B0600000101010101" pitchFamily="50" charset="-127"/>
              </a:rPr>
              <a:t>로</a:t>
            </a:r>
            <a:r>
              <a:rPr lang="ko-KR" altLang="ko-KR" sz="2800" dirty="0">
                <a:solidFill>
                  <a:schemeClr val="tx1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anose="020B0600000101010101" pitchFamily="50" charset="-127"/>
              </a:rPr>
              <a:t> 고객가치</a:t>
            </a:r>
            <a:r>
              <a:rPr lang="ko-KR" altLang="en-US" sz="2800" dirty="0">
                <a:solidFill>
                  <a:schemeClr val="tx1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anose="020B0600000101010101" pitchFamily="50" charset="-127"/>
              </a:rPr>
              <a:t>를</a:t>
            </a:r>
            <a:r>
              <a:rPr lang="ko-KR" altLang="ko-KR" sz="2800" dirty="0">
                <a:solidFill>
                  <a:schemeClr val="tx1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anose="020B0600000101010101" pitchFamily="50" charset="-127"/>
              </a:rPr>
              <a:t> </a:t>
            </a:r>
            <a:r>
              <a:rPr lang="ko-KR" altLang="en-US" sz="2800" dirty="0">
                <a:solidFill>
                  <a:schemeClr val="tx1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anose="020B0600000101010101" pitchFamily="50" charset="-127"/>
              </a:rPr>
              <a:t>증대</a:t>
            </a:r>
            <a:r>
              <a:rPr lang="en-US" altLang="ko-KR" sz="2800" dirty="0">
                <a:solidFill>
                  <a:schemeClr val="tx1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anose="020B0600000101010101" pitchFamily="50" charset="-127"/>
              </a:rPr>
              <a:t>”</a:t>
            </a:r>
            <a:endParaRPr lang="ko-KR" altLang="ko-KR" sz="2800" dirty="0">
              <a:solidFill>
                <a:schemeClr val="tx1"/>
              </a:solidFill>
              <a:effectLst/>
              <a:latin typeface="나눔스퀘어 Bold" panose="020B0600000101010101" pitchFamily="50" charset="-127"/>
              <a:ea typeface="나눔스퀘어 Bold" panose="020B0600000101010101" pitchFamily="50" charset="-127"/>
              <a:cs typeface="굴림" panose="020B0600000101010101" pitchFamily="50" charset="-127"/>
            </a:endParaRPr>
          </a:p>
          <a:p>
            <a:pPr algn="ctr" latinLnBrk="1">
              <a:lnSpc>
                <a:spcPct val="150000"/>
              </a:lnSpc>
              <a:spcAft>
                <a:spcPts val="300"/>
              </a:spcAft>
            </a:pPr>
            <a:r>
              <a:rPr lang="ko-KR" altLang="ko-KR" sz="2000" dirty="0">
                <a:solidFill>
                  <a:srgbClr val="0000CC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anose="020B0600000101010101" pitchFamily="50" charset="-127"/>
              </a:rPr>
              <a:t>“</a:t>
            </a:r>
            <a:r>
              <a:rPr lang="en-US" altLang="ko-KR" sz="2000" dirty="0">
                <a:solidFill>
                  <a:srgbClr val="0000CC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anose="020B0600000101010101" pitchFamily="50" charset="-127"/>
              </a:rPr>
              <a:t>We enhance the value of our customers with our advanced technology</a:t>
            </a:r>
            <a:r>
              <a:rPr lang="ko-KR" altLang="ko-KR" sz="2000" dirty="0">
                <a:solidFill>
                  <a:srgbClr val="0000CC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anose="020B0600000101010101" pitchFamily="50" charset="-127"/>
              </a:rPr>
              <a:t>”</a:t>
            </a:r>
          </a:p>
        </p:txBody>
      </p:sp>
      <p:sp>
        <p:nvSpPr>
          <p:cNvPr id="7" name="모서리가 둥근 직사각형 126">
            <a:extLst>
              <a:ext uri="{FF2B5EF4-FFF2-40B4-BE49-F238E27FC236}">
                <a16:creationId xmlns:a16="http://schemas.microsoft.com/office/drawing/2014/main" id="{A765AF4E-81E7-4116-BD50-82EEB987DCEF}"/>
              </a:ext>
            </a:extLst>
          </p:cNvPr>
          <p:cNvSpPr/>
          <p:nvPr/>
        </p:nvSpPr>
        <p:spPr>
          <a:xfrm>
            <a:off x="4319931" y="1105940"/>
            <a:ext cx="1276966" cy="49354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비전</a:t>
            </a:r>
          </a:p>
        </p:txBody>
      </p:sp>
      <p:sp>
        <p:nvSpPr>
          <p:cNvPr id="8" name="모서리가 둥근 직사각형 126">
            <a:extLst>
              <a:ext uri="{FF2B5EF4-FFF2-40B4-BE49-F238E27FC236}">
                <a16:creationId xmlns:a16="http://schemas.microsoft.com/office/drawing/2014/main" id="{F50E3C70-11D8-4CE6-94A1-B16A9B539B77}"/>
              </a:ext>
            </a:extLst>
          </p:cNvPr>
          <p:cNvSpPr/>
          <p:nvPr/>
        </p:nvSpPr>
        <p:spPr>
          <a:xfrm>
            <a:off x="4319931" y="4179353"/>
            <a:ext cx="1276966" cy="49354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슬로건</a:t>
            </a:r>
          </a:p>
        </p:txBody>
      </p:sp>
    </p:spTree>
    <p:extLst>
      <p:ext uri="{BB962C8B-B14F-4D97-AF65-F5344CB8AC3E}">
        <p14:creationId xmlns:p14="http://schemas.microsoft.com/office/powerpoint/2010/main" val="3732917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248B6E-5F9B-4612-A146-36E20DA4A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회사 개요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ko-KR" altLang="en-US" dirty="0"/>
              <a:t>연혁</a:t>
            </a:r>
          </a:p>
        </p:txBody>
      </p:sp>
      <p:graphicFrame>
        <p:nvGraphicFramePr>
          <p:cNvPr id="4" name="표 4">
            <a:extLst>
              <a:ext uri="{FF2B5EF4-FFF2-40B4-BE49-F238E27FC236}">
                <a16:creationId xmlns:a16="http://schemas.microsoft.com/office/drawing/2014/main" id="{04D85EF0-2A8E-4731-A066-C946B4ADA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330301"/>
              </p:ext>
            </p:extLst>
          </p:nvPr>
        </p:nvGraphicFramePr>
        <p:xfrm>
          <a:off x="563910" y="960497"/>
          <a:ext cx="8778180" cy="5443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95727865"/>
                    </a:ext>
                  </a:extLst>
                </a:gridCol>
                <a:gridCol w="7121996">
                  <a:extLst>
                    <a:ext uri="{9D8B030D-6E8A-4147-A177-3AD203B41FA5}">
                      <a16:colId xmlns:a16="http://schemas.microsoft.com/office/drawing/2014/main" val="3338363659"/>
                    </a:ext>
                  </a:extLst>
                </a:gridCol>
              </a:tblGrid>
              <a:tr h="290639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2022.03</a:t>
                      </a:r>
                    </a:p>
                    <a:p>
                      <a:pPr marL="0" marR="0" lvl="0" indent="0" algn="ctr" defTabSz="91433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2021.10</a:t>
                      </a:r>
                      <a:endParaRPr lang="ko-KR" altLang="en-US" sz="1600" b="0" kern="1200" dirty="0">
                        <a:solidFill>
                          <a:schemeClr val="dk1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“HubSpot” 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고객관리 시스템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(CRM)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 구축</a:t>
                      </a:r>
                      <a:endParaRPr lang="en-US" altLang="ko-KR" sz="1400" b="0" kern="0" dirty="0">
                        <a:solidFill>
                          <a:schemeClr val="tx1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  <a:p>
                      <a:pPr marL="0" marR="0" lvl="0" indent="0" algn="l" defTabSz="91433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CANlink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 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Ethernet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 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Edition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 런칭</a:t>
                      </a:r>
                      <a:endParaRPr lang="en-US" altLang="ko-KR" sz="1400" b="0" kern="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639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2021.01</a:t>
                      </a:r>
                      <a:endParaRPr lang="ko-KR" altLang="en-US" sz="1600" b="0" kern="1200" dirty="0">
                        <a:solidFill>
                          <a:schemeClr val="dk1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2016~2021</a:t>
                      </a:r>
                      <a:r>
                        <a:rPr kumimoji="0" lang="ko-KR" alt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년 </a:t>
                      </a:r>
                      <a:r>
                        <a:rPr kumimoji="0" lang="ko-KR" altLang="en-US" sz="1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청년친화강소기업</a:t>
                      </a:r>
                      <a:r>
                        <a:rPr kumimoji="0" lang="ko-KR" alt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 선정 </a:t>
                      </a:r>
                      <a:r>
                        <a:rPr kumimoji="0" lang="en-US" altLang="ko-KR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kumimoji="0" lang="ko-KR" alt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고용노동부</a:t>
                      </a:r>
                      <a:r>
                        <a:rPr kumimoji="0" lang="en-US" altLang="ko-KR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) - 6</a:t>
                      </a:r>
                      <a:r>
                        <a:rPr kumimoji="0" lang="ko-KR" alt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년 연속 선정</a:t>
                      </a:r>
                      <a:endParaRPr lang="en-US" altLang="ko-KR" sz="1400" b="0" kern="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337370"/>
                  </a:ext>
                </a:extLst>
              </a:tr>
              <a:tr h="290639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2018.12</a:t>
                      </a:r>
                      <a:endParaRPr lang="ko-KR" altLang="en-US" sz="1600" b="0" kern="1200" dirty="0">
                        <a:solidFill>
                          <a:schemeClr val="dk1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중국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 </a:t>
                      </a:r>
                      <a:r>
                        <a:rPr lang="ko-KR" altLang="en-US" sz="1400" b="0" kern="0" dirty="0" err="1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이노시뮬레이션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 차이나와 파트너 계약 체결 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(CANlink 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위탁 판매 및 기술지원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403884"/>
                  </a:ext>
                </a:extLst>
              </a:tr>
              <a:tr h="290639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2018.04</a:t>
                      </a:r>
                      <a:endParaRPr lang="ko-KR" altLang="en-US" sz="1600" b="0" dirty="0"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Vector Korea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사와 </a:t>
                      </a:r>
                      <a:r>
                        <a:rPr lang="en-US" altLang="ko-KR" sz="1400" b="0" kern="0" dirty="0" err="1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VTsystem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 Partner Program 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체결</a:t>
                      </a:r>
                      <a:endParaRPr lang="en-US" altLang="ko-KR" sz="1400" b="0" kern="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0434433"/>
                  </a:ext>
                </a:extLst>
              </a:tr>
              <a:tr h="449170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2017.12</a:t>
                      </a:r>
                      <a:endParaRPr lang="ko-KR" altLang="en-US" sz="1600" b="0" dirty="0"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일자리 창출 우수기업 선정 </a:t>
                      </a:r>
                      <a:r>
                        <a:rPr kumimoji="0" lang="en-US" altLang="ko-KR" sz="1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kumimoji="0" lang="ko-KR" altLang="en-US" sz="1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서울시 구로구</a:t>
                      </a:r>
                      <a:r>
                        <a:rPr kumimoji="0" lang="en-US" altLang="ko-KR" sz="1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953910"/>
                  </a:ext>
                </a:extLst>
              </a:tr>
              <a:tr h="239816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2017.06</a:t>
                      </a:r>
                      <a:endParaRPr lang="ko-KR" altLang="en-US" sz="1600" b="0" dirty="0"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dirty="0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㈜</a:t>
                      </a:r>
                      <a:r>
                        <a:rPr lang="ko-KR" altLang="en-US" sz="1400" b="0" kern="0" dirty="0" err="1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한컴</a:t>
                      </a:r>
                      <a:r>
                        <a:rPr lang="en-US" altLang="ko-KR" sz="1400" b="0" kern="0" dirty="0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MDS </a:t>
                      </a:r>
                      <a:r>
                        <a:rPr lang="ko-KR" altLang="en-US" sz="1400" b="0" kern="0" dirty="0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사와 파트너 계약 체결 </a:t>
                      </a:r>
                      <a:r>
                        <a:rPr lang="en-US" altLang="ko-KR" sz="1400" b="0" kern="0" dirty="0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(CANlink </a:t>
                      </a:r>
                      <a:r>
                        <a:rPr lang="ko-KR" altLang="en-US" sz="1400" b="0" kern="0" dirty="0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위탁 판매 및 기술지원</a:t>
                      </a:r>
                      <a:r>
                        <a:rPr lang="en-US" altLang="ko-KR" sz="1400" b="0" kern="0" dirty="0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963969"/>
                  </a:ext>
                </a:extLst>
              </a:tr>
              <a:tr h="290639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2015.03</a:t>
                      </a:r>
                      <a:endParaRPr lang="ko-KR" altLang="en-US" sz="1600" b="0" dirty="0"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일본 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P&amp;A 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사와 파트너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 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체결</a:t>
                      </a:r>
                      <a:endParaRPr lang="en-US" altLang="ko-KR" sz="1400" b="0" kern="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1959411"/>
                  </a:ext>
                </a:extLst>
              </a:tr>
              <a:tr h="449170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2013.09</a:t>
                      </a:r>
                      <a:endParaRPr lang="ko-KR" altLang="en-US" sz="1600" b="0" dirty="0"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2013</a:t>
                      </a:r>
                      <a:r>
                        <a:rPr lang="ko-KR" altLang="en-US" sz="14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 취업하고 싶은 기업 선정 </a:t>
                      </a:r>
                      <a:r>
                        <a:rPr lang="en-US" altLang="ko-KR" sz="14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4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중소기업기술혁신협회</a:t>
                      </a:r>
                      <a:r>
                        <a:rPr lang="en-US" altLang="ko-KR" sz="14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일하기 좋은 우수기업 </a:t>
                      </a:r>
                      <a:r>
                        <a:rPr lang="en-US" altLang="ko-KR" sz="14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100</a:t>
                      </a:r>
                      <a:r>
                        <a:rPr lang="ko-KR" altLang="en-US" sz="14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선 선정 </a:t>
                      </a:r>
                      <a:r>
                        <a:rPr lang="en-US" altLang="ko-KR" sz="14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4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대한상공회의소</a:t>
                      </a:r>
                      <a:r>
                        <a:rPr lang="en-US" altLang="ko-KR" sz="14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178273"/>
                  </a:ext>
                </a:extLst>
              </a:tr>
              <a:tr h="290639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2012.01</a:t>
                      </a:r>
                      <a:endParaRPr lang="en-US" altLang="ko-KR" sz="1600" b="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독일 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BRS-</a:t>
                      </a:r>
                      <a:r>
                        <a:rPr lang="en-US" altLang="ko-KR" sz="1400" b="0" kern="0" dirty="0" err="1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Messtechnik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 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사와 협력파트너 선정</a:t>
                      </a:r>
                      <a:endParaRPr lang="en-US" altLang="ko-KR" sz="1400" b="0" kern="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4739819"/>
                  </a:ext>
                </a:extLst>
              </a:tr>
              <a:tr h="290639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2010.08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dirty="0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오스트리아 </a:t>
                      </a:r>
                      <a:r>
                        <a:rPr lang="en-US" altLang="ko-KR" sz="1400" b="0" kern="0" dirty="0" err="1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TTTech</a:t>
                      </a:r>
                      <a:r>
                        <a:rPr lang="en-US" altLang="ko-KR" sz="1400" b="0" kern="0" dirty="0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 </a:t>
                      </a:r>
                      <a:r>
                        <a:rPr lang="ko-KR" altLang="en-US" sz="1400" b="0" kern="0" dirty="0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사와 </a:t>
                      </a:r>
                      <a:r>
                        <a:rPr lang="en-US" altLang="ko-KR" sz="1400" b="0" kern="0" dirty="0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MOU </a:t>
                      </a:r>
                      <a:r>
                        <a:rPr lang="ko-KR" altLang="en-US" sz="1400" b="0" kern="0" dirty="0">
                          <a:solidFill>
                            <a:schemeClr val="tx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체결</a:t>
                      </a:r>
                      <a:endParaRPr lang="en-US" altLang="ko-KR" sz="1400" b="0" kern="0" dirty="0">
                        <a:solidFill>
                          <a:schemeClr val="tx1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9369928"/>
                  </a:ext>
                </a:extLst>
              </a:tr>
              <a:tr h="290639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2008.05</a:t>
                      </a:r>
                      <a:endParaRPr lang="ko-KR" altLang="en-US" sz="1600" b="0" kern="1200" dirty="0">
                        <a:solidFill>
                          <a:schemeClr val="dk1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독일 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GÖPEL 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사와 </a:t>
                      </a: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MOU 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Arial" charset="0"/>
                        </a:rPr>
                        <a:t>체결</a:t>
                      </a:r>
                      <a:endParaRPr lang="en-US" altLang="ko-KR" sz="1400" b="0" kern="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954110"/>
                  </a:ext>
                </a:extLst>
              </a:tr>
              <a:tr h="290639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2007.10</a:t>
                      </a:r>
                      <a:endParaRPr lang="ko-KR" altLang="en-US" sz="1600" b="0" dirty="0"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기술혁신형 중소기업</a:t>
                      </a:r>
                      <a:r>
                        <a:rPr lang="en-US" altLang="ko-KR" sz="1400" b="0" kern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(INNOBIZ)</a:t>
                      </a:r>
                      <a:r>
                        <a:rPr lang="ko-KR" altLang="en-US" sz="1400" b="0" kern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인증 </a:t>
                      </a:r>
                      <a:r>
                        <a:rPr lang="en-US" altLang="ko-KR" sz="1400" b="0" kern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(</a:t>
                      </a:r>
                      <a:r>
                        <a:rPr lang="ko-KR" altLang="en-US" sz="1400" b="0" kern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서울지방중소기업청</a:t>
                      </a:r>
                      <a:r>
                        <a:rPr lang="en-US" altLang="ko-KR" sz="1400" b="0" kern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97762"/>
                  </a:ext>
                </a:extLst>
              </a:tr>
              <a:tr h="290639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2006.05</a:t>
                      </a:r>
                      <a:endParaRPr lang="ko-KR" altLang="en-US" sz="1600" b="0" kern="1200" dirty="0">
                        <a:solidFill>
                          <a:schemeClr val="dk1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기업부설연구소 인정 </a:t>
                      </a:r>
                      <a:r>
                        <a:rPr lang="en-US" altLang="ko-KR" sz="1400" b="0" kern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(</a:t>
                      </a:r>
                      <a:r>
                        <a:rPr lang="ko-KR" altLang="en-US" sz="1400" b="0" kern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한국산업기술진흥협회</a:t>
                      </a:r>
                      <a:r>
                        <a:rPr lang="en-US" altLang="ko-KR" sz="1400" b="0" kern="0" dirty="0"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1181735"/>
                  </a:ext>
                </a:extLst>
              </a:tr>
              <a:tr h="290639">
                <a:tc>
                  <a:txBody>
                    <a:bodyPr/>
                    <a:lstStyle/>
                    <a:p>
                      <a:pPr marL="0" marR="0" lvl="0" indent="0" algn="ctr" defTabSz="91433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kern="1200" dirty="0">
                          <a:solidFill>
                            <a:schemeClr val="dk1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+mn-cs"/>
                        </a:rPr>
                        <a:t>2004.01</a:t>
                      </a:r>
                      <a:endParaRPr lang="ko-KR" altLang="en-US" sz="1600" b="0" kern="1200" dirty="0">
                        <a:solidFill>
                          <a:schemeClr val="dk1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㈜</a:t>
                      </a:r>
                      <a:r>
                        <a:rPr lang="ko-KR" altLang="en-US" sz="1400" b="0" kern="0" dirty="0">
                          <a:solidFill>
                            <a:srgbClr val="0000CC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한일프로텍 법인 설립</a:t>
                      </a:r>
                      <a:endParaRPr lang="en-US" altLang="ko-KR" sz="1400" b="0" kern="0" dirty="0">
                        <a:solidFill>
                          <a:srgbClr val="0000CC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159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612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248B6E-5F9B-4612-A146-36E20DA4A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회사 개요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ko-KR" altLang="en-US" dirty="0"/>
              <a:t>사업 범위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F6E27F1-46E1-361B-2BBC-EAB616AFF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1600" dirty="0"/>
              <a:t>실제 차량 통신 네트워크 개발은 아래 </a:t>
            </a:r>
            <a:r>
              <a:rPr lang="en-US" altLang="ko-KR" sz="1600" dirty="0"/>
              <a:t>V </a:t>
            </a:r>
            <a:r>
              <a:rPr lang="ko-KR" altLang="en-US" sz="1600" dirty="0"/>
              <a:t>모델과 같이 설계</a:t>
            </a:r>
            <a:r>
              <a:rPr lang="en-US" altLang="ko-KR" sz="1600" dirty="0"/>
              <a:t>, </a:t>
            </a:r>
            <a:r>
              <a:rPr lang="ko-KR" altLang="en-US" sz="1600" dirty="0"/>
              <a:t>개발</a:t>
            </a:r>
            <a:r>
              <a:rPr lang="en-US" altLang="ko-KR" sz="1600" dirty="0"/>
              <a:t>, </a:t>
            </a:r>
            <a:r>
              <a:rPr lang="ko-KR" altLang="en-US" sz="1600" dirty="0"/>
              <a:t>검증 단계로 진행됩니다</a:t>
            </a:r>
            <a:r>
              <a:rPr lang="en-US" altLang="ko-KR" sz="1600" dirty="0"/>
              <a:t>.</a:t>
            </a:r>
            <a:endParaRPr lang="en-US" altLang="ko-KR" sz="1800" dirty="0"/>
          </a:p>
          <a:p>
            <a:r>
              <a:rPr lang="ko-KR" altLang="en-US" sz="1600" dirty="0" err="1"/>
              <a:t>한일프로텍은</a:t>
            </a:r>
            <a:r>
              <a:rPr lang="ko-KR" altLang="en-US" sz="1600" dirty="0"/>
              <a:t> 차량 네트워킹 분야의 경험을 바탕으로 설계부터 검증 </a:t>
            </a:r>
            <a:r>
              <a:rPr lang="en-US" altLang="ko-KR" sz="1600" dirty="0"/>
              <a:t>(</a:t>
            </a:r>
            <a:r>
              <a:rPr lang="ko-KR" altLang="en-US" sz="1600" dirty="0"/>
              <a:t>통신 및 기능 테스트</a:t>
            </a:r>
            <a:r>
              <a:rPr lang="en-US" altLang="ko-KR" sz="1600" dirty="0"/>
              <a:t>, </a:t>
            </a:r>
            <a:r>
              <a:rPr lang="ko-KR" altLang="en-US" sz="1600" dirty="0"/>
              <a:t>테스트 절차</a:t>
            </a:r>
            <a:r>
              <a:rPr lang="en-US" altLang="ko-KR" sz="1600" dirty="0"/>
              <a:t>, </a:t>
            </a:r>
            <a:r>
              <a:rPr lang="ko-KR" altLang="en-US" sz="1600" dirty="0"/>
              <a:t>테스트 실행</a:t>
            </a:r>
            <a:r>
              <a:rPr lang="en-US" altLang="ko-KR" sz="1600" dirty="0"/>
              <a:t>)</a:t>
            </a:r>
            <a:r>
              <a:rPr lang="ko-KR" altLang="en-US" sz="1600" dirty="0"/>
              <a:t>에 이르는 개발 프로세스 전반에 걸친 엔지니어링 솔루션을 제공하고 있습니다</a:t>
            </a:r>
            <a:r>
              <a:rPr lang="en-US" altLang="ko-KR" sz="1600" dirty="0"/>
              <a:t>.</a:t>
            </a:r>
          </a:p>
          <a:p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54BD2EF-7A75-89C0-22DB-F044C6414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419" y="2387251"/>
            <a:ext cx="6082826" cy="399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60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67275C-B599-4FDE-80E6-7E6601C47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회사 개요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ko-KR" altLang="en-US" dirty="0"/>
              <a:t>조직도</a:t>
            </a:r>
          </a:p>
        </p:txBody>
      </p:sp>
      <p:sp>
        <p:nvSpPr>
          <p:cNvPr id="11" name="내용 개체 틀 10">
            <a:extLst>
              <a:ext uri="{FF2B5EF4-FFF2-40B4-BE49-F238E27FC236}">
                <a16:creationId xmlns:a16="http://schemas.microsoft.com/office/drawing/2014/main" id="{7909FDAE-6E29-4794-B6C1-141457E50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지원팀을 제외한 모든 임직원이 엔지니어로 구성된 기술 전문 회사</a:t>
            </a:r>
            <a:endParaRPr lang="en-US" altLang="ko-KR" dirty="0"/>
          </a:p>
          <a:p>
            <a:pPr lvl="1"/>
            <a:r>
              <a:rPr lang="ko-KR" altLang="en-US" dirty="0"/>
              <a:t>기업부설연구소 외 총 </a:t>
            </a:r>
            <a:r>
              <a:rPr lang="en-US" altLang="ko-KR" dirty="0"/>
              <a:t>5</a:t>
            </a:r>
            <a:r>
              <a:rPr lang="ko-KR" altLang="en-US" dirty="0"/>
              <a:t>개 팀으로 구성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FA0C3C7-2BEC-6CD7-DD3F-E07E0DC97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250" y="2208555"/>
            <a:ext cx="6933164" cy="409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0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DDB7C3-5436-428A-8287-536E528F1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2. </a:t>
            </a:r>
            <a:r>
              <a:rPr lang="ko-KR" altLang="en-US" dirty="0"/>
              <a:t>제품 및 서비스 </a:t>
            </a:r>
            <a:r>
              <a:rPr lang="en-US" altLang="ko-KR" dirty="0"/>
              <a:t>- CANlink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DE73587-92A8-41CE-91C0-583769FE7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</a:rPr>
              <a:t>차량 통신용 네트워크 개발</a:t>
            </a:r>
            <a:r>
              <a:rPr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</a:rPr>
              <a:t>분석</a:t>
            </a:r>
            <a:r>
              <a:rPr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</a:rPr>
              <a:t>테스트</a:t>
            </a:r>
            <a:r>
              <a:rPr lang="en-US" altLang="ko-KR" sz="2000" dirty="0">
                <a:solidFill>
                  <a:srgbClr val="0000CC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2000" dirty="0">
                <a:solidFill>
                  <a:srgbClr val="0000CC"/>
                </a:solidFill>
                <a:latin typeface="맑은 고딕" panose="020B0503020000020004" pitchFamily="50" charset="-127"/>
              </a:rPr>
              <a:t>진단에 사용 가능한 소프트웨어 툴</a:t>
            </a:r>
            <a:endParaRPr lang="en-US" altLang="ko-KR" sz="900" dirty="0">
              <a:solidFill>
                <a:srgbClr val="0000CC"/>
              </a:solidFill>
              <a:latin typeface="맑은 고딕" panose="020B0503020000020004" pitchFamily="50" charset="-127"/>
            </a:endParaRPr>
          </a:p>
          <a:p>
            <a:endParaRPr lang="en-US" altLang="ko-KR" sz="800" dirty="0">
              <a:latin typeface="맑은 고딕" panose="020B0503020000020004" pitchFamily="50" charset="-127"/>
            </a:endParaRPr>
          </a:p>
          <a:p>
            <a:r>
              <a:rPr lang="ko-KR" altLang="en-US" sz="2000" dirty="0">
                <a:latin typeface="맑은 고딕" panose="020B0503020000020004" pitchFamily="50" charset="-127"/>
              </a:rPr>
              <a:t>주요 기능</a:t>
            </a:r>
            <a:endParaRPr lang="en-US" altLang="ko-KR" sz="2000" dirty="0">
              <a:latin typeface="맑은 고딕" panose="020B0503020000020004" pitchFamily="50" charset="-127"/>
            </a:endParaRPr>
          </a:p>
          <a:p>
            <a:pPr lvl="1">
              <a:lnSpc>
                <a:spcPct val="130000"/>
              </a:lnSpc>
            </a:pPr>
            <a:r>
              <a:rPr lang="ko-KR" altLang="en-US" sz="1800" dirty="0"/>
              <a:t>차량 네트워크 데이터 측정 및 분석</a:t>
            </a:r>
            <a:endParaRPr lang="en-US" altLang="ko-KR" sz="1800" dirty="0"/>
          </a:p>
          <a:p>
            <a:pPr lvl="1">
              <a:lnSpc>
                <a:spcPct val="130000"/>
              </a:lnSpc>
            </a:pPr>
            <a:r>
              <a:rPr lang="ko-KR" altLang="en-US" sz="1800" dirty="0"/>
              <a:t>시뮬레이션</a:t>
            </a:r>
            <a:r>
              <a:rPr lang="en-US" altLang="ko-KR" sz="1800" dirty="0"/>
              <a:t>(</a:t>
            </a:r>
            <a:r>
              <a:rPr lang="ko-KR" altLang="en-US" sz="1800" dirty="0" err="1"/>
              <a:t>가상노드</a:t>
            </a:r>
            <a:r>
              <a:rPr lang="en-US" altLang="ko-KR" sz="1800" dirty="0"/>
              <a:t>) </a:t>
            </a:r>
            <a:r>
              <a:rPr lang="ko-KR" altLang="en-US" sz="1800" dirty="0"/>
              <a:t>및 기능제어</a:t>
            </a:r>
            <a:endParaRPr lang="en-US" altLang="ko-KR" sz="1800" dirty="0"/>
          </a:p>
          <a:p>
            <a:pPr lvl="2">
              <a:lnSpc>
                <a:spcPct val="130000"/>
              </a:lnSpc>
            </a:pPr>
            <a:r>
              <a:rPr lang="en-US" altLang="ko-KR" sz="1600" dirty="0"/>
              <a:t>Script, Panel</a:t>
            </a:r>
          </a:p>
          <a:p>
            <a:pPr lvl="1">
              <a:lnSpc>
                <a:spcPct val="130000"/>
              </a:lnSpc>
            </a:pPr>
            <a:r>
              <a:rPr lang="ko-KR" altLang="en-US" sz="1800" dirty="0"/>
              <a:t>디지털</a:t>
            </a:r>
            <a:r>
              <a:rPr lang="en-US" altLang="ko-KR" sz="1800" dirty="0"/>
              <a:t>/</a:t>
            </a:r>
            <a:r>
              <a:rPr lang="ko-KR" altLang="en-US" sz="1800" dirty="0"/>
              <a:t>아날로그 신호 측정 및 분석</a:t>
            </a:r>
            <a:endParaRPr lang="en-US" altLang="ko-KR" sz="1800" dirty="0"/>
          </a:p>
          <a:p>
            <a:pPr lvl="1">
              <a:lnSpc>
                <a:spcPct val="130000"/>
              </a:lnSpc>
            </a:pPr>
            <a:r>
              <a:rPr lang="en-US" altLang="ko-KR" sz="1800" dirty="0"/>
              <a:t>Database </a:t>
            </a:r>
            <a:r>
              <a:rPr lang="ko-KR" altLang="en-US" sz="1800" dirty="0"/>
              <a:t>연동</a:t>
            </a:r>
            <a:endParaRPr lang="en-US" altLang="ko-KR" sz="1800" dirty="0"/>
          </a:p>
          <a:p>
            <a:pPr lvl="1">
              <a:lnSpc>
                <a:spcPct val="130000"/>
              </a:lnSpc>
            </a:pPr>
            <a:r>
              <a:rPr lang="ko-KR" altLang="en-US" sz="1800" dirty="0"/>
              <a:t>데이터 저장 및 리플레이</a:t>
            </a:r>
            <a:endParaRPr lang="en-US" altLang="ko-KR" sz="1800" dirty="0"/>
          </a:p>
          <a:p>
            <a:pPr lvl="1">
              <a:lnSpc>
                <a:spcPct val="130000"/>
              </a:lnSpc>
            </a:pPr>
            <a:r>
              <a:rPr lang="ko-KR" altLang="en-US" sz="1800" dirty="0"/>
              <a:t>차량 진단 데이터 분석</a:t>
            </a:r>
            <a:endParaRPr lang="en-US" altLang="ko-KR" sz="1800" dirty="0"/>
          </a:p>
          <a:p>
            <a:pPr lvl="1">
              <a:lnSpc>
                <a:spcPct val="130000"/>
              </a:lnSpc>
            </a:pPr>
            <a:r>
              <a:rPr lang="en-US" altLang="ko-KR" sz="1800" dirty="0"/>
              <a:t>Python </a:t>
            </a:r>
            <a:r>
              <a:rPr lang="ko-KR" altLang="en-US" sz="1800" dirty="0"/>
              <a:t>연동 </a:t>
            </a:r>
            <a:r>
              <a:rPr lang="en-US" altLang="ko-KR" sz="1800" dirty="0"/>
              <a:t>API </a:t>
            </a:r>
            <a:r>
              <a:rPr lang="ko-KR" altLang="en-US" sz="1800" dirty="0"/>
              <a:t>제공을 통한 테스트 자동화</a:t>
            </a:r>
            <a:endParaRPr lang="en-US" altLang="ko-KR" sz="1800" dirty="0"/>
          </a:p>
          <a:p>
            <a:pPr marL="457200" lvl="1" indent="0">
              <a:lnSpc>
                <a:spcPct val="130000"/>
              </a:lnSpc>
              <a:buNone/>
            </a:pPr>
            <a:r>
              <a:rPr lang="en-US" altLang="ko-KR" sz="1800" dirty="0"/>
              <a:t>    (COM-Component Object Model </a:t>
            </a:r>
            <a:r>
              <a:rPr lang="ko-KR" altLang="en-US" sz="1800" dirty="0"/>
              <a:t>기능</a:t>
            </a:r>
            <a:r>
              <a:rPr lang="en-US" altLang="ko-KR" sz="1800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4633F9-E60D-4126-B305-1FE39583E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631" y="5216669"/>
            <a:ext cx="23631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ko-KR" sz="1400" b="1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CANlink (Ethernet Option)</a:t>
            </a:r>
            <a:endParaRPr lang="ko-KR" altLang="en-US" sz="1400" b="1" dirty="0">
              <a:solidFill>
                <a:srgbClr val="0000CC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DD54D51-F298-4827-A1FA-F073DAFE78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602458"/>
            <a:ext cx="4458408" cy="2414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6742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DDB7C3-5436-428A-8287-536E528F1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제품 및 서비스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en-US" altLang="ko-KR" dirty="0" err="1"/>
              <a:t>CANlink</a:t>
            </a:r>
            <a:r>
              <a:rPr lang="en-US" altLang="ko-KR" dirty="0"/>
              <a:t> </a:t>
            </a:r>
            <a:r>
              <a:rPr lang="ko-KR" altLang="en-US" dirty="0" err="1"/>
              <a:t>제품군</a:t>
            </a:r>
            <a:endParaRPr lang="ko-KR" altLang="en-US" dirty="0"/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EFA12AB5-B0E8-4545-9509-C7DF951DF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1800" dirty="0"/>
              <a:t>CANlink</a:t>
            </a:r>
            <a:r>
              <a:rPr lang="ko-KR" altLang="en-US" sz="1800" dirty="0"/>
              <a:t> 제품군</a:t>
            </a:r>
            <a:endParaRPr lang="en-US" altLang="ko-KR" sz="1800" dirty="0"/>
          </a:p>
          <a:p>
            <a:pPr lvl="1"/>
            <a:r>
              <a:rPr lang="en-US" altLang="ko-KR" sz="1600" dirty="0"/>
              <a:t>CANlink Lite  / STD / PRO for CAN Protocol</a:t>
            </a:r>
          </a:p>
          <a:p>
            <a:r>
              <a:rPr lang="en-US" altLang="ko-KR" sz="1800" dirty="0"/>
              <a:t>CANlink</a:t>
            </a:r>
            <a:r>
              <a:rPr lang="ko-KR" altLang="en-US" sz="1800" dirty="0"/>
              <a:t> 옵션</a:t>
            </a:r>
            <a:endParaRPr lang="en-US" altLang="ko-KR" sz="1800" dirty="0"/>
          </a:p>
          <a:p>
            <a:pPr lvl="1"/>
            <a:r>
              <a:rPr lang="en-US" altLang="ko-KR" sz="1600" dirty="0"/>
              <a:t>Ethernet Option</a:t>
            </a:r>
          </a:p>
          <a:p>
            <a:pPr lvl="1"/>
            <a:r>
              <a:rPr lang="en-US" altLang="ko-KR" sz="1600" dirty="0"/>
              <a:t>LIN Option</a:t>
            </a:r>
          </a:p>
          <a:p>
            <a:r>
              <a:rPr lang="ko-KR" altLang="en-US" sz="1800" dirty="0"/>
              <a:t>하드웨어</a:t>
            </a:r>
            <a:endParaRPr lang="en-US" altLang="ko-KR" sz="1800" dirty="0"/>
          </a:p>
          <a:p>
            <a:pPr lvl="1"/>
            <a:r>
              <a:rPr lang="en-US" altLang="ko-KR" sz="1600" dirty="0">
                <a:latin typeface="+mj-ea"/>
                <a:ea typeface="+mj-ea"/>
              </a:rPr>
              <a:t>EasyCON (1000Base-T1 / 100Base-Tx Media Converter)</a:t>
            </a:r>
          </a:p>
          <a:p>
            <a:pPr lvl="2"/>
            <a:r>
              <a:rPr lang="en-US" altLang="ko-KR" sz="1400" dirty="0"/>
              <a:t>USB 3.0 to Automotive Ethernet</a:t>
            </a:r>
          </a:p>
          <a:p>
            <a:pPr lvl="2"/>
            <a:r>
              <a:rPr lang="en-US" altLang="ko-KR" sz="1400" dirty="0"/>
              <a:t>Ethernet to Automotive Ethernet</a:t>
            </a:r>
          </a:p>
          <a:p>
            <a:pPr lvl="1"/>
            <a:r>
              <a:rPr lang="en-US" altLang="ko-KR" sz="1600" dirty="0">
                <a:latin typeface="+mj-ea"/>
                <a:ea typeface="+mj-ea"/>
              </a:rPr>
              <a:t>HPT2410</a:t>
            </a:r>
            <a:r>
              <a:rPr lang="ko-KR" altLang="en-US" sz="1600" dirty="0">
                <a:latin typeface="+mj-ea"/>
                <a:ea typeface="+mj-ea"/>
              </a:rPr>
              <a:t> </a:t>
            </a:r>
            <a:r>
              <a:rPr lang="en-US" altLang="ko-KR" sz="1600" dirty="0">
                <a:latin typeface="+mj-ea"/>
                <a:ea typeface="+mj-ea"/>
              </a:rPr>
              <a:t>(CANlink</a:t>
            </a:r>
            <a:r>
              <a:rPr lang="ko-KR" altLang="en-US" sz="1600" dirty="0">
                <a:latin typeface="+mj-ea"/>
                <a:ea typeface="+mj-ea"/>
              </a:rPr>
              <a:t> </a:t>
            </a:r>
            <a:r>
              <a:rPr lang="en-US" altLang="ko-KR" sz="1600" dirty="0">
                <a:latin typeface="+mj-ea"/>
                <a:ea typeface="+mj-ea"/>
              </a:rPr>
              <a:t>Interface)</a:t>
            </a:r>
            <a:endParaRPr lang="en-US" altLang="ko-KR" sz="1600" dirty="0"/>
          </a:p>
          <a:p>
            <a:pPr lvl="2"/>
            <a:r>
              <a:rPr lang="en-US" altLang="ko-KR" sz="1400" dirty="0"/>
              <a:t>4</a:t>
            </a:r>
            <a:r>
              <a:rPr lang="ko-KR" altLang="en-US" sz="1400" dirty="0"/>
              <a:t>개의 </a:t>
            </a:r>
            <a:r>
              <a:rPr lang="en-US" altLang="ko-KR" sz="1400" dirty="0"/>
              <a:t>Bus </a:t>
            </a:r>
            <a:r>
              <a:rPr lang="ko-KR" altLang="en-US" sz="1400" dirty="0"/>
              <a:t>채널 지원 </a:t>
            </a:r>
            <a:r>
              <a:rPr lang="en-US" altLang="ko-KR" sz="1400" dirty="0"/>
              <a:t>(</a:t>
            </a:r>
            <a:r>
              <a:rPr lang="ko-KR" altLang="en-US" sz="1400" dirty="0"/>
              <a:t>표준 </a:t>
            </a:r>
            <a:r>
              <a:rPr lang="en-US" altLang="ko-KR" sz="1400" dirty="0"/>
              <a:t>D-Sub 9Pin)</a:t>
            </a:r>
          </a:p>
          <a:p>
            <a:pPr lvl="2"/>
            <a:r>
              <a:rPr lang="en-US" altLang="ko-KR" sz="1400" dirty="0"/>
              <a:t>CAN High / Low, CAN-FD, LIN (Option)</a:t>
            </a:r>
          </a:p>
          <a:p>
            <a:pPr lvl="2"/>
            <a:r>
              <a:rPr lang="en-US" altLang="ko-KR" sz="1400" dirty="0"/>
              <a:t>DAIO </a:t>
            </a:r>
            <a:r>
              <a:rPr lang="ko-KR" altLang="en-US" sz="1400" dirty="0"/>
              <a:t>채널 지원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6F20497-C7FE-445B-9EE7-06FDD92ECC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5"/>
          <a:stretch/>
        </p:blipFill>
        <p:spPr>
          <a:xfrm>
            <a:off x="7231308" y="5156712"/>
            <a:ext cx="1532062" cy="12250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1C0D7-4979-40D0-95FD-15A68A3BA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306" y="4677262"/>
            <a:ext cx="1786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ko-KR" sz="1200" dirty="0" err="1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EasyCON</a:t>
            </a:r>
            <a:r>
              <a:rPr lang="en-US" altLang="ko-KR" sz="12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(Ethernet </a:t>
            </a:r>
            <a:r>
              <a:rPr lang="ko-KR" altLang="en-US" sz="12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용</a:t>
            </a:r>
            <a:r>
              <a:rPr lang="en-US" altLang="ko-KR" sz="12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endParaRPr lang="ko-KR" altLang="en-US" sz="1200" dirty="0">
              <a:solidFill>
                <a:srgbClr val="0000CC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843FE01-C419-4362-B527-3CCAF9DA6D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7" r="43271"/>
          <a:stretch/>
        </p:blipFill>
        <p:spPr>
          <a:xfrm>
            <a:off x="7248718" y="3540739"/>
            <a:ext cx="1337053" cy="12083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573BA4-4FC9-4CD4-BFDB-BE98AB94F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0417" y="6311098"/>
            <a:ext cx="20938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ko-KR" sz="12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HPT2410 (CAN(FD), LIN </a:t>
            </a:r>
            <a:r>
              <a:rPr lang="ko-KR" altLang="en-US" sz="12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용</a:t>
            </a:r>
            <a:r>
              <a:rPr lang="en-US" altLang="ko-KR" sz="12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endParaRPr lang="ko-KR" altLang="en-US" sz="1200" dirty="0">
              <a:solidFill>
                <a:srgbClr val="0000CC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7F2994-0C39-71D1-5991-BDB94AC9A317}"/>
              </a:ext>
            </a:extLst>
          </p:cNvPr>
          <p:cNvSpPr txBox="1"/>
          <p:nvPr/>
        </p:nvSpPr>
        <p:spPr>
          <a:xfrm>
            <a:off x="6901805" y="3136534"/>
            <a:ext cx="20308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CANlink </a:t>
            </a:r>
            <a:r>
              <a:rPr lang="ko-KR" altLang="en-US" sz="12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제공 </a:t>
            </a:r>
            <a:r>
              <a:rPr lang="en-US" altLang="ko-KR" sz="12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Protocol </a:t>
            </a:r>
            <a:r>
              <a:rPr lang="ko-KR" altLang="en-US" sz="1200" dirty="0">
                <a:solidFill>
                  <a:srgbClr val="0000CC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범위</a:t>
            </a:r>
          </a:p>
        </p:txBody>
      </p:sp>
      <p:pic>
        <p:nvPicPr>
          <p:cNvPr id="12" name="그림 11" descr="도표이(가) 표시된 사진&#10;&#10;자동 생성된 설명">
            <a:extLst>
              <a:ext uri="{FF2B5EF4-FFF2-40B4-BE49-F238E27FC236}">
                <a16:creationId xmlns:a16="http://schemas.microsoft.com/office/drawing/2014/main" id="{433D86AE-112F-8E21-BDB7-9985E4AA2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542" y="2001645"/>
            <a:ext cx="3427280" cy="94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30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1">
      <a:majorFont>
        <a:latin typeface="나눔스퀘어 Bold"/>
        <a:ea typeface="나눔스퀘어 Bold"/>
        <a:cs typeface=""/>
      </a:majorFont>
      <a:minorFont>
        <a:latin typeface="나눔스퀘어"/>
        <a:ea typeface="나눔스퀘어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2289</TotalTime>
  <Words>1370</Words>
  <Application>Microsoft Office PowerPoint</Application>
  <PresentationFormat>A4 용지(210x297mm)</PresentationFormat>
  <Paragraphs>250</Paragraphs>
  <Slides>23</Slides>
  <Notes>0</Notes>
  <HiddenSlides>0</HiddenSlides>
  <MMClips>0</MMClips>
  <ScaleCrop>false</ScaleCrop>
  <HeadingPairs>
    <vt:vector size="8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0</vt:i4>
      </vt:variant>
      <vt:variant>
        <vt:lpstr>슬라이드 제목</vt:lpstr>
      </vt:variant>
      <vt:variant>
        <vt:i4>23</vt:i4>
      </vt:variant>
    </vt:vector>
  </HeadingPairs>
  <TitlesOfParts>
    <vt:vector size="30" baseType="lpstr">
      <vt:lpstr>Wingdings</vt:lpstr>
      <vt:lpstr>나눔스퀘어</vt:lpstr>
      <vt:lpstr>맑은 고딕</vt:lpstr>
      <vt:lpstr>Arial</vt:lpstr>
      <vt:lpstr>나눔스퀘어 Bold</vt:lpstr>
      <vt:lpstr>나눔스퀘어 ExtraBold</vt:lpstr>
      <vt:lpstr>Office 테마</vt:lpstr>
      <vt:lpstr>㈜한일프로텍 회사 소개</vt:lpstr>
      <vt:lpstr>PowerPoint 프레젠테이션</vt:lpstr>
      <vt:lpstr>1. 회사 개요</vt:lpstr>
      <vt:lpstr>1. 회사 개요 – 비전 및 슬로건</vt:lpstr>
      <vt:lpstr>1. 회사 개요 – 연혁</vt:lpstr>
      <vt:lpstr>1. 회사 개요 – 사업 범위</vt:lpstr>
      <vt:lpstr>1. 회사 개요 – 조직도</vt:lpstr>
      <vt:lpstr>2. 제품 및 서비스 - CANlink</vt:lpstr>
      <vt:lpstr>2. 제품 및 서비스 – CANlink 제품군</vt:lpstr>
      <vt:lpstr>2. 제품 및 서비스 - 차량 통신 자동 검증 장비 </vt:lpstr>
      <vt:lpstr>2. 제품 및 서비스 – CCTE, LTE, GTE</vt:lpstr>
      <vt:lpstr>2. 제품 및 서비스 – Scopy 2.0</vt:lpstr>
      <vt:lpstr>2. 제품 및 서비스 - CANdy</vt:lpstr>
      <vt:lpstr>2. 제품 및 서비스 - 차량 통신 검증 </vt:lpstr>
      <vt:lpstr>3. 개발 역량 - 개요</vt:lpstr>
      <vt:lpstr>3. 개발 역량 - 차량 통신 설계 </vt:lpstr>
      <vt:lpstr>3. 개발 역량 - 차량 통신 응용 SW 개발</vt:lpstr>
      <vt:lpstr>3. 개발 역량 - 소프트웨어 툴 개발</vt:lpstr>
      <vt:lpstr>3. 개발 역량 - Test System (HILS)</vt:lpstr>
      <vt:lpstr>4. 주요 과제 이력</vt:lpstr>
      <vt:lpstr>5. 주요 고객사</vt:lpstr>
      <vt:lpstr>6. 파트너사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신종옥</dc:creator>
  <cp:lastModifiedBy>강정화</cp:lastModifiedBy>
  <cp:revision>147</cp:revision>
  <dcterms:created xsi:type="dcterms:W3CDTF">2021-09-13T06:38:17Z</dcterms:created>
  <dcterms:modified xsi:type="dcterms:W3CDTF">2023-09-06T10:17:32Z</dcterms:modified>
</cp:coreProperties>
</file>