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79" r:id="rId2"/>
  </p:sldMasterIdLst>
  <p:notesMasterIdLst>
    <p:notesMasterId r:id="rId16"/>
  </p:notesMasterIdLst>
  <p:handoutMasterIdLst>
    <p:handoutMasterId r:id="rId17"/>
  </p:handoutMasterIdLst>
  <p:sldIdLst>
    <p:sldId id="271" r:id="rId3"/>
    <p:sldId id="264" r:id="rId4"/>
    <p:sldId id="268" r:id="rId5"/>
    <p:sldId id="266" r:id="rId6"/>
    <p:sldId id="281" r:id="rId7"/>
    <p:sldId id="278" r:id="rId8"/>
    <p:sldId id="265" r:id="rId9"/>
    <p:sldId id="258" r:id="rId10"/>
    <p:sldId id="283" r:id="rId11"/>
    <p:sldId id="259" r:id="rId12"/>
    <p:sldId id="282" r:id="rId13"/>
    <p:sldId id="280" r:id="rId14"/>
    <p:sldId id="270" r:id="rId15"/>
  </p:sldIdLst>
  <p:sldSz cx="12192000" cy="6858000"/>
  <p:notesSz cx="9939338" cy="68072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99" d="100"/>
          <a:sy n="99" d="100"/>
        </p:scale>
        <p:origin x="78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7742" cy="3413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5629278" y="0"/>
            <a:ext cx="4307742" cy="3413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5D9A8D-797C-4D2C-B39B-53D28F068321}" type="datetimeFigureOut">
              <a:rPr lang="ko-KR" altLang="en-US" smtClean="0"/>
              <a:t>2021-07-23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1" y="6465808"/>
            <a:ext cx="4307742" cy="3413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5629278" y="6465808"/>
            <a:ext cx="4307742" cy="3413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E9FF39-0FCA-450E-B96F-56B0A62C30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36052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7047" cy="3415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629993" y="0"/>
            <a:ext cx="4307047" cy="3415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23E986-BFE9-43DC-BC04-B892FB8E6886}" type="datetimeFigureOut">
              <a:rPr lang="ko-KR" altLang="en-US" smtClean="0"/>
              <a:t>2021-07-23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850900"/>
            <a:ext cx="4084638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93935" y="3275966"/>
            <a:ext cx="7951470" cy="268033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6465659"/>
            <a:ext cx="4307047" cy="3415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629993" y="6465659"/>
            <a:ext cx="4307047" cy="3415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CAB68A-2B21-4B58-8A9C-64FDB4A10A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3586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1" y="6259513"/>
            <a:ext cx="1921933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4433" y="1700214"/>
            <a:ext cx="12192000" cy="815975"/>
          </a:xfrm>
          <a:extLs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algn="l">
              <a:lnSpc>
                <a:spcPct val="75000"/>
              </a:lnSpc>
              <a:defRPr sz="5500">
                <a:solidFill>
                  <a:srgbClr val="000066"/>
                </a:solidFill>
                <a:ea typeface="Arial Unicode MS" pitchFamily="50" charset="-127"/>
                <a:cs typeface="Arial Unicode MS" pitchFamily="50" charset="-127"/>
              </a:defRPr>
            </a:lvl1pPr>
          </a:lstStyle>
          <a:p>
            <a:pPr lvl="0"/>
            <a:r>
              <a:rPr lang="ko-KR" altLang="en-US" noProof="0" smtClean="0"/>
              <a:t>마스터 제목 스타일 편집</a:t>
            </a:r>
            <a:endParaRPr lang="en-US" altLang="ko-KR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4067" y="2565400"/>
            <a:ext cx="12192000" cy="649288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kumimoji="0" sz="2200">
                <a:solidFill>
                  <a:srgbClr val="FF9933"/>
                </a:solidFill>
                <a:latin typeface="Arial" charset="0"/>
              </a:defRPr>
            </a:lvl1pPr>
          </a:lstStyle>
          <a:p>
            <a:pPr lvl="0"/>
            <a:r>
              <a:rPr lang="ko-KR" altLang="en-US" noProof="0" smtClean="0"/>
              <a:t>마스터 부제목 스타일 편집</a:t>
            </a:r>
            <a:endParaRPr lang="en-US" altLang="ko-KR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3087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3087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Rectangle 1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41006A-2F15-4D02-90B1-FB9538B93189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7457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6BEFD8-8AC6-433F-9652-0568B27D76CC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122840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47667" y="44451"/>
            <a:ext cx="2749551" cy="6081713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94784" y="44451"/>
            <a:ext cx="8049683" cy="6081713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1BE119-EB2C-468D-A909-9D616B804F05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930347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1006A-2F15-4D02-90B1-FB9538B93189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  <p:pic>
        <p:nvPicPr>
          <p:cNvPr id="18" name="그림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1" y="6259513"/>
            <a:ext cx="1921933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82595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B9411-F96D-4D6C-A24D-19635A125918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3385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048D6-1727-4220-9E44-0A56141B46F8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508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8CEC6-C303-48A0-84E5-E00D6675B625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7876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DB606-1B2C-41FE-ABE9-2E96006E7DAC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1430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533AB-B064-43D0-9D66-4825AED0DA18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2610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A708B-1464-4FCC-BC07-AA9E8C279669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4774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DC940-23E1-4F62-B269-A36AC20A48F8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516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9411-F96D-4D6C-A24D-19635A125918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616025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AEA88-398E-4AE2-8FD1-767494ED3051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4083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21B236-F5C1-4F01-8F33-43FD165DDDF6}" type="slidenum">
              <a:rPr kumimoji="1" lang="en-US" altLang="ko-K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ko-KR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2943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21B236-F5C1-4F01-8F33-43FD165DDDF6}" type="slidenum">
              <a:rPr kumimoji="1" lang="en-US" altLang="ko-K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ko-KR" smtClean="0">
              <a:solidFill>
                <a:srgbClr val="FFFF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40052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21B236-F5C1-4F01-8F33-43FD165DDDF6}" type="slidenum">
              <a:rPr kumimoji="1" lang="en-US" altLang="ko-K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ko-KR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3398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21B236-F5C1-4F01-8F33-43FD165DDDF6}" type="slidenum">
              <a:rPr kumimoji="1" lang="en-US" altLang="ko-K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ko-KR" smtClean="0">
              <a:solidFill>
                <a:srgbClr val="FFFF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197340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21B236-F5C1-4F01-8F33-43FD165DDDF6}" type="slidenum">
              <a:rPr kumimoji="1" lang="en-US" altLang="ko-K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ko-KR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0558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BEFD8-8AC6-433F-9652-0568B27D76CC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0623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BE119-EB2C-468D-A909-9D616B804F05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10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C048D6-1727-4220-9E44-0A56141B46F8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767325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24417" y="1125538"/>
            <a:ext cx="5384800" cy="5000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212417" y="1125538"/>
            <a:ext cx="5384800" cy="5000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58CEC6-C303-48A0-84E5-E00D6675B625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617685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9DB606-1B2C-41FE-ABE9-2E96006E7DAC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37264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9533AB-B064-43D0-9D66-4825AED0DA18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829354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EA708B-1464-4FCC-BC07-AA9E8C279669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162009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1DC940-23E1-4F62-B269-A36AC20A48F8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127220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ko-KR" altLang="en-US" noProof="0" smtClean="0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3AEA88-398E-4AE2-8FD1-767494ED3051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03071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4417" y="1125538"/>
            <a:ext cx="10972800" cy="500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721B236-F5C1-4F01-8F33-43FD165DDDF6}" type="slidenum">
              <a:rPr kumimoji="1" lang="en-US" altLang="ko-K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ko-KR" smtClean="0">
              <a:solidFill>
                <a:srgbClr val="FFFFFF"/>
              </a:solidFill>
            </a:endParaRPr>
          </a:p>
        </p:txBody>
      </p:sp>
      <p:sp>
        <p:nvSpPr>
          <p:cNvPr id="2" name="Rectangle 122"/>
          <p:cNvSpPr>
            <a:spLocks noGrp="1" noChangeArrowheads="1"/>
          </p:cNvSpPr>
          <p:nvPr>
            <p:ph type="title"/>
          </p:nvPr>
        </p:nvSpPr>
        <p:spPr bwMode="auto">
          <a:xfrm>
            <a:off x="594784" y="44450"/>
            <a:ext cx="10972800" cy="78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Title Style</a:t>
            </a:r>
          </a:p>
        </p:txBody>
      </p:sp>
      <p:pic>
        <p:nvPicPr>
          <p:cNvPr id="1031" name="그림 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0667" y="6259513"/>
            <a:ext cx="1921933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3075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Arial" charset="0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Arial" charset="0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Arial" charset="0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Arial" charset="0"/>
          <a:ea typeface="굴림" pitchFamily="50" charset="-127"/>
        </a:defRPr>
      </a:lvl5pPr>
      <a:lvl6pPr marL="457200" algn="ctr" rtl="0" eaLnBrk="1" fontAlgn="base" latinLnBrk="1" hangingPunct="1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Arial" charset="0"/>
          <a:ea typeface="굴림" pitchFamily="50" charset="-127"/>
        </a:defRPr>
      </a:lvl6pPr>
      <a:lvl7pPr marL="914400" algn="ctr" rtl="0" eaLnBrk="1" fontAlgn="base" latinLnBrk="1" hangingPunct="1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Arial" charset="0"/>
          <a:ea typeface="굴림" pitchFamily="50" charset="-127"/>
        </a:defRPr>
      </a:lvl7pPr>
      <a:lvl8pPr marL="1371600" algn="ctr" rtl="0" eaLnBrk="1" fontAlgn="base" latinLnBrk="1" hangingPunct="1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Arial" charset="0"/>
          <a:ea typeface="굴림" pitchFamily="50" charset="-127"/>
        </a:defRPr>
      </a:lvl8pPr>
      <a:lvl9pPr marL="1828800" algn="ctr" rtl="0" eaLnBrk="1" fontAlgn="base" latinLnBrk="1" hangingPunct="1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Arial" charset="0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721B236-F5C1-4F01-8F33-43FD165DDDF6}" type="slidenum">
              <a:rPr kumimoji="1" lang="en-US" altLang="ko-K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ko-KR" smtClean="0">
              <a:solidFill>
                <a:srgbClr val="FFFFFF"/>
              </a:solidFill>
            </a:endParaRPr>
          </a:p>
        </p:txBody>
      </p:sp>
      <p:pic>
        <p:nvPicPr>
          <p:cNvPr id="18" name="그림 9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0667" y="6259513"/>
            <a:ext cx="1921933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3895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  <p:txStyles>
    <p:titleStyle>
      <a:lvl1pPr algn="l" defTabSz="457200" rtl="0" eaLnBrk="1" latinLnBrk="1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98"/>
          <p:cNvSpPr>
            <a:spLocks noGrp="1" noChangeArrowheads="1"/>
          </p:cNvSpPr>
          <p:nvPr>
            <p:ph type="ctrTitle"/>
          </p:nvPr>
        </p:nvSpPr>
        <p:spPr>
          <a:xfrm>
            <a:off x="110581" y="2221730"/>
            <a:ext cx="8397875" cy="1863476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ko-KR" altLang="en-US" sz="4600" spc="100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신</a:t>
            </a:r>
            <a:r>
              <a:rPr lang="en-US" altLang="ko-KR" sz="4600" spc="100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4600" spc="100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편</a:t>
            </a:r>
            <a:r>
              <a:rPr lang="en-US" altLang="ko-KR" sz="4600" spc="100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4600" spc="100" dirty="0" err="1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입생</a:t>
            </a:r>
            <a:r>
              <a:rPr lang="ko-KR" altLang="en-US" sz="4600" spc="100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오리엔테이션</a:t>
            </a:r>
            <a:endParaRPr lang="en-US" altLang="ko-KR" sz="4600" spc="100" dirty="0"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147" name="Rectangle 102"/>
          <p:cNvSpPr>
            <a:spLocks noGrp="1" noChangeArrowheads="1"/>
          </p:cNvSpPr>
          <p:nvPr>
            <p:ph type="subTitle" idx="1"/>
          </p:nvPr>
        </p:nvSpPr>
        <p:spPr>
          <a:xfrm>
            <a:off x="155031" y="3928065"/>
            <a:ext cx="8353425" cy="649288"/>
          </a:xfrm>
        </p:spPr>
        <p:txBody>
          <a:bodyPr/>
          <a:lstStyle/>
          <a:p>
            <a:pPr eaLnBrk="1" hangingPunct="1"/>
            <a:r>
              <a:rPr lang="ko-KR" altLang="en-US" b="1" dirty="0" smtClean="0">
                <a:solidFill>
                  <a:schemeClr val="accent1">
                    <a:lumMod val="25000"/>
                  </a:schemeClr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목원대학교 일반대학원</a:t>
            </a:r>
            <a:endParaRPr lang="en-US" altLang="ko-KR" b="1" dirty="0" smtClean="0">
              <a:solidFill>
                <a:schemeClr val="accent1">
                  <a:lumMod val="25000"/>
                </a:schemeClr>
              </a:solidFill>
              <a:latin typeface="HY그래픽M" panose="02030600000101010101" pitchFamily="18" charset="-127"/>
              <a:ea typeface="HY그래픽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08654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양쪽 모서리가 둥근 사각형 5"/>
          <p:cNvSpPr/>
          <p:nvPr/>
        </p:nvSpPr>
        <p:spPr>
          <a:xfrm>
            <a:off x="0" y="0"/>
            <a:ext cx="12192000" cy="6858000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443" y="707886"/>
            <a:ext cx="6527811" cy="5066555"/>
          </a:xfrm>
          <a:prstGeom prst="rect">
            <a:avLst/>
          </a:prstGeom>
        </p:spPr>
      </p:pic>
      <p:sp>
        <p:nvSpPr>
          <p:cNvPr id="31750" name="Oval 14"/>
          <p:cNvSpPr>
            <a:spLocks noChangeArrowheads="1"/>
          </p:cNvSpPr>
          <p:nvPr/>
        </p:nvSpPr>
        <p:spPr bwMode="auto">
          <a:xfrm>
            <a:off x="3539097" y="3688175"/>
            <a:ext cx="1199880" cy="433120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31751" name="Line 12"/>
          <p:cNvSpPr>
            <a:spLocks noChangeShapeType="1"/>
          </p:cNvSpPr>
          <p:nvPr/>
        </p:nvSpPr>
        <p:spPr bwMode="auto">
          <a:xfrm flipH="1">
            <a:off x="4733179" y="2433100"/>
            <a:ext cx="3073075" cy="133760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0" name="모서리가 둥근 직사각형 9"/>
          <p:cNvSpPr/>
          <p:nvPr/>
        </p:nvSpPr>
        <p:spPr>
          <a:xfrm>
            <a:off x="7633046" y="1935405"/>
            <a:ext cx="3519064" cy="341880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753" name="Rectangle 3"/>
          <p:cNvSpPr txBox="1">
            <a:spLocks noChangeArrowheads="1"/>
          </p:cNvSpPr>
          <p:nvPr/>
        </p:nvSpPr>
        <p:spPr bwMode="auto">
          <a:xfrm>
            <a:off x="7708886" y="2143920"/>
            <a:ext cx="3552104" cy="285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buNone/>
            </a:pPr>
            <a:r>
              <a:rPr lang="en-US" altLang="ko-KR" sz="2000" dirty="0" smtClean="0">
                <a:solidFill>
                  <a:srgbClr val="000000"/>
                </a:solidFill>
              </a:rPr>
              <a:t>1. </a:t>
            </a:r>
            <a:r>
              <a:rPr lang="ko-KR" altLang="en-US" sz="2000" b="1" u="sng" dirty="0" smtClean="0">
                <a:solidFill>
                  <a:srgbClr val="000000"/>
                </a:solidFill>
              </a:rPr>
              <a:t>비밀번호 </a:t>
            </a:r>
            <a:r>
              <a:rPr lang="ko-KR" altLang="en-US" sz="2000" b="1" u="sng" dirty="0">
                <a:solidFill>
                  <a:srgbClr val="000000"/>
                </a:solidFill>
              </a:rPr>
              <a:t>신규등록</a:t>
            </a:r>
            <a:r>
              <a:rPr lang="ko-KR" altLang="en-US" sz="2000" b="1" dirty="0">
                <a:solidFill>
                  <a:srgbClr val="000000"/>
                </a:solidFill>
              </a:rPr>
              <a:t> </a:t>
            </a:r>
            <a:r>
              <a:rPr lang="ko-KR" altLang="en-US" sz="2000" b="1" dirty="0" smtClean="0">
                <a:solidFill>
                  <a:srgbClr val="000000"/>
                </a:solidFill>
              </a:rPr>
              <a:t>클릭</a:t>
            </a:r>
            <a:endParaRPr lang="en-US" altLang="ko-KR" sz="2000" b="1" dirty="0" smtClean="0">
              <a:solidFill>
                <a:srgbClr val="000000"/>
              </a:solidFill>
            </a:endParaRPr>
          </a:p>
          <a:p>
            <a:pPr marL="457200" indent="-457200">
              <a:buAutoNum type="arabicPeriod"/>
            </a:pPr>
            <a:endParaRPr lang="en-US" altLang="ko-KR" sz="800" dirty="0" smtClean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000" dirty="0" smtClean="0"/>
              <a:t>2. </a:t>
            </a:r>
            <a:r>
              <a:rPr lang="ko-KR" altLang="en-US" sz="2000" b="1" u="sng" dirty="0" smtClean="0"/>
              <a:t>학번</a:t>
            </a:r>
            <a:r>
              <a:rPr lang="ko-KR" altLang="en-US" sz="2000" dirty="0" smtClean="0"/>
              <a:t>입력 </a:t>
            </a:r>
            <a:endParaRPr lang="ko-KR" altLang="en-US" sz="2000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ko-KR" sz="8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000" dirty="0"/>
              <a:t>3</a:t>
            </a:r>
            <a:r>
              <a:rPr lang="en-US" altLang="ko-KR" sz="2000" dirty="0" smtClean="0"/>
              <a:t>. </a:t>
            </a:r>
            <a:r>
              <a:rPr lang="ko-KR" altLang="en-US" sz="2000" b="1" u="sng" dirty="0" smtClean="0"/>
              <a:t>생년월일</a:t>
            </a:r>
            <a:r>
              <a:rPr lang="ko-KR" altLang="en-US" sz="2000" dirty="0" smtClean="0"/>
              <a:t>입력</a:t>
            </a:r>
            <a:endParaRPr lang="en-US" altLang="ko-KR" sz="2000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ko-KR" sz="8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000" dirty="0"/>
              <a:t>4</a:t>
            </a:r>
            <a:r>
              <a:rPr lang="en-US" altLang="ko-KR" sz="2000" dirty="0" smtClean="0"/>
              <a:t>. </a:t>
            </a:r>
            <a:r>
              <a:rPr lang="ko-KR" altLang="en-US" sz="2000" b="1" u="sng" dirty="0" smtClean="0"/>
              <a:t>비밀번호</a:t>
            </a:r>
            <a:r>
              <a:rPr lang="ko-KR" altLang="en-US" sz="2000" dirty="0" smtClean="0"/>
              <a:t> </a:t>
            </a:r>
            <a:r>
              <a:rPr lang="ko-KR" altLang="en-US" sz="2000" dirty="0"/>
              <a:t>입력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ko-KR" sz="800" dirty="0"/>
          </a:p>
          <a:p>
            <a:pPr eaLnBrk="1" hangingPunct="1">
              <a:buFontTx/>
              <a:buNone/>
            </a:pPr>
            <a:r>
              <a:rPr lang="en-US" altLang="ko-KR" sz="2000" dirty="0"/>
              <a:t>5</a:t>
            </a:r>
            <a:r>
              <a:rPr lang="en-US" altLang="ko-KR" sz="2000" dirty="0" smtClean="0"/>
              <a:t>. </a:t>
            </a:r>
            <a:r>
              <a:rPr lang="ko-KR" altLang="en-US" sz="2000" b="1" u="sng" dirty="0" smtClean="0"/>
              <a:t>비밀번호확인</a:t>
            </a:r>
            <a:r>
              <a:rPr lang="ko-KR" altLang="en-US" sz="2000" dirty="0" smtClean="0"/>
              <a:t> </a:t>
            </a:r>
            <a:r>
              <a:rPr lang="ko-KR" altLang="en-US" sz="2000" dirty="0"/>
              <a:t>입력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ko-KR" sz="8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000" dirty="0"/>
              <a:t>6</a:t>
            </a:r>
            <a:r>
              <a:rPr lang="en-US" altLang="ko-KR" sz="2000" dirty="0" smtClean="0"/>
              <a:t>. </a:t>
            </a:r>
            <a:r>
              <a:rPr lang="ko-KR" altLang="en-US" sz="2000" b="1" u="sng" dirty="0" smtClean="0"/>
              <a:t>확인</a:t>
            </a:r>
            <a:r>
              <a:rPr lang="ko-KR" altLang="en-US" sz="2000" dirty="0" smtClean="0"/>
              <a:t> </a:t>
            </a:r>
            <a:r>
              <a:rPr lang="ko-KR" altLang="en-US" sz="2000" dirty="0"/>
              <a:t>클릭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33046" y="1082929"/>
            <a:ext cx="34602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40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비밀번호 등록</a:t>
            </a:r>
            <a:endParaRPr lang="en-US" altLang="ko-KR" sz="4000" b="1" dirty="0" smtClean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00206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094539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양쪽 모서리가 둥근 사각형 15"/>
          <p:cNvSpPr/>
          <p:nvPr/>
        </p:nvSpPr>
        <p:spPr>
          <a:xfrm>
            <a:off x="0" y="0"/>
            <a:ext cx="12192000" cy="6858000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양쪽 모서리가 둥근 사각형 5"/>
          <p:cNvSpPr/>
          <p:nvPr/>
        </p:nvSpPr>
        <p:spPr>
          <a:xfrm>
            <a:off x="0" y="0"/>
            <a:ext cx="9666514" cy="5707464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58" y="886393"/>
            <a:ext cx="9797314" cy="5203793"/>
          </a:xfrm>
          <a:prstGeom prst="rect">
            <a:avLst/>
          </a:prstGeom>
        </p:spPr>
      </p:pic>
      <p:sp>
        <p:nvSpPr>
          <p:cNvPr id="32775" name="Rectangle 4"/>
          <p:cNvSpPr txBox="1">
            <a:spLocks noChangeArrowheads="1"/>
          </p:cNvSpPr>
          <p:nvPr/>
        </p:nvSpPr>
        <p:spPr bwMode="auto">
          <a:xfrm>
            <a:off x="7179245" y="2173485"/>
            <a:ext cx="3313112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ko-KR" altLang="en-US" sz="2800" dirty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수강신청 클릭</a:t>
            </a:r>
            <a:r>
              <a:rPr lang="en-US" altLang="ko-KR" sz="2800" dirty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!</a:t>
            </a:r>
            <a:endParaRPr lang="ko-KR" altLang="en-US" sz="2800" dirty="0">
              <a:solidFill>
                <a:srgbClr val="000000"/>
              </a:solidFill>
              <a:latin typeface="HY울릉도M" pitchFamily="18" charset="-127"/>
              <a:ea typeface="HY울릉도M" pitchFamily="18" charset="-127"/>
            </a:endParaRPr>
          </a:p>
          <a:p>
            <a:pPr algn="ctr" eaLnBrk="1" hangingPunct="1">
              <a:buFontTx/>
              <a:buNone/>
            </a:pPr>
            <a:endParaRPr lang="en-US" altLang="ko-KR" sz="2800" dirty="0">
              <a:solidFill>
                <a:srgbClr val="FFFFFF"/>
              </a:solidFill>
              <a:latin typeface="HY울릉도M" pitchFamily="18" charset="-127"/>
              <a:ea typeface="HY울릉도M" pitchFamily="18" charset="-127"/>
            </a:endParaRPr>
          </a:p>
          <a:p>
            <a:pPr algn="ctr" eaLnBrk="1" hangingPunct="1">
              <a:buFontTx/>
              <a:buNone/>
            </a:pPr>
            <a:endParaRPr lang="ko-KR" altLang="en-US" sz="2800" dirty="0">
              <a:solidFill>
                <a:srgbClr val="FFFFFF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3" name="모서리가 둥근 직사각형 2"/>
          <p:cNvSpPr/>
          <p:nvPr/>
        </p:nvSpPr>
        <p:spPr>
          <a:xfrm>
            <a:off x="1898814" y="1858353"/>
            <a:ext cx="604298" cy="1264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Oval 10"/>
          <p:cNvSpPr>
            <a:spLocks noChangeArrowheads="1"/>
          </p:cNvSpPr>
          <p:nvPr/>
        </p:nvSpPr>
        <p:spPr bwMode="auto">
          <a:xfrm>
            <a:off x="1095143" y="3585246"/>
            <a:ext cx="892684" cy="243176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1095143" y="3195529"/>
            <a:ext cx="616036" cy="200222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32773" name="Oval 10"/>
          <p:cNvSpPr>
            <a:spLocks noChangeArrowheads="1"/>
          </p:cNvSpPr>
          <p:nvPr/>
        </p:nvSpPr>
        <p:spPr bwMode="auto">
          <a:xfrm>
            <a:off x="8708412" y="4715261"/>
            <a:ext cx="1730878" cy="1271182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32774" name="Line 11"/>
          <p:cNvSpPr>
            <a:spLocks noChangeShapeType="1"/>
          </p:cNvSpPr>
          <p:nvPr/>
        </p:nvSpPr>
        <p:spPr bwMode="auto">
          <a:xfrm>
            <a:off x="9128097" y="2827305"/>
            <a:ext cx="206822" cy="1841247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9" name="모서리가 둥근 직사각형 8"/>
          <p:cNvSpPr/>
          <p:nvPr/>
        </p:nvSpPr>
        <p:spPr>
          <a:xfrm>
            <a:off x="7472795" y="2114250"/>
            <a:ext cx="2652584" cy="71305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수강신청 클릭</a:t>
            </a:r>
            <a:endParaRPr lang="ko-KR" altLang="en-US" dirty="0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3742898" y="1067254"/>
            <a:ext cx="690173" cy="483250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59537" y="131798"/>
            <a:ext cx="4752528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4000" b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수강신청방법 안내</a:t>
            </a:r>
          </a:p>
        </p:txBody>
      </p:sp>
      <p:sp>
        <p:nvSpPr>
          <p:cNvPr id="14" name="모서리가 둥근 직사각형 13"/>
          <p:cNvSpPr/>
          <p:nvPr/>
        </p:nvSpPr>
        <p:spPr>
          <a:xfrm>
            <a:off x="1278974" y="1960886"/>
            <a:ext cx="246924" cy="1034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모서리가 둥근 직사각형 16"/>
          <p:cNvSpPr/>
          <p:nvPr/>
        </p:nvSpPr>
        <p:spPr>
          <a:xfrm>
            <a:off x="1742178" y="2066731"/>
            <a:ext cx="604298" cy="1264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4430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양쪽 모서리가 둥근 사각형 5"/>
          <p:cNvSpPr/>
          <p:nvPr/>
        </p:nvSpPr>
        <p:spPr>
          <a:xfrm>
            <a:off x="0" y="0"/>
            <a:ext cx="12192000" cy="6858000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254" y="653947"/>
            <a:ext cx="9924740" cy="58458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83257" y="219027"/>
            <a:ext cx="4752528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40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수강신청방법 안내</a:t>
            </a:r>
            <a:endParaRPr lang="ko-KR" altLang="en-US" sz="4000" b="1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002060"/>
              </a:solidFill>
              <a:latin typeface="+mj-ea"/>
              <a:ea typeface="+mj-ea"/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1035352" y="1812283"/>
            <a:ext cx="1270525" cy="1119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flipH="1" flipV="1">
            <a:off x="3922577" y="4675366"/>
            <a:ext cx="4149349" cy="1181735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2" name="Oval 7"/>
          <p:cNvSpPr>
            <a:spLocks noChangeArrowheads="1"/>
          </p:cNvSpPr>
          <p:nvPr/>
        </p:nvSpPr>
        <p:spPr bwMode="auto">
          <a:xfrm>
            <a:off x="2943518" y="2853951"/>
            <a:ext cx="580942" cy="441936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 flipH="1" flipV="1">
            <a:off x="3555890" y="3140764"/>
            <a:ext cx="4533666" cy="1250573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7" name="모서리가 둥근 직사각형 16"/>
          <p:cNvSpPr/>
          <p:nvPr/>
        </p:nvSpPr>
        <p:spPr>
          <a:xfrm>
            <a:off x="8089557" y="4183057"/>
            <a:ext cx="2449256" cy="123744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모서리가 둥근 직사각형 17"/>
          <p:cNvSpPr/>
          <p:nvPr/>
        </p:nvSpPr>
        <p:spPr>
          <a:xfrm>
            <a:off x="8089557" y="5569235"/>
            <a:ext cx="2446228" cy="60033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7885241" y="1301450"/>
            <a:ext cx="2825750" cy="507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ko-KR" altLang="en-US" sz="2000" u="sng" dirty="0">
                <a:solidFill>
                  <a:srgbClr val="000000"/>
                </a:solidFill>
                <a:latin typeface="+mj-ea"/>
                <a:ea typeface="+mj-ea"/>
              </a:rPr>
              <a:t>이번 학기 수강과목</a:t>
            </a:r>
          </a:p>
          <a:p>
            <a:pPr algn="ctr" eaLnBrk="1" hangingPunct="1">
              <a:buFontTx/>
              <a:buNone/>
            </a:pPr>
            <a:r>
              <a:rPr lang="ko-KR" altLang="en-US" sz="2000" dirty="0">
                <a:solidFill>
                  <a:srgbClr val="000000"/>
                </a:solidFill>
                <a:latin typeface="+mj-ea"/>
                <a:ea typeface="+mj-ea"/>
              </a:rPr>
              <a:t>   </a:t>
            </a:r>
            <a:r>
              <a:rPr lang="ko-KR" altLang="en-US" sz="2000" u="sng" dirty="0">
                <a:solidFill>
                  <a:srgbClr val="000000"/>
                </a:solidFill>
                <a:latin typeface="+mj-ea"/>
                <a:ea typeface="+mj-ea"/>
              </a:rPr>
              <a:t>확인 후 신청버튼 </a:t>
            </a: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Tx/>
              <a:buNone/>
            </a:pPr>
            <a:r>
              <a:rPr lang="ko-KR" altLang="en-US" sz="2000" u="sng" dirty="0">
                <a:solidFill>
                  <a:srgbClr val="000000"/>
                </a:solidFill>
                <a:latin typeface="+mj-ea"/>
                <a:ea typeface="+mj-ea"/>
              </a:rPr>
              <a:t>클릭</a:t>
            </a:r>
            <a:r>
              <a:rPr lang="ko-KR" altLang="en-US" sz="2000" dirty="0">
                <a:solidFill>
                  <a:srgbClr val="000000"/>
                </a:solidFill>
                <a:latin typeface="+mj-ea"/>
                <a:ea typeface="+mj-ea"/>
              </a:rPr>
              <a:t> </a:t>
            </a:r>
            <a:endParaRPr lang="en-US" altLang="ko-KR" sz="2000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Tx/>
              <a:buNone/>
            </a:pP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ko-KR" altLang="en-US" sz="2000" u="sng" dirty="0">
                <a:solidFill>
                  <a:srgbClr val="000000"/>
                </a:solidFill>
                <a:latin typeface="+mj-ea"/>
                <a:ea typeface="+mj-ea"/>
              </a:rPr>
              <a:t>수강신청내역 확인</a:t>
            </a: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Tx/>
              <a:buNone/>
            </a:pPr>
            <a:endParaRPr lang="ko-KR" altLang="en-US" sz="2000" u="sng" dirty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16" name="Oval 6"/>
          <p:cNvSpPr>
            <a:spLocks noChangeArrowheads="1"/>
          </p:cNvSpPr>
          <p:nvPr/>
        </p:nvSpPr>
        <p:spPr bwMode="auto">
          <a:xfrm>
            <a:off x="2930576" y="4439743"/>
            <a:ext cx="960572" cy="360362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9" name="모서리가 둥근 직사각형 18"/>
          <p:cNvSpPr/>
          <p:nvPr/>
        </p:nvSpPr>
        <p:spPr>
          <a:xfrm>
            <a:off x="1829591" y="1653871"/>
            <a:ext cx="476286" cy="954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1527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18"/>
          <p:cNvSpPr>
            <a:spLocks noGrp="1" noChangeArrowheads="1"/>
          </p:cNvSpPr>
          <p:nvPr>
            <p:ph type="ctrTitle" idx="4294967295"/>
          </p:nvPr>
        </p:nvSpPr>
        <p:spPr>
          <a:xfrm>
            <a:off x="-440675" y="3065961"/>
            <a:ext cx="8353425" cy="815975"/>
          </a:xfrm>
          <a:noFill/>
        </p:spPr>
        <p:txBody>
          <a:bodyPr>
            <a:noAutofit/>
          </a:bodyPr>
          <a:lstStyle/>
          <a:p>
            <a:pPr eaLnBrk="1" hangingPunct="1">
              <a:lnSpc>
                <a:spcPct val="85000"/>
              </a:lnSpc>
            </a:pPr>
            <a:r>
              <a:rPr lang="ko-KR" altLang="en-US" sz="6000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감사합니다</a:t>
            </a:r>
            <a:r>
              <a:rPr lang="en-US" altLang="ko-KR" sz="6000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70440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4300" y="1577197"/>
            <a:ext cx="1120106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44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신</a:t>
            </a:r>
            <a:r>
              <a:rPr lang="en-US" altLang="ko-KR" sz="44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44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편</a:t>
            </a:r>
            <a:r>
              <a:rPr lang="en-US" altLang="ko-KR" sz="44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4400" b="1" dirty="0" err="1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입생</a:t>
            </a:r>
            <a:r>
              <a:rPr lang="en-US" altLang="ko-KR" sz="44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4400" b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오리엔테이션</a:t>
            </a:r>
          </a:p>
        </p:txBody>
      </p:sp>
      <p:pic>
        <p:nvPicPr>
          <p:cNvPr id="16388" name="그림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66" y="0"/>
            <a:ext cx="16256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4300" y="2678354"/>
            <a:ext cx="10536942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  <a:defRPr/>
            </a:pPr>
            <a:endParaRPr lang="en-US" altLang="ko-KR" sz="11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914400" indent="-914400">
              <a:buAutoNum type="arabicPeriod"/>
              <a:defRPr/>
            </a:pPr>
            <a:r>
              <a:rPr lang="ko-KR" altLang="en-US" sz="4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신입생 </a:t>
            </a:r>
            <a:r>
              <a:rPr lang="ko-KR" altLang="en-US" sz="44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공지사항</a:t>
            </a:r>
            <a:r>
              <a:rPr lang="en-US" altLang="ko-KR" sz="44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44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홈페이지 파일 참고</a:t>
            </a:r>
            <a:r>
              <a:rPr lang="en-US" altLang="ko-KR" sz="44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marL="914400" indent="-914400">
              <a:buAutoNum type="arabicPeriod"/>
              <a:defRPr/>
            </a:pPr>
            <a:endParaRPr lang="en-US" altLang="ko-KR" sz="120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914400" indent="-914400">
              <a:buAutoNum type="arabicPeriod"/>
              <a:defRPr/>
            </a:pPr>
            <a:r>
              <a:rPr lang="ko-KR" altLang="en-US" sz="44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수강신청 </a:t>
            </a:r>
            <a:r>
              <a:rPr lang="ko-KR" alt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방법 안내</a:t>
            </a:r>
          </a:p>
        </p:txBody>
      </p:sp>
    </p:spTree>
    <p:extLst>
      <p:ext uri="{BB962C8B-B14F-4D97-AF65-F5344CB8AC3E}">
        <p14:creationId xmlns:p14="http://schemas.microsoft.com/office/powerpoint/2010/main" val="29902077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596854" y="894681"/>
            <a:ext cx="503418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44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1. </a:t>
            </a:r>
            <a:r>
              <a:rPr lang="ko-KR" altLang="en-US" sz="44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신입생 공지사항</a:t>
            </a:r>
            <a:endParaRPr lang="ko-KR" altLang="en-US" sz="4400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9700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700" y="777202"/>
            <a:ext cx="1122362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33072" y="2185926"/>
            <a:ext cx="710162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대학원 홈페이지 </a:t>
            </a:r>
            <a:r>
              <a:rPr lang="en-US" altLang="ko-KR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&gt; </a:t>
            </a:r>
            <a:r>
              <a:rPr lang="ko-KR" altLang="en-US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커뮤니티 </a:t>
            </a:r>
            <a:r>
              <a:rPr lang="en-US" altLang="ko-KR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&gt; </a:t>
            </a:r>
            <a:r>
              <a:rPr lang="ko-KR" altLang="en-US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공지사항 </a:t>
            </a:r>
            <a:r>
              <a:rPr lang="en-US" altLang="ko-KR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&gt; “2021</a:t>
            </a:r>
            <a:r>
              <a:rPr lang="ko-KR" altLang="en-US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학년도 </a:t>
            </a:r>
            <a:r>
              <a:rPr lang="ko-KR" altLang="en-US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후기 </a:t>
            </a:r>
            <a:r>
              <a:rPr lang="ko-KR" altLang="en-US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신</a:t>
            </a:r>
            <a:r>
              <a:rPr lang="en-US" altLang="ko-KR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편</a:t>
            </a:r>
            <a:r>
              <a:rPr lang="en-US" altLang="ko-KR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2800" dirty="0" err="1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입생</a:t>
            </a:r>
            <a:r>
              <a:rPr lang="ko-KR" altLang="en-US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 및 </a:t>
            </a:r>
            <a:r>
              <a:rPr lang="ko-KR" altLang="en-US" sz="2800" dirty="0" err="1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재입학생</a:t>
            </a:r>
            <a:r>
              <a:rPr lang="ko-KR" altLang="en-US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 오리엔테이션 자료 안내</a:t>
            </a:r>
            <a:r>
              <a:rPr lang="en-US" altLang="ko-KR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”</a:t>
            </a:r>
            <a:r>
              <a:rPr lang="ko-KR" altLang="en-US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&gt; “</a:t>
            </a:r>
            <a:r>
              <a:rPr lang="ko-KR" altLang="en-US" sz="2800" dirty="0" err="1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붙임자료</a:t>
            </a:r>
            <a:r>
              <a:rPr lang="ko-KR" altLang="en-US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ko-KR" altLang="en-US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번</a:t>
            </a:r>
            <a:r>
              <a:rPr lang="en-US" altLang="ko-KR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”</a:t>
            </a:r>
            <a:r>
              <a:rPr lang="ko-KR" altLang="en-US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 참고</a:t>
            </a:r>
            <a:endParaRPr lang="ko-KR" altLang="en-US" sz="2800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144368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양쪽 모서리가 둥근 사각형 9"/>
          <p:cNvSpPr/>
          <p:nvPr/>
        </p:nvSpPr>
        <p:spPr>
          <a:xfrm>
            <a:off x="0" y="0"/>
            <a:ext cx="12192000" cy="6858000"/>
          </a:xfrm>
          <a:prstGeom prst="round2Same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42206" y="1658041"/>
            <a:ext cx="51631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32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일반대학원 홈페이지 안내</a:t>
            </a:r>
            <a:endParaRPr lang="ko-KR" altLang="en-US" sz="3200" b="1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002060"/>
              </a:solidFill>
              <a:latin typeface="+mj-ea"/>
              <a:ea typeface="+mj-e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79245" y="2678744"/>
            <a:ext cx="453077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latin typeface="+mj-ea"/>
                <a:ea typeface="+mj-ea"/>
              </a:rPr>
              <a:t>1.</a:t>
            </a:r>
            <a:r>
              <a:rPr lang="ko-KR" altLang="en-US" sz="2000" dirty="0" smtClean="0">
                <a:latin typeface="+mj-ea"/>
                <a:ea typeface="+mj-ea"/>
              </a:rPr>
              <a:t> </a:t>
            </a:r>
            <a:r>
              <a:rPr lang="ko-KR" altLang="en-US" sz="2000" b="1" u="sng" dirty="0" smtClean="0">
                <a:latin typeface="+mj-ea"/>
                <a:ea typeface="+mj-ea"/>
              </a:rPr>
              <a:t>일반대학원 홈페이지</a:t>
            </a:r>
            <a:r>
              <a:rPr lang="ko-KR" altLang="en-US" sz="2000" b="1" dirty="0" smtClean="0">
                <a:latin typeface="+mj-ea"/>
                <a:ea typeface="+mj-ea"/>
              </a:rPr>
              <a:t> </a:t>
            </a:r>
            <a:r>
              <a:rPr lang="ko-KR" altLang="en-US" sz="2000" dirty="0" smtClean="0">
                <a:latin typeface="+mj-ea"/>
                <a:ea typeface="+mj-ea"/>
              </a:rPr>
              <a:t>접속</a:t>
            </a:r>
            <a:endParaRPr lang="en-US" altLang="ko-KR" sz="2000" dirty="0" smtClean="0">
              <a:latin typeface="+mj-ea"/>
              <a:ea typeface="+mj-ea"/>
            </a:endParaRPr>
          </a:p>
          <a:p>
            <a:r>
              <a:rPr lang="en-US" altLang="ko-KR" sz="2000" dirty="0" smtClean="0">
                <a:latin typeface="+mj-ea"/>
                <a:ea typeface="+mj-ea"/>
              </a:rPr>
              <a:t>   (http://www.mokwon.ac.kr/gs/)</a:t>
            </a:r>
          </a:p>
          <a:p>
            <a:endParaRPr lang="en-US" altLang="ko-KR" sz="2000" dirty="0" smtClean="0">
              <a:latin typeface="+mj-ea"/>
              <a:ea typeface="+mj-ea"/>
            </a:endParaRPr>
          </a:p>
          <a:p>
            <a:r>
              <a:rPr lang="en-US" altLang="ko-KR" sz="2000" dirty="0" smtClean="0">
                <a:latin typeface="+mj-ea"/>
                <a:ea typeface="+mj-ea"/>
              </a:rPr>
              <a:t>2.</a:t>
            </a:r>
            <a:r>
              <a:rPr lang="ko-KR" altLang="en-US" sz="2000" dirty="0" smtClean="0">
                <a:latin typeface="+mj-ea"/>
                <a:ea typeface="+mj-ea"/>
              </a:rPr>
              <a:t> </a:t>
            </a:r>
            <a:r>
              <a:rPr lang="ko-KR" altLang="en-US" sz="2000" b="1" u="sng" dirty="0" smtClean="0">
                <a:latin typeface="+mj-ea"/>
                <a:ea typeface="+mj-ea"/>
              </a:rPr>
              <a:t>커뮤니티</a:t>
            </a:r>
            <a:r>
              <a:rPr lang="ko-KR" altLang="en-US" sz="2000" dirty="0" smtClean="0">
                <a:latin typeface="+mj-ea"/>
                <a:ea typeface="+mj-ea"/>
              </a:rPr>
              <a:t>클릭</a:t>
            </a:r>
            <a:endParaRPr lang="en-US" altLang="ko-KR" sz="2000" dirty="0" smtClean="0">
              <a:latin typeface="+mj-ea"/>
              <a:ea typeface="+mj-ea"/>
            </a:endParaRPr>
          </a:p>
          <a:p>
            <a:endParaRPr lang="en-US" altLang="ko-KR" sz="2000" dirty="0" smtClean="0">
              <a:latin typeface="+mj-ea"/>
              <a:ea typeface="+mj-ea"/>
            </a:endParaRPr>
          </a:p>
          <a:p>
            <a:r>
              <a:rPr lang="en-US" altLang="ko-KR" sz="2000" dirty="0" smtClean="0">
                <a:latin typeface="+mj-ea"/>
                <a:ea typeface="+mj-ea"/>
              </a:rPr>
              <a:t>3.</a:t>
            </a:r>
            <a:r>
              <a:rPr lang="ko-KR" altLang="en-US" sz="2000" dirty="0" smtClean="0">
                <a:latin typeface="+mj-ea"/>
                <a:ea typeface="+mj-ea"/>
              </a:rPr>
              <a:t> </a:t>
            </a:r>
            <a:r>
              <a:rPr lang="ko-KR" altLang="en-US" sz="2000" b="1" u="sng" dirty="0" smtClean="0">
                <a:latin typeface="+mj-ea"/>
                <a:ea typeface="+mj-ea"/>
              </a:rPr>
              <a:t>공지사항</a:t>
            </a:r>
            <a:r>
              <a:rPr lang="ko-KR" altLang="en-US" sz="2000" dirty="0" smtClean="0">
                <a:latin typeface="+mj-ea"/>
                <a:ea typeface="+mj-ea"/>
              </a:rPr>
              <a:t> 및 </a:t>
            </a:r>
            <a:r>
              <a:rPr lang="ko-KR" altLang="en-US" sz="2000" b="1" u="sng" dirty="0" err="1" smtClean="0">
                <a:latin typeface="+mj-ea"/>
                <a:ea typeface="+mj-ea"/>
              </a:rPr>
              <a:t>서식자료실</a:t>
            </a:r>
            <a:r>
              <a:rPr lang="ko-KR" altLang="en-US" sz="2000" b="1" dirty="0" smtClean="0">
                <a:latin typeface="+mj-ea"/>
                <a:ea typeface="+mj-ea"/>
              </a:rPr>
              <a:t> </a:t>
            </a:r>
            <a:r>
              <a:rPr lang="ko-KR" altLang="en-US" sz="2000" dirty="0" smtClean="0">
                <a:latin typeface="+mj-ea"/>
                <a:ea typeface="+mj-ea"/>
              </a:rPr>
              <a:t>클릭</a:t>
            </a:r>
            <a:endParaRPr lang="en-US" altLang="ko-KR" sz="2000" dirty="0" smtClean="0">
              <a:latin typeface="+mj-ea"/>
              <a:ea typeface="+mj-ea"/>
            </a:endParaRPr>
          </a:p>
          <a:p>
            <a:endParaRPr lang="en-US" altLang="ko-KR" sz="2000" dirty="0">
              <a:latin typeface="+mj-ea"/>
              <a:ea typeface="+mj-ea"/>
            </a:endParaRPr>
          </a:p>
          <a:p>
            <a:r>
              <a:rPr lang="en-US" altLang="ko-KR" sz="2000" dirty="0" smtClean="0">
                <a:latin typeface="+mj-ea"/>
                <a:ea typeface="+mj-ea"/>
              </a:rPr>
              <a:t>4. </a:t>
            </a:r>
            <a:r>
              <a:rPr lang="ko-KR" altLang="en-US" sz="2000" dirty="0" smtClean="0">
                <a:latin typeface="+mj-ea"/>
                <a:ea typeface="+mj-ea"/>
              </a:rPr>
              <a:t>대학원 </a:t>
            </a:r>
            <a:r>
              <a:rPr lang="ko-KR" altLang="en-US" sz="2000" b="1" dirty="0" smtClean="0">
                <a:latin typeface="+mj-ea"/>
                <a:ea typeface="+mj-ea"/>
              </a:rPr>
              <a:t>공지사항</a:t>
            </a:r>
            <a:r>
              <a:rPr lang="ko-KR" altLang="en-US" sz="2000" dirty="0" smtClean="0">
                <a:latin typeface="+mj-ea"/>
                <a:ea typeface="+mj-ea"/>
              </a:rPr>
              <a:t> 및 </a:t>
            </a:r>
            <a:r>
              <a:rPr lang="ko-KR" altLang="en-US" sz="2000" b="1" dirty="0" err="1" smtClean="0">
                <a:latin typeface="+mj-ea"/>
                <a:ea typeface="+mj-ea"/>
              </a:rPr>
              <a:t>서류양식</a:t>
            </a:r>
            <a:r>
              <a:rPr lang="ko-KR" altLang="en-US" sz="2000" dirty="0" err="1" smtClean="0">
                <a:latin typeface="+mj-ea"/>
                <a:ea typeface="+mj-ea"/>
              </a:rPr>
              <a:t>이</a:t>
            </a:r>
            <a:r>
              <a:rPr lang="ko-KR" altLang="en-US" sz="2000" dirty="0" smtClean="0">
                <a:latin typeface="+mj-ea"/>
                <a:ea typeface="+mj-ea"/>
              </a:rPr>
              <a:t> 탑재되어 있습니다</a:t>
            </a:r>
            <a:r>
              <a:rPr lang="en-US" altLang="ko-KR" sz="2000" dirty="0" smtClean="0">
                <a:latin typeface="+mj-ea"/>
                <a:ea typeface="+mj-ea"/>
              </a:rPr>
              <a:t>.</a:t>
            </a:r>
            <a:endParaRPr lang="ko-KR" altLang="en-US" sz="2000" dirty="0">
              <a:latin typeface="+mj-ea"/>
              <a:ea typeface="+mj-ea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7242206" y="2512890"/>
            <a:ext cx="4796768" cy="3076575"/>
          </a:xfrm>
          <a:prstGeom prst="roundRect">
            <a:avLst/>
          </a:prstGeom>
          <a:noFill/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갈매기형 수장 8"/>
          <p:cNvSpPr/>
          <p:nvPr/>
        </p:nvSpPr>
        <p:spPr>
          <a:xfrm>
            <a:off x="976155" y="3128111"/>
            <a:ext cx="119965" cy="914404"/>
          </a:xfrm>
          <a:prstGeom prst="chevron">
            <a:avLst/>
          </a:prstGeom>
          <a:solidFill>
            <a:srgbClr val="FF0000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36" y="673769"/>
            <a:ext cx="6340053" cy="5230318"/>
          </a:xfrm>
          <a:prstGeom prst="rect">
            <a:avLst/>
          </a:prstGeom>
        </p:spPr>
      </p:pic>
      <p:cxnSp>
        <p:nvCxnSpPr>
          <p:cNvPr id="6" name="직선 화살표 연결선 5"/>
          <p:cNvCxnSpPr/>
          <p:nvPr/>
        </p:nvCxnSpPr>
        <p:spPr>
          <a:xfrm flipH="1" flipV="1">
            <a:off x="6388366" y="1052585"/>
            <a:ext cx="1083245" cy="266391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화살표 연결선 16"/>
          <p:cNvCxnSpPr/>
          <p:nvPr/>
        </p:nvCxnSpPr>
        <p:spPr>
          <a:xfrm flipH="1" flipV="1">
            <a:off x="1804738" y="4403558"/>
            <a:ext cx="5574507" cy="3243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화살표 연결선 18"/>
          <p:cNvCxnSpPr/>
          <p:nvPr/>
        </p:nvCxnSpPr>
        <p:spPr>
          <a:xfrm flipH="1">
            <a:off x="1732547" y="4441488"/>
            <a:ext cx="5646698" cy="55589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5723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모서리가 둥근 직사각형 15"/>
          <p:cNvSpPr/>
          <p:nvPr/>
        </p:nvSpPr>
        <p:spPr>
          <a:xfrm>
            <a:off x="7242206" y="2512890"/>
            <a:ext cx="4796768" cy="3076575"/>
          </a:xfrm>
          <a:prstGeom prst="roundRect">
            <a:avLst/>
          </a:prstGeom>
          <a:noFill/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갈매기형 수장 8"/>
          <p:cNvSpPr/>
          <p:nvPr/>
        </p:nvSpPr>
        <p:spPr>
          <a:xfrm>
            <a:off x="1803318" y="2850716"/>
            <a:ext cx="119965" cy="914404"/>
          </a:xfrm>
          <a:prstGeom prst="chevron">
            <a:avLst/>
          </a:prstGeom>
          <a:solidFill>
            <a:srgbClr val="FF0000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10" name="양쪽 모서리가 둥근 사각형 9"/>
          <p:cNvSpPr/>
          <p:nvPr/>
        </p:nvSpPr>
        <p:spPr>
          <a:xfrm>
            <a:off x="2117" y="0"/>
            <a:ext cx="12192000" cy="6858000"/>
          </a:xfrm>
          <a:prstGeom prst="round2Same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34248" y="422571"/>
            <a:ext cx="51631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32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학생증 발급 안내</a:t>
            </a:r>
            <a:endParaRPr lang="ko-KR" altLang="en-US" sz="3200" b="1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002060"/>
              </a:solidFill>
              <a:latin typeface="+mj-ea"/>
              <a:ea typeface="+mj-e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34248" y="1499792"/>
            <a:ext cx="1001047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b="1" dirty="0" smtClean="0">
                <a:latin typeface="+mj-ea"/>
                <a:ea typeface="+mj-ea"/>
              </a:rPr>
              <a:t>모바일 학생증 발급</a:t>
            </a:r>
            <a:r>
              <a:rPr lang="en-US" altLang="ko-KR" sz="2000" b="1" dirty="0" smtClean="0">
                <a:latin typeface="+mj-ea"/>
                <a:ea typeface="+mj-ea"/>
              </a:rPr>
              <a:t> </a:t>
            </a:r>
            <a:endParaRPr lang="en-US" altLang="ko-KR" sz="20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sz="2000" dirty="0" smtClean="0">
                <a:latin typeface="+mj-ea"/>
                <a:ea typeface="+mj-ea"/>
              </a:rPr>
              <a:t>     ▶안드로이드 </a:t>
            </a:r>
            <a:r>
              <a:rPr lang="en-US" altLang="ko-KR" sz="2000" dirty="0" smtClean="0">
                <a:latin typeface="+mj-ea"/>
                <a:ea typeface="+mj-ea"/>
              </a:rPr>
              <a:t>: Play store </a:t>
            </a:r>
            <a:r>
              <a:rPr lang="ko-KR" altLang="en-US" sz="2000" dirty="0" smtClean="0">
                <a:latin typeface="+mj-ea"/>
                <a:ea typeface="+mj-ea"/>
              </a:rPr>
              <a:t>→ </a:t>
            </a:r>
            <a:r>
              <a:rPr lang="en-US" altLang="ko-KR" sz="2000" dirty="0" smtClean="0">
                <a:latin typeface="+mj-ea"/>
                <a:ea typeface="+mj-ea"/>
              </a:rPr>
              <a:t>‘</a:t>
            </a:r>
            <a:r>
              <a:rPr lang="ko-KR" altLang="en-US" sz="2000" dirty="0" smtClean="0">
                <a:latin typeface="+mj-ea"/>
                <a:ea typeface="+mj-ea"/>
              </a:rPr>
              <a:t>목원대학교</a:t>
            </a:r>
            <a:r>
              <a:rPr lang="en-US" altLang="ko-KR" sz="2000" dirty="0" smtClean="0">
                <a:latin typeface="+mj-ea"/>
                <a:ea typeface="+mj-ea"/>
              </a:rPr>
              <a:t>’</a:t>
            </a:r>
            <a:r>
              <a:rPr lang="ko-KR" altLang="en-US" sz="2000" dirty="0" smtClean="0">
                <a:latin typeface="+mj-ea"/>
                <a:ea typeface="+mj-ea"/>
              </a:rPr>
              <a:t> 검색 → </a:t>
            </a:r>
            <a:r>
              <a:rPr lang="en-US" altLang="ko-KR" sz="2000" dirty="0" smtClean="0">
                <a:latin typeface="+mj-ea"/>
                <a:ea typeface="+mj-ea"/>
              </a:rPr>
              <a:t>‘</a:t>
            </a:r>
            <a:r>
              <a:rPr lang="ko-KR" altLang="en-US" sz="2000" dirty="0" smtClean="0">
                <a:latin typeface="+mj-ea"/>
                <a:ea typeface="+mj-ea"/>
              </a:rPr>
              <a:t>목원대학교통합앱</a:t>
            </a:r>
            <a:r>
              <a:rPr lang="en-US" altLang="ko-KR" sz="2000" dirty="0" smtClean="0">
                <a:latin typeface="+mj-ea"/>
                <a:ea typeface="+mj-ea"/>
              </a:rPr>
              <a:t>’ </a:t>
            </a:r>
            <a:r>
              <a:rPr lang="ko-KR" altLang="en-US" sz="2000" dirty="0" smtClean="0">
                <a:latin typeface="+mj-ea"/>
                <a:ea typeface="+mj-ea"/>
              </a:rPr>
              <a:t>다운</a:t>
            </a:r>
            <a:r>
              <a:rPr lang="en-US" altLang="ko-KR" sz="2000" dirty="0" smtClean="0">
                <a:latin typeface="+mj-ea"/>
                <a:ea typeface="+mj-ea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latin typeface="+mj-ea"/>
                <a:ea typeface="+mj-ea"/>
              </a:rPr>
              <a:t>                           </a:t>
            </a:r>
            <a:r>
              <a:rPr lang="ko-KR" altLang="en-US" sz="2000" dirty="0" smtClean="0">
                <a:latin typeface="+mj-ea"/>
                <a:ea typeface="+mj-ea"/>
              </a:rPr>
              <a:t>→ 로그인</a:t>
            </a:r>
            <a:r>
              <a:rPr lang="en-US" altLang="ko-KR" sz="2000" dirty="0">
                <a:latin typeface="+mj-ea"/>
                <a:ea typeface="+mj-ea"/>
              </a:rPr>
              <a:t>(</a:t>
            </a:r>
            <a:r>
              <a:rPr lang="ko-KR" altLang="en-US" sz="2000" dirty="0">
                <a:latin typeface="+mj-ea"/>
                <a:ea typeface="+mj-ea"/>
              </a:rPr>
              <a:t>학번</a:t>
            </a:r>
            <a:r>
              <a:rPr lang="en-US" altLang="ko-KR" sz="2000" dirty="0">
                <a:latin typeface="+mj-ea"/>
                <a:ea typeface="+mj-ea"/>
              </a:rPr>
              <a:t>/</a:t>
            </a:r>
            <a:r>
              <a:rPr lang="ko-KR" altLang="en-US" sz="2000" dirty="0">
                <a:latin typeface="+mj-ea"/>
                <a:ea typeface="+mj-ea"/>
              </a:rPr>
              <a:t>비밀번호</a:t>
            </a:r>
            <a:r>
              <a:rPr lang="en-US" altLang="ko-KR" sz="2000" dirty="0">
                <a:latin typeface="+mj-ea"/>
                <a:ea typeface="+mj-ea"/>
              </a:rPr>
              <a:t>)</a:t>
            </a:r>
            <a:r>
              <a:rPr lang="ko-KR" altLang="en-US" sz="2000" dirty="0">
                <a:latin typeface="+mj-ea"/>
                <a:ea typeface="+mj-ea"/>
              </a:rPr>
              <a:t> </a:t>
            </a:r>
            <a:endParaRPr lang="en-US" altLang="ko-KR" sz="20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sz="2000" dirty="0" smtClean="0">
                <a:latin typeface="+mj-ea"/>
                <a:ea typeface="+mj-ea"/>
              </a:rPr>
              <a:t>     ▶      </a:t>
            </a:r>
            <a:r>
              <a:rPr lang="en-US" altLang="ko-KR" sz="2000" dirty="0" smtClean="0">
                <a:latin typeface="+mj-ea"/>
                <a:ea typeface="+mj-ea"/>
              </a:rPr>
              <a:t>IOS     : App store </a:t>
            </a:r>
            <a:r>
              <a:rPr lang="ko-KR" altLang="en-US" sz="2000" dirty="0" smtClean="0">
                <a:latin typeface="+mj-ea"/>
                <a:ea typeface="+mj-ea"/>
              </a:rPr>
              <a:t>→ </a:t>
            </a:r>
            <a:r>
              <a:rPr lang="en-US" altLang="ko-KR" sz="2000" dirty="0" smtClean="0">
                <a:latin typeface="+mj-ea"/>
                <a:ea typeface="+mj-ea"/>
              </a:rPr>
              <a:t>‘</a:t>
            </a:r>
            <a:r>
              <a:rPr lang="ko-KR" altLang="en-US" sz="2000" dirty="0" smtClean="0">
                <a:latin typeface="+mj-ea"/>
                <a:ea typeface="+mj-ea"/>
              </a:rPr>
              <a:t>목원대학교</a:t>
            </a:r>
            <a:r>
              <a:rPr lang="en-US" altLang="ko-KR" sz="2000" dirty="0" smtClean="0">
                <a:latin typeface="+mj-ea"/>
                <a:ea typeface="+mj-ea"/>
              </a:rPr>
              <a:t>’</a:t>
            </a:r>
            <a:r>
              <a:rPr lang="ko-KR" altLang="en-US" sz="2000" dirty="0" smtClean="0">
                <a:latin typeface="+mj-ea"/>
                <a:ea typeface="+mj-ea"/>
              </a:rPr>
              <a:t> 검색 → </a:t>
            </a:r>
            <a:r>
              <a:rPr lang="en-US" altLang="ko-KR" sz="2000" dirty="0" smtClean="0">
                <a:latin typeface="+mj-ea"/>
                <a:ea typeface="+mj-ea"/>
              </a:rPr>
              <a:t>‘</a:t>
            </a:r>
            <a:r>
              <a:rPr lang="ko-KR" altLang="en-US" sz="2000" dirty="0" smtClean="0">
                <a:latin typeface="+mj-ea"/>
                <a:ea typeface="+mj-ea"/>
              </a:rPr>
              <a:t>목원대학교통합앱</a:t>
            </a:r>
            <a:r>
              <a:rPr lang="en-US" altLang="ko-KR" sz="2000" dirty="0" smtClean="0">
                <a:latin typeface="+mj-ea"/>
                <a:ea typeface="+mj-ea"/>
              </a:rPr>
              <a:t>’ </a:t>
            </a:r>
            <a:r>
              <a:rPr lang="ko-KR" altLang="en-US" sz="2000" dirty="0" smtClean="0">
                <a:latin typeface="+mj-ea"/>
                <a:ea typeface="+mj-ea"/>
              </a:rPr>
              <a:t>다운</a:t>
            </a:r>
            <a:endParaRPr lang="en-US" altLang="ko-KR" sz="20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+mj-ea"/>
                <a:ea typeface="+mj-ea"/>
              </a:rPr>
              <a:t> </a:t>
            </a:r>
            <a:r>
              <a:rPr lang="en-US" altLang="ko-KR" sz="2000" dirty="0" smtClean="0">
                <a:latin typeface="+mj-ea"/>
                <a:ea typeface="+mj-ea"/>
              </a:rPr>
              <a:t>                          </a:t>
            </a:r>
            <a:r>
              <a:rPr lang="ko-KR" altLang="en-US" sz="2000" dirty="0" smtClean="0">
                <a:latin typeface="+mj-ea"/>
                <a:ea typeface="+mj-ea"/>
              </a:rPr>
              <a:t>→ 로그인</a:t>
            </a:r>
            <a:r>
              <a:rPr lang="en-US" altLang="ko-KR" sz="2000" dirty="0" smtClean="0">
                <a:latin typeface="+mj-ea"/>
                <a:ea typeface="+mj-ea"/>
              </a:rPr>
              <a:t>(</a:t>
            </a:r>
            <a:r>
              <a:rPr lang="ko-KR" altLang="en-US" sz="2000" dirty="0" smtClean="0">
                <a:latin typeface="+mj-ea"/>
                <a:ea typeface="+mj-ea"/>
              </a:rPr>
              <a:t>학번</a:t>
            </a:r>
            <a:r>
              <a:rPr lang="en-US" altLang="ko-KR" sz="2000" dirty="0" smtClean="0">
                <a:latin typeface="+mj-ea"/>
                <a:ea typeface="+mj-ea"/>
              </a:rPr>
              <a:t>/</a:t>
            </a:r>
            <a:r>
              <a:rPr lang="ko-KR" altLang="en-US" sz="2000" dirty="0" smtClean="0">
                <a:latin typeface="+mj-ea"/>
                <a:ea typeface="+mj-ea"/>
              </a:rPr>
              <a:t>비밀번호</a:t>
            </a:r>
            <a:r>
              <a:rPr lang="en-US" altLang="ko-KR" sz="2000" dirty="0" smtClean="0">
                <a:latin typeface="+mj-ea"/>
                <a:ea typeface="+mj-ea"/>
              </a:rPr>
              <a:t>)</a:t>
            </a:r>
            <a:r>
              <a:rPr lang="ko-KR" altLang="en-US" sz="2000" dirty="0" smtClean="0">
                <a:latin typeface="+mj-ea"/>
                <a:ea typeface="+mj-ea"/>
              </a:rPr>
              <a:t> </a:t>
            </a:r>
            <a:endParaRPr lang="en-US" altLang="ko-KR" sz="20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sz="2000" b="1" dirty="0" smtClean="0">
                <a:latin typeface="+mj-ea"/>
                <a:ea typeface="+mj-ea"/>
              </a:rPr>
              <a:t>학생증 카드 발급</a:t>
            </a:r>
            <a:endParaRPr lang="en-US" altLang="ko-KR" sz="2000" b="1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+mj-ea"/>
                <a:ea typeface="+mj-ea"/>
              </a:rPr>
              <a:t>  </a:t>
            </a:r>
            <a:r>
              <a:rPr lang="en-US" altLang="ko-KR" sz="2000" dirty="0" smtClean="0">
                <a:latin typeface="+mj-ea"/>
                <a:ea typeface="+mj-ea"/>
              </a:rPr>
              <a:t>   </a:t>
            </a:r>
            <a:r>
              <a:rPr lang="ko-KR" altLang="en-US" sz="2000" dirty="0" smtClean="0">
                <a:latin typeface="+mj-ea"/>
                <a:ea typeface="+mj-ea"/>
              </a:rPr>
              <a:t>▶ 학생회관 </a:t>
            </a:r>
            <a:r>
              <a:rPr lang="en-US" altLang="ko-KR" sz="2000" dirty="0" smtClean="0">
                <a:latin typeface="+mj-ea"/>
                <a:ea typeface="+mj-ea"/>
              </a:rPr>
              <a:t>1</a:t>
            </a:r>
            <a:r>
              <a:rPr lang="ko-KR" altLang="en-US" sz="2000" dirty="0" smtClean="0">
                <a:latin typeface="+mj-ea"/>
                <a:ea typeface="+mj-ea"/>
              </a:rPr>
              <a:t>층 학사지원과로 직접 방문 후 신청</a:t>
            </a:r>
            <a:endParaRPr lang="en-US" altLang="ko-KR" sz="2000" dirty="0" smtClean="0">
              <a:latin typeface="+mj-ea"/>
              <a:ea typeface="+mj-ea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526286" y="1112781"/>
            <a:ext cx="11002181" cy="5329116"/>
          </a:xfrm>
          <a:prstGeom prst="roundRect">
            <a:avLst/>
          </a:prstGeom>
          <a:noFill/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003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모서리가 둥근 직사각형 15"/>
          <p:cNvSpPr/>
          <p:nvPr/>
        </p:nvSpPr>
        <p:spPr>
          <a:xfrm>
            <a:off x="7242206" y="2512890"/>
            <a:ext cx="4796768" cy="3076575"/>
          </a:xfrm>
          <a:prstGeom prst="roundRect">
            <a:avLst/>
          </a:prstGeom>
          <a:noFill/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갈매기형 수장 8"/>
          <p:cNvSpPr/>
          <p:nvPr/>
        </p:nvSpPr>
        <p:spPr>
          <a:xfrm>
            <a:off x="1803318" y="2850716"/>
            <a:ext cx="119965" cy="914404"/>
          </a:xfrm>
          <a:prstGeom prst="chevron">
            <a:avLst/>
          </a:prstGeom>
          <a:solidFill>
            <a:srgbClr val="FF0000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10" name="양쪽 모서리가 둥근 사각형 9"/>
          <p:cNvSpPr/>
          <p:nvPr/>
        </p:nvSpPr>
        <p:spPr>
          <a:xfrm>
            <a:off x="0" y="0"/>
            <a:ext cx="12192000" cy="6858000"/>
          </a:xfrm>
          <a:prstGeom prst="round2Same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34248" y="422571"/>
            <a:ext cx="51631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32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기타 안내 사항</a:t>
            </a:r>
            <a:endParaRPr lang="ko-KR" altLang="en-US" sz="3200" b="1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002060"/>
              </a:solidFill>
              <a:latin typeface="+mj-ea"/>
              <a:ea typeface="+mj-e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34248" y="1341326"/>
            <a:ext cx="998625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ko-KR" altLang="en-US" sz="2000" dirty="0" smtClean="0">
                <a:latin typeface="+mj-ea"/>
                <a:ea typeface="+mj-ea"/>
              </a:rPr>
              <a:t>주차요금 징수 안내</a:t>
            </a:r>
            <a:endParaRPr lang="en-US" altLang="ko-KR" sz="20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latin typeface="+mj-ea"/>
                <a:ea typeface="+mj-ea"/>
              </a:rPr>
              <a:t>  </a:t>
            </a:r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latin typeface="+mj-ea"/>
                <a:ea typeface="+mj-ea"/>
              </a:rPr>
              <a:t>  </a:t>
            </a:r>
            <a:r>
              <a:rPr lang="ko-KR" altLang="en-US" sz="2000" dirty="0" smtClean="0">
                <a:latin typeface="+mj-ea"/>
                <a:ea typeface="+mj-ea"/>
              </a:rPr>
              <a:t>▶</a:t>
            </a:r>
            <a:r>
              <a:rPr lang="en-US" altLang="ko-KR" sz="2000" dirty="0" smtClean="0">
                <a:latin typeface="+mj-ea"/>
                <a:ea typeface="+mj-ea"/>
              </a:rPr>
              <a:t> </a:t>
            </a:r>
            <a:r>
              <a:rPr lang="ko-KR" altLang="en-US" sz="2000" dirty="0" smtClean="0">
                <a:latin typeface="+mj-ea"/>
                <a:ea typeface="+mj-ea"/>
              </a:rPr>
              <a:t>정기 차량 등록 시  </a:t>
            </a:r>
            <a:endParaRPr lang="en-US" altLang="ko-KR" sz="20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latin typeface="+mj-ea"/>
                <a:ea typeface="+mj-ea"/>
              </a:rPr>
              <a:t>      1)</a:t>
            </a:r>
            <a:r>
              <a:rPr lang="ko-KR" altLang="en-US" sz="2000" dirty="0" smtClean="0">
                <a:latin typeface="+mj-ea"/>
                <a:ea typeface="+mj-ea"/>
              </a:rPr>
              <a:t> 금      액 </a:t>
            </a:r>
            <a:r>
              <a:rPr lang="en-US" altLang="ko-KR" sz="2000" dirty="0" smtClean="0">
                <a:latin typeface="+mj-ea"/>
                <a:ea typeface="+mj-ea"/>
              </a:rPr>
              <a:t>: </a:t>
            </a:r>
            <a:r>
              <a:rPr lang="ko-KR" altLang="en-US" sz="2000" dirty="0" smtClean="0">
                <a:latin typeface="+mj-ea"/>
                <a:ea typeface="+mj-ea"/>
              </a:rPr>
              <a:t>월 </a:t>
            </a:r>
            <a:r>
              <a:rPr lang="en-US" altLang="ko-KR" sz="2000" dirty="0" smtClean="0">
                <a:latin typeface="+mj-ea"/>
                <a:ea typeface="+mj-ea"/>
              </a:rPr>
              <a:t>5,000</a:t>
            </a:r>
            <a:r>
              <a:rPr lang="ko-KR" altLang="en-US" sz="2000" dirty="0" smtClean="0">
                <a:latin typeface="+mj-ea"/>
                <a:ea typeface="+mj-ea"/>
              </a:rPr>
              <a:t>원</a:t>
            </a:r>
            <a:endParaRPr lang="en-US" altLang="ko-KR" sz="20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latin typeface="+mj-ea"/>
                <a:ea typeface="+mj-ea"/>
              </a:rPr>
              <a:t>      2)</a:t>
            </a:r>
            <a:r>
              <a:rPr lang="ko-KR" altLang="en-US" sz="2000" dirty="0" smtClean="0">
                <a:latin typeface="+mj-ea"/>
                <a:ea typeface="+mj-ea"/>
              </a:rPr>
              <a:t> 구비서류 </a:t>
            </a:r>
            <a:r>
              <a:rPr lang="en-US" altLang="ko-KR" sz="2000" dirty="0" smtClean="0">
                <a:latin typeface="+mj-ea"/>
                <a:ea typeface="+mj-ea"/>
              </a:rPr>
              <a:t>: </a:t>
            </a:r>
            <a:r>
              <a:rPr lang="ko-KR" altLang="en-US" sz="2000" dirty="0" smtClean="0">
                <a:latin typeface="+mj-ea"/>
                <a:ea typeface="+mj-ea"/>
              </a:rPr>
              <a:t>자동차등록증</a:t>
            </a:r>
            <a:r>
              <a:rPr lang="en-US" altLang="ko-KR" sz="2000" dirty="0" smtClean="0">
                <a:latin typeface="+mj-ea"/>
                <a:ea typeface="+mj-ea"/>
              </a:rPr>
              <a:t>, </a:t>
            </a:r>
            <a:r>
              <a:rPr lang="ko-KR" altLang="en-US" sz="2000" dirty="0" smtClean="0">
                <a:latin typeface="+mj-ea"/>
                <a:ea typeface="+mj-ea"/>
              </a:rPr>
              <a:t>신분증</a:t>
            </a:r>
            <a:endParaRPr lang="en-US" altLang="ko-KR" sz="20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latin typeface="+mj-ea"/>
                <a:ea typeface="+mj-ea"/>
              </a:rPr>
              <a:t>      3)</a:t>
            </a:r>
            <a:r>
              <a:rPr lang="ko-KR" altLang="en-US" sz="2000" dirty="0" smtClean="0">
                <a:latin typeface="+mj-ea"/>
                <a:ea typeface="+mj-ea"/>
              </a:rPr>
              <a:t> </a:t>
            </a:r>
            <a:r>
              <a:rPr lang="ko-KR" altLang="en-US" sz="2000" dirty="0" err="1" smtClean="0">
                <a:latin typeface="+mj-ea"/>
                <a:ea typeface="+mj-ea"/>
              </a:rPr>
              <a:t>신청장소</a:t>
            </a:r>
            <a:r>
              <a:rPr lang="ko-KR" altLang="en-US" sz="2000" dirty="0" smtClean="0">
                <a:latin typeface="+mj-ea"/>
                <a:ea typeface="+mj-ea"/>
              </a:rPr>
              <a:t> </a:t>
            </a:r>
            <a:r>
              <a:rPr lang="en-US" altLang="ko-KR" sz="2000" dirty="0" smtClean="0">
                <a:latin typeface="+mj-ea"/>
                <a:ea typeface="+mj-ea"/>
              </a:rPr>
              <a:t>: </a:t>
            </a:r>
            <a:r>
              <a:rPr lang="ko-KR" altLang="en-US" sz="2000" dirty="0" smtClean="0">
                <a:latin typeface="+mj-ea"/>
                <a:ea typeface="+mj-ea"/>
              </a:rPr>
              <a:t>정문 </a:t>
            </a:r>
            <a:r>
              <a:rPr lang="ko-KR" altLang="en-US" sz="2000" dirty="0" err="1" smtClean="0">
                <a:latin typeface="+mj-ea"/>
                <a:ea typeface="+mj-ea"/>
              </a:rPr>
              <a:t>주차관리실</a:t>
            </a:r>
            <a:endParaRPr lang="en-US" altLang="ko-KR" sz="20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latin typeface="+mj-ea"/>
                <a:ea typeface="+mj-ea"/>
              </a:rPr>
              <a:t>                         (</a:t>
            </a:r>
            <a:r>
              <a:rPr lang="ko-KR" altLang="en-US" sz="2000" dirty="0" smtClean="0">
                <a:latin typeface="+mj-ea"/>
                <a:ea typeface="+mj-ea"/>
              </a:rPr>
              <a:t>☎ </a:t>
            </a:r>
            <a:r>
              <a:rPr lang="en-US" altLang="ko-KR" sz="2000" dirty="0" smtClean="0">
                <a:latin typeface="+mj-ea"/>
                <a:ea typeface="+mj-ea"/>
              </a:rPr>
              <a:t>042-829-7316)</a:t>
            </a:r>
          </a:p>
          <a:p>
            <a:endParaRPr lang="en-US" altLang="ko-KR" sz="2000" dirty="0" smtClean="0">
              <a:latin typeface="+mj-ea"/>
              <a:ea typeface="+mj-ea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526287" y="1135918"/>
            <a:ext cx="11002181" cy="4550518"/>
          </a:xfrm>
          <a:prstGeom prst="roundRect">
            <a:avLst/>
          </a:prstGeom>
          <a:noFill/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459" y="1755343"/>
            <a:ext cx="4710978" cy="3105150"/>
          </a:xfrm>
          <a:prstGeom prst="rect">
            <a:avLst/>
          </a:prstGeom>
        </p:spPr>
      </p:pic>
      <p:sp>
        <p:nvSpPr>
          <p:cNvPr id="4" name="아래쪽 화살표 3"/>
          <p:cNvSpPr/>
          <p:nvPr/>
        </p:nvSpPr>
        <p:spPr>
          <a:xfrm>
            <a:off x="9855276" y="2766860"/>
            <a:ext cx="524785" cy="64431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418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249073" y="2973553"/>
            <a:ext cx="5693853" cy="7730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44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2. </a:t>
            </a:r>
            <a:r>
              <a:rPr lang="ko-KR" altLang="en-US" sz="44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수강신청방법 </a:t>
            </a:r>
            <a:r>
              <a:rPr lang="ko-KR" altLang="en-US" sz="4400" b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안내</a:t>
            </a:r>
          </a:p>
        </p:txBody>
      </p:sp>
      <p:pic>
        <p:nvPicPr>
          <p:cNvPr id="29700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711" y="2799686"/>
            <a:ext cx="1122362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56615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양쪽 모서리가 둥근 사각형 5"/>
          <p:cNvSpPr/>
          <p:nvPr/>
        </p:nvSpPr>
        <p:spPr>
          <a:xfrm>
            <a:off x="0" y="0"/>
            <a:ext cx="12192000" cy="6858000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39952" y="964108"/>
            <a:ext cx="4752528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4000" b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수강신청방법 안내</a:t>
            </a:r>
          </a:p>
        </p:txBody>
      </p:sp>
      <p:sp>
        <p:nvSpPr>
          <p:cNvPr id="8" name="모서리가 둥근 직사각형 7"/>
          <p:cNvSpPr/>
          <p:nvPr/>
        </p:nvSpPr>
        <p:spPr>
          <a:xfrm>
            <a:off x="7777421" y="1801608"/>
            <a:ext cx="4095503" cy="352401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724" name="Rectangle 4"/>
          <p:cNvSpPr txBox="1">
            <a:spLocks noChangeArrowheads="1"/>
          </p:cNvSpPr>
          <p:nvPr/>
        </p:nvSpPr>
        <p:spPr bwMode="auto">
          <a:xfrm>
            <a:off x="7777421" y="2009327"/>
            <a:ext cx="4290241" cy="33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1800" dirty="0">
              <a:solidFill>
                <a:srgbClr val="000000"/>
              </a:solidFill>
              <a:latin typeface="+mj-ea"/>
              <a:ea typeface="+mj-ea"/>
            </a:endParaRPr>
          </a:p>
          <a:p>
            <a:pPr eaLnBrk="1" hangingPunct="1">
              <a:buNone/>
            </a:pPr>
            <a:r>
              <a:rPr lang="en-US" altLang="ko-KR" sz="2000" dirty="0" smtClean="0">
                <a:solidFill>
                  <a:srgbClr val="000000"/>
                </a:solidFill>
                <a:latin typeface="+mj-ea"/>
                <a:ea typeface="+mj-ea"/>
              </a:rPr>
              <a:t>1. </a:t>
            </a:r>
            <a:r>
              <a:rPr lang="en-US" altLang="ko-KR" sz="1600" dirty="0" smtClean="0">
                <a:solidFill>
                  <a:srgbClr val="000000"/>
                </a:solidFill>
                <a:latin typeface="+mj-ea"/>
                <a:ea typeface="+mj-ea"/>
              </a:rPr>
              <a:t>http</a:t>
            </a:r>
            <a:r>
              <a:rPr lang="en-US" altLang="ko-KR" sz="1600" dirty="0">
                <a:solidFill>
                  <a:srgbClr val="000000"/>
                </a:solidFill>
                <a:latin typeface="+mj-ea"/>
                <a:ea typeface="+mj-ea"/>
              </a:rPr>
              <a:t>://www.mokwon.ac.kr </a:t>
            </a:r>
            <a:r>
              <a:rPr lang="ko-KR" altLang="en-US" sz="2000" dirty="0" smtClean="0">
                <a:solidFill>
                  <a:srgbClr val="000000"/>
                </a:solidFill>
                <a:latin typeface="+mj-ea"/>
                <a:ea typeface="+mj-ea"/>
              </a:rPr>
              <a:t>으로 접속</a:t>
            </a:r>
            <a:r>
              <a:rPr lang="en-US" altLang="ko-KR" sz="2000" dirty="0" smtClean="0">
                <a:solidFill>
                  <a:srgbClr val="000000"/>
                </a:solidFill>
                <a:latin typeface="+mj-ea"/>
                <a:ea typeface="+mj-ea"/>
              </a:rPr>
              <a:t>      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000" dirty="0" smtClean="0">
                <a:solidFill>
                  <a:srgbClr val="000000"/>
                </a:solidFill>
                <a:latin typeface="+mj-ea"/>
                <a:ea typeface="+mj-ea"/>
              </a:rPr>
              <a:t>     (</a:t>
            </a:r>
            <a:r>
              <a:rPr lang="ko-KR" altLang="en-US" sz="2000" dirty="0" smtClean="0">
                <a:solidFill>
                  <a:srgbClr val="000000"/>
                </a:solidFill>
                <a:latin typeface="+mj-ea"/>
                <a:ea typeface="+mj-ea"/>
              </a:rPr>
              <a:t>종합정보시스템</a:t>
            </a:r>
            <a:r>
              <a:rPr lang="en-US" altLang="ko-KR" sz="2000" dirty="0" smtClean="0">
                <a:solidFill>
                  <a:srgbClr val="000000"/>
                </a:solidFill>
                <a:latin typeface="+mj-ea"/>
                <a:ea typeface="+mj-ea"/>
              </a:rPr>
              <a:t>)</a:t>
            </a:r>
          </a:p>
          <a:p>
            <a:pPr eaLnBrk="1" hangingPunct="1">
              <a:buNone/>
            </a:pPr>
            <a:r>
              <a:rPr lang="en-US" altLang="ko-KR" sz="2000" dirty="0" smtClean="0">
                <a:solidFill>
                  <a:srgbClr val="000000"/>
                </a:solidFill>
                <a:latin typeface="+mj-ea"/>
                <a:ea typeface="+mj-ea"/>
              </a:rPr>
              <a:t>2. </a:t>
            </a:r>
            <a:r>
              <a:rPr lang="ko-KR" altLang="en-US" sz="2000" u="sng" dirty="0" smtClean="0">
                <a:solidFill>
                  <a:srgbClr val="000000"/>
                </a:solidFill>
                <a:latin typeface="+mj-ea"/>
                <a:ea typeface="+mj-ea"/>
              </a:rPr>
              <a:t>대학원</a:t>
            </a:r>
            <a:r>
              <a:rPr lang="en-US" altLang="ko-KR" sz="2000" u="sng" dirty="0" smtClean="0">
                <a:solidFill>
                  <a:srgbClr val="000000"/>
                </a:solidFill>
                <a:latin typeface="+mj-ea"/>
                <a:ea typeface="+mj-ea"/>
              </a:rPr>
              <a:t>(</a:t>
            </a:r>
            <a:r>
              <a:rPr lang="ko-KR" altLang="en-US" sz="2000" u="sng" dirty="0" smtClean="0">
                <a:solidFill>
                  <a:srgbClr val="000000"/>
                </a:solidFill>
                <a:latin typeface="+mj-ea"/>
                <a:ea typeface="+mj-ea"/>
              </a:rPr>
              <a:t>수강신청</a:t>
            </a:r>
            <a:r>
              <a:rPr lang="en-US" altLang="ko-KR" sz="2000" u="sng" dirty="0" smtClean="0">
                <a:solidFill>
                  <a:srgbClr val="000000"/>
                </a:solidFill>
                <a:latin typeface="+mj-ea"/>
                <a:ea typeface="+mj-ea"/>
              </a:rPr>
              <a:t>)</a:t>
            </a:r>
          </a:p>
          <a:p>
            <a:pPr eaLnBrk="1" hangingPunct="1">
              <a:buNone/>
            </a:pPr>
            <a:r>
              <a:rPr lang="en-US" altLang="ko-KR" sz="2000" dirty="0">
                <a:solidFill>
                  <a:srgbClr val="000000"/>
                </a:solidFill>
                <a:latin typeface="+mj-ea"/>
                <a:ea typeface="+mj-ea"/>
              </a:rPr>
              <a:t> </a:t>
            </a:r>
            <a:r>
              <a:rPr lang="en-US" altLang="ko-KR" sz="2000" dirty="0" smtClean="0">
                <a:solidFill>
                  <a:srgbClr val="000000"/>
                </a:solidFill>
                <a:latin typeface="+mj-ea"/>
                <a:ea typeface="+mj-ea"/>
              </a:rPr>
              <a:t>  </a:t>
            </a:r>
            <a:r>
              <a:rPr lang="ko-KR" altLang="en-US" sz="2000" u="sng" dirty="0" smtClean="0">
                <a:solidFill>
                  <a:srgbClr val="000000"/>
                </a:solidFill>
                <a:latin typeface="+mj-ea"/>
                <a:ea typeface="+mj-ea"/>
              </a:rPr>
              <a:t>종합정보시스템</a:t>
            </a:r>
            <a:r>
              <a:rPr lang="ko-KR" altLang="en-US" sz="2000" dirty="0" smtClean="0">
                <a:solidFill>
                  <a:srgbClr val="000000"/>
                </a:solidFill>
                <a:latin typeface="+mj-ea"/>
                <a:ea typeface="+mj-ea"/>
              </a:rPr>
              <a:t> 클릭</a:t>
            </a:r>
            <a:endParaRPr lang="en-US" altLang="ko-KR" sz="2000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900" dirty="0" smtClean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900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ko-KR" altLang="en-US" sz="2400" dirty="0" smtClean="0">
                <a:solidFill>
                  <a:srgbClr val="000000"/>
                </a:solidFill>
                <a:latin typeface="+mj-ea"/>
                <a:ea typeface="+mj-ea"/>
              </a:rPr>
              <a:t>★ 수강신청 기간</a:t>
            </a:r>
            <a:r>
              <a:rPr lang="en-US" altLang="ko-KR" sz="2400" dirty="0">
                <a:solidFill>
                  <a:srgbClr val="000000"/>
                </a:solidFill>
                <a:latin typeface="+mj-ea"/>
                <a:ea typeface="+mj-ea"/>
              </a:rPr>
              <a:t> </a:t>
            </a:r>
            <a:r>
              <a:rPr lang="ko-KR" altLang="en-US" sz="2400" dirty="0" smtClean="0">
                <a:solidFill>
                  <a:srgbClr val="000000"/>
                </a:solidFill>
                <a:latin typeface="+mj-ea"/>
                <a:ea typeface="+mj-ea"/>
              </a:rPr>
              <a:t>★</a:t>
            </a:r>
            <a:endParaRPr lang="en-US" altLang="ko-KR" sz="2400" dirty="0">
              <a:solidFill>
                <a:srgbClr val="000000"/>
              </a:solidFill>
              <a:latin typeface="+mj-ea"/>
              <a:ea typeface="+mj-ea"/>
            </a:endParaRPr>
          </a:p>
          <a:p>
            <a:pPr eaLnBrk="1" hangingPunct="1">
              <a:buFontTx/>
              <a:buNone/>
            </a:pPr>
            <a:r>
              <a:rPr lang="en-US" altLang="ko-KR" sz="2400" dirty="0" smtClean="0">
                <a:solidFill>
                  <a:srgbClr val="FF0000"/>
                </a:solidFill>
                <a:latin typeface="+mj-ea"/>
                <a:ea typeface="+mj-ea"/>
              </a:rPr>
              <a:t>  </a:t>
            </a:r>
            <a:r>
              <a:rPr lang="en-US" altLang="ko-KR" sz="2400" dirty="0" smtClean="0">
                <a:solidFill>
                  <a:srgbClr val="FF0000"/>
                </a:solidFill>
                <a:latin typeface="+mj-ea"/>
                <a:ea typeface="+mj-ea"/>
              </a:rPr>
              <a:t>8</a:t>
            </a:r>
            <a:r>
              <a:rPr lang="ko-KR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월 </a:t>
            </a:r>
            <a:r>
              <a:rPr lang="en-US" altLang="ko-KR" sz="2400" dirty="0" smtClean="0">
                <a:solidFill>
                  <a:srgbClr val="FF0000"/>
                </a:solidFill>
                <a:latin typeface="+mj-ea"/>
                <a:ea typeface="+mj-ea"/>
              </a:rPr>
              <a:t>30</a:t>
            </a:r>
            <a:r>
              <a:rPr lang="ko-KR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일</a:t>
            </a:r>
            <a:r>
              <a:rPr lang="en-US" altLang="ko-KR" sz="2400" dirty="0" smtClean="0">
                <a:solidFill>
                  <a:srgbClr val="FF0000"/>
                </a:solidFill>
                <a:latin typeface="+mj-ea"/>
                <a:ea typeface="+mj-ea"/>
              </a:rPr>
              <a:t>(</a:t>
            </a:r>
            <a:r>
              <a:rPr lang="ko-KR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월</a:t>
            </a:r>
            <a:r>
              <a:rPr lang="en-US" altLang="ko-KR" sz="2400" dirty="0" smtClean="0">
                <a:solidFill>
                  <a:srgbClr val="FF0000"/>
                </a:solidFill>
                <a:latin typeface="+mj-ea"/>
                <a:ea typeface="+mj-ea"/>
              </a:rPr>
              <a:t>) </a:t>
            </a:r>
            <a:r>
              <a:rPr lang="en-US" altLang="ko-KR" sz="2400" dirty="0">
                <a:solidFill>
                  <a:srgbClr val="FF0000"/>
                </a:solidFill>
                <a:latin typeface="+mj-ea"/>
                <a:ea typeface="+mj-ea"/>
              </a:rPr>
              <a:t>~ </a:t>
            </a:r>
            <a:r>
              <a:rPr lang="en-US" altLang="ko-KR" sz="2400" dirty="0">
                <a:solidFill>
                  <a:srgbClr val="FF0000"/>
                </a:solidFill>
                <a:latin typeface="+mj-ea"/>
                <a:ea typeface="+mj-ea"/>
              </a:rPr>
              <a:t>9</a:t>
            </a:r>
            <a:r>
              <a:rPr lang="ko-KR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월 </a:t>
            </a:r>
            <a:r>
              <a:rPr lang="en-US" altLang="ko-KR" sz="2400" dirty="0" smtClean="0">
                <a:solidFill>
                  <a:srgbClr val="FF0000"/>
                </a:solidFill>
                <a:latin typeface="+mj-ea"/>
                <a:ea typeface="+mj-ea"/>
              </a:rPr>
              <a:t>3</a:t>
            </a:r>
            <a:r>
              <a:rPr lang="ko-KR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일</a:t>
            </a:r>
            <a:r>
              <a:rPr lang="en-US" altLang="ko-KR" sz="2400" dirty="0" smtClean="0">
                <a:solidFill>
                  <a:srgbClr val="FF0000"/>
                </a:solidFill>
                <a:latin typeface="+mj-ea"/>
                <a:ea typeface="+mj-ea"/>
              </a:rPr>
              <a:t>(</a:t>
            </a:r>
            <a:r>
              <a:rPr lang="ko-KR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금</a:t>
            </a:r>
            <a:r>
              <a:rPr lang="en-US" altLang="ko-KR" sz="2400" dirty="0" smtClean="0">
                <a:solidFill>
                  <a:srgbClr val="FF0000"/>
                </a:solidFill>
                <a:latin typeface="+mj-ea"/>
                <a:ea typeface="+mj-ea"/>
              </a:rPr>
              <a:t>)</a:t>
            </a:r>
            <a:endParaRPr lang="en-US" altLang="ko-KR" sz="24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74" y="0"/>
            <a:ext cx="6436894" cy="2009327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480" y="2228435"/>
            <a:ext cx="5430008" cy="4477375"/>
          </a:xfrm>
          <a:prstGeom prst="rect">
            <a:avLst/>
          </a:prstGeom>
        </p:spPr>
      </p:pic>
      <p:cxnSp>
        <p:nvCxnSpPr>
          <p:cNvPr id="9" name="직선 화살표 연결선 8"/>
          <p:cNvCxnSpPr/>
          <p:nvPr/>
        </p:nvCxnSpPr>
        <p:spPr>
          <a:xfrm flipH="1" flipV="1">
            <a:off x="6498943" y="601579"/>
            <a:ext cx="1798999" cy="181857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화살표 연결선 12"/>
          <p:cNvCxnSpPr/>
          <p:nvPr/>
        </p:nvCxnSpPr>
        <p:spPr>
          <a:xfrm flipH="1">
            <a:off x="2236124" y="1916444"/>
            <a:ext cx="5541297" cy="296312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082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양쪽 모서리가 둥근 사각형 5"/>
          <p:cNvSpPr/>
          <p:nvPr/>
        </p:nvSpPr>
        <p:spPr>
          <a:xfrm>
            <a:off x="-96252" y="0"/>
            <a:ext cx="12192000" cy="6858000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50715" y="1194673"/>
            <a:ext cx="46402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40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학번 조회 </a:t>
            </a:r>
            <a:r>
              <a:rPr lang="en-US" altLang="ko-KR" sz="40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– </a:t>
            </a:r>
            <a:r>
              <a:rPr lang="ko-KR" altLang="en-US" sz="20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수강신청 당일</a:t>
            </a:r>
            <a:endParaRPr lang="ko-KR" altLang="en-US" sz="2000" b="1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81" y="732599"/>
            <a:ext cx="6527811" cy="5066555"/>
          </a:xfrm>
          <a:prstGeom prst="rect">
            <a:avLst/>
          </a:prstGeom>
        </p:spPr>
      </p:pic>
      <p:sp>
        <p:nvSpPr>
          <p:cNvPr id="31750" name="Oval 14"/>
          <p:cNvSpPr>
            <a:spLocks noChangeArrowheads="1"/>
          </p:cNvSpPr>
          <p:nvPr/>
        </p:nvSpPr>
        <p:spPr bwMode="auto">
          <a:xfrm>
            <a:off x="622904" y="3707026"/>
            <a:ext cx="1199880" cy="370901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31751" name="Line 12"/>
          <p:cNvSpPr>
            <a:spLocks noChangeShapeType="1"/>
          </p:cNvSpPr>
          <p:nvPr/>
        </p:nvSpPr>
        <p:spPr bwMode="auto">
          <a:xfrm flipH="1">
            <a:off x="1898623" y="2940907"/>
            <a:ext cx="4803412" cy="887457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0" name="모서리가 둥근 직사각형 9"/>
          <p:cNvSpPr/>
          <p:nvPr/>
        </p:nvSpPr>
        <p:spPr>
          <a:xfrm>
            <a:off x="6900092" y="2071789"/>
            <a:ext cx="4525789" cy="271442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753" name="Rectangle 3"/>
          <p:cNvSpPr txBox="1">
            <a:spLocks noChangeArrowheads="1"/>
          </p:cNvSpPr>
          <p:nvPr/>
        </p:nvSpPr>
        <p:spPr bwMode="auto">
          <a:xfrm>
            <a:off x="7246904" y="2368257"/>
            <a:ext cx="3552104" cy="2121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buNone/>
            </a:pPr>
            <a:r>
              <a:rPr lang="en-US" altLang="ko-KR" sz="2000" dirty="0" smtClean="0">
                <a:solidFill>
                  <a:srgbClr val="000000"/>
                </a:solidFill>
              </a:rPr>
              <a:t>1. </a:t>
            </a:r>
            <a:r>
              <a:rPr lang="ko-KR" altLang="en-US" sz="2000" b="1" u="sng" dirty="0" smtClean="0">
                <a:solidFill>
                  <a:srgbClr val="000000"/>
                </a:solidFill>
              </a:rPr>
              <a:t>학번</a:t>
            </a:r>
            <a:r>
              <a:rPr lang="en-US" altLang="ko-KR" sz="2000" b="1" u="sng" dirty="0" smtClean="0">
                <a:solidFill>
                  <a:srgbClr val="000000"/>
                </a:solidFill>
              </a:rPr>
              <a:t>/</a:t>
            </a:r>
            <a:r>
              <a:rPr lang="ko-KR" altLang="en-US" sz="2000" b="1" u="sng" dirty="0" err="1" smtClean="0">
                <a:solidFill>
                  <a:srgbClr val="000000"/>
                </a:solidFill>
              </a:rPr>
              <a:t>사번</a:t>
            </a:r>
            <a:r>
              <a:rPr lang="ko-KR" altLang="en-US" sz="2000" b="1" u="sng" dirty="0" smtClean="0">
                <a:solidFill>
                  <a:srgbClr val="000000"/>
                </a:solidFill>
              </a:rPr>
              <a:t> 찾기</a:t>
            </a:r>
            <a:r>
              <a:rPr lang="ko-KR" altLang="en-US" sz="2000" b="1" dirty="0" smtClean="0">
                <a:solidFill>
                  <a:srgbClr val="000000"/>
                </a:solidFill>
              </a:rPr>
              <a:t> </a:t>
            </a:r>
            <a:r>
              <a:rPr lang="ko-KR" altLang="en-US" sz="2000" dirty="0" smtClean="0">
                <a:solidFill>
                  <a:srgbClr val="000000"/>
                </a:solidFill>
              </a:rPr>
              <a:t>클릭</a:t>
            </a:r>
            <a:endParaRPr lang="en-US" altLang="ko-KR" sz="2000" dirty="0" smtClean="0">
              <a:solidFill>
                <a:srgbClr val="000000"/>
              </a:solidFill>
            </a:endParaRPr>
          </a:p>
          <a:p>
            <a:pPr marL="457200" indent="-457200">
              <a:buAutoNum type="arabicPeriod"/>
            </a:pPr>
            <a:endParaRPr lang="en-US" altLang="ko-KR" sz="800" dirty="0" smtClean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000" dirty="0" smtClean="0"/>
              <a:t>2. </a:t>
            </a:r>
            <a:r>
              <a:rPr lang="ko-KR" altLang="en-US" sz="2000" b="1" u="sng" dirty="0" smtClean="0"/>
              <a:t>성명</a:t>
            </a:r>
            <a:r>
              <a:rPr lang="ko-KR" altLang="en-US" sz="2000" dirty="0" smtClean="0"/>
              <a:t>입력 </a:t>
            </a:r>
            <a:endParaRPr lang="ko-KR" altLang="en-US" sz="2000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ko-KR" sz="8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000" dirty="0"/>
              <a:t>3</a:t>
            </a:r>
            <a:r>
              <a:rPr lang="en-US" altLang="ko-KR" sz="2000" dirty="0" smtClean="0"/>
              <a:t>. </a:t>
            </a:r>
            <a:r>
              <a:rPr lang="ko-KR" altLang="en-US" sz="2000" b="1" u="sng" dirty="0" smtClean="0"/>
              <a:t>주민번호</a:t>
            </a:r>
            <a:r>
              <a:rPr lang="ko-KR" altLang="en-US" sz="2000" dirty="0" smtClean="0"/>
              <a:t>입력</a:t>
            </a:r>
            <a:endParaRPr lang="en-US" altLang="ko-KR" sz="2000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ko-KR" sz="8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000" dirty="0"/>
              <a:t>4</a:t>
            </a:r>
            <a:r>
              <a:rPr lang="en-US" altLang="ko-KR" sz="2000" dirty="0" smtClean="0"/>
              <a:t>. </a:t>
            </a:r>
            <a:r>
              <a:rPr lang="ko-KR" altLang="en-US" sz="2000" b="1" u="sng" dirty="0" smtClean="0"/>
              <a:t>확인</a:t>
            </a:r>
            <a:r>
              <a:rPr lang="ko-KR" altLang="en-US" sz="2000" dirty="0" smtClean="0"/>
              <a:t> </a:t>
            </a:r>
            <a:r>
              <a:rPr lang="ko-KR" altLang="en-US" sz="2000" dirty="0"/>
              <a:t>클릭</a:t>
            </a:r>
          </a:p>
        </p:txBody>
      </p:sp>
    </p:spTree>
    <p:extLst>
      <p:ext uri="{BB962C8B-B14F-4D97-AF65-F5344CB8AC3E}">
        <p14:creationId xmlns:p14="http://schemas.microsoft.com/office/powerpoint/2010/main" val="911285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pptkorea_0Ae18537">
  <a:themeElements>
    <a:clrScheme name="mai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ain">
      <a:majorFont>
        <a:latin typeface="Arial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i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i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i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i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i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i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i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i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i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i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i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i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패싯">
  <a:themeElements>
    <a:clrScheme name="패싯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패싯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패싯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635</TotalTime>
  <Words>312</Words>
  <Application>Microsoft Office PowerPoint</Application>
  <PresentationFormat>와이드스크린</PresentationFormat>
  <Paragraphs>83</Paragraphs>
  <Slides>13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13</vt:i4>
      </vt:variant>
    </vt:vector>
  </HeadingPairs>
  <TitlesOfParts>
    <vt:vector size="23" baseType="lpstr">
      <vt:lpstr>Arial Unicode MS</vt:lpstr>
      <vt:lpstr>HY그래픽M</vt:lpstr>
      <vt:lpstr>HY울릉도M</vt:lpstr>
      <vt:lpstr>굴림</vt:lpstr>
      <vt:lpstr>맑은 고딕</vt:lpstr>
      <vt:lpstr>Arial</vt:lpstr>
      <vt:lpstr>Trebuchet MS</vt:lpstr>
      <vt:lpstr>Wingdings 3</vt:lpstr>
      <vt:lpstr>1_pptkorea_0Ae18537</vt:lpstr>
      <vt:lpstr>패싯</vt:lpstr>
      <vt:lpstr>신(편)입생 오리엔테이션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감사합니다.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대학원 교학과</dc:creator>
  <cp:lastModifiedBy>PC</cp:lastModifiedBy>
  <cp:revision>115</cp:revision>
  <cp:lastPrinted>2019-03-03T23:57:34Z</cp:lastPrinted>
  <dcterms:created xsi:type="dcterms:W3CDTF">2016-02-25T06:45:21Z</dcterms:created>
  <dcterms:modified xsi:type="dcterms:W3CDTF">2021-07-23T04:23:58Z</dcterms:modified>
</cp:coreProperties>
</file>