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285" r:id="rId25"/>
    <p:sldId id="301" r:id="rId26"/>
    <p:sldId id="287" r:id="rId27"/>
    <p:sldId id="288" r:id="rId28"/>
    <p:sldId id="289" r:id="rId29"/>
    <p:sldId id="290" r:id="rId30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747"/>
    <a:srgbClr val="404040"/>
    <a:srgbClr val="EFF8FF"/>
    <a:srgbClr val="F3FAFF"/>
    <a:srgbClr val="DDF0FF"/>
    <a:srgbClr val="F2F2F2"/>
    <a:srgbClr val="FCFCFC"/>
    <a:srgbClr val="0594FF"/>
    <a:srgbClr val="E4EDF8"/>
    <a:srgbClr val="CD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32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17375E"/>
            </a:gs>
            <a:gs pos="20000">
              <a:srgbClr val="17375E"/>
            </a:gs>
            <a:gs pos="0">
              <a:schemeClr val="tx2">
                <a:lumMod val="75000"/>
                <a:alpha val="80000"/>
              </a:schemeClr>
            </a:gs>
            <a:gs pos="50000">
              <a:schemeClr val="tx2">
                <a:lumMod val="75000"/>
              </a:schemeClr>
            </a:gs>
            <a:gs pos="100000">
              <a:schemeClr val="tx2">
                <a:lumMod val="75000"/>
                <a:alpha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2022-09-26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3" name="십이각형 2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그룹 41"/>
          <p:cNvGrpSpPr/>
          <p:nvPr/>
        </p:nvGrpSpPr>
        <p:grpSpPr>
          <a:xfrm>
            <a:off x="2073623" y="2492896"/>
            <a:ext cx="5758754" cy="1487568"/>
            <a:chOff x="2127946" y="2290235"/>
            <a:chExt cx="5758754" cy="1487568"/>
          </a:xfrm>
        </p:grpSpPr>
        <p:sp>
          <p:nvSpPr>
            <p:cNvPr id="41" name="직사각형 40"/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2197103" y="2439340"/>
              <a:ext cx="5620448" cy="1189358"/>
              <a:chOff x="313234" y="2328242"/>
              <a:chExt cx="5620448" cy="118935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13234" y="2353535"/>
                <a:ext cx="5620448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교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·</a:t>
                </a:r>
                <a:r>
                  <a:rPr lang="ko-KR" altLang="en-US" sz="3200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사대생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등 대학생 </a:t>
                </a:r>
                <a:r>
                  <a:rPr lang="ko-KR" altLang="en-US" sz="3200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튜터링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사업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6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 참고자료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6" name="직선 연결선 5"/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/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11" name="십이각형 10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17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타원 46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53218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844639" y="83671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38435" y="1179026"/>
            <a:ext cx="4574605" cy="2080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시간당 급여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(12,500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활동확인서 발급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사회봉사시간 인정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참여 시간을 교육봉사시간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60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학점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/60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등으로 인정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교육봉사시간 인정여부 관련 세부 사항은 대학에서 정함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033120" y="1179026"/>
            <a:ext cx="3523722" cy="1637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관리자에게 사업 소개 및 대학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rgbClr val="FF4747"/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558628"/>
              </p:ext>
            </p:extLst>
          </p:nvPr>
        </p:nvGraphicFramePr>
        <p:xfrm>
          <a:off x="934543" y="4082006"/>
          <a:ext cx="8036915" cy="1296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450</a:t>
                      </a:r>
                      <a:r>
                        <a:rPr lang="ko-KR" altLang="en-US" sz="1600" b="0" kern="1200" spc="-150" baseline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  <a:endParaRPr lang="ko-KR" altLang="en-US" sz="16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450159"/>
            <a:ext cx="8470589" cy="108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활동기관의 부득이한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사정으로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제한시간은 대학마다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04528" y="1772816"/>
            <a:ext cx="8823076" cy="3065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학생을 대상으로 학습지원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피드백 등 지원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튜티에게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단순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 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등의 활동은 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857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방역기준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준수하에서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대면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또는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및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실제 활동 여부 및 시간을 증빙할 수 있는 자료를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출근부 등록 시 증빙자료로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카카오톡 페이스톡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메타버스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7372531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6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기관배정까지 완료되어야 이수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출근부는 재단 홈페이지 또는 출근부 앱을 통해 반드시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7490427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25333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</a:t>
            </a:r>
            <a:r>
              <a:rPr lang="ko-KR" altLang="en-US" sz="17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4678675"/>
            <a:ext cx="2237724" cy="369332"/>
            <a:chOff x="1286687" y="1772816"/>
            <a:chExt cx="223772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35957"/>
              </p:ext>
            </p:extLst>
          </p:nvPr>
        </p:nvGraphicFramePr>
        <p:xfrm>
          <a:off x="776537" y="1422299"/>
          <a:ext cx="8352927" cy="2449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없음에도 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</a:t>
                      </a:r>
                      <a:r>
                        <a:rPr lang="ko-KR" altLang="en-US" sz="1400" b="1" kern="1200" spc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실제 근로시간과 출근부 입력시간이</a:t>
                      </a:r>
                      <a:endParaRPr lang="en-US" altLang="ko-KR" sz="140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</a:t>
                      </a:r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</a:t>
                      </a:r>
                      <a:r>
                        <a:rPr lang="ko-KR" altLang="en-US" sz="1400" b="1" kern="1200" spc="-1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튜터와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ko-KR" altLang="en-US" sz="1400" b="1" kern="1200" spc="-1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67619" y="3894956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36" y="5058576"/>
            <a:ext cx="7710765" cy="739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38436" y="1312193"/>
            <a:ext cx="8262198" cy="444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등으로 인하여 발생된 시간에 이루어진 활동은 그 시간이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학업시간표와 중복되어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변동 당일의 활동까지만 인정됨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활동의 대가로 장학금이 지급되므로 봉사활동 시간으로 중복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퇴근 시 이동시간은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참여 학생은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국가근로자학금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3619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함께 유익한 맞춤형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튜터링이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활동기관 담당자와 대화를 많이 하여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튜티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튜티와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</a:t>
              </a:r>
              <a:r>
                <a:rPr lang="ko-KR" altLang="en-US" sz="16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튜터링을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튜터링</a:t>
                </a:r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7"/>
            <a:ext cx="7616180" cy="267382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튜티의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튜티와의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491427" cy="2424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참여 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국가근로장학금 및 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사업과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활동기관과 같은 기관에서 금전적 지원 또는 사회봉사인증 등을 받으며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활동할 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없음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이중수혜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은 대학 자체 기준에 따라 교육봉사시간 및 학점 인정 가능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645315" cy="246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제적 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모든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매뉴얼 등을 참고하여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관련 안내를 해 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따라서 소속대학의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28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398095" cy="1946434"/>
            <a:chOff x="803377" y="1202085"/>
            <a:chExt cx="8398095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39885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2022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교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사대생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등 대학생 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2254835"/>
              <a:ext cx="4644220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~ 2023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반드시 소속대학의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공지를 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944118" cy="2725383"/>
            <a:chOff x="803377" y="4007038"/>
            <a:chExt cx="8944118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84220" y="4320678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92359" y="5354823"/>
              <a:ext cx="6355136" cy="1256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활동가능기관 중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수요 신청한 기관은 희망근로지 신청 시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 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사대생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등 대학생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(http://cafe.naver.com/hellodcg)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교사대생 등 대학생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433157" cy="1946434"/>
            <a:chOff x="803377" y="1202085"/>
            <a:chExt cx="8433157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623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79114" y="2363688"/>
              <a:ext cx="4857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426429" cy="2726085"/>
            <a:chOff x="803377" y="4007038"/>
            <a:chExt cx="8426429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320678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2386" y="5226190"/>
              <a:ext cx="4857420" cy="1306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교사대생의 경우 성적기준 제한이 없습니다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일반대생의 경우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초중등학교에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배정될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튜터는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성적기준 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B0(80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그 외 활동기관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튜터는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C0(70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충족해야합니다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편입생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재입학생의 경우 첫 학기에 한해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 적용을 받지 않습니다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.)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818571" cy="2027967"/>
            <a:chOff x="803377" y="1202085"/>
            <a:chExt cx="8818571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언제인가요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6436377" cy="854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참여대학별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568879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814966" y="1962471"/>
            <a:ext cx="6276077" cy="3116751"/>
            <a:chOff x="1814966" y="2221928"/>
            <a:chExt cx="6276077" cy="3116751"/>
          </a:xfrm>
        </p:grpSpPr>
        <p:sp>
          <p:nvSpPr>
            <p:cNvPr id="4" name="TextBox 3"/>
            <p:cNvSpPr txBox="1"/>
            <p:nvPr/>
          </p:nvSpPr>
          <p:spPr>
            <a:xfrm>
              <a:off x="1814966" y="2221928"/>
              <a:ext cx="6276077" cy="311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endParaRPr lang="en-US" altLang="ko-KR" sz="4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대학취업장학부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근로장학팀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kormentoring@kosaf.go.kr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http://cafe.naver.com/hellodcg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8751068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희망하는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학생들에게 교과학습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상담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등을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오프라인으로 집중 지원하는 사업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38436" y="3789040"/>
            <a:ext cx="8751068" cy="142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코로나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19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 인한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학습결손 등의 회복을 위하여 예비교사인 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통해 학습 보충 지원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대학생에게는 지식과 경험을 나누는 가치 있는 교육봉사활동 기회를 제공하고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초중등학생에게는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통한 학습결손 회복 추진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7523213" cy="138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중 아래의 조건을 충족한 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사범대학 재학생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600" b="1" spc="-150" baseline="30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*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*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교육대학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사범대학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일반대학 교육과 및 교직과정 중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특수학교 정교사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(2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양성과정에 한함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일반대생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소속대학 등의 선발 기준을 충족한 대학생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47314" y="4936450"/>
            <a:ext cx="7228261" cy="1471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대한민국 국적으로 외국대학에 재학 중인 대학생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휴학생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졸업생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조기취업자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사업체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위탁생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평생교육시설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신청 이후 학적 변동이 있을 경우 변동 당일의 활동까지만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8915" y="4495110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DB52FCA4-68EA-4673-B05C-F12C62F78731}"/>
              </a:ext>
            </a:extLst>
          </p:cNvPr>
          <p:cNvSpPr/>
          <p:nvPr/>
        </p:nvSpPr>
        <p:spPr>
          <a:xfrm>
            <a:off x="920552" y="2744733"/>
            <a:ext cx="7920880" cy="1544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공통사항</a:t>
            </a:r>
            <a:r>
              <a:rPr lang="en-US" altLang="ko-KR" sz="1400" dirty="0">
                <a:solidFill>
                  <a:schemeClr val="tx1"/>
                </a:solidFill>
              </a:rPr>
              <a:t>)</a:t>
            </a:r>
            <a:r>
              <a:rPr lang="ko-KR" altLang="en-US" sz="1400" dirty="0">
                <a:solidFill>
                  <a:schemeClr val="tx1"/>
                </a:solidFill>
              </a:rPr>
              <a:t> ➊ 대한민국 국적 소지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➋ 지원대상 대학의 재학생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dirty="0">
                <a:solidFill>
                  <a:schemeClr val="tx1"/>
                </a:solidFill>
              </a:rPr>
              <a:t>휴학생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시간제 </a:t>
            </a:r>
            <a:r>
              <a:rPr lang="ko-KR" altLang="en-US" sz="1400" dirty="0" err="1">
                <a:solidFill>
                  <a:schemeClr val="tx1"/>
                </a:solidFill>
              </a:rPr>
              <a:t>등록생</a:t>
            </a:r>
            <a:r>
              <a:rPr lang="ko-KR" altLang="en-US" sz="1400" dirty="0">
                <a:solidFill>
                  <a:schemeClr val="tx1"/>
                </a:solidFill>
              </a:rPr>
              <a:t> 등 제외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❸ 「아동</a:t>
            </a:r>
            <a:r>
              <a:rPr lang="en-US" altLang="ko-KR" sz="1400" dirty="0">
                <a:solidFill>
                  <a:schemeClr val="tx1"/>
                </a:solidFill>
              </a:rPr>
              <a:t>‧</a:t>
            </a:r>
            <a:r>
              <a:rPr lang="ko-KR" altLang="en-US" sz="1400" dirty="0">
                <a:solidFill>
                  <a:schemeClr val="tx1"/>
                </a:solidFill>
              </a:rPr>
              <a:t>청소년의 성보호에 관한 법률」 등 관련 결격사유에 해당하지 않는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교</a:t>
            </a:r>
            <a:r>
              <a:rPr lang="en-US" altLang="ko-KR" sz="1400" b="1" dirty="0">
                <a:solidFill>
                  <a:schemeClr val="tx1"/>
                </a:solidFill>
              </a:rPr>
              <a:t>‧</a:t>
            </a:r>
            <a:r>
              <a:rPr lang="ko-KR" altLang="en-US" sz="1400" b="1" dirty="0" err="1">
                <a:solidFill>
                  <a:schemeClr val="tx1"/>
                </a:solidFill>
              </a:rPr>
              <a:t>사대생</a:t>
            </a:r>
            <a:r>
              <a:rPr lang="ko-KR" altLang="en-US" sz="1400" b="1" dirty="0">
                <a:solidFill>
                  <a:schemeClr val="tx1"/>
                </a:solidFill>
              </a:rPr>
              <a:t> 등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제한 없음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dirty="0">
                <a:solidFill>
                  <a:schemeClr val="tx1"/>
                </a:solidFill>
              </a:rPr>
              <a:t>단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학칙 등에 따라 징계 중인 경우 해당기간 내 불가</a:t>
            </a:r>
            <a:r>
              <a:rPr lang="en-US" altLang="ko-KR" sz="1400" dirty="0">
                <a:solidFill>
                  <a:schemeClr val="tx1"/>
                </a:solidFill>
              </a:rPr>
              <a:t>)</a:t>
            </a:r>
            <a:endParaRPr lang="ko-KR" altLang="en-US" sz="1400" dirty="0">
              <a:solidFill>
                <a:schemeClr val="tx1"/>
              </a:solidFill>
            </a:endParaRPr>
          </a:p>
          <a:p>
            <a:pPr fontAlgn="base"/>
            <a:r>
              <a:rPr lang="ko-KR" altLang="en-US" sz="1400" dirty="0">
                <a:solidFill>
                  <a:schemeClr val="tx1"/>
                </a:solidFill>
              </a:rPr>
              <a:t>* 교직과정 중인 학생이 성적 </a:t>
            </a:r>
            <a:r>
              <a:rPr lang="ko-KR" altLang="en-US" sz="1400" dirty="0" err="1">
                <a:solidFill>
                  <a:schemeClr val="tx1"/>
                </a:solidFill>
              </a:rPr>
              <a:t>미충족</a:t>
            </a:r>
            <a:r>
              <a:rPr lang="ko-KR" altLang="en-US" sz="1400" dirty="0">
                <a:solidFill>
                  <a:schemeClr val="tx1"/>
                </a:solidFill>
              </a:rPr>
              <a:t> 시 교직과정 증빙서류를 포함하여 특별추천으로 승인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일반대생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➊ 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b="1" dirty="0" err="1">
                <a:solidFill>
                  <a:schemeClr val="tx1"/>
                </a:solidFill>
              </a:rPr>
              <a:t>초중등학교</a:t>
            </a:r>
            <a:r>
              <a:rPr lang="ko-KR" altLang="en-US" sz="1400" b="1" dirty="0">
                <a:solidFill>
                  <a:schemeClr val="tx1"/>
                </a:solidFill>
              </a:rPr>
              <a:t> </a:t>
            </a:r>
            <a:r>
              <a:rPr lang="ko-KR" altLang="en-US" sz="1400" b="1" dirty="0" err="1">
                <a:solidFill>
                  <a:schemeClr val="tx1"/>
                </a:solidFill>
              </a:rPr>
              <a:t>튜터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</a:rPr>
              <a:t>B</a:t>
            </a:r>
            <a:r>
              <a:rPr lang="en-US" altLang="ko-KR" sz="1400" baseline="30000" dirty="0">
                <a:solidFill>
                  <a:schemeClr val="tx1"/>
                </a:solidFill>
              </a:rPr>
              <a:t>0</a:t>
            </a:r>
            <a:r>
              <a:rPr lang="en-US" altLang="ko-KR" sz="1400" dirty="0">
                <a:solidFill>
                  <a:schemeClr val="tx1"/>
                </a:solidFill>
              </a:rPr>
              <a:t>(80</a:t>
            </a:r>
            <a:r>
              <a:rPr lang="ko-KR" altLang="en-US" sz="1400" dirty="0">
                <a:solidFill>
                  <a:schemeClr val="tx1"/>
                </a:solidFill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이상을 충족하는 자 ➋ 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b="1" dirty="0">
                <a:solidFill>
                  <a:schemeClr val="tx1"/>
                </a:solidFill>
              </a:rPr>
              <a:t>그 외 활동기관 </a:t>
            </a:r>
            <a:r>
              <a:rPr lang="ko-KR" altLang="en-US" sz="1400" b="1" dirty="0" err="1">
                <a:solidFill>
                  <a:schemeClr val="tx1"/>
                </a:solidFill>
              </a:rPr>
              <a:t>튜터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</a:rPr>
              <a:t>C</a:t>
            </a:r>
            <a:r>
              <a:rPr lang="en-US" altLang="ko-KR" sz="1400" baseline="30000" dirty="0">
                <a:solidFill>
                  <a:schemeClr val="tx1"/>
                </a:solidFill>
              </a:rPr>
              <a:t>0</a:t>
            </a:r>
            <a:r>
              <a:rPr lang="en-US" altLang="ko-KR" sz="1400" dirty="0">
                <a:solidFill>
                  <a:schemeClr val="tx1"/>
                </a:solidFill>
              </a:rPr>
              <a:t>(70</a:t>
            </a:r>
            <a:r>
              <a:rPr lang="ko-KR" altLang="en-US" sz="1400" dirty="0">
                <a:solidFill>
                  <a:schemeClr val="tx1"/>
                </a:solidFill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이상을 </a:t>
            </a:r>
            <a:r>
              <a:rPr lang="ko-KR" altLang="en-US" sz="1400" dirty="0" err="1">
                <a:solidFill>
                  <a:schemeClr val="tx1"/>
                </a:solidFill>
              </a:rPr>
              <a:t>충족하는자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455557"/>
              </p:ext>
            </p:extLst>
          </p:nvPr>
        </p:nvGraphicFramePr>
        <p:xfrm>
          <a:off x="560512" y="731452"/>
          <a:ext cx="8784976" cy="58681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2023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(1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9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19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전국 초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중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고교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학교 밖 청소년지원센터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VMS, 1365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정부인증포털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</a:t>
                      </a:r>
                      <a:endParaRPr lang="en-US" altLang="ko-KR" sz="1500" b="1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있는 시설 및 청소년방과후아카데미 운영시설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한국청소년활동진흥원 인증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4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한국장학재단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으로 제한함</a:t>
                      </a:r>
                      <a:endParaRPr lang="en-US" altLang="ko-KR" sz="1500" b="1" kern="1200" spc="-17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 중앙지원단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(www.icareinfo.go.kr),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보건복지부 사회복지자원봉사인증관리센터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VMS</a:t>
                      </a:r>
                    </a:p>
                    <a:p>
                      <a:pPr marL="0" indent="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(www.vms.or.kr),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행정자치부 자원봉사포탈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1365(www.1365.go.kr)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 있는 시설로 제한함</a:t>
                      </a:r>
                      <a:endParaRPr lang="en-US" altLang="ko-KR" sz="14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유치원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endParaRPr lang="ko-KR" altLang="en-US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</a:t>
                      </a:r>
                      <a:r>
                        <a:rPr lang="en-US" altLang="ko-KR" sz="1500" b="1" kern="1200" spc="-150" baseline="30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및 학교 밖 청소년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- 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모든 학생을 대상으로 ① 담임</a:t>
                      </a: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교과교사 등이 학습보충 등이 필요하다고 인정하거나 ② 스스로 </a:t>
                      </a:r>
                      <a:endParaRPr lang="en-US" altLang="ko-KR" sz="15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 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참여를 희망하는 모든 학생</a:t>
                      </a:r>
                      <a:endParaRPr lang="ko-KR" altLang="en-US" sz="11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360363" algn="l" defTabSz="914400" rtl="0" eaLnBrk="1" latinLnBrk="1" hangingPunct="1"/>
                      <a:r>
                        <a:rPr lang="en-US" altLang="ko-KR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활동시간은 소속대학에 따라 상이할 수 있음</a:t>
                      </a:r>
                      <a:endParaRPr lang="ko-KR" altLang="en-US" sz="11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대면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튜터링의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경우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대학 간 협의를 통해 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3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180975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학습지도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학교생활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교우관계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진로 등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피드백 등 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566573"/>
              </p:ext>
            </p:extLst>
          </p:nvPr>
        </p:nvGraphicFramePr>
        <p:xfrm>
          <a:off x="2360712" y="4194454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450</a:t>
                      </a:r>
                      <a:r>
                        <a:rPr lang="ko-KR" altLang="en-US" sz="1200" b="0" kern="1200" spc="-150" baseline="0" dirty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  <a:endParaRPr lang="ko-KR" altLang="en-US" sz="12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87567"/>
            <a:ext cx="6654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대학과 연계 및 협약을 통해 발굴한 기관 또는 수요조사시스템을 통해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81168"/>
            <a:ext cx="6433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학생이 희망하는 기관을 방문하여 활동기관 담당자와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협의 후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208912" cy="252179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가능 기관은 전국 초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고교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지역아동센터 중앙지원단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(www.icareinfo.go.kr),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한국장학재단으로 제한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/>
            </a:r>
            <a:b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</a:br>
            <a:r>
              <a:rPr lang="ko-KR" altLang="en-US" sz="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수요조사시스템 외의 사업 참여를 희망하는 신규 활동기관에 대해서는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대학으로 기관등록 신청서를 제출하고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이루어진 뒤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 가능</a:t>
            </a:r>
            <a:endParaRPr lang="en-US" altLang="ko-KR" sz="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반드시 대학 담당자의 승인을 얻은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튜터는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복수의 활동기관에서 활동 불가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활동기관 및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 신고하여 대학은 즉시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중단하고 다른 활동기관 및 근로지에서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1" y="1489368"/>
            <a:ext cx="7712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</a:t>
            </a: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교사대생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442316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교사대생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4850</TotalTime>
  <Words>2402</Words>
  <Application>Microsoft Office PowerPoint</Application>
  <PresentationFormat>A4 용지(210x297mm)</PresentationFormat>
  <Paragraphs>346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Arial Unicode MS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PC</cp:lastModifiedBy>
  <cp:revision>116</cp:revision>
  <dcterms:created xsi:type="dcterms:W3CDTF">2018-08-22T06:52:58Z</dcterms:created>
  <dcterms:modified xsi:type="dcterms:W3CDTF">2022-09-26T02:43:13Z</dcterms:modified>
</cp:coreProperties>
</file>