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8" r:id="rId3"/>
    <p:sldId id="295" r:id="rId4"/>
    <p:sldId id="303" r:id="rId5"/>
    <p:sldId id="257" r:id="rId6"/>
    <p:sldId id="269" r:id="rId7"/>
    <p:sldId id="296" r:id="rId8"/>
    <p:sldId id="263" r:id="rId9"/>
    <p:sldId id="270" r:id="rId10"/>
    <p:sldId id="297" r:id="rId11"/>
    <p:sldId id="272" r:id="rId12"/>
    <p:sldId id="298" r:id="rId13"/>
    <p:sldId id="274" r:id="rId14"/>
    <p:sldId id="275" r:id="rId15"/>
    <p:sldId id="276" r:id="rId16"/>
    <p:sldId id="277" r:id="rId17"/>
    <p:sldId id="299" r:id="rId18"/>
    <p:sldId id="279" r:id="rId19"/>
    <p:sldId id="280" r:id="rId20"/>
    <p:sldId id="281" r:id="rId21"/>
    <p:sldId id="282" r:id="rId22"/>
    <p:sldId id="300" r:id="rId23"/>
    <p:sldId id="302" r:id="rId24"/>
    <p:sldId id="285" r:id="rId25"/>
    <p:sldId id="301" r:id="rId26"/>
    <p:sldId id="287" r:id="rId27"/>
    <p:sldId id="288" r:id="rId28"/>
    <p:sldId id="289" r:id="rId29"/>
    <p:sldId id="290" r:id="rId30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FF4747"/>
    <a:srgbClr val="EFF8FF"/>
    <a:srgbClr val="F3FAFF"/>
    <a:srgbClr val="DDF0FF"/>
    <a:srgbClr val="F2F2F2"/>
    <a:srgbClr val="FCFCFC"/>
    <a:srgbClr val="0594FF"/>
    <a:srgbClr val="E4EDF8"/>
    <a:srgbClr val="CDD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416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2023-09-18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7323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2023-09-18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160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2023-09-18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946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2023-09-18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3138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2023-09-18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956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2023-09-18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453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2023-09-18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205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2023-09-18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29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2023-09-18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652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2023-09-18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877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2023-09-18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8136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0">
              <a:srgbClr val="17375E"/>
            </a:gs>
            <a:gs pos="20000">
              <a:srgbClr val="17375E"/>
            </a:gs>
            <a:gs pos="0">
              <a:schemeClr val="tx2">
                <a:lumMod val="75000"/>
                <a:alpha val="80000"/>
              </a:schemeClr>
            </a:gs>
            <a:gs pos="50000">
              <a:schemeClr val="tx2">
                <a:lumMod val="75000"/>
              </a:schemeClr>
            </a:gs>
            <a:gs pos="100000">
              <a:schemeClr val="tx2">
                <a:lumMod val="75000"/>
                <a:alpha val="8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F270F-E7B7-4986-8EE3-D81121521448}" type="datetimeFigureOut">
              <a:rPr lang="ko-KR" altLang="en-US" smtClean="0"/>
              <a:t>2023-09-18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744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3" name="그룹 22"/>
          <p:cNvGrpSpPr/>
          <p:nvPr/>
        </p:nvGrpSpPr>
        <p:grpSpPr>
          <a:xfrm>
            <a:off x="2133600" y="598153"/>
            <a:ext cx="5638800" cy="5661694"/>
            <a:chOff x="2047280" y="523280"/>
            <a:chExt cx="5790232" cy="5813748"/>
          </a:xfrm>
        </p:grpSpPr>
        <p:sp>
          <p:nvSpPr>
            <p:cNvPr id="3" name="십이각형 2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 4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자유형 18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자유형 19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타원 45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타원 57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타원 58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타원 59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타원 60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타원 61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자유형 20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" name="그룹 41"/>
          <p:cNvGrpSpPr/>
          <p:nvPr/>
        </p:nvGrpSpPr>
        <p:grpSpPr>
          <a:xfrm>
            <a:off x="1919162" y="2492896"/>
            <a:ext cx="6067687" cy="1487568"/>
            <a:chOff x="1973485" y="2290235"/>
            <a:chExt cx="6067687" cy="1487568"/>
          </a:xfrm>
        </p:grpSpPr>
        <p:sp>
          <p:nvSpPr>
            <p:cNvPr id="41" name="직사각형 40"/>
            <p:cNvSpPr/>
            <p:nvPr/>
          </p:nvSpPr>
          <p:spPr>
            <a:xfrm>
              <a:off x="2127946" y="2290235"/>
              <a:ext cx="5758754" cy="148756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1973485" y="2439340"/>
              <a:ext cx="6067687" cy="1189358"/>
              <a:chOff x="89616" y="2328242"/>
              <a:chExt cx="6067687" cy="1189358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89616" y="2353535"/>
                <a:ext cx="6067687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대학생 청소년교육지원장학금 사업</a:t>
                </a:r>
                <a:endParaRPr lang="en-US" altLang="ko-KR" sz="3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  <a:p>
                <a:pPr algn="ctr"/>
                <a:r>
                  <a:rPr lang="ko-KR" altLang="en-US" sz="3600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오프라인 안내 참고자료</a:t>
                </a:r>
                <a:endParaRPr lang="en-US" altLang="ko-KR" sz="3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  <p:cxnSp>
            <p:nvCxnSpPr>
              <p:cNvPr id="6" name="직선 연결선 5"/>
              <p:cNvCxnSpPr/>
              <p:nvPr/>
            </p:nvCxnSpPr>
            <p:spPr>
              <a:xfrm>
                <a:off x="414858" y="3517600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직선 연결선 95"/>
              <p:cNvCxnSpPr/>
              <p:nvPr/>
            </p:nvCxnSpPr>
            <p:spPr>
              <a:xfrm>
                <a:off x="414858" y="2328242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9F8CC53E-E82C-430B-86E0-3FFCBCBCD52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784" y="305549"/>
            <a:ext cx="1240567" cy="33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51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7978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11" name="십이각형 10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자유형 13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자유형 14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타원 17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타원 30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타원 40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타원 41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타원 42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타원 43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타원 44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타원 45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타원 46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타원 47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타원 48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자유형 56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063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363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지원내용 및 의무사항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23224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068960"/>
            <a:ext cx="1572479" cy="369332"/>
            <a:chOff x="1286687" y="1772816"/>
            <a:chExt cx="157247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활동시간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5345253" y="836712"/>
            <a:ext cx="1112416" cy="369332"/>
            <a:chOff x="1286687" y="1772816"/>
            <a:chExt cx="1112416" cy="369332"/>
          </a:xfrm>
        </p:grpSpPr>
        <p:sp>
          <p:nvSpPr>
            <p:cNvPr id="34" name="TextBox 33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의무사항</a:t>
              </a:r>
            </a:p>
          </p:txBody>
        </p:sp>
        <p:sp>
          <p:nvSpPr>
            <p:cNvPr id="35" name="이등변 삼각형 34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32520" y="1179026"/>
            <a:ext cx="4574605" cy="73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시간당 급여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(11,150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활동확인서 발급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사회봉사시간 인정 불가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389718" y="1179026"/>
            <a:ext cx="3523722" cy="1637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출근부 작성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2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즉시 본인 입력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2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관리자에게 사업 소개 및 대학 공지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rgbClr val="FF4747"/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승인 관련 내용 안내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aphicFrame>
        <p:nvGraphicFramePr>
          <p:cNvPr id="38" name="표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353411"/>
              </p:ext>
            </p:extLst>
          </p:nvPr>
        </p:nvGraphicFramePr>
        <p:xfrm>
          <a:off x="934543" y="3697748"/>
          <a:ext cx="8036915" cy="1296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7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496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9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21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520</a:t>
                      </a:r>
                      <a:r>
                        <a:rPr lang="ko-KR" altLang="en-US" sz="16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930077" y="5065901"/>
            <a:ext cx="8470589" cy="1083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10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 미만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의 활동에 대해서는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원칙적으로 장학금을 지급하지 않으나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 및 활동기관의 부득이한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사정으로 멘토링 활동이 중단된 경우 예외 지급 가능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사유로 인한 중도포기는 인정하지 않음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제한시간은 대학마다 상이함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94960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5237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3308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36129" y="1297335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04528" y="1772816"/>
            <a:ext cx="8823076" cy="3028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내용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학생을 대상으로 국어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영어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수학 등 학습 보충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학교생활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교우관계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진로 등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및 피드백 등 지원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이외에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)·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멘토가 멘티에게 필요한 활동이라고 동의한 경우 활동으로 인정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업무보조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단순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  노무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등의 활동은 인정하지 않음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운영방식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대면 멘토링 또는  활동기관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및 멘토 등 협의를 통해 대면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블렌디드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수업 등 가능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-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멘토링은 실시간 쌍방향 지도를 원칙으로 하고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 등 증빙 필요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-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시 시작시간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종료시간을 포함한 화면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캡처본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실제 활동 여부 및 시간을 증빙할 수 있는 자료를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출근부 등록 시 증빙자료로 업로드 필요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활용 프로그램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(Zoom).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스카이프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(skype),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행아웃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(meet),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네이버밴드 라이브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카카오톡 페이스톡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64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827356" cy="369332"/>
            <a:chOff x="1286687" y="1772816"/>
            <a:chExt cx="182735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720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 절차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504961"/>
            <a:ext cx="1367294" cy="369332"/>
            <a:chOff x="1286687" y="1772816"/>
            <a:chExt cx="136729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38436" y="3943392"/>
            <a:ext cx="7372531" cy="21179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총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6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차시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반드시 이수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하여야 출근부 작성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기관배정까지 완료되어야 이수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담당자에게 출근부 승인 관련 안내 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매월 활동 종료 후 출근부 최종 승인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대학제출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시스템 관련 안내 매뉴얼 참고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기관포털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공지사항 확인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출근부는 재단 홈페이지 또는 출근부 앱을 통해 반드시 멘토 본인이 활동 후 즉시 직접 입력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7490427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</a:p>
        </p:txBody>
      </p:sp>
      <p:sp>
        <p:nvSpPr>
          <p:cNvPr id="32" name="모서리가 둥근 직사각형 31"/>
          <p:cNvSpPr/>
          <p:nvPr/>
        </p:nvSpPr>
        <p:spPr>
          <a:xfrm>
            <a:off x="525333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endParaRPr lang="en-US" altLang="ko-KR" sz="16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</a:p>
        </p:txBody>
      </p:sp>
      <p:sp>
        <p:nvSpPr>
          <p:cNvPr id="33" name="모서리가 둥근 직사각형 32"/>
          <p:cNvSpPr/>
          <p:nvPr/>
        </p:nvSpPr>
        <p:spPr>
          <a:xfrm>
            <a:off x="3016244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</a:t>
            </a:r>
          </a:p>
        </p:txBody>
      </p:sp>
      <p:sp>
        <p:nvSpPr>
          <p:cNvPr id="34" name="모서리가 둥근 직사각형 33"/>
          <p:cNvSpPr/>
          <p:nvPr/>
        </p:nvSpPr>
        <p:spPr>
          <a:xfrm>
            <a:off x="77915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작성</a:t>
            </a:r>
          </a:p>
        </p:txBody>
      </p:sp>
      <p:sp>
        <p:nvSpPr>
          <p:cNvPr id="35" name="모서리가 둥근 직사각형 34"/>
          <p:cNvSpPr/>
          <p:nvPr/>
        </p:nvSpPr>
        <p:spPr>
          <a:xfrm>
            <a:off x="7490427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배정 멘토 확인</a:t>
            </a:r>
          </a:p>
        </p:txBody>
      </p:sp>
      <p:sp>
        <p:nvSpPr>
          <p:cNvPr id="37" name="모서리가 둥근 직사각형 36"/>
          <p:cNvSpPr/>
          <p:nvPr/>
        </p:nvSpPr>
        <p:spPr>
          <a:xfrm>
            <a:off x="5253338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배정</a:t>
            </a:r>
          </a:p>
        </p:txBody>
      </p:sp>
      <p:sp>
        <p:nvSpPr>
          <p:cNvPr id="38" name="모서리가 둥근 직사각형 37"/>
          <p:cNvSpPr/>
          <p:nvPr/>
        </p:nvSpPr>
        <p:spPr>
          <a:xfrm>
            <a:off x="3016246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</a:p>
        </p:txBody>
      </p:sp>
      <p:sp>
        <p:nvSpPr>
          <p:cNvPr id="39" name="모서리가 둥근 직사각형 38"/>
          <p:cNvSpPr/>
          <p:nvPr/>
        </p:nvSpPr>
        <p:spPr>
          <a:xfrm>
            <a:off x="779154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56251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93343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030434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 rot="5400000">
            <a:off x="8148978" y="210434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 rot="10800000">
            <a:off x="7030431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 rot="10800000">
            <a:off x="479334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 rot="10800000">
            <a:off x="255625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47" name="직선 연결선 46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44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287418" cy="369332"/>
            <a:chOff x="1286687" y="1772816"/>
            <a:chExt cx="2287418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21804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부정근로 유형 및 제재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4678675"/>
            <a:ext cx="2237724" cy="369332"/>
            <a:chOff x="1286687" y="1772816"/>
            <a:chExt cx="223772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21307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허위 서류제출자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635957"/>
              </p:ext>
            </p:extLst>
          </p:nvPr>
        </p:nvGraphicFramePr>
        <p:xfrm>
          <a:off x="776537" y="1422299"/>
          <a:ext cx="8352927" cy="24496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5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유  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정  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제  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허위근로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멘토링 활동을 하지 않았거나 할 수 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없음에도 출근부를 작성한 경우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장학금 환수 및 확정일로부터 </a:t>
                      </a:r>
                      <a:r>
                        <a:rPr lang="en-US" altLang="ko-KR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 멘토링 활동 참여 제한</a:t>
                      </a:r>
                      <a:endParaRPr lang="ko-KR" altLang="en-US" sz="1600" b="1" kern="1200" spc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대체근로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실제 근로시간과 출근부 입력시간이</a:t>
                      </a:r>
                      <a:endParaRPr lang="en-US" altLang="ko-KR" sz="140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상이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확정일로부터 </a:t>
                      </a:r>
                      <a:r>
                        <a:rPr lang="en-US" altLang="ko-KR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 멘토링 활동 참여 제한</a:t>
                      </a:r>
                      <a:endParaRPr lang="en-US" altLang="ko-KR" sz="14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대리근로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멘토 본인이 아닌 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타인이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멘토링 활동을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대신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장학금 환수 및 멘토와 대리자 모두 확정일로부터 </a:t>
                      </a:r>
                      <a:r>
                        <a:rPr lang="en-US" altLang="ko-KR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멘토링 활동 참여 제한</a:t>
                      </a:r>
                      <a:endParaRPr lang="en-US" altLang="ko-KR" sz="1400" b="1" kern="1200" spc="-10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867619" y="3894956"/>
            <a:ext cx="8045821" cy="318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공공재정환수법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(’20. 1. 1.)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 부정근로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행정오류 등으로 장학금이 지급된 경우 공공재정환수 대상이므로 이자 및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제재부가금 등 부과 가능</a:t>
            </a:r>
            <a:endParaRPr lang="en-US" altLang="ko-KR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8436" y="5058576"/>
            <a:ext cx="7710765" cy="7391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지급 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미지급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년 간 사업 참여 제한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지급 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환수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년 간 사업 참여 제한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36" name="직선 연결선 3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466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유의사항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38436" y="1312193"/>
            <a:ext cx="8465779" cy="44447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대학추천 및 활동기관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멘토가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’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이수하지 않으면 출근부 입력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일시적인 휴강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등으로 인하여 발생된 시간에 이루어진 활동은 그 시간이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학업시간표와 중복되어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멘토의 학적이 변동될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변동 당일의 활동까지만 인정됨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다음 학기 휴학을 위해 미리 휴학을 신청한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재학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학기까지 활동 인정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대학에서 지정한 학기당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최대활동시간을 초과하는 활동내용은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활동의 대가로 장학금이 지급되므로 봉사활동 시간으로 중복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퇴근 시 이동시간은 멘토링 활동으로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활동도우미에 한하여 출장에 대한 증빙서류가 있을 경우 예외 인정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타 대학생 근로장학금 사업 간 중복 참여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 참여 학생은 국가근로장학금 및 다문화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탈북학생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사업에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361950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중복참여 불가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318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9960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</a:t>
              </a:r>
              <a:r>
                <a:rPr lang="en-US" altLang="ko-KR" sz="32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7490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6"/>
            <a:ext cx="7616180" cy="2778993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나의 역량을 진단하고 나의 꿈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향한 계획을 수립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현재 어떤 상태이고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역량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/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무엇이 되고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위해 무엇을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멘토링은 꿈을 이루는 과정에서 어떤 의미가 있는가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나는 이번 멘토링 활동을 통해 무엇을 얻을 것인가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얻기 위해서는 어떻게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6440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6"/>
            <a:ext cx="7616180" cy="2778993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함께 유익한 맞춤형 멘토링이 되도록 계획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여건이 허락되는 한 멘티 및 활동기관 담당자와 대화를 많이 하여 멘티가 필요한 것이 무엇인지 파악한다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활동이 끝난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달성하고자 하는 목표를 함께 설정해 본다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목표를 달성하기 위하여 수행할 멘토링 활동에 대해 내용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수단 등을 구체적으로 계획한다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활동을 위한 규칙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상호간 약속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수립한다</a:t>
            </a:r>
            <a:r>
              <a:rPr lang="en-US" altLang="ko-KR" sz="1400" kern="0" dirty="0">
                <a:solidFill>
                  <a:schemeClr val="tx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Arial Unicode MS" pitchFamily="50" charset="-127"/>
              </a:rPr>
              <a:t>.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멘티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309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454596" y="457622"/>
            <a:ext cx="1934690" cy="552458"/>
            <a:chOff x="454596" y="457622"/>
            <a:chExt cx="1934690" cy="552458"/>
          </a:xfrm>
        </p:grpSpPr>
        <p:sp>
          <p:nvSpPr>
            <p:cNvPr id="4" name="TextBox 3"/>
            <p:cNvSpPr txBox="1"/>
            <p:nvPr/>
          </p:nvSpPr>
          <p:spPr>
            <a:xfrm>
              <a:off x="454596" y="457622"/>
              <a:ext cx="14991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학습내용</a:t>
              </a:r>
              <a:endParaRPr lang="en-US" altLang="ko-KR" sz="28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49935" y="1010080"/>
              <a:ext cx="1308450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이등변 삼각형 2"/>
            <p:cNvSpPr/>
            <p:nvPr/>
          </p:nvSpPr>
          <p:spPr>
            <a:xfrm rot="16200000">
              <a:off x="2121119" y="595081"/>
              <a:ext cx="288032" cy="248303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" name="직사각형 4"/>
          <p:cNvSpPr/>
          <p:nvPr/>
        </p:nvSpPr>
        <p:spPr>
          <a:xfrm>
            <a:off x="2389609" y="142875"/>
            <a:ext cx="7357885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2836193" y="846237"/>
            <a:ext cx="1567540" cy="400110"/>
            <a:chOff x="2836193" y="846237"/>
            <a:chExt cx="1567540" cy="400110"/>
          </a:xfrm>
        </p:grpSpPr>
        <p:sp>
          <p:nvSpPr>
            <p:cNvPr id="9" name="TextBox 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2836193" y="1582054"/>
            <a:ext cx="2370645" cy="400110"/>
            <a:chOff x="2836193" y="846237"/>
            <a:chExt cx="2370645" cy="400110"/>
          </a:xfrm>
        </p:grpSpPr>
        <p:sp>
          <p:nvSpPr>
            <p:cNvPr id="16" name="TextBox 1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302149" y="846237"/>
              <a:ext cx="19046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</a:p>
          </p:txBody>
        </p:sp>
      </p:grpSp>
      <p:grpSp>
        <p:nvGrpSpPr>
          <p:cNvPr id="19" name="그룹 18"/>
          <p:cNvGrpSpPr/>
          <p:nvPr/>
        </p:nvGrpSpPr>
        <p:grpSpPr>
          <a:xfrm>
            <a:off x="2836193" y="2317871"/>
            <a:ext cx="2829103" cy="400110"/>
            <a:chOff x="2836193" y="846237"/>
            <a:chExt cx="2829103" cy="400110"/>
          </a:xfrm>
        </p:grpSpPr>
        <p:sp>
          <p:nvSpPr>
            <p:cNvPr id="20" name="TextBox 19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02149" y="846237"/>
              <a:ext cx="2363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2836193" y="3053688"/>
            <a:ext cx="2657582" cy="400110"/>
            <a:chOff x="2836193" y="846237"/>
            <a:chExt cx="2657582" cy="400110"/>
          </a:xfrm>
        </p:grpSpPr>
        <p:sp>
          <p:nvSpPr>
            <p:cNvPr id="23" name="TextBox 22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302149" y="846237"/>
              <a:ext cx="2191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</a:p>
          </p:txBody>
        </p:sp>
      </p:grpSp>
      <p:grpSp>
        <p:nvGrpSpPr>
          <p:cNvPr id="25" name="그룹 24"/>
          <p:cNvGrpSpPr/>
          <p:nvPr/>
        </p:nvGrpSpPr>
        <p:grpSpPr>
          <a:xfrm>
            <a:off x="2836193" y="3789505"/>
            <a:ext cx="1753488" cy="400110"/>
            <a:chOff x="2836193" y="846237"/>
            <a:chExt cx="1753488" cy="400110"/>
          </a:xfrm>
        </p:grpSpPr>
        <p:sp>
          <p:nvSpPr>
            <p:cNvPr id="26" name="TextBox 2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302149" y="846237"/>
              <a:ext cx="12875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</a:t>
              </a:r>
              <a:r>
                <a:rPr lang="en-US" altLang="ko-KR" sz="20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  <a:endPara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2836193" y="4525322"/>
            <a:ext cx="1567540" cy="400110"/>
            <a:chOff x="2836193" y="846237"/>
            <a:chExt cx="1567540" cy="400110"/>
          </a:xfrm>
        </p:grpSpPr>
        <p:sp>
          <p:nvSpPr>
            <p:cNvPr id="29" name="TextBox 2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2836193" y="5261138"/>
            <a:ext cx="2704069" cy="400110"/>
            <a:chOff x="2836193" y="846237"/>
            <a:chExt cx="2704069" cy="400110"/>
          </a:xfrm>
        </p:grpSpPr>
        <p:sp>
          <p:nvSpPr>
            <p:cNvPr id="32" name="TextBox 31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302149" y="846237"/>
              <a:ext cx="22381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ko-KR" altLang="en-US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18987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367294" cy="369332"/>
            <a:chOff x="1286687" y="1772816"/>
            <a:chExt cx="1367294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활동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973510" y="1412776"/>
            <a:ext cx="7870304" cy="1728192"/>
            <a:chOff x="973510" y="1412776"/>
            <a:chExt cx="7870304" cy="1728192"/>
          </a:xfrm>
        </p:grpSpPr>
        <p:sp>
          <p:nvSpPr>
            <p:cNvPr id="19" name="직사각형 18"/>
            <p:cNvSpPr/>
            <p:nvPr/>
          </p:nvSpPr>
          <p:spPr>
            <a:xfrm>
              <a:off x="1227634" y="1907307"/>
              <a:ext cx="7616180" cy="1233661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 대비 실천 현황 및 역량 향상 정도를 끊임없이 체크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후 잘하고 있는 점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개선해야 하는 점 등을 각 멘토 역량별로 끊임없이 검토한다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12" name="그룹 11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16" name="한쪽 모서리가 잘린 사각형 1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" name="한쪽 모서리가 잘린 사각형 1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tx2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한쪽 모서리가 잘린 사각형 1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1365725" y="1718127"/>
                <a:ext cx="18758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활동내용 자가점검</a:t>
                </a:r>
                <a:endPara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grpSp>
        <p:nvGrpSpPr>
          <p:cNvPr id="20" name="그룹 19"/>
          <p:cNvGrpSpPr/>
          <p:nvPr/>
        </p:nvGrpSpPr>
        <p:grpSpPr>
          <a:xfrm>
            <a:off x="973510" y="3510533"/>
            <a:ext cx="7870304" cy="2592288"/>
            <a:chOff x="973510" y="1412776"/>
            <a:chExt cx="7870304" cy="2592288"/>
          </a:xfrm>
        </p:grpSpPr>
        <p:sp>
          <p:nvSpPr>
            <p:cNvPr id="22" name="직사각형 21"/>
            <p:cNvSpPr/>
            <p:nvPr/>
          </p:nvSpPr>
          <p:spPr>
            <a:xfrm>
              <a:off x="1227634" y="1907307"/>
              <a:ext cx="7616180" cy="2097757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철저히 준비하고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멘티와 진심으로 친해지며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성실히 멘토링을 수행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하루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멘토링을 할 내용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준비물 등 체크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시작 </a:t>
              </a:r>
              <a:r>
                <a:rPr lang="en-US" altLang="ko-KR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10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분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ice breaking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관심사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학교생활 이야기 등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이전시간 내용 복습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오늘의 목표 설정 및 흥미유발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 및 멘토링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내용정리 및 차주 계획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점검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수준은 적절한지 등을 점검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보완 및 개선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grpSp>
          <p:nvGrpSpPr>
            <p:cNvPr id="23" name="그룹 22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24" name="그룹 23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26" name="한쪽 모서리가 잘린 사각형 2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한쪽 모서리가 잘린 사각형 2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tx2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" name="한쪽 모서리가 잘린 사각형 2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5" name="TextBox 24"/>
              <p:cNvSpPr txBox="1"/>
              <p:nvPr/>
            </p:nvSpPr>
            <p:spPr>
              <a:xfrm>
                <a:off x="1673503" y="1718127"/>
                <a:ext cx="12602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멘토링 실시</a:t>
                </a:r>
                <a:endParaRPr lang="en-US" altLang="ko-KR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sp>
        <p:nvSpPr>
          <p:cNvPr id="29" name="TextBox 28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30" name="직선 연결선 29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624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907232" cy="369332"/>
            <a:chOff x="1286687" y="1772816"/>
            <a:chExt cx="90723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마무리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7"/>
            <a:ext cx="7616180" cy="2673822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 달성 여부 확인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 평가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 설정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소감 나누기 등을 통해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85725"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마무리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목표점검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합의한 목표는 무엇이며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어느 정도 달성하였는가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현재평가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 초기 대비 성취현황 및 잘하고 있는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발전된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보충해야 할 점 등을 점검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목표설정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멘티의 중장기 목표 설정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목표달성 방법 연구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종료 후 멘티와의 관계 설정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673502" y="1718127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마무리</a:t>
              </a:r>
              <a:endPara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659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2528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8436" y="1312193"/>
            <a:ext cx="8905002" cy="21179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대학추천 및 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사업은 교내장학금 등과 중복수혜 가능하나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활동시간의 중복이 없어야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 참여 학생은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국가근로장학금 및 다문화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탈북학생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사업과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중복참여 불가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사업은 활동기관과 같은 기관에서 금전적 지원 또는 사회봉사인증 등을 받으며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활동할 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없음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이중수혜 불가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914710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8436" y="1312193"/>
            <a:ext cx="8837676" cy="246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멘토의 신청내용 및 제출서류가 허위로 확인될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정학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퇴학 등 학사징계를 받은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제적 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신분을 상실한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부정근로 내역이 적발된 경우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멘토의 자격 박탈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선발된 모든 멘토는 활동 시작 전 반드시 활동기관 담당자에게 사업소개 자료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매뉴얼 등을 참고하여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관련 안내를 해 주어야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부득이하게 기한 내 출근부 입력을 못하였거나 수정이 필요할 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담당자에게 입력 및 수정 요청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사업은 참여 대학별로 운영 방법 및 기간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 등이 상이함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따라서 소속대학의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rgbClr val="FF4747"/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자체 운영 기준을 꼭 확인하여 활동에 불이익이 없도록 할 것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1283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61990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6993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일정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40" name="그룹 39"/>
          <p:cNvGrpSpPr/>
          <p:nvPr/>
        </p:nvGrpSpPr>
        <p:grpSpPr>
          <a:xfrm>
            <a:off x="570037" y="3212976"/>
            <a:ext cx="2082234" cy="369332"/>
            <a:chOff x="1286687" y="1772816"/>
            <a:chExt cx="2082234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9752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 기관 찾기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803377" y="1203770"/>
            <a:ext cx="8398095" cy="1946434"/>
            <a:chOff x="803377" y="1202085"/>
            <a:chExt cx="8398095" cy="1946434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1386751"/>
              <a:ext cx="42514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2023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년도 대학생 청소년교육지원장학금 사업</a:t>
              </a:r>
              <a:endParaRPr lang="en-US" altLang="ko-KR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일정이 어떻게 되나요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79114" y="2254835"/>
              <a:ext cx="4644220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활동기간은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월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~ 2024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(12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입니다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대학별 활동시간과 기간이 상이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반드시 소속대학의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공지를 확인해주시기 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803377" y="3663496"/>
            <a:ext cx="8944118" cy="2725383"/>
            <a:chOff x="803377" y="4007038"/>
            <a:chExt cx="8944118" cy="2725383"/>
          </a:xfrm>
        </p:grpSpPr>
        <p:sp>
          <p:nvSpPr>
            <p:cNvPr id="30" name="TextBox 29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2" name="직선 연결선 31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484220" y="4320678"/>
              <a:ext cx="4083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가능한 기관은 어떻게 찾을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711516" y="5716758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5" name="직선 연결선 34"/>
            <p:cNvCxnSpPr/>
            <p:nvPr/>
          </p:nvCxnSpPr>
          <p:spPr>
            <a:xfrm>
              <a:off x="2830470" y="6628479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392359" y="5354823"/>
              <a:ext cx="6355136" cy="12253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활동가능기관 중 멘토 수요 신청한 기관은 희망근로지 신청 시 </a:t>
              </a:r>
              <a:r>
                <a:rPr lang="ko-KR" altLang="en-US" sz="1400" spc="-2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확인가능합니다</a:t>
              </a:r>
              <a:r>
                <a:rPr lang="en-US" altLang="ko-KR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  </a:t>
              </a: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 청소년교육지원장학금 사업 커뮤니티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(http://cafe.naver.com/hellodcg)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활동참고자료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게시판의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활동가능 근로기관 찾기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매뉴얼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을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참고해주시기 바랍니다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※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희망근로지 신청 경로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재단홈페이지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(www.kosaf.go.kr) 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인재육성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대학생지식멘토링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 청소년교육</a:t>
              </a:r>
              <a:endPara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 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지원사업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희망근로지 신청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70072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변경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1" name="그룹 30"/>
          <p:cNvGrpSpPr/>
          <p:nvPr/>
        </p:nvGrpSpPr>
        <p:grpSpPr>
          <a:xfrm>
            <a:off x="803377" y="1202085"/>
            <a:ext cx="8433157" cy="1946434"/>
            <a:chOff x="803377" y="1202085"/>
            <a:chExt cx="8433157" cy="1946434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525250"/>
              <a:ext cx="36231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중 활동기관을 변경할 수 있나요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379114" y="2363688"/>
              <a:ext cx="485742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부득이한 사유로 근로기관을 변경해야 할 경우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및 소속대학</a:t>
              </a:r>
              <a:endParaRPr lang="en-US" altLang="ko-KR" sz="15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담당자와의 협의 하에 변경 가능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40" name="그룹 39"/>
          <p:cNvGrpSpPr/>
          <p:nvPr/>
        </p:nvGrpSpPr>
        <p:grpSpPr>
          <a:xfrm>
            <a:off x="570037" y="3125147"/>
            <a:ext cx="1112416" cy="369332"/>
            <a:chOff x="1286687" y="1772816"/>
            <a:chExt cx="1112416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803377" y="3500045"/>
            <a:ext cx="8433157" cy="2726085"/>
            <a:chOff x="803377" y="4007038"/>
            <a:chExt cx="8433157" cy="2726085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4320678"/>
              <a:ext cx="3778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사업참여 시 별도의 성적기준이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54427" y="5717460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773381" y="6629181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79114" y="5479185"/>
              <a:ext cx="4857420" cy="10699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 멘토의 경우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초중등학교에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배정될 멘토는 성적기준 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C0(70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/100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 만점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이상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충족해야합니다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신입생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편입생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재입학생의 경우 첫 학기에 한해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 적용을 받지 않습니다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.)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03366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지급일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1" name="그룹 30"/>
          <p:cNvGrpSpPr/>
          <p:nvPr/>
        </p:nvGrpSpPr>
        <p:grpSpPr>
          <a:xfrm>
            <a:off x="803377" y="1202085"/>
            <a:ext cx="8818571" cy="2027967"/>
            <a:chOff x="803377" y="1202085"/>
            <a:chExt cx="8818571" cy="2027967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525250"/>
              <a:ext cx="31133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 일자는 언제인가요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04728" y="2214389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2623682" y="3126110"/>
              <a:ext cx="6649798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185571" y="2270056"/>
              <a:ext cx="6436377" cy="8540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참여대학별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장학금의 지급 일자는 상이합니다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기관에서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활동하는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모든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멘토의</a:t>
              </a:r>
              <a:endPara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출근부가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제출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되고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대학의 승인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 이루어진 후 장학금 지급이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가능하므로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일정에 맞추어 출근부 제출이 잘 될 수 있도록 기관 담당자에게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안내해주시기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7" name="그룹 16"/>
          <p:cNvGrpSpPr/>
          <p:nvPr/>
        </p:nvGrpSpPr>
        <p:grpSpPr>
          <a:xfrm>
            <a:off x="803377" y="4005064"/>
            <a:ext cx="8398095" cy="1946434"/>
            <a:chOff x="803377" y="1202085"/>
            <a:chExt cx="8398095" cy="1946434"/>
          </a:xfrm>
        </p:grpSpPr>
        <p:sp>
          <p:nvSpPr>
            <p:cNvPr id="18" name="TextBox 1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9" name="직선 연결선 18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484220" y="1386751"/>
              <a:ext cx="29081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 학적변동이 있을 경우</a:t>
              </a:r>
              <a:endParaRPr lang="en-US" altLang="ko-KR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장학금을 지급받을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4" name="직선 연결선 23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79114" y="2254835"/>
              <a:ext cx="4568879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당시 재학생이면 활동이 가능하나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학적 변동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휴학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졸업 등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 있을 경우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변동일자까지의</a:t>
              </a:r>
              <a:r>
                <a:rPr lang="en-US" altLang="ko-KR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에 대해서만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장학금이 지급됩니다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2263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" name="그룹 4"/>
          <p:cNvGrpSpPr/>
          <p:nvPr/>
        </p:nvGrpSpPr>
        <p:grpSpPr>
          <a:xfrm>
            <a:off x="1814966" y="1962471"/>
            <a:ext cx="6276077" cy="3116751"/>
            <a:chOff x="1814966" y="2221928"/>
            <a:chExt cx="6276077" cy="3116751"/>
          </a:xfrm>
        </p:grpSpPr>
        <p:sp>
          <p:nvSpPr>
            <p:cNvPr id="4" name="TextBox 3"/>
            <p:cNvSpPr txBox="1"/>
            <p:nvPr/>
          </p:nvSpPr>
          <p:spPr>
            <a:xfrm>
              <a:off x="1814966" y="2221928"/>
              <a:ext cx="6276077" cy="3116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4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감사합니다</a:t>
              </a:r>
              <a:endParaRPr lang="en-US" altLang="ko-KR" sz="40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한국장학재단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청년취업장학부</a:t>
              </a: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근로장학팀</a:t>
              </a:r>
              <a:endParaRPr lang="en-US" altLang="ko-KR" sz="28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연락처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1599-2290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메일주소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kormentoring@kosaf.go.kr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커뮤니티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http://cafe.naver.com/hellodcg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홈페이지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http://www.kosaf.go.kr</a:t>
              </a: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1944754" y="3203451"/>
              <a:ext cx="6016492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386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5175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소개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06469" y="1265992"/>
            <a:ext cx="8350987" cy="73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대학생이 멘토링 활동을 희망하는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학생들에게 교과보충과 상담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학교생활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교우관계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진로 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활동을 수행하고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그 대가로 장학금을 지급하는 사업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38436" y="3789040"/>
            <a:ext cx="8751068" cy="73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대학생들의 지식과 경험을 나누는 가치 있는 근로 기회 제공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청소년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지원을 통한 균등한 교육기회 제공으로 교육격차 해소에 기여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0037" y="3347700"/>
            <a:ext cx="1162110" cy="369332"/>
            <a:chOff x="1286687" y="1772816"/>
            <a:chExt cx="1162110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목적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0635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대상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38436" y="1283618"/>
            <a:ext cx="4028667" cy="394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참여대학 재학생 중 아래의 조건을 충족한 학생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47313" y="4014356"/>
            <a:ext cx="9000181" cy="3102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⦁ 대한민국 국적으로 외국대학에 재학 중인 대학생</a:t>
            </a:r>
          </a:p>
          <a:p>
            <a:pPr fontAlgn="base"/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⦁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휴학생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졸업생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자퇴생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대학원생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조기취업자</a:t>
            </a:r>
            <a:r>
              <a:rPr lang="ko-KR" altLang="en-US" sz="1600" b="1" spc="-150" baseline="3000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*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산업체 </a:t>
            </a:r>
            <a:r>
              <a:rPr lang="ko-KR" altLang="en-US" sz="1600" b="1" spc="-150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위탁생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시간제 </a:t>
            </a:r>
            <a:r>
              <a:rPr lang="ko-KR" altLang="en-US" sz="1600" b="1" spc="-150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등록생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평생교육시설 </a:t>
            </a:r>
            <a:r>
              <a:rPr lang="ko-KR" altLang="en-US" sz="1600" b="1" spc="-150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등록생</a:t>
            </a:r>
            <a:endParaRPr lang="en-US" altLang="ko-KR" sz="1600" b="1" spc="-150" dirty="0"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* 조기취업자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재직증명서 및 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</a:t>
            </a:r>
            <a:r>
              <a:rPr lang="ko-KR" altLang="en-US" sz="1600" b="1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대보험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가입내역이 확인되는 경우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일용직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아르바이트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체험형 </a:t>
            </a:r>
            <a:endParaRPr lang="en-US" altLang="ko-KR" sz="1600" b="1" dirty="0"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인턴은 조기취업자에 해당하지 않음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600" b="1" dirty="0"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※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신청 이후 학적 변동이 있을 경우 변동 당일의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활동까지만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인정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-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다음 학기 휴학을 위해 미리 휴학을 신청한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재학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학기까지 활동 인정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※ 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졸업 </a:t>
            </a:r>
            <a:r>
              <a:rPr lang="ko-KR" altLang="en-US" sz="1600" b="1" dirty="0" err="1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유예자</a:t>
            </a:r>
            <a:r>
              <a:rPr lang="en-US" altLang="ko-KR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초과학기 등록자 등 멘토로 선발될 수 있는 ‘재학생’ 여부의 판단은 해당 대학의 학칙</a:t>
            </a:r>
            <a:endParaRPr lang="en-US" altLang="ko-KR" sz="1600" b="1" dirty="0">
              <a:solidFill>
                <a:srgbClr val="FF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등 자체 학사운영에 따름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8915" y="3573016"/>
            <a:ext cx="1367294" cy="369332"/>
            <a:chOff x="1286687" y="1772816"/>
            <a:chExt cx="1367294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제외 대상자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직사각형 1">
            <a:extLst>
              <a:ext uri="{FF2B5EF4-FFF2-40B4-BE49-F238E27FC236}">
                <a16:creationId xmlns:a16="http://schemas.microsoft.com/office/drawing/2014/main" id="{DB52FCA4-68EA-4673-B05C-F12C62F78731}"/>
              </a:ext>
            </a:extLst>
          </p:cNvPr>
          <p:cNvSpPr/>
          <p:nvPr/>
        </p:nvSpPr>
        <p:spPr>
          <a:xfrm>
            <a:off x="867572" y="1785296"/>
            <a:ext cx="7920880" cy="154452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자격기준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➊ 대한민국 국적 소지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➋ 지원대상 대학의 재학생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휴학생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시간제 </a:t>
            </a:r>
            <a:r>
              <a:rPr lang="ko-KR" altLang="en-US" sz="14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등록생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등 제외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➌「아동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‧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청소년의 성보호에 관한 </a:t>
            </a:r>
            <a:r>
              <a:rPr lang="ko-KR" altLang="en-US" sz="14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법률」등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관련 결격사유에 해당하지 않는 자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성적기준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성적기준 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C</a:t>
            </a:r>
            <a:r>
              <a:rPr lang="en-US" altLang="ko-KR" sz="1400" baseline="300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0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(70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점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/100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점 만점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이상을 충족하는 자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학칙 등에 따라 징계 중인 경우 해당기간 내 사업참여 불가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4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대학 내 자체선발기준 수립 필수</a:t>
            </a:r>
            <a:endParaRPr lang="ko-KR" altLang="en-US" sz="14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대학의 추천에 따라 한국장학재단에서 승인하는 경우 재학 중 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회에 한해 성적기준 적용 완화</a:t>
            </a:r>
            <a:endParaRPr lang="en-US" altLang="ko-KR" sz="14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(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교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‧</a:t>
            </a:r>
            <a:r>
              <a:rPr lang="ko-KR" altLang="en-US" sz="14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사대생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등 대학생 </a:t>
            </a:r>
            <a:r>
              <a:rPr lang="ko-KR" altLang="en-US" sz="14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튜터링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사업 승인이력 포함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4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4897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575275"/>
              </p:ext>
            </p:extLst>
          </p:nvPr>
        </p:nvGraphicFramePr>
        <p:xfrm>
          <a:off x="560512" y="731452"/>
          <a:ext cx="8784976" cy="5810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4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01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사업 기간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2024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(1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(2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9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2024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219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기관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전국 초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중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고교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특수학교 포함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지역아동센터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학교 밖 청소년지원센터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*</a:t>
                      </a:r>
                      <a:r>
                        <a:rPr lang="en-US" altLang="ko-KR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VMS, 1365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400" b="0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정부인증포털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</a:t>
                      </a:r>
                      <a:r>
                        <a:rPr lang="ko-KR" altLang="en-US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등록</a:t>
                      </a: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시설</a:t>
                      </a:r>
                      <a:r>
                        <a:rPr lang="en-US" altLang="ko-KR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청소년방과후아카데미 운영시설</a:t>
                      </a:r>
                      <a:r>
                        <a:rPr lang="en-US" altLang="ko-KR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한국청소년활동진흥원 인증</a:t>
                      </a:r>
                      <a:r>
                        <a:rPr lang="en-US" altLang="ko-KR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), </a:t>
                      </a:r>
                      <a:r>
                        <a:rPr lang="ko-KR" altLang="en-US" sz="14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한국장학재단</a:t>
                      </a: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으로 제한</a:t>
                      </a:r>
                      <a:endParaRPr lang="en-US" altLang="ko-KR" sz="1500" b="1" kern="1200" spc="-17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아동권리보장원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(www.icareinfo.go.kr),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보건복지부 사회복지자원봉사인증관리센터 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VMS</a:t>
                      </a:r>
                    </a:p>
                    <a:p>
                      <a:pPr marL="0" marR="0" lvl="0" indent="176213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(www.vms.or.kr),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행정자치부 자원봉사포탈 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1365(www.1365.go.kr), </a:t>
                      </a:r>
                      <a:r>
                        <a:rPr lang="ko-KR" altLang="en-US" sz="1400" kern="1200" dirty="0" err="1">
                          <a:solidFill>
                            <a:srgbClr val="40404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청소년방과후아카데미</a:t>
                      </a:r>
                      <a:r>
                        <a:rPr lang="ko-KR" altLang="en-US" sz="1400" kern="1200" dirty="0">
                          <a:solidFill>
                            <a:srgbClr val="40404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</a:t>
                      </a:r>
                      <a:endParaRPr lang="en-US" altLang="ko-KR" sz="1400" kern="1200" dirty="0">
                        <a:solidFill>
                          <a:srgbClr val="40404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176213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rgbClr val="40404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(www.youth.go.kr/yaca/index.do)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에 등록되어 있는 시설로 제한함</a:t>
                      </a:r>
                      <a:endParaRPr lang="en-US" altLang="ko-KR" sz="14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400" b="1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어린이집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유치원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노인복지시설 등 활동 불가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멘티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학생</a:t>
                      </a:r>
                      <a:r>
                        <a:rPr lang="en-US" altLang="ko-KR" sz="1500" b="1" kern="1200" spc="-150" baseline="30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*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특수학교 및 학교 밖 청소년 포함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시간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360363" algn="l" defTabSz="914400" rtl="0" eaLnBrk="1" latinLnBrk="1" hangingPunct="1"/>
                      <a:r>
                        <a:rPr lang="en-US" altLang="ko-KR" sz="12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2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활동시간은 소속대학에 따라 상이할 수 있음</a:t>
                      </a:r>
                      <a:endParaRPr lang="ko-KR" altLang="en-US" sz="11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4747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장소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indent="-180975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대면 멘토링의 경우 멘티 소속학교로 하되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멘토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기관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및 멘티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대학 간 협의를 통해 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0000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활동장소 변경 가능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0000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</a:t>
                      </a:r>
                      <a:r>
                        <a:rPr lang="en-US" altLang="ko-KR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장소변경은 공공시설로 한하며</a:t>
                      </a:r>
                      <a:r>
                        <a:rPr lang="en-US" altLang="ko-KR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학습보충 및 상담 등 교육활동 이외에 부적절한 상황이 발생하지 않도록 유의</a:t>
                      </a:r>
                      <a:endParaRPr lang="en-US" altLang="ko-KR" sz="13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내용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indent="-180975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학생을 대상으로 학습보충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상담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학교생활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교우관계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진로 등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및 피드백 등 지원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723512"/>
              </p:ext>
            </p:extLst>
          </p:nvPr>
        </p:nvGraphicFramePr>
        <p:xfrm>
          <a:off x="2360712" y="4194454"/>
          <a:ext cx="6604000" cy="8366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602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520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05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0412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0829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유형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9" name="양쪽 대괄호 8"/>
          <p:cNvSpPr/>
          <p:nvPr/>
        </p:nvSpPr>
        <p:spPr>
          <a:xfrm>
            <a:off x="829494" y="1420205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발굴형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(A</a:t>
            </a:r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22" name="양쪽 대괄호 21"/>
          <p:cNvSpPr/>
          <p:nvPr/>
        </p:nvSpPr>
        <p:spPr>
          <a:xfrm>
            <a:off x="829494" y="2104281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발굴형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(B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26668" y="1487567"/>
            <a:ext cx="66543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대학과 연계 및 협약을 통해 발굴한 기관 또는 수요조사시스템을 통해 멘토 수요를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등록한 기관에 배정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26668" y="2181168"/>
            <a:ext cx="64331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선발된 학생이 희망하는 기관을 방문하여 활동기관 담당자와 멘토링 관련 내용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협의 후 멘토링 활동 진행</a:t>
            </a:r>
          </a:p>
        </p:txBody>
      </p:sp>
      <p:grpSp>
        <p:nvGrpSpPr>
          <p:cNvPr id="26" name="그룹 25"/>
          <p:cNvGrpSpPr/>
          <p:nvPr/>
        </p:nvGrpSpPr>
        <p:grpSpPr>
          <a:xfrm>
            <a:off x="570037" y="2996952"/>
            <a:ext cx="1112416" cy="369332"/>
            <a:chOff x="1286687" y="1772816"/>
            <a:chExt cx="1112416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참고사항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3" name="직사각형 22"/>
          <p:cNvSpPr/>
          <p:nvPr/>
        </p:nvSpPr>
        <p:spPr>
          <a:xfrm>
            <a:off x="920552" y="3573016"/>
            <a:ext cx="8208912" cy="2521792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가능 기관은 전국 초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고교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아동권리보장원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(www.icareinfo.go.kr),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 밖 청소년지원센터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사회복지자원봉사인증관리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VMS(www.vms.or.kr), 1365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자원봉사포털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(www.1365.go.kr)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에 등록된 시설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청소년방과후아카데미 운영시설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한국청소년활동진흥원 인증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한국장학재단으로 제한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/>
            </a:r>
            <a:b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</a:br>
            <a:r>
              <a:rPr lang="ko-KR" altLang="en-US" sz="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수요조사시스템 외의 사업 참여를 희망하는 신규 활동기관에 대해서는 멘토가 대학으로 기관등록 신청서를 제출하고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등록이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이루어진 뒤 멘토 배정 가능</a:t>
            </a:r>
            <a:endParaRPr lang="en-US" altLang="ko-KR" sz="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반드시 대학 담당자의 승인을 얻은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매칭이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이루어져야 활동 가능함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멘토와 활동기관 및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근로지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담당자가 가족관계 등의 이해관계가 있을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대학에 신고하여 대학은 즉시 멘토링을 중단하고 다른 활동기관 및 근로지에서 멘토링 활동을 수행할 수 있도록 조치</a:t>
            </a:r>
          </a:p>
        </p:txBody>
      </p:sp>
    </p:spTree>
    <p:extLst>
      <p:ext uri="{BB962C8B-B14F-4D97-AF65-F5344CB8AC3E}">
        <p14:creationId xmlns:p14="http://schemas.microsoft.com/office/powerpoint/2010/main" val="1153030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3" y="159680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사업신청 방법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438525"/>
            <a:ext cx="1877049" cy="369332"/>
            <a:chOff x="1286687" y="1772816"/>
            <a:chExt cx="187704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7700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및 선발 절차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4" name="모서리가 둥근 직사각형 43"/>
          <p:cNvSpPr/>
          <p:nvPr/>
        </p:nvSpPr>
        <p:spPr>
          <a:xfrm>
            <a:off x="7490427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2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희망근로지 신청</a:t>
            </a:r>
            <a:endParaRPr lang="en-US" altLang="ko-KR" b="1" spc="-2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5253334" y="525544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배정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모서리가 둥근 직사각형 45"/>
          <p:cNvSpPr/>
          <p:nvPr/>
        </p:nvSpPr>
        <p:spPr>
          <a:xfrm>
            <a:off x="3016244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배정 확인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779154" y="525544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 및 멘토링 활동</a:t>
            </a:r>
            <a:endParaRPr lang="en-US" altLang="ko-KR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49" name="모서리가 둥근 직사각형 48"/>
          <p:cNvSpPr/>
          <p:nvPr/>
        </p:nvSpPr>
        <p:spPr>
          <a:xfrm>
            <a:off x="7490427" y="412027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수요신청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</a:p>
        </p:txBody>
      </p:sp>
      <p:sp>
        <p:nvSpPr>
          <p:cNvPr id="50" name="모서리가 둥근 직사각형 49"/>
          <p:cNvSpPr/>
          <p:nvPr/>
        </p:nvSpPr>
        <p:spPr>
          <a:xfrm>
            <a:off x="5253338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1" name="모서리가 둥근 직사각형 50"/>
          <p:cNvSpPr/>
          <p:nvPr/>
        </p:nvSpPr>
        <p:spPr>
          <a:xfrm>
            <a:off x="3016246" y="412027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2" name="모서리가 둥근 직사각형 51"/>
          <p:cNvSpPr/>
          <p:nvPr/>
        </p:nvSpPr>
        <p:spPr>
          <a:xfrm>
            <a:off x="779154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56251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93343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30434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5" name="TextBox 54"/>
          <p:cNvSpPr txBox="1"/>
          <p:nvPr/>
        </p:nvSpPr>
        <p:spPr>
          <a:xfrm rot="5400000">
            <a:off x="8148978" y="4811839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6" name="TextBox 55"/>
          <p:cNvSpPr txBox="1"/>
          <p:nvPr/>
        </p:nvSpPr>
        <p:spPr>
          <a:xfrm rot="10800000">
            <a:off x="7030431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7" name="TextBox 56"/>
          <p:cNvSpPr txBox="1"/>
          <p:nvPr/>
        </p:nvSpPr>
        <p:spPr>
          <a:xfrm rot="10800000">
            <a:off x="479334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8" name="TextBox 57"/>
          <p:cNvSpPr txBox="1"/>
          <p:nvPr/>
        </p:nvSpPr>
        <p:spPr>
          <a:xfrm rot="10800000">
            <a:off x="255625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4" name="양쪽 대괄호 73"/>
          <p:cNvSpPr/>
          <p:nvPr/>
        </p:nvSpPr>
        <p:spPr>
          <a:xfrm>
            <a:off x="779154" y="1488162"/>
            <a:ext cx="1333649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홈페이지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193761" y="1489368"/>
            <a:ext cx="7712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 홈페이지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(www.kosaf.go.kr)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로그인 → 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지식멘토링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</a:t>
            </a:r>
          </a:p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– 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청소년교육지원사업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</a:t>
            </a:r>
          </a:p>
        </p:txBody>
      </p:sp>
      <p:sp>
        <p:nvSpPr>
          <p:cNvPr id="76" name="양쪽 대괄호 75"/>
          <p:cNvSpPr/>
          <p:nvPr/>
        </p:nvSpPr>
        <p:spPr>
          <a:xfrm>
            <a:off x="742958" y="2393254"/>
            <a:ext cx="1369845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193761" y="2442316"/>
            <a:ext cx="7367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한국장학재단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로그인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지식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– 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  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교육지원사업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 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</a:t>
            </a:r>
          </a:p>
        </p:txBody>
      </p:sp>
    </p:spTree>
    <p:extLst>
      <p:ext uri="{BB962C8B-B14F-4D97-AF65-F5344CB8AC3E}">
        <p14:creationId xmlns:p14="http://schemas.microsoft.com/office/powerpoint/2010/main" val="337801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b="1" spc="-150">
            <a:ln>
              <a:solidFill>
                <a:schemeClr val="accent1">
                  <a:alpha val="0"/>
                </a:schemeClr>
              </a:solidFill>
            </a:ln>
            <a:solidFill>
              <a:schemeClr val="tx2">
                <a:lumMod val="75000"/>
              </a:schemeClr>
            </a:solidFill>
            <a:latin typeface="함초롬돋움" panose="020B0504000101010101" pitchFamily="50" charset="-127"/>
            <a:ea typeface="함초롬돋움" panose="020B0504000101010101" pitchFamily="50" charset="-127"/>
            <a:cs typeface="함초롬돋움" panose="020B0504000101010101" pitchFamily="50" charset="-127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4887</TotalTime>
  <Words>2245</Words>
  <Application>Microsoft Office PowerPoint</Application>
  <PresentationFormat>A4 용지(210x297mm)</PresentationFormat>
  <Paragraphs>347</Paragraphs>
  <Slides>29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4" baseType="lpstr">
      <vt:lpstr>Arial Unicode MS</vt:lpstr>
      <vt:lpstr>맑은 고딕</vt:lpstr>
      <vt:lpstr>함초롬돋움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kosaf</dc:creator>
  <cp:lastModifiedBy>USER</cp:lastModifiedBy>
  <cp:revision>126</cp:revision>
  <dcterms:created xsi:type="dcterms:W3CDTF">2018-08-22T06:52:58Z</dcterms:created>
  <dcterms:modified xsi:type="dcterms:W3CDTF">2023-09-18T02:08:38Z</dcterms:modified>
</cp:coreProperties>
</file>