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3" r:id="rId2"/>
    <p:sldId id="258" r:id="rId3"/>
    <p:sldId id="295" r:id="rId4"/>
    <p:sldId id="303" r:id="rId5"/>
    <p:sldId id="257" r:id="rId6"/>
    <p:sldId id="269" r:id="rId7"/>
    <p:sldId id="296" r:id="rId8"/>
    <p:sldId id="263" r:id="rId9"/>
    <p:sldId id="270" r:id="rId10"/>
    <p:sldId id="297" r:id="rId11"/>
    <p:sldId id="272" r:id="rId12"/>
    <p:sldId id="298" r:id="rId13"/>
    <p:sldId id="274" r:id="rId14"/>
    <p:sldId id="275" r:id="rId15"/>
    <p:sldId id="276" r:id="rId16"/>
    <p:sldId id="277" r:id="rId17"/>
    <p:sldId id="299" r:id="rId18"/>
    <p:sldId id="279" r:id="rId19"/>
    <p:sldId id="280" r:id="rId20"/>
    <p:sldId id="281" r:id="rId21"/>
    <p:sldId id="282" r:id="rId22"/>
    <p:sldId id="300" r:id="rId23"/>
    <p:sldId id="302" r:id="rId24"/>
    <p:sldId id="285" r:id="rId25"/>
    <p:sldId id="301" r:id="rId26"/>
    <p:sldId id="287" r:id="rId27"/>
    <p:sldId id="288" r:id="rId28"/>
    <p:sldId id="289" r:id="rId29"/>
    <p:sldId id="290" r:id="rId30"/>
  </p:sldIdLst>
  <p:sldSz cx="9906000" cy="6858000" type="A4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04040"/>
    <a:srgbClr val="FF4747"/>
    <a:srgbClr val="EFF8FF"/>
    <a:srgbClr val="F3FAFF"/>
    <a:srgbClr val="DDF0FF"/>
    <a:srgbClr val="F2F2F2"/>
    <a:srgbClr val="FCFCFC"/>
    <a:srgbClr val="0594FF"/>
    <a:srgbClr val="E4EDF8"/>
    <a:srgbClr val="CDDE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416" y="10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F270F-E7B7-4986-8EE3-D81121521448}" type="datetimeFigureOut">
              <a:rPr lang="ko-KR" altLang="en-US" smtClean="0"/>
              <a:t>2023-12-01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A4AA7-1A3D-42BE-9753-6E3B40AE2BC2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07323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F270F-E7B7-4986-8EE3-D81121521448}" type="datetimeFigureOut">
              <a:rPr lang="ko-KR" altLang="en-US" smtClean="0"/>
              <a:t>2023-12-01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A4AA7-1A3D-42BE-9753-6E3B40AE2BC2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91607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F270F-E7B7-4986-8EE3-D81121521448}" type="datetimeFigureOut">
              <a:rPr lang="ko-KR" altLang="en-US" smtClean="0"/>
              <a:t>2023-12-01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A4AA7-1A3D-42BE-9753-6E3B40AE2BC2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49464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F270F-E7B7-4986-8EE3-D81121521448}" type="datetimeFigureOut">
              <a:rPr lang="ko-KR" altLang="en-US" smtClean="0"/>
              <a:t>2023-12-01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A4AA7-1A3D-42BE-9753-6E3B40AE2BC2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231386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F270F-E7B7-4986-8EE3-D81121521448}" type="datetimeFigureOut">
              <a:rPr lang="ko-KR" altLang="en-US" smtClean="0"/>
              <a:t>2023-12-01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A4AA7-1A3D-42BE-9753-6E3B40AE2BC2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319563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F270F-E7B7-4986-8EE3-D81121521448}" type="datetimeFigureOut">
              <a:rPr lang="ko-KR" altLang="en-US" smtClean="0"/>
              <a:t>2023-12-01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A4AA7-1A3D-42BE-9753-6E3B40AE2BC2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14538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F270F-E7B7-4986-8EE3-D81121521448}" type="datetimeFigureOut">
              <a:rPr lang="ko-KR" altLang="en-US" smtClean="0"/>
              <a:t>2023-12-01</a:t>
            </a:fld>
            <a:endParaRPr lang="ko-KR" altLang="en-US" dirty="0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A4AA7-1A3D-42BE-9753-6E3B40AE2BC2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562053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F270F-E7B7-4986-8EE3-D81121521448}" type="datetimeFigureOut">
              <a:rPr lang="ko-KR" altLang="en-US" smtClean="0"/>
              <a:t>2023-12-01</a:t>
            </a:fld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A4AA7-1A3D-42BE-9753-6E3B40AE2BC2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06291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F270F-E7B7-4986-8EE3-D81121521448}" type="datetimeFigureOut">
              <a:rPr lang="ko-KR" altLang="en-US" smtClean="0"/>
              <a:t>2023-12-01</a:t>
            </a:fld>
            <a:endParaRPr lang="ko-KR" altLang="en-US" dirty="0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A4AA7-1A3D-42BE-9753-6E3B40AE2BC2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46528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F270F-E7B7-4986-8EE3-D81121521448}" type="datetimeFigureOut">
              <a:rPr lang="ko-KR" altLang="en-US" smtClean="0"/>
              <a:t>2023-12-01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A4AA7-1A3D-42BE-9753-6E3B40AE2BC2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587700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F270F-E7B7-4986-8EE3-D81121521448}" type="datetimeFigureOut">
              <a:rPr lang="ko-KR" altLang="en-US" smtClean="0"/>
              <a:t>2023-12-01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A4AA7-1A3D-42BE-9753-6E3B40AE2BC2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981368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0000">
              <a:srgbClr val="17375E"/>
            </a:gs>
            <a:gs pos="20000">
              <a:srgbClr val="17375E"/>
            </a:gs>
            <a:gs pos="0">
              <a:schemeClr val="tx2">
                <a:lumMod val="75000"/>
                <a:alpha val="80000"/>
              </a:schemeClr>
            </a:gs>
            <a:gs pos="50000">
              <a:schemeClr val="tx2">
                <a:lumMod val="75000"/>
              </a:schemeClr>
            </a:gs>
            <a:gs pos="100000">
              <a:schemeClr val="tx2">
                <a:lumMod val="75000"/>
                <a:alpha val="80000"/>
              </a:schemeClr>
            </a:gs>
          </a:gsLst>
          <a:lin ang="27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3F270F-E7B7-4986-8EE3-D81121521448}" type="datetimeFigureOut">
              <a:rPr lang="ko-KR" altLang="en-US" smtClean="0"/>
              <a:t>2023-12-01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FA4AA7-1A3D-42BE-9753-6E3B40AE2BC2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07442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s/_rels/slide2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s/_rels/slide2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그림 8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pSp>
        <p:nvGrpSpPr>
          <p:cNvPr id="23" name="그룹 22"/>
          <p:cNvGrpSpPr/>
          <p:nvPr/>
        </p:nvGrpSpPr>
        <p:grpSpPr>
          <a:xfrm>
            <a:off x="2133600" y="598153"/>
            <a:ext cx="5638800" cy="5661694"/>
            <a:chOff x="2047280" y="523280"/>
            <a:chExt cx="5790232" cy="5813748"/>
          </a:xfrm>
        </p:grpSpPr>
        <p:sp>
          <p:nvSpPr>
            <p:cNvPr id="3" name="십이각형 2"/>
            <p:cNvSpPr/>
            <p:nvPr/>
          </p:nvSpPr>
          <p:spPr>
            <a:xfrm rot="620411">
              <a:off x="2183435" y="659436"/>
              <a:ext cx="5539132" cy="5539130"/>
            </a:xfrm>
            <a:prstGeom prst="dodecagon">
              <a:avLst/>
            </a:pr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" name="자유형 4"/>
            <p:cNvSpPr/>
            <p:nvPr/>
          </p:nvSpPr>
          <p:spPr>
            <a:xfrm>
              <a:off x="2095500" y="558800"/>
              <a:ext cx="4064000" cy="4038600"/>
            </a:xfrm>
            <a:custGeom>
              <a:avLst/>
              <a:gdLst>
                <a:gd name="connsiteX0" fmla="*/ 2622550 w 4064000"/>
                <a:gd name="connsiteY0" fmla="*/ 0 h 4038600"/>
                <a:gd name="connsiteX1" fmla="*/ 2895600 w 4064000"/>
                <a:gd name="connsiteY1" fmla="*/ 831850 h 4038600"/>
                <a:gd name="connsiteX2" fmla="*/ 2254250 w 4064000"/>
                <a:gd name="connsiteY2" fmla="*/ 1682750 h 4038600"/>
                <a:gd name="connsiteX3" fmla="*/ 2101850 w 4064000"/>
                <a:gd name="connsiteY3" fmla="*/ 806450 h 4038600"/>
                <a:gd name="connsiteX4" fmla="*/ 2914650 w 4064000"/>
                <a:gd name="connsiteY4" fmla="*/ 825500 h 4038600"/>
                <a:gd name="connsiteX5" fmla="*/ 3848100 w 4064000"/>
                <a:gd name="connsiteY5" fmla="*/ 1435100 h 4038600"/>
                <a:gd name="connsiteX6" fmla="*/ 3289300 w 4064000"/>
                <a:gd name="connsiteY6" fmla="*/ 387350 h 4038600"/>
                <a:gd name="connsiteX7" fmla="*/ 2908300 w 4064000"/>
                <a:gd name="connsiteY7" fmla="*/ 838200 h 4038600"/>
                <a:gd name="connsiteX8" fmla="*/ 2482850 w 4064000"/>
                <a:gd name="connsiteY8" fmla="*/ 2381250 h 4038600"/>
                <a:gd name="connsiteX9" fmla="*/ 1606550 w 4064000"/>
                <a:gd name="connsiteY9" fmla="*/ 2197100 h 4038600"/>
                <a:gd name="connsiteX10" fmla="*/ 2228850 w 4064000"/>
                <a:gd name="connsiteY10" fmla="*/ 1695450 h 4038600"/>
                <a:gd name="connsiteX11" fmla="*/ 1231900 w 4064000"/>
                <a:gd name="connsiteY11" fmla="*/ 501650 h 4038600"/>
                <a:gd name="connsiteX12" fmla="*/ 1593850 w 4064000"/>
                <a:gd name="connsiteY12" fmla="*/ 2203450 h 4038600"/>
                <a:gd name="connsiteX13" fmla="*/ 996950 w 4064000"/>
                <a:gd name="connsiteY13" fmla="*/ 1504950 h 4038600"/>
                <a:gd name="connsiteX14" fmla="*/ 266700 w 4064000"/>
                <a:gd name="connsiteY14" fmla="*/ 1631950 h 4038600"/>
                <a:gd name="connsiteX15" fmla="*/ 552450 w 4064000"/>
                <a:gd name="connsiteY15" fmla="*/ 2171700 h 4038600"/>
                <a:gd name="connsiteX16" fmla="*/ 996950 w 4064000"/>
                <a:gd name="connsiteY16" fmla="*/ 1504950 h 4038600"/>
                <a:gd name="connsiteX17" fmla="*/ 1022350 w 4064000"/>
                <a:gd name="connsiteY17" fmla="*/ 3086100 h 4038600"/>
                <a:gd name="connsiteX18" fmla="*/ 2470150 w 4064000"/>
                <a:gd name="connsiteY18" fmla="*/ 2381250 h 4038600"/>
                <a:gd name="connsiteX19" fmla="*/ 2451100 w 4064000"/>
                <a:gd name="connsiteY19" fmla="*/ 3289300 h 4038600"/>
                <a:gd name="connsiteX20" fmla="*/ 1035050 w 4064000"/>
                <a:gd name="connsiteY20" fmla="*/ 3073400 h 4038600"/>
                <a:gd name="connsiteX21" fmla="*/ 0 w 4064000"/>
                <a:gd name="connsiteY21" fmla="*/ 3067050 h 4038600"/>
                <a:gd name="connsiteX22" fmla="*/ 546100 w 4064000"/>
                <a:gd name="connsiteY22" fmla="*/ 2152650 h 4038600"/>
                <a:gd name="connsiteX23" fmla="*/ 1022350 w 4064000"/>
                <a:gd name="connsiteY23" fmla="*/ 3098800 h 4038600"/>
                <a:gd name="connsiteX24" fmla="*/ 812800 w 4064000"/>
                <a:gd name="connsiteY24" fmla="*/ 3854450 h 4038600"/>
                <a:gd name="connsiteX25" fmla="*/ 1504950 w 4064000"/>
                <a:gd name="connsiteY25" fmla="*/ 4038600 h 4038600"/>
                <a:gd name="connsiteX26" fmla="*/ 2425700 w 4064000"/>
                <a:gd name="connsiteY26" fmla="*/ 3282950 h 4038600"/>
                <a:gd name="connsiteX27" fmla="*/ 2844800 w 4064000"/>
                <a:gd name="connsiteY27" fmla="*/ 3549650 h 4038600"/>
                <a:gd name="connsiteX28" fmla="*/ 3321050 w 4064000"/>
                <a:gd name="connsiteY28" fmla="*/ 3143250 h 4038600"/>
                <a:gd name="connsiteX29" fmla="*/ 3854450 w 4064000"/>
                <a:gd name="connsiteY29" fmla="*/ 3308350 h 4038600"/>
                <a:gd name="connsiteX30" fmla="*/ 3898900 w 4064000"/>
                <a:gd name="connsiteY30" fmla="*/ 2470150 h 4038600"/>
                <a:gd name="connsiteX31" fmla="*/ 3238500 w 4064000"/>
                <a:gd name="connsiteY31" fmla="*/ 1771650 h 4038600"/>
                <a:gd name="connsiteX32" fmla="*/ 3841750 w 4064000"/>
                <a:gd name="connsiteY32" fmla="*/ 1441450 h 4038600"/>
                <a:gd name="connsiteX33" fmla="*/ 4064000 w 4064000"/>
                <a:gd name="connsiteY33" fmla="*/ 285750 h 4038600"/>
                <a:gd name="connsiteX34" fmla="*/ 3295650 w 4064000"/>
                <a:gd name="connsiteY34" fmla="*/ 381000 h 403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4064000" h="4038600">
                  <a:moveTo>
                    <a:pt x="2622550" y="0"/>
                  </a:moveTo>
                  <a:lnTo>
                    <a:pt x="2895600" y="831850"/>
                  </a:lnTo>
                  <a:lnTo>
                    <a:pt x="2254250" y="1682750"/>
                  </a:lnTo>
                  <a:lnTo>
                    <a:pt x="2101850" y="806450"/>
                  </a:lnTo>
                  <a:lnTo>
                    <a:pt x="2914650" y="825500"/>
                  </a:lnTo>
                  <a:lnTo>
                    <a:pt x="3848100" y="1435100"/>
                  </a:lnTo>
                  <a:lnTo>
                    <a:pt x="3289300" y="387350"/>
                  </a:lnTo>
                  <a:lnTo>
                    <a:pt x="2908300" y="838200"/>
                  </a:lnTo>
                  <a:lnTo>
                    <a:pt x="2482850" y="2381250"/>
                  </a:lnTo>
                  <a:lnTo>
                    <a:pt x="1606550" y="2197100"/>
                  </a:lnTo>
                  <a:lnTo>
                    <a:pt x="2228850" y="1695450"/>
                  </a:lnTo>
                  <a:lnTo>
                    <a:pt x="1231900" y="501650"/>
                  </a:lnTo>
                  <a:lnTo>
                    <a:pt x="1593850" y="2203450"/>
                  </a:lnTo>
                  <a:lnTo>
                    <a:pt x="996950" y="1504950"/>
                  </a:lnTo>
                  <a:lnTo>
                    <a:pt x="266700" y="1631950"/>
                  </a:lnTo>
                  <a:lnTo>
                    <a:pt x="552450" y="2171700"/>
                  </a:lnTo>
                  <a:lnTo>
                    <a:pt x="996950" y="1504950"/>
                  </a:lnTo>
                  <a:lnTo>
                    <a:pt x="1022350" y="3086100"/>
                  </a:lnTo>
                  <a:lnTo>
                    <a:pt x="2470150" y="2381250"/>
                  </a:lnTo>
                  <a:lnTo>
                    <a:pt x="2451100" y="3289300"/>
                  </a:lnTo>
                  <a:lnTo>
                    <a:pt x="1035050" y="3073400"/>
                  </a:lnTo>
                  <a:lnTo>
                    <a:pt x="0" y="3067050"/>
                  </a:lnTo>
                  <a:lnTo>
                    <a:pt x="546100" y="2152650"/>
                  </a:lnTo>
                  <a:lnTo>
                    <a:pt x="1022350" y="3098800"/>
                  </a:lnTo>
                  <a:lnTo>
                    <a:pt x="812800" y="3854450"/>
                  </a:lnTo>
                  <a:lnTo>
                    <a:pt x="1504950" y="4038600"/>
                  </a:lnTo>
                  <a:lnTo>
                    <a:pt x="2425700" y="3282950"/>
                  </a:lnTo>
                  <a:lnTo>
                    <a:pt x="2844800" y="3549650"/>
                  </a:lnTo>
                  <a:lnTo>
                    <a:pt x="3321050" y="3143250"/>
                  </a:lnTo>
                  <a:lnTo>
                    <a:pt x="3854450" y="3308350"/>
                  </a:lnTo>
                  <a:lnTo>
                    <a:pt x="3898900" y="2470150"/>
                  </a:lnTo>
                  <a:lnTo>
                    <a:pt x="3238500" y="1771650"/>
                  </a:lnTo>
                  <a:lnTo>
                    <a:pt x="3841750" y="1441450"/>
                  </a:lnTo>
                  <a:lnTo>
                    <a:pt x="4064000" y="285750"/>
                  </a:lnTo>
                  <a:lnTo>
                    <a:pt x="3295650" y="3810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" name="자유형 12"/>
            <p:cNvSpPr/>
            <p:nvPr/>
          </p:nvSpPr>
          <p:spPr>
            <a:xfrm>
              <a:off x="4337050" y="1752600"/>
              <a:ext cx="3467100" cy="3016250"/>
            </a:xfrm>
            <a:custGeom>
              <a:avLst/>
              <a:gdLst>
                <a:gd name="connsiteX0" fmla="*/ 0 w 3467100"/>
                <a:gd name="connsiteY0" fmla="*/ 508000 h 3016250"/>
                <a:gd name="connsiteX1" fmla="*/ 501650 w 3467100"/>
                <a:gd name="connsiteY1" fmla="*/ 254000 h 3016250"/>
                <a:gd name="connsiteX2" fmla="*/ 1003300 w 3467100"/>
                <a:gd name="connsiteY2" fmla="*/ 577850 h 3016250"/>
                <a:gd name="connsiteX3" fmla="*/ 2292350 w 3467100"/>
                <a:gd name="connsiteY3" fmla="*/ 641350 h 3016250"/>
                <a:gd name="connsiteX4" fmla="*/ 1612900 w 3467100"/>
                <a:gd name="connsiteY4" fmla="*/ 254000 h 3016250"/>
                <a:gd name="connsiteX5" fmla="*/ 2209800 w 3467100"/>
                <a:gd name="connsiteY5" fmla="*/ 0 h 3016250"/>
                <a:gd name="connsiteX6" fmla="*/ 2305050 w 3467100"/>
                <a:gd name="connsiteY6" fmla="*/ 647700 h 3016250"/>
                <a:gd name="connsiteX7" fmla="*/ 2959100 w 3467100"/>
                <a:gd name="connsiteY7" fmla="*/ 38100 h 3016250"/>
                <a:gd name="connsiteX8" fmla="*/ 2590800 w 3467100"/>
                <a:gd name="connsiteY8" fmla="*/ 1270000 h 3016250"/>
                <a:gd name="connsiteX9" fmla="*/ 1670050 w 3467100"/>
                <a:gd name="connsiteY9" fmla="*/ 1289050 h 3016250"/>
                <a:gd name="connsiteX10" fmla="*/ 2159000 w 3467100"/>
                <a:gd name="connsiteY10" fmla="*/ 2724150 h 3016250"/>
                <a:gd name="connsiteX11" fmla="*/ 1625600 w 3467100"/>
                <a:gd name="connsiteY11" fmla="*/ 2108200 h 3016250"/>
                <a:gd name="connsiteX12" fmla="*/ 596900 w 3467100"/>
                <a:gd name="connsiteY12" fmla="*/ 2374900 h 3016250"/>
                <a:gd name="connsiteX13" fmla="*/ 558800 w 3467100"/>
                <a:gd name="connsiteY13" fmla="*/ 3016250 h 3016250"/>
                <a:gd name="connsiteX14" fmla="*/ 2133600 w 3467100"/>
                <a:gd name="connsiteY14" fmla="*/ 2724150 h 3016250"/>
                <a:gd name="connsiteX15" fmla="*/ 3200400 w 3467100"/>
                <a:gd name="connsiteY15" fmla="*/ 2914650 h 3016250"/>
                <a:gd name="connsiteX16" fmla="*/ 2908300 w 3467100"/>
                <a:gd name="connsiteY16" fmla="*/ 2019300 h 3016250"/>
                <a:gd name="connsiteX17" fmla="*/ 2152650 w 3467100"/>
                <a:gd name="connsiteY17" fmla="*/ 2724150 h 3016250"/>
                <a:gd name="connsiteX18" fmla="*/ 2571750 w 3467100"/>
                <a:gd name="connsiteY18" fmla="*/ 1276350 h 3016250"/>
                <a:gd name="connsiteX19" fmla="*/ 3467100 w 3467100"/>
                <a:gd name="connsiteY19" fmla="*/ 1435100 h 3016250"/>
                <a:gd name="connsiteX20" fmla="*/ 2444750 w 3467100"/>
                <a:gd name="connsiteY20" fmla="*/ 1797050 h 3016250"/>
                <a:gd name="connsiteX21" fmla="*/ 2901950 w 3467100"/>
                <a:gd name="connsiteY21" fmla="*/ 2044700 h 3016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467100" h="3016250">
                  <a:moveTo>
                    <a:pt x="0" y="508000"/>
                  </a:moveTo>
                  <a:lnTo>
                    <a:pt x="501650" y="254000"/>
                  </a:lnTo>
                  <a:lnTo>
                    <a:pt x="1003300" y="577850"/>
                  </a:lnTo>
                  <a:lnTo>
                    <a:pt x="2292350" y="641350"/>
                  </a:lnTo>
                  <a:lnTo>
                    <a:pt x="1612900" y="254000"/>
                  </a:lnTo>
                  <a:lnTo>
                    <a:pt x="2209800" y="0"/>
                  </a:lnTo>
                  <a:lnTo>
                    <a:pt x="2305050" y="647700"/>
                  </a:lnTo>
                  <a:lnTo>
                    <a:pt x="2959100" y="38100"/>
                  </a:lnTo>
                  <a:lnTo>
                    <a:pt x="2590800" y="1270000"/>
                  </a:lnTo>
                  <a:lnTo>
                    <a:pt x="1670050" y="1289050"/>
                  </a:lnTo>
                  <a:lnTo>
                    <a:pt x="2159000" y="2724150"/>
                  </a:lnTo>
                  <a:lnTo>
                    <a:pt x="1625600" y="2108200"/>
                  </a:lnTo>
                  <a:lnTo>
                    <a:pt x="596900" y="2374900"/>
                  </a:lnTo>
                  <a:lnTo>
                    <a:pt x="558800" y="3016250"/>
                  </a:lnTo>
                  <a:lnTo>
                    <a:pt x="2133600" y="2724150"/>
                  </a:lnTo>
                  <a:lnTo>
                    <a:pt x="3200400" y="2914650"/>
                  </a:lnTo>
                  <a:lnTo>
                    <a:pt x="2908300" y="2019300"/>
                  </a:lnTo>
                  <a:lnTo>
                    <a:pt x="2152650" y="2724150"/>
                  </a:lnTo>
                  <a:lnTo>
                    <a:pt x="2571750" y="1276350"/>
                  </a:lnTo>
                  <a:lnTo>
                    <a:pt x="3467100" y="1435100"/>
                  </a:lnTo>
                  <a:lnTo>
                    <a:pt x="2444750" y="1797050"/>
                  </a:lnTo>
                  <a:lnTo>
                    <a:pt x="2901950" y="20447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자유형 18"/>
            <p:cNvSpPr/>
            <p:nvPr/>
          </p:nvSpPr>
          <p:spPr>
            <a:xfrm>
              <a:off x="2584450" y="4406900"/>
              <a:ext cx="4013200" cy="1866900"/>
            </a:xfrm>
            <a:custGeom>
              <a:avLst/>
              <a:gdLst>
                <a:gd name="connsiteX0" fmla="*/ 336550 w 4013200"/>
                <a:gd name="connsiteY0" fmla="*/ 0 h 1866900"/>
                <a:gd name="connsiteX1" fmla="*/ 0 w 4013200"/>
                <a:gd name="connsiteY1" fmla="*/ 654050 h 1866900"/>
                <a:gd name="connsiteX2" fmla="*/ 1003300 w 4013200"/>
                <a:gd name="connsiteY2" fmla="*/ 190500 h 1866900"/>
                <a:gd name="connsiteX3" fmla="*/ 2292350 w 4013200"/>
                <a:gd name="connsiteY3" fmla="*/ 368300 h 1866900"/>
                <a:gd name="connsiteX4" fmla="*/ 1390650 w 4013200"/>
                <a:gd name="connsiteY4" fmla="*/ 984250 h 1866900"/>
                <a:gd name="connsiteX5" fmla="*/ 1028700 w 4013200"/>
                <a:gd name="connsiteY5" fmla="*/ 184150 h 1866900"/>
                <a:gd name="connsiteX6" fmla="*/ 1149350 w 4013200"/>
                <a:gd name="connsiteY6" fmla="*/ 1612900 h 1866900"/>
                <a:gd name="connsiteX7" fmla="*/ 1384300 w 4013200"/>
                <a:gd name="connsiteY7" fmla="*/ 952500 h 1866900"/>
                <a:gd name="connsiteX8" fmla="*/ 4013200 w 4013200"/>
                <a:gd name="connsiteY8" fmla="*/ 1377950 h 1866900"/>
                <a:gd name="connsiteX9" fmla="*/ 3911600 w 4013200"/>
                <a:gd name="connsiteY9" fmla="*/ 88900 h 1866900"/>
                <a:gd name="connsiteX10" fmla="*/ 2603500 w 4013200"/>
                <a:gd name="connsiteY10" fmla="*/ 755650 h 1866900"/>
                <a:gd name="connsiteX11" fmla="*/ 2590800 w 4013200"/>
                <a:gd name="connsiteY11" fmla="*/ 1866900 h 1866900"/>
                <a:gd name="connsiteX12" fmla="*/ 2305050 w 4013200"/>
                <a:gd name="connsiteY12" fmla="*/ 368300 h 1866900"/>
                <a:gd name="connsiteX13" fmla="*/ 2311400 w 4013200"/>
                <a:gd name="connsiteY13" fmla="*/ 381000 h 1866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013200" h="1866900">
                  <a:moveTo>
                    <a:pt x="336550" y="0"/>
                  </a:moveTo>
                  <a:lnTo>
                    <a:pt x="0" y="654050"/>
                  </a:lnTo>
                  <a:lnTo>
                    <a:pt x="1003300" y="190500"/>
                  </a:lnTo>
                  <a:lnTo>
                    <a:pt x="2292350" y="368300"/>
                  </a:lnTo>
                  <a:lnTo>
                    <a:pt x="1390650" y="984250"/>
                  </a:lnTo>
                  <a:lnTo>
                    <a:pt x="1028700" y="184150"/>
                  </a:lnTo>
                  <a:lnTo>
                    <a:pt x="1149350" y="1612900"/>
                  </a:lnTo>
                  <a:lnTo>
                    <a:pt x="1384300" y="952500"/>
                  </a:lnTo>
                  <a:lnTo>
                    <a:pt x="4013200" y="1377950"/>
                  </a:lnTo>
                  <a:lnTo>
                    <a:pt x="3911600" y="88900"/>
                  </a:lnTo>
                  <a:lnTo>
                    <a:pt x="2603500" y="755650"/>
                  </a:lnTo>
                  <a:lnTo>
                    <a:pt x="2590800" y="1866900"/>
                  </a:lnTo>
                  <a:lnTo>
                    <a:pt x="2305050" y="368300"/>
                  </a:lnTo>
                  <a:lnTo>
                    <a:pt x="2311400" y="3810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자유형 19"/>
            <p:cNvSpPr/>
            <p:nvPr/>
          </p:nvSpPr>
          <p:spPr>
            <a:xfrm>
              <a:off x="4013200" y="4781550"/>
              <a:ext cx="1168400" cy="584200"/>
            </a:xfrm>
            <a:custGeom>
              <a:avLst/>
              <a:gdLst>
                <a:gd name="connsiteX0" fmla="*/ 876300 w 1168400"/>
                <a:gd name="connsiteY0" fmla="*/ 0 h 584200"/>
                <a:gd name="connsiteX1" fmla="*/ 1168400 w 1168400"/>
                <a:gd name="connsiteY1" fmla="*/ 387350 h 584200"/>
                <a:gd name="connsiteX2" fmla="*/ 0 w 1168400"/>
                <a:gd name="connsiteY2" fmla="*/ 584200 h 584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68400" h="584200">
                  <a:moveTo>
                    <a:pt x="876300" y="0"/>
                  </a:moveTo>
                  <a:lnTo>
                    <a:pt x="1168400" y="387350"/>
                  </a:lnTo>
                  <a:lnTo>
                    <a:pt x="0" y="5842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6" name="타원 45"/>
            <p:cNvSpPr/>
            <p:nvPr/>
          </p:nvSpPr>
          <p:spPr>
            <a:xfrm>
              <a:off x="2313831" y="214977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0" name="타원 49"/>
            <p:cNvSpPr/>
            <p:nvPr/>
          </p:nvSpPr>
          <p:spPr>
            <a:xfrm>
              <a:off x="3031480" y="20269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1" name="타원 50"/>
            <p:cNvSpPr/>
            <p:nvPr/>
          </p:nvSpPr>
          <p:spPr>
            <a:xfrm>
              <a:off x="2601590" y="26681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2" name="타원 51"/>
            <p:cNvSpPr/>
            <p:nvPr/>
          </p:nvSpPr>
          <p:spPr>
            <a:xfrm>
              <a:off x="2047280" y="357666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3" name="타원 52"/>
            <p:cNvSpPr/>
            <p:nvPr/>
          </p:nvSpPr>
          <p:spPr>
            <a:xfrm>
              <a:off x="3065388" y="35857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4" name="타원 53"/>
            <p:cNvSpPr/>
            <p:nvPr/>
          </p:nvSpPr>
          <p:spPr>
            <a:xfrm>
              <a:off x="3652664" y="26935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5" name="타원 54"/>
            <p:cNvSpPr/>
            <p:nvPr/>
          </p:nvSpPr>
          <p:spPr>
            <a:xfrm>
              <a:off x="3277766" y="101882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6" name="타원 55"/>
            <p:cNvSpPr/>
            <p:nvPr/>
          </p:nvSpPr>
          <p:spPr>
            <a:xfrm>
              <a:off x="4683472" y="52328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7" name="타원 56"/>
            <p:cNvSpPr/>
            <p:nvPr/>
          </p:nvSpPr>
          <p:spPr>
            <a:xfrm>
              <a:off x="4154562" y="131901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8" name="타원 57"/>
            <p:cNvSpPr/>
            <p:nvPr/>
          </p:nvSpPr>
          <p:spPr>
            <a:xfrm>
              <a:off x="4289524" y="219581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9" name="타원 58"/>
            <p:cNvSpPr/>
            <p:nvPr/>
          </p:nvSpPr>
          <p:spPr>
            <a:xfrm>
              <a:off x="4962996" y="13407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0" name="타원 59"/>
            <p:cNvSpPr/>
            <p:nvPr/>
          </p:nvSpPr>
          <p:spPr>
            <a:xfrm>
              <a:off x="5344790" y="89966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1" name="타원 60"/>
            <p:cNvSpPr/>
            <p:nvPr/>
          </p:nvSpPr>
          <p:spPr>
            <a:xfrm>
              <a:off x="6123632" y="80225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2" name="타원 61"/>
            <p:cNvSpPr/>
            <p:nvPr/>
          </p:nvSpPr>
          <p:spPr>
            <a:xfrm>
              <a:off x="5901804" y="194168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5" name="타원 64"/>
            <p:cNvSpPr/>
            <p:nvPr/>
          </p:nvSpPr>
          <p:spPr>
            <a:xfrm>
              <a:off x="4796284" y="195493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6" name="타원 65"/>
            <p:cNvSpPr/>
            <p:nvPr/>
          </p:nvSpPr>
          <p:spPr>
            <a:xfrm>
              <a:off x="5297636" y="22741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0" name="타원 69"/>
            <p:cNvSpPr/>
            <p:nvPr/>
          </p:nvSpPr>
          <p:spPr>
            <a:xfrm>
              <a:off x="4514602" y="28841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1" name="타원 70"/>
            <p:cNvSpPr/>
            <p:nvPr/>
          </p:nvSpPr>
          <p:spPr>
            <a:xfrm>
              <a:off x="4488656" y="378849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2" name="타원 71"/>
            <p:cNvSpPr/>
            <p:nvPr/>
          </p:nvSpPr>
          <p:spPr>
            <a:xfrm>
              <a:off x="3577492" y="454418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3" name="타원 72"/>
            <p:cNvSpPr/>
            <p:nvPr/>
          </p:nvSpPr>
          <p:spPr>
            <a:xfrm>
              <a:off x="2852250" y="43558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4" name="타원 73"/>
            <p:cNvSpPr/>
            <p:nvPr/>
          </p:nvSpPr>
          <p:spPr>
            <a:xfrm>
              <a:off x="3697874" y="596447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5" name="타원 74"/>
            <p:cNvSpPr/>
            <p:nvPr/>
          </p:nvSpPr>
          <p:spPr>
            <a:xfrm>
              <a:off x="2538390" y="500206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6" name="타원 75"/>
            <p:cNvSpPr/>
            <p:nvPr/>
          </p:nvSpPr>
          <p:spPr>
            <a:xfrm>
              <a:off x="3932370" y="530716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7" name="타원 76"/>
            <p:cNvSpPr/>
            <p:nvPr/>
          </p:nvSpPr>
          <p:spPr>
            <a:xfrm>
              <a:off x="5133960" y="510177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8" name="타원 77"/>
            <p:cNvSpPr/>
            <p:nvPr/>
          </p:nvSpPr>
          <p:spPr>
            <a:xfrm>
              <a:off x="4912774" y="515719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9" name="타원 78"/>
            <p:cNvSpPr/>
            <p:nvPr/>
          </p:nvSpPr>
          <p:spPr>
            <a:xfrm>
              <a:off x="4840766" y="471590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0" name="타원 79"/>
            <p:cNvSpPr/>
            <p:nvPr/>
          </p:nvSpPr>
          <p:spPr>
            <a:xfrm>
              <a:off x="5128798" y="624326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1" name="타원 80"/>
            <p:cNvSpPr/>
            <p:nvPr/>
          </p:nvSpPr>
          <p:spPr>
            <a:xfrm>
              <a:off x="6533894" y="571478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2" name="타원 81"/>
            <p:cNvSpPr/>
            <p:nvPr/>
          </p:nvSpPr>
          <p:spPr>
            <a:xfrm>
              <a:off x="6446696" y="44186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3" name="타원 82"/>
            <p:cNvSpPr/>
            <p:nvPr/>
          </p:nvSpPr>
          <p:spPr>
            <a:xfrm>
              <a:off x="7172730" y="372298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4" name="타원 83"/>
            <p:cNvSpPr/>
            <p:nvPr/>
          </p:nvSpPr>
          <p:spPr>
            <a:xfrm>
              <a:off x="7473280" y="460367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5" name="타원 84"/>
            <p:cNvSpPr/>
            <p:nvPr/>
          </p:nvSpPr>
          <p:spPr>
            <a:xfrm>
              <a:off x="6715100" y="350100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6" name="타원 85"/>
            <p:cNvSpPr/>
            <p:nvPr/>
          </p:nvSpPr>
          <p:spPr>
            <a:xfrm>
              <a:off x="5961112" y="297790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7" name="타원 86"/>
            <p:cNvSpPr/>
            <p:nvPr/>
          </p:nvSpPr>
          <p:spPr>
            <a:xfrm>
              <a:off x="5372819" y="3654549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8" name="타원 87"/>
            <p:cNvSpPr/>
            <p:nvPr/>
          </p:nvSpPr>
          <p:spPr>
            <a:xfrm>
              <a:off x="4887813" y="404316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9" name="타원 88"/>
            <p:cNvSpPr/>
            <p:nvPr/>
          </p:nvSpPr>
          <p:spPr>
            <a:xfrm>
              <a:off x="5895925" y="3798565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0" name="타원 89"/>
            <p:cNvSpPr/>
            <p:nvPr/>
          </p:nvSpPr>
          <p:spPr>
            <a:xfrm>
              <a:off x="6484218" y="1707629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1" name="타원 90"/>
            <p:cNvSpPr/>
            <p:nvPr/>
          </p:nvSpPr>
          <p:spPr>
            <a:xfrm>
              <a:off x="7245027" y="173201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2" name="타원 91"/>
            <p:cNvSpPr/>
            <p:nvPr/>
          </p:nvSpPr>
          <p:spPr>
            <a:xfrm>
              <a:off x="6863308" y="297519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3" name="타원 92"/>
            <p:cNvSpPr/>
            <p:nvPr/>
          </p:nvSpPr>
          <p:spPr>
            <a:xfrm>
              <a:off x="7743750" y="3135635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4" name="타원 93"/>
            <p:cNvSpPr/>
            <p:nvPr/>
          </p:nvSpPr>
          <p:spPr>
            <a:xfrm>
              <a:off x="6590134" y="232983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자유형 20"/>
            <p:cNvSpPr/>
            <p:nvPr/>
          </p:nvSpPr>
          <p:spPr>
            <a:xfrm>
              <a:off x="4591050" y="2324100"/>
              <a:ext cx="809625" cy="1390650"/>
            </a:xfrm>
            <a:custGeom>
              <a:avLst/>
              <a:gdLst>
                <a:gd name="connsiteX0" fmla="*/ 0 w 809625"/>
                <a:gd name="connsiteY0" fmla="*/ 619125 h 1390650"/>
                <a:gd name="connsiteX1" fmla="*/ 723900 w 809625"/>
                <a:gd name="connsiteY1" fmla="*/ 0 h 1390650"/>
                <a:gd name="connsiteX2" fmla="*/ 809625 w 809625"/>
                <a:gd name="connsiteY2" fmla="*/ 1390650 h 13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09625" h="1390650">
                  <a:moveTo>
                    <a:pt x="0" y="619125"/>
                  </a:moveTo>
                  <a:lnTo>
                    <a:pt x="723900" y="0"/>
                  </a:lnTo>
                  <a:lnTo>
                    <a:pt x="809625" y="139065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1026" name="Picture 2" descr="C:\Users\p_wowns\Desktop\Desktop\colorcop (1)\B_01_001\기본형 시그니처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479" y="186760"/>
            <a:ext cx="1632933" cy="515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2" name="그룹 41"/>
          <p:cNvGrpSpPr/>
          <p:nvPr/>
        </p:nvGrpSpPr>
        <p:grpSpPr>
          <a:xfrm>
            <a:off x="1919162" y="2492896"/>
            <a:ext cx="6067687" cy="1487568"/>
            <a:chOff x="1973485" y="2290235"/>
            <a:chExt cx="6067687" cy="1487568"/>
          </a:xfrm>
        </p:grpSpPr>
        <p:sp>
          <p:nvSpPr>
            <p:cNvPr id="41" name="직사각형 40"/>
            <p:cNvSpPr/>
            <p:nvPr/>
          </p:nvSpPr>
          <p:spPr>
            <a:xfrm>
              <a:off x="2127946" y="2290235"/>
              <a:ext cx="5758754" cy="1487568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2" name="그룹 1"/>
            <p:cNvGrpSpPr/>
            <p:nvPr/>
          </p:nvGrpSpPr>
          <p:grpSpPr>
            <a:xfrm>
              <a:off x="1973485" y="2439340"/>
              <a:ext cx="6067687" cy="1189358"/>
              <a:chOff x="89616" y="2328242"/>
              <a:chExt cx="6067687" cy="1189358"/>
            </a:xfrm>
          </p:grpSpPr>
          <p:sp>
            <p:nvSpPr>
              <p:cNvPr id="4" name="TextBox 3"/>
              <p:cNvSpPr txBox="1"/>
              <p:nvPr/>
            </p:nvSpPr>
            <p:spPr>
              <a:xfrm>
                <a:off x="89616" y="2353535"/>
                <a:ext cx="6067687" cy="113877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ko-KR" altLang="en-US" sz="3200" spc="-150" dirty="0">
                    <a:ln>
                      <a:solidFill>
                        <a:schemeClr val="accent1"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함초롬돋움" panose="020B0504000101010101" pitchFamily="50" charset="-127"/>
                    <a:ea typeface="함초롬돋움" panose="020B0504000101010101" pitchFamily="50" charset="-127"/>
                    <a:cs typeface="함초롬돋움" panose="020B0504000101010101" pitchFamily="50" charset="-127"/>
                  </a:rPr>
                  <a:t>대학생 청소년교육지원장학금 사업</a:t>
                </a:r>
                <a:endParaRPr lang="en-US" altLang="ko-KR" sz="32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endParaRPr>
              </a:p>
              <a:p>
                <a:pPr algn="ctr"/>
                <a:r>
                  <a:rPr lang="ko-KR" altLang="en-US" sz="3600" b="1" spc="-150" dirty="0">
                    <a:ln>
                      <a:solidFill>
                        <a:schemeClr val="accent1"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함초롬돋움" panose="020B0504000101010101" pitchFamily="50" charset="-127"/>
                    <a:ea typeface="함초롬돋움" panose="020B0504000101010101" pitchFamily="50" charset="-127"/>
                    <a:cs typeface="함초롬돋움" panose="020B0504000101010101" pitchFamily="50" charset="-127"/>
                  </a:rPr>
                  <a:t>오프라인 안내 참고자료</a:t>
                </a:r>
                <a:endParaRPr lang="en-US" altLang="ko-KR" sz="36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endParaRPr>
              </a:p>
            </p:txBody>
          </p:sp>
          <p:cxnSp>
            <p:nvCxnSpPr>
              <p:cNvPr id="6" name="직선 연결선 5"/>
              <p:cNvCxnSpPr/>
              <p:nvPr/>
            </p:nvCxnSpPr>
            <p:spPr>
              <a:xfrm>
                <a:off x="414858" y="3517600"/>
                <a:ext cx="5417192" cy="0"/>
              </a:xfrm>
              <a:prstGeom prst="line">
                <a:avLst/>
              </a:prstGeom>
              <a:ln w="12700">
                <a:solidFill>
                  <a:schemeClr val="bg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직선 연결선 95"/>
              <p:cNvCxnSpPr/>
              <p:nvPr/>
            </p:nvCxnSpPr>
            <p:spPr>
              <a:xfrm>
                <a:off x="414858" y="2328242"/>
                <a:ext cx="5417192" cy="0"/>
              </a:xfrm>
              <a:prstGeom prst="line">
                <a:avLst/>
              </a:prstGeom>
              <a:ln w="12700">
                <a:solidFill>
                  <a:schemeClr val="bg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8" name="그림 7">
            <a:extLst>
              <a:ext uri="{FF2B5EF4-FFF2-40B4-BE49-F238E27FC236}">
                <a16:creationId xmlns:a16="http://schemas.microsoft.com/office/drawing/2014/main" id="{9F8CC53E-E82C-430B-86E0-3FFCBCBCD525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8784" y="305549"/>
            <a:ext cx="1240567" cy="330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35176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_wowns\Desktop\Desktop\colorcop (1)\B_01_001\기본형 시그니처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479" y="186760"/>
            <a:ext cx="1632933" cy="515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pSp>
        <p:nvGrpSpPr>
          <p:cNvPr id="58" name="그룹 57"/>
          <p:cNvGrpSpPr/>
          <p:nvPr/>
        </p:nvGrpSpPr>
        <p:grpSpPr>
          <a:xfrm>
            <a:off x="5529064" y="2587130"/>
            <a:ext cx="4376936" cy="1304855"/>
            <a:chOff x="5673080" y="2276872"/>
            <a:chExt cx="4376936" cy="1304855"/>
          </a:xfrm>
        </p:grpSpPr>
        <p:sp>
          <p:nvSpPr>
            <p:cNvPr id="7" name="TextBox 6"/>
            <p:cNvSpPr txBox="1"/>
            <p:nvPr/>
          </p:nvSpPr>
          <p:spPr>
            <a:xfrm>
              <a:off x="5936647" y="2276872"/>
              <a:ext cx="61427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3600" spc="-30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>
                      <a:alpha val="70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03</a:t>
              </a:r>
              <a:endParaRPr lang="ko-KR" altLang="en-US" sz="3600" spc="-30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alpha val="70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6" name="직선 연결선 5"/>
            <p:cNvCxnSpPr/>
            <p:nvPr/>
          </p:nvCxnSpPr>
          <p:spPr>
            <a:xfrm>
              <a:off x="5673080" y="2960077"/>
              <a:ext cx="4376936" cy="0"/>
            </a:xfrm>
            <a:prstGeom prst="line">
              <a:avLst/>
            </a:prstGeom>
            <a:ln w="12700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TextBox 3"/>
            <p:cNvSpPr txBox="1"/>
            <p:nvPr/>
          </p:nvSpPr>
          <p:spPr>
            <a:xfrm>
              <a:off x="5936647" y="2996952"/>
              <a:ext cx="379783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32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지원내용 및 의무사항</a:t>
              </a:r>
              <a:endParaRPr lang="en-US" altLang="ko-KR" sz="32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  <p:grpSp>
        <p:nvGrpSpPr>
          <p:cNvPr id="10" name="그룹 9"/>
          <p:cNvGrpSpPr/>
          <p:nvPr/>
        </p:nvGrpSpPr>
        <p:grpSpPr>
          <a:xfrm>
            <a:off x="416496" y="952500"/>
            <a:ext cx="5039674" cy="5060136"/>
            <a:chOff x="2047280" y="523280"/>
            <a:chExt cx="5790232" cy="5813748"/>
          </a:xfrm>
        </p:grpSpPr>
        <p:sp>
          <p:nvSpPr>
            <p:cNvPr id="11" name="십이각형 10"/>
            <p:cNvSpPr/>
            <p:nvPr/>
          </p:nvSpPr>
          <p:spPr>
            <a:xfrm rot="620411">
              <a:off x="2183435" y="659436"/>
              <a:ext cx="5539132" cy="5539130"/>
            </a:xfrm>
            <a:prstGeom prst="dodecagon">
              <a:avLst/>
            </a:pr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자유형 11"/>
            <p:cNvSpPr/>
            <p:nvPr/>
          </p:nvSpPr>
          <p:spPr>
            <a:xfrm>
              <a:off x="2095500" y="558800"/>
              <a:ext cx="4064000" cy="4038600"/>
            </a:xfrm>
            <a:custGeom>
              <a:avLst/>
              <a:gdLst>
                <a:gd name="connsiteX0" fmla="*/ 2622550 w 4064000"/>
                <a:gd name="connsiteY0" fmla="*/ 0 h 4038600"/>
                <a:gd name="connsiteX1" fmla="*/ 2895600 w 4064000"/>
                <a:gd name="connsiteY1" fmla="*/ 831850 h 4038600"/>
                <a:gd name="connsiteX2" fmla="*/ 2254250 w 4064000"/>
                <a:gd name="connsiteY2" fmla="*/ 1682750 h 4038600"/>
                <a:gd name="connsiteX3" fmla="*/ 2101850 w 4064000"/>
                <a:gd name="connsiteY3" fmla="*/ 806450 h 4038600"/>
                <a:gd name="connsiteX4" fmla="*/ 2914650 w 4064000"/>
                <a:gd name="connsiteY4" fmla="*/ 825500 h 4038600"/>
                <a:gd name="connsiteX5" fmla="*/ 3848100 w 4064000"/>
                <a:gd name="connsiteY5" fmla="*/ 1435100 h 4038600"/>
                <a:gd name="connsiteX6" fmla="*/ 3289300 w 4064000"/>
                <a:gd name="connsiteY6" fmla="*/ 387350 h 4038600"/>
                <a:gd name="connsiteX7" fmla="*/ 2908300 w 4064000"/>
                <a:gd name="connsiteY7" fmla="*/ 838200 h 4038600"/>
                <a:gd name="connsiteX8" fmla="*/ 2482850 w 4064000"/>
                <a:gd name="connsiteY8" fmla="*/ 2381250 h 4038600"/>
                <a:gd name="connsiteX9" fmla="*/ 1606550 w 4064000"/>
                <a:gd name="connsiteY9" fmla="*/ 2197100 h 4038600"/>
                <a:gd name="connsiteX10" fmla="*/ 2228850 w 4064000"/>
                <a:gd name="connsiteY10" fmla="*/ 1695450 h 4038600"/>
                <a:gd name="connsiteX11" fmla="*/ 1231900 w 4064000"/>
                <a:gd name="connsiteY11" fmla="*/ 501650 h 4038600"/>
                <a:gd name="connsiteX12" fmla="*/ 1593850 w 4064000"/>
                <a:gd name="connsiteY12" fmla="*/ 2203450 h 4038600"/>
                <a:gd name="connsiteX13" fmla="*/ 996950 w 4064000"/>
                <a:gd name="connsiteY13" fmla="*/ 1504950 h 4038600"/>
                <a:gd name="connsiteX14" fmla="*/ 266700 w 4064000"/>
                <a:gd name="connsiteY14" fmla="*/ 1631950 h 4038600"/>
                <a:gd name="connsiteX15" fmla="*/ 552450 w 4064000"/>
                <a:gd name="connsiteY15" fmla="*/ 2171700 h 4038600"/>
                <a:gd name="connsiteX16" fmla="*/ 996950 w 4064000"/>
                <a:gd name="connsiteY16" fmla="*/ 1504950 h 4038600"/>
                <a:gd name="connsiteX17" fmla="*/ 1022350 w 4064000"/>
                <a:gd name="connsiteY17" fmla="*/ 3086100 h 4038600"/>
                <a:gd name="connsiteX18" fmla="*/ 2470150 w 4064000"/>
                <a:gd name="connsiteY18" fmla="*/ 2381250 h 4038600"/>
                <a:gd name="connsiteX19" fmla="*/ 2451100 w 4064000"/>
                <a:gd name="connsiteY19" fmla="*/ 3289300 h 4038600"/>
                <a:gd name="connsiteX20" fmla="*/ 1035050 w 4064000"/>
                <a:gd name="connsiteY20" fmla="*/ 3073400 h 4038600"/>
                <a:gd name="connsiteX21" fmla="*/ 0 w 4064000"/>
                <a:gd name="connsiteY21" fmla="*/ 3067050 h 4038600"/>
                <a:gd name="connsiteX22" fmla="*/ 546100 w 4064000"/>
                <a:gd name="connsiteY22" fmla="*/ 2152650 h 4038600"/>
                <a:gd name="connsiteX23" fmla="*/ 1022350 w 4064000"/>
                <a:gd name="connsiteY23" fmla="*/ 3098800 h 4038600"/>
                <a:gd name="connsiteX24" fmla="*/ 812800 w 4064000"/>
                <a:gd name="connsiteY24" fmla="*/ 3854450 h 4038600"/>
                <a:gd name="connsiteX25" fmla="*/ 1504950 w 4064000"/>
                <a:gd name="connsiteY25" fmla="*/ 4038600 h 4038600"/>
                <a:gd name="connsiteX26" fmla="*/ 2425700 w 4064000"/>
                <a:gd name="connsiteY26" fmla="*/ 3282950 h 4038600"/>
                <a:gd name="connsiteX27" fmla="*/ 2844800 w 4064000"/>
                <a:gd name="connsiteY27" fmla="*/ 3549650 h 4038600"/>
                <a:gd name="connsiteX28" fmla="*/ 3321050 w 4064000"/>
                <a:gd name="connsiteY28" fmla="*/ 3143250 h 4038600"/>
                <a:gd name="connsiteX29" fmla="*/ 3854450 w 4064000"/>
                <a:gd name="connsiteY29" fmla="*/ 3308350 h 4038600"/>
                <a:gd name="connsiteX30" fmla="*/ 3898900 w 4064000"/>
                <a:gd name="connsiteY30" fmla="*/ 2470150 h 4038600"/>
                <a:gd name="connsiteX31" fmla="*/ 3238500 w 4064000"/>
                <a:gd name="connsiteY31" fmla="*/ 1771650 h 4038600"/>
                <a:gd name="connsiteX32" fmla="*/ 3841750 w 4064000"/>
                <a:gd name="connsiteY32" fmla="*/ 1441450 h 4038600"/>
                <a:gd name="connsiteX33" fmla="*/ 4064000 w 4064000"/>
                <a:gd name="connsiteY33" fmla="*/ 285750 h 4038600"/>
                <a:gd name="connsiteX34" fmla="*/ 3295650 w 4064000"/>
                <a:gd name="connsiteY34" fmla="*/ 381000 h 403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4064000" h="4038600">
                  <a:moveTo>
                    <a:pt x="2622550" y="0"/>
                  </a:moveTo>
                  <a:lnTo>
                    <a:pt x="2895600" y="831850"/>
                  </a:lnTo>
                  <a:lnTo>
                    <a:pt x="2254250" y="1682750"/>
                  </a:lnTo>
                  <a:lnTo>
                    <a:pt x="2101850" y="806450"/>
                  </a:lnTo>
                  <a:lnTo>
                    <a:pt x="2914650" y="825500"/>
                  </a:lnTo>
                  <a:lnTo>
                    <a:pt x="3848100" y="1435100"/>
                  </a:lnTo>
                  <a:lnTo>
                    <a:pt x="3289300" y="387350"/>
                  </a:lnTo>
                  <a:lnTo>
                    <a:pt x="2908300" y="838200"/>
                  </a:lnTo>
                  <a:lnTo>
                    <a:pt x="2482850" y="2381250"/>
                  </a:lnTo>
                  <a:lnTo>
                    <a:pt x="1606550" y="2197100"/>
                  </a:lnTo>
                  <a:lnTo>
                    <a:pt x="2228850" y="1695450"/>
                  </a:lnTo>
                  <a:lnTo>
                    <a:pt x="1231900" y="501650"/>
                  </a:lnTo>
                  <a:lnTo>
                    <a:pt x="1593850" y="2203450"/>
                  </a:lnTo>
                  <a:lnTo>
                    <a:pt x="996950" y="1504950"/>
                  </a:lnTo>
                  <a:lnTo>
                    <a:pt x="266700" y="1631950"/>
                  </a:lnTo>
                  <a:lnTo>
                    <a:pt x="552450" y="2171700"/>
                  </a:lnTo>
                  <a:lnTo>
                    <a:pt x="996950" y="1504950"/>
                  </a:lnTo>
                  <a:lnTo>
                    <a:pt x="1022350" y="3086100"/>
                  </a:lnTo>
                  <a:lnTo>
                    <a:pt x="2470150" y="2381250"/>
                  </a:lnTo>
                  <a:lnTo>
                    <a:pt x="2451100" y="3289300"/>
                  </a:lnTo>
                  <a:lnTo>
                    <a:pt x="1035050" y="3073400"/>
                  </a:lnTo>
                  <a:lnTo>
                    <a:pt x="0" y="3067050"/>
                  </a:lnTo>
                  <a:lnTo>
                    <a:pt x="546100" y="2152650"/>
                  </a:lnTo>
                  <a:lnTo>
                    <a:pt x="1022350" y="3098800"/>
                  </a:lnTo>
                  <a:lnTo>
                    <a:pt x="812800" y="3854450"/>
                  </a:lnTo>
                  <a:lnTo>
                    <a:pt x="1504950" y="4038600"/>
                  </a:lnTo>
                  <a:lnTo>
                    <a:pt x="2425700" y="3282950"/>
                  </a:lnTo>
                  <a:lnTo>
                    <a:pt x="2844800" y="3549650"/>
                  </a:lnTo>
                  <a:lnTo>
                    <a:pt x="3321050" y="3143250"/>
                  </a:lnTo>
                  <a:lnTo>
                    <a:pt x="3854450" y="3308350"/>
                  </a:lnTo>
                  <a:lnTo>
                    <a:pt x="3898900" y="2470150"/>
                  </a:lnTo>
                  <a:lnTo>
                    <a:pt x="3238500" y="1771650"/>
                  </a:lnTo>
                  <a:lnTo>
                    <a:pt x="3841750" y="1441450"/>
                  </a:lnTo>
                  <a:lnTo>
                    <a:pt x="4064000" y="285750"/>
                  </a:lnTo>
                  <a:lnTo>
                    <a:pt x="3295650" y="3810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" name="자유형 12"/>
            <p:cNvSpPr/>
            <p:nvPr/>
          </p:nvSpPr>
          <p:spPr>
            <a:xfrm>
              <a:off x="4337050" y="1752600"/>
              <a:ext cx="3467100" cy="3016250"/>
            </a:xfrm>
            <a:custGeom>
              <a:avLst/>
              <a:gdLst>
                <a:gd name="connsiteX0" fmla="*/ 0 w 3467100"/>
                <a:gd name="connsiteY0" fmla="*/ 508000 h 3016250"/>
                <a:gd name="connsiteX1" fmla="*/ 501650 w 3467100"/>
                <a:gd name="connsiteY1" fmla="*/ 254000 h 3016250"/>
                <a:gd name="connsiteX2" fmla="*/ 1003300 w 3467100"/>
                <a:gd name="connsiteY2" fmla="*/ 577850 h 3016250"/>
                <a:gd name="connsiteX3" fmla="*/ 2292350 w 3467100"/>
                <a:gd name="connsiteY3" fmla="*/ 641350 h 3016250"/>
                <a:gd name="connsiteX4" fmla="*/ 1612900 w 3467100"/>
                <a:gd name="connsiteY4" fmla="*/ 254000 h 3016250"/>
                <a:gd name="connsiteX5" fmla="*/ 2209800 w 3467100"/>
                <a:gd name="connsiteY5" fmla="*/ 0 h 3016250"/>
                <a:gd name="connsiteX6" fmla="*/ 2305050 w 3467100"/>
                <a:gd name="connsiteY6" fmla="*/ 647700 h 3016250"/>
                <a:gd name="connsiteX7" fmla="*/ 2959100 w 3467100"/>
                <a:gd name="connsiteY7" fmla="*/ 38100 h 3016250"/>
                <a:gd name="connsiteX8" fmla="*/ 2590800 w 3467100"/>
                <a:gd name="connsiteY8" fmla="*/ 1270000 h 3016250"/>
                <a:gd name="connsiteX9" fmla="*/ 1670050 w 3467100"/>
                <a:gd name="connsiteY9" fmla="*/ 1289050 h 3016250"/>
                <a:gd name="connsiteX10" fmla="*/ 2159000 w 3467100"/>
                <a:gd name="connsiteY10" fmla="*/ 2724150 h 3016250"/>
                <a:gd name="connsiteX11" fmla="*/ 1625600 w 3467100"/>
                <a:gd name="connsiteY11" fmla="*/ 2108200 h 3016250"/>
                <a:gd name="connsiteX12" fmla="*/ 596900 w 3467100"/>
                <a:gd name="connsiteY12" fmla="*/ 2374900 h 3016250"/>
                <a:gd name="connsiteX13" fmla="*/ 558800 w 3467100"/>
                <a:gd name="connsiteY13" fmla="*/ 3016250 h 3016250"/>
                <a:gd name="connsiteX14" fmla="*/ 2133600 w 3467100"/>
                <a:gd name="connsiteY14" fmla="*/ 2724150 h 3016250"/>
                <a:gd name="connsiteX15" fmla="*/ 3200400 w 3467100"/>
                <a:gd name="connsiteY15" fmla="*/ 2914650 h 3016250"/>
                <a:gd name="connsiteX16" fmla="*/ 2908300 w 3467100"/>
                <a:gd name="connsiteY16" fmla="*/ 2019300 h 3016250"/>
                <a:gd name="connsiteX17" fmla="*/ 2152650 w 3467100"/>
                <a:gd name="connsiteY17" fmla="*/ 2724150 h 3016250"/>
                <a:gd name="connsiteX18" fmla="*/ 2571750 w 3467100"/>
                <a:gd name="connsiteY18" fmla="*/ 1276350 h 3016250"/>
                <a:gd name="connsiteX19" fmla="*/ 3467100 w 3467100"/>
                <a:gd name="connsiteY19" fmla="*/ 1435100 h 3016250"/>
                <a:gd name="connsiteX20" fmla="*/ 2444750 w 3467100"/>
                <a:gd name="connsiteY20" fmla="*/ 1797050 h 3016250"/>
                <a:gd name="connsiteX21" fmla="*/ 2901950 w 3467100"/>
                <a:gd name="connsiteY21" fmla="*/ 2044700 h 3016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467100" h="3016250">
                  <a:moveTo>
                    <a:pt x="0" y="508000"/>
                  </a:moveTo>
                  <a:lnTo>
                    <a:pt x="501650" y="254000"/>
                  </a:lnTo>
                  <a:lnTo>
                    <a:pt x="1003300" y="577850"/>
                  </a:lnTo>
                  <a:lnTo>
                    <a:pt x="2292350" y="641350"/>
                  </a:lnTo>
                  <a:lnTo>
                    <a:pt x="1612900" y="254000"/>
                  </a:lnTo>
                  <a:lnTo>
                    <a:pt x="2209800" y="0"/>
                  </a:lnTo>
                  <a:lnTo>
                    <a:pt x="2305050" y="647700"/>
                  </a:lnTo>
                  <a:lnTo>
                    <a:pt x="2959100" y="38100"/>
                  </a:lnTo>
                  <a:lnTo>
                    <a:pt x="2590800" y="1270000"/>
                  </a:lnTo>
                  <a:lnTo>
                    <a:pt x="1670050" y="1289050"/>
                  </a:lnTo>
                  <a:lnTo>
                    <a:pt x="2159000" y="2724150"/>
                  </a:lnTo>
                  <a:lnTo>
                    <a:pt x="1625600" y="2108200"/>
                  </a:lnTo>
                  <a:lnTo>
                    <a:pt x="596900" y="2374900"/>
                  </a:lnTo>
                  <a:lnTo>
                    <a:pt x="558800" y="3016250"/>
                  </a:lnTo>
                  <a:lnTo>
                    <a:pt x="2133600" y="2724150"/>
                  </a:lnTo>
                  <a:lnTo>
                    <a:pt x="3200400" y="2914650"/>
                  </a:lnTo>
                  <a:lnTo>
                    <a:pt x="2908300" y="2019300"/>
                  </a:lnTo>
                  <a:lnTo>
                    <a:pt x="2152650" y="2724150"/>
                  </a:lnTo>
                  <a:lnTo>
                    <a:pt x="2571750" y="1276350"/>
                  </a:lnTo>
                  <a:lnTo>
                    <a:pt x="3467100" y="1435100"/>
                  </a:lnTo>
                  <a:lnTo>
                    <a:pt x="2444750" y="1797050"/>
                  </a:lnTo>
                  <a:lnTo>
                    <a:pt x="2901950" y="20447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" name="자유형 13"/>
            <p:cNvSpPr/>
            <p:nvPr/>
          </p:nvSpPr>
          <p:spPr>
            <a:xfrm>
              <a:off x="2584450" y="4406900"/>
              <a:ext cx="4013200" cy="1866900"/>
            </a:xfrm>
            <a:custGeom>
              <a:avLst/>
              <a:gdLst>
                <a:gd name="connsiteX0" fmla="*/ 336550 w 4013200"/>
                <a:gd name="connsiteY0" fmla="*/ 0 h 1866900"/>
                <a:gd name="connsiteX1" fmla="*/ 0 w 4013200"/>
                <a:gd name="connsiteY1" fmla="*/ 654050 h 1866900"/>
                <a:gd name="connsiteX2" fmla="*/ 1003300 w 4013200"/>
                <a:gd name="connsiteY2" fmla="*/ 190500 h 1866900"/>
                <a:gd name="connsiteX3" fmla="*/ 2292350 w 4013200"/>
                <a:gd name="connsiteY3" fmla="*/ 368300 h 1866900"/>
                <a:gd name="connsiteX4" fmla="*/ 1390650 w 4013200"/>
                <a:gd name="connsiteY4" fmla="*/ 984250 h 1866900"/>
                <a:gd name="connsiteX5" fmla="*/ 1028700 w 4013200"/>
                <a:gd name="connsiteY5" fmla="*/ 184150 h 1866900"/>
                <a:gd name="connsiteX6" fmla="*/ 1149350 w 4013200"/>
                <a:gd name="connsiteY6" fmla="*/ 1612900 h 1866900"/>
                <a:gd name="connsiteX7" fmla="*/ 1384300 w 4013200"/>
                <a:gd name="connsiteY7" fmla="*/ 952500 h 1866900"/>
                <a:gd name="connsiteX8" fmla="*/ 4013200 w 4013200"/>
                <a:gd name="connsiteY8" fmla="*/ 1377950 h 1866900"/>
                <a:gd name="connsiteX9" fmla="*/ 3911600 w 4013200"/>
                <a:gd name="connsiteY9" fmla="*/ 88900 h 1866900"/>
                <a:gd name="connsiteX10" fmla="*/ 2603500 w 4013200"/>
                <a:gd name="connsiteY10" fmla="*/ 755650 h 1866900"/>
                <a:gd name="connsiteX11" fmla="*/ 2590800 w 4013200"/>
                <a:gd name="connsiteY11" fmla="*/ 1866900 h 1866900"/>
                <a:gd name="connsiteX12" fmla="*/ 2305050 w 4013200"/>
                <a:gd name="connsiteY12" fmla="*/ 368300 h 1866900"/>
                <a:gd name="connsiteX13" fmla="*/ 2311400 w 4013200"/>
                <a:gd name="connsiteY13" fmla="*/ 381000 h 1866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013200" h="1866900">
                  <a:moveTo>
                    <a:pt x="336550" y="0"/>
                  </a:moveTo>
                  <a:lnTo>
                    <a:pt x="0" y="654050"/>
                  </a:lnTo>
                  <a:lnTo>
                    <a:pt x="1003300" y="190500"/>
                  </a:lnTo>
                  <a:lnTo>
                    <a:pt x="2292350" y="368300"/>
                  </a:lnTo>
                  <a:lnTo>
                    <a:pt x="1390650" y="984250"/>
                  </a:lnTo>
                  <a:lnTo>
                    <a:pt x="1028700" y="184150"/>
                  </a:lnTo>
                  <a:lnTo>
                    <a:pt x="1149350" y="1612900"/>
                  </a:lnTo>
                  <a:lnTo>
                    <a:pt x="1384300" y="952500"/>
                  </a:lnTo>
                  <a:lnTo>
                    <a:pt x="4013200" y="1377950"/>
                  </a:lnTo>
                  <a:lnTo>
                    <a:pt x="3911600" y="88900"/>
                  </a:lnTo>
                  <a:lnTo>
                    <a:pt x="2603500" y="755650"/>
                  </a:lnTo>
                  <a:lnTo>
                    <a:pt x="2590800" y="1866900"/>
                  </a:lnTo>
                  <a:lnTo>
                    <a:pt x="2305050" y="368300"/>
                  </a:lnTo>
                  <a:lnTo>
                    <a:pt x="2311400" y="3810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자유형 14"/>
            <p:cNvSpPr/>
            <p:nvPr/>
          </p:nvSpPr>
          <p:spPr>
            <a:xfrm>
              <a:off x="4013200" y="4781550"/>
              <a:ext cx="1168400" cy="584200"/>
            </a:xfrm>
            <a:custGeom>
              <a:avLst/>
              <a:gdLst>
                <a:gd name="connsiteX0" fmla="*/ 876300 w 1168400"/>
                <a:gd name="connsiteY0" fmla="*/ 0 h 584200"/>
                <a:gd name="connsiteX1" fmla="*/ 1168400 w 1168400"/>
                <a:gd name="connsiteY1" fmla="*/ 387350 h 584200"/>
                <a:gd name="connsiteX2" fmla="*/ 0 w 1168400"/>
                <a:gd name="connsiteY2" fmla="*/ 584200 h 584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68400" h="584200">
                  <a:moveTo>
                    <a:pt x="876300" y="0"/>
                  </a:moveTo>
                  <a:lnTo>
                    <a:pt x="1168400" y="387350"/>
                  </a:lnTo>
                  <a:lnTo>
                    <a:pt x="0" y="5842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타원 15"/>
            <p:cNvSpPr/>
            <p:nvPr/>
          </p:nvSpPr>
          <p:spPr>
            <a:xfrm>
              <a:off x="2313831" y="214977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타원 16"/>
            <p:cNvSpPr/>
            <p:nvPr/>
          </p:nvSpPr>
          <p:spPr>
            <a:xfrm>
              <a:off x="3031480" y="20269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타원 17"/>
            <p:cNvSpPr/>
            <p:nvPr/>
          </p:nvSpPr>
          <p:spPr>
            <a:xfrm>
              <a:off x="2601590" y="26681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타원 18"/>
            <p:cNvSpPr/>
            <p:nvPr/>
          </p:nvSpPr>
          <p:spPr>
            <a:xfrm>
              <a:off x="2047280" y="357666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타원 19"/>
            <p:cNvSpPr/>
            <p:nvPr/>
          </p:nvSpPr>
          <p:spPr>
            <a:xfrm>
              <a:off x="3065388" y="35857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타원 20"/>
            <p:cNvSpPr/>
            <p:nvPr/>
          </p:nvSpPr>
          <p:spPr>
            <a:xfrm>
              <a:off x="3652664" y="26935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" name="타원 21"/>
            <p:cNvSpPr/>
            <p:nvPr/>
          </p:nvSpPr>
          <p:spPr>
            <a:xfrm>
              <a:off x="3277766" y="101882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타원 22"/>
            <p:cNvSpPr/>
            <p:nvPr/>
          </p:nvSpPr>
          <p:spPr>
            <a:xfrm>
              <a:off x="4683472" y="52328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타원 23"/>
            <p:cNvSpPr/>
            <p:nvPr/>
          </p:nvSpPr>
          <p:spPr>
            <a:xfrm>
              <a:off x="4154562" y="131901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타원 24"/>
            <p:cNvSpPr/>
            <p:nvPr/>
          </p:nvSpPr>
          <p:spPr>
            <a:xfrm>
              <a:off x="4289524" y="219581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6" name="타원 25"/>
            <p:cNvSpPr/>
            <p:nvPr/>
          </p:nvSpPr>
          <p:spPr>
            <a:xfrm>
              <a:off x="4962996" y="13407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7" name="타원 26"/>
            <p:cNvSpPr/>
            <p:nvPr/>
          </p:nvSpPr>
          <p:spPr>
            <a:xfrm>
              <a:off x="5344790" y="89966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8" name="타원 27"/>
            <p:cNvSpPr/>
            <p:nvPr/>
          </p:nvSpPr>
          <p:spPr>
            <a:xfrm>
              <a:off x="6123632" y="80225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9" name="타원 28"/>
            <p:cNvSpPr/>
            <p:nvPr/>
          </p:nvSpPr>
          <p:spPr>
            <a:xfrm>
              <a:off x="5901804" y="194168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" name="타원 29"/>
            <p:cNvSpPr/>
            <p:nvPr/>
          </p:nvSpPr>
          <p:spPr>
            <a:xfrm>
              <a:off x="4796284" y="195493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1" name="타원 30"/>
            <p:cNvSpPr/>
            <p:nvPr/>
          </p:nvSpPr>
          <p:spPr>
            <a:xfrm>
              <a:off x="5297636" y="22741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" name="타원 31"/>
            <p:cNvSpPr/>
            <p:nvPr/>
          </p:nvSpPr>
          <p:spPr>
            <a:xfrm>
              <a:off x="4514602" y="28841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3" name="타원 32"/>
            <p:cNvSpPr/>
            <p:nvPr/>
          </p:nvSpPr>
          <p:spPr>
            <a:xfrm>
              <a:off x="4488656" y="378849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4" name="타원 33"/>
            <p:cNvSpPr/>
            <p:nvPr/>
          </p:nvSpPr>
          <p:spPr>
            <a:xfrm>
              <a:off x="3577492" y="454418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5" name="타원 34"/>
            <p:cNvSpPr/>
            <p:nvPr/>
          </p:nvSpPr>
          <p:spPr>
            <a:xfrm>
              <a:off x="2852250" y="43558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6" name="타원 35"/>
            <p:cNvSpPr/>
            <p:nvPr/>
          </p:nvSpPr>
          <p:spPr>
            <a:xfrm>
              <a:off x="3697874" y="596447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7" name="타원 36"/>
            <p:cNvSpPr/>
            <p:nvPr/>
          </p:nvSpPr>
          <p:spPr>
            <a:xfrm>
              <a:off x="2538390" y="500206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8" name="타원 37"/>
            <p:cNvSpPr/>
            <p:nvPr/>
          </p:nvSpPr>
          <p:spPr>
            <a:xfrm>
              <a:off x="3932370" y="530716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9" name="타원 38"/>
            <p:cNvSpPr/>
            <p:nvPr/>
          </p:nvSpPr>
          <p:spPr>
            <a:xfrm>
              <a:off x="5133960" y="510177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0" name="타원 39"/>
            <p:cNvSpPr/>
            <p:nvPr/>
          </p:nvSpPr>
          <p:spPr>
            <a:xfrm>
              <a:off x="4912774" y="515719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1" name="타원 40"/>
            <p:cNvSpPr/>
            <p:nvPr/>
          </p:nvSpPr>
          <p:spPr>
            <a:xfrm>
              <a:off x="4840766" y="471590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2" name="타원 41"/>
            <p:cNvSpPr/>
            <p:nvPr/>
          </p:nvSpPr>
          <p:spPr>
            <a:xfrm>
              <a:off x="5128798" y="624326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3" name="타원 42"/>
            <p:cNvSpPr/>
            <p:nvPr/>
          </p:nvSpPr>
          <p:spPr>
            <a:xfrm>
              <a:off x="6533894" y="571478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4" name="타원 43"/>
            <p:cNvSpPr/>
            <p:nvPr/>
          </p:nvSpPr>
          <p:spPr>
            <a:xfrm>
              <a:off x="6446696" y="44186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5" name="타원 44"/>
            <p:cNvSpPr/>
            <p:nvPr/>
          </p:nvSpPr>
          <p:spPr>
            <a:xfrm>
              <a:off x="7172730" y="372298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6" name="타원 45"/>
            <p:cNvSpPr/>
            <p:nvPr/>
          </p:nvSpPr>
          <p:spPr>
            <a:xfrm>
              <a:off x="7473280" y="460367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7" name="타원 46"/>
            <p:cNvSpPr/>
            <p:nvPr/>
          </p:nvSpPr>
          <p:spPr>
            <a:xfrm>
              <a:off x="6715100" y="350100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8" name="타원 47"/>
            <p:cNvSpPr/>
            <p:nvPr/>
          </p:nvSpPr>
          <p:spPr>
            <a:xfrm>
              <a:off x="5961112" y="297790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9" name="타원 48"/>
            <p:cNvSpPr/>
            <p:nvPr/>
          </p:nvSpPr>
          <p:spPr>
            <a:xfrm>
              <a:off x="5372819" y="3654549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0" name="타원 49"/>
            <p:cNvSpPr/>
            <p:nvPr/>
          </p:nvSpPr>
          <p:spPr>
            <a:xfrm>
              <a:off x="4887813" y="404316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1" name="타원 50"/>
            <p:cNvSpPr/>
            <p:nvPr/>
          </p:nvSpPr>
          <p:spPr>
            <a:xfrm>
              <a:off x="5895925" y="3798565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2" name="타원 51"/>
            <p:cNvSpPr/>
            <p:nvPr/>
          </p:nvSpPr>
          <p:spPr>
            <a:xfrm>
              <a:off x="6484218" y="1707629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3" name="타원 52"/>
            <p:cNvSpPr/>
            <p:nvPr/>
          </p:nvSpPr>
          <p:spPr>
            <a:xfrm>
              <a:off x="7245027" y="173201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4" name="타원 53"/>
            <p:cNvSpPr/>
            <p:nvPr/>
          </p:nvSpPr>
          <p:spPr>
            <a:xfrm>
              <a:off x="6863308" y="297519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5" name="타원 54"/>
            <p:cNvSpPr/>
            <p:nvPr/>
          </p:nvSpPr>
          <p:spPr>
            <a:xfrm>
              <a:off x="7743750" y="3135635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6" name="타원 55"/>
            <p:cNvSpPr/>
            <p:nvPr/>
          </p:nvSpPr>
          <p:spPr>
            <a:xfrm>
              <a:off x="6590134" y="232983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7" name="자유형 56"/>
            <p:cNvSpPr/>
            <p:nvPr/>
          </p:nvSpPr>
          <p:spPr>
            <a:xfrm>
              <a:off x="4591050" y="2324100"/>
              <a:ext cx="809625" cy="1390650"/>
            </a:xfrm>
            <a:custGeom>
              <a:avLst/>
              <a:gdLst>
                <a:gd name="connsiteX0" fmla="*/ 0 w 809625"/>
                <a:gd name="connsiteY0" fmla="*/ 619125 h 1390650"/>
                <a:gd name="connsiteX1" fmla="*/ 723900 w 809625"/>
                <a:gd name="connsiteY1" fmla="*/ 0 h 1390650"/>
                <a:gd name="connsiteX2" fmla="*/ 809625 w 809625"/>
                <a:gd name="connsiteY2" fmla="*/ 1390650 h 13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09625" h="1390650">
                  <a:moveTo>
                    <a:pt x="0" y="619125"/>
                  </a:moveTo>
                  <a:lnTo>
                    <a:pt x="723900" y="0"/>
                  </a:lnTo>
                  <a:lnTo>
                    <a:pt x="809625" y="139065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1906310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23631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지원내용 및 의무사항</a:t>
            </a:r>
            <a:endParaRPr lang="en-US" altLang="ko-KR" sz="20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344488" y="662477"/>
            <a:ext cx="2232248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그룹 13"/>
          <p:cNvGrpSpPr/>
          <p:nvPr/>
        </p:nvGrpSpPr>
        <p:grpSpPr>
          <a:xfrm>
            <a:off x="570037" y="836712"/>
            <a:ext cx="1112416" cy="369332"/>
            <a:chOff x="1286687" y="1772816"/>
            <a:chExt cx="1112416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0054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지원내용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21" name="그림 20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pSp>
        <p:nvGrpSpPr>
          <p:cNvPr id="26" name="그룹 25"/>
          <p:cNvGrpSpPr/>
          <p:nvPr/>
        </p:nvGrpSpPr>
        <p:grpSpPr>
          <a:xfrm>
            <a:off x="570037" y="3068960"/>
            <a:ext cx="1572479" cy="369332"/>
            <a:chOff x="1286687" y="1772816"/>
            <a:chExt cx="1572479" cy="369332"/>
          </a:xfrm>
        </p:grpSpPr>
        <p:sp>
          <p:nvSpPr>
            <p:cNvPr id="27" name="TextBox 26"/>
            <p:cNvSpPr txBox="1"/>
            <p:nvPr/>
          </p:nvSpPr>
          <p:spPr>
            <a:xfrm>
              <a:off x="1393700" y="1772816"/>
              <a:ext cx="146546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활동시간 제한</a:t>
              </a:r>
            </a:p>
          </p:txBody>
        </p:sp>
        <p:sp>
          <p:nvSpPr>
            <p:cNvPr id="28" name="이등변 삼각형 27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33" name="그룹 32"/>
          <p:cNvGrpSpPr/>
          <p:nvPr/>
        </p:nvGrpSpPr>
        <p:grpSpPr>
          <a:xfrm>
            <a:off x="5345253" y="836712"/>
            <a:ext cx="1112416" cy="369332"/>
            <a:chOff x="1286687" y="1772816"/>
            <a:chExt cx="1112416" cy="369332"/>
          </a:xfrm>
        </p:grpSpPr>
        <p:sp>
          <p:nvSpPr>
            <p:cNvPr id="34" name="TextBox 33"/>
            <p:cNvSpPr txBox="1"/>
            <p:nvPr/>
          </p:nvSpPr>
          <p:spPr>
            <a:xfrm>
              <a:off x="1393700" y="1772816"/>
              <a:ext cx="10054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의무사항</a:t>
              </a:r>
            </a:p>
          </p:txBody>
        </p:sp>
        <p:sp>
          <p:nvSpPr>
            <p:cNvPr id="35" name="이등변 삼각형 34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632520" y="1179026"/>
            <a:ext cx="4574605" cy="7391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시간당 급여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(11,150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원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활동확인서 발급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사회봉사시간 인정 불가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389718" y="1179026"/>
            <a:ext cx="3523722" cy="16378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업무스케줄 등록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온라인 출근부 작성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indent="180975">
              <a:lnSpc>
                <a:spcPct val="12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 즉시 본인 입력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</a:p>
          <a:p>
            <a:pPr marL="180975" indent="-180975">
              <a:lnSpc>
                <a:spcPct val="120000"/>
              </a:lnSpc>
              <a:buClr>
                <a:srgbClr val="FF4747"/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기관 관리자에게 사업 소개 및 대학 공지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</a:t>
            </a:r>
          </a:p>
          <a:p>
            <a:pPr indent="180975">
              <a:lnSpc>
                <a:spcPct val="120000"/>
              </a:lnSpc>
              <a:buClr>
                <a:srgbClr val="FF4747"/>
              </a:buClr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출근부 승인 관련 내용 안내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graphicFrame>
        <p:nvGraphicFramePr>
          <p:cNvPr id="38" name="표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1353411"/>
              </p:ext>
            </p:extLst>
          </p:nvPr>
        </p:nvGraphicFramePr>
        <p:xfrm>
          <a:off x="934543" y="3697748"/>
          <a:ext cx="8036915" cy="129614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073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73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73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73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0738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24967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6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연간 최소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1</a:t>
                      </a:r>
                      <a:r>
                        <a:rPr lang="ko-KR" altLang="en-US" sz="16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일 최대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600" b="1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주당 최대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600" b="1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학기당 최대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496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b="1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학기 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b="1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방학 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621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0" kern="1200" spc="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10</a:t>
                      </a:r>
                      <a:r>
                        <a:rPr lang="ko-KR" altLang="en-US" sz="1600" b="0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시간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0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8</a:t>
                      </a:r>
                      <a:r>
                        <a:rPr lang="ko-KR" altLang="en-US" sz="1600" b="0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시간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0" kern="1200" spc="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20</a:t>
                      </a:r>
                      <a:r>
                        <a:rPr lang="ko-KR" altLang="en-US" sz="1600" b="0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시간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0" kern="1200" spc="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40</a:t>
                      </a:r>
                      <a:r>
                        <a:rPr lang="ko-KR" altLang="en-US" sz="1600" b="0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시간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0" kern="1200" spc="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520</a:t>
                      </a:r>
                      <a:r>
                        <a:rPr lang="ko-KR" altLang="en-US" sz="16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시간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9" name="TextBox 38"/>
          <p:cNvSpPr txBox="1"/>
          <p:nvPr/>
        </p:nvSpPr>
        <p:spPr>
          <a:xfrm>
            <a:off x="930077" y="5065901"/>
            <a:ext cx="8470589" cy="10838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※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연 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10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시간 미만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의 활동에 대해서는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원칙적으로 장학금을 지급하지 않으나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멘티 및 활동기관의 부득이한 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사정으로 멘토링 활동이 중단된 경우 예외 지급 가능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멘토 사유로 인한 중도포기는 인정하지 않음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※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 제한시간은 대학마다 상이함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949609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_wowns\Desktop\Desktop\colorcop (1)\B_01_001\기본형 시그니처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479" y="186760"/>
            <a:ext cx="1632933" cy="515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pSp>
        <p:nvGrpSpPr>
          <p:cNvPr id="58" name="그룹 57"/>
          <p:cNvGrpSpPr/>
          <p:nvPr/>
        </p:nvGrpSpPr>
        <p:grpSpPr>
          <a:xfrm>
            <a:off x="5529064" y="2587130"/>
            <a:ext cx="4376936" cy="1304855"/>
            <a:chOff x="5673080" y="2276872"/>
            <a:chExt cx="4376936" cy="1304855"/>
          </a:xfrm>
        </p:grpSpPr>
        <p:sp>
          <p:nvSpPr>
            <p:cNvPr id="7" name="TextBox 6"/>
            <p:cNvSpPr txBox="1"/>
            <p:nvPr/>
          </p:nvSpPr>
          <p:spPr>
            <a:xfrm>
              <a:off x="5936647" y="2276872"/>
              <a:ext cx="65274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36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>
                      <a:alpha val="70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04</a:t>
              </a:r>
              <a:endParaRPr lang="ko-KR" altLang="en-US" sz="36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alpha val="70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6" name="직선 연결선 5"/>
            <p:cNvCxnSpPr/>
            <p:nvPr/>
          </p:nvCxnSpPr>
          <p:spPr>
            <a:xfrm>
              <a:off x="5673080" y="2960077"/>
              <a:ext cx="4376936" cy="0"/>
            </a:xfrm>
            <a:prstGeom prst="line">
              <a:avLst/>
            </a:prstGeom>
            <a:ln w="12700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TextBox 3"/>
            <p:cNvSpPr txBox="1"/>
            <p:nvPr/>
          </p:nvSpPr>
          <p:spPr>
            <a:xfrm>
              <a:off x="5936647" y="2996952"/>
              <a:ext cx="352372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32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 및 출근부 작성</a:t>
              </a:r>
              <a:endParaRPr lang="en-US" altLang="ko-KR" sz="32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  <p:grpSp>
        <p:nvGrpSpPr>
          <p:cNvPr id="59" name="그룹 58"/>
          <p:cNvGrpSpPr/>
          <p:nvPr/>
        </p:nvGrpSpPr>
        <p:grpSpPr>
          <a:xfrm>
            <a:off x="416496" y="952500"/>
            <a:ext cx="5039674" cy="5060136"/>
            <a:chOff x="2047280" y="523280"/>
            <a:chExt cx="5790232" cy="5813748"/>
          </a:xfrm>
        </p:grpSpPr>
        <p:sp>
          <p:nvSpPr>
            <p:cNvPr id="60" name="십이각형 59"/>
            <p:cNvSpPr/>
            <p:nvPr/>
          </p:nvSpPr>
          <p:spPr>
            <a:xfrm rot="620411">
              <a:off x="2183435" y="659436"/>
              <a:ext cx="5539132" cy="5539130"/>
            </a:xfrm>
            <a:prstGeom prst="dodecagon">
              <a:avLst/>
            </a:pr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1" name="자유형 60"/>
            <p:cNvSpPr/>
            <p:nvPr/>
          </p:nvSpPr>
          <p:spPr>
            <a:xfrm>
              <a:off x="2095500" y="558800"/>
              <a:ext cx="4064000" cy="4038600"/>
            </a:xfrm>
            <a:custGeom>
              <a:avLst/>
              <a:gdLst>
                <a:gd name="connsiteX0" fmla="*/ 2622550 w 4064000"/>
                <a:gd name="connsiteY0" fmla="*/ 0 h 4038600"/>
                <a:gd name="connsiteX1" fmla="*/ 2895600 w 4064000"/>
                <a:gd name="connsiteY1" fmla="*/ 831850 h 4038600"/>
                <a:gd name="connsiteX2" fmla="*/ 2254250 w 4064000"/>
                <a:gd name="connsiteY2" fmla="*/ 1682750 h 4038600"/>
                <a:gd name="connsiteX3" fmla="*/ 2101850 w 4064000"/>
                <a:gd name="connsiteY3" fmla="*/ 806450 h 4038600"/>
                <a:gd name="connsiteX4" fmla="*/ 2914650 w 4064000"/>
                <a:gd name="connsiteY4" fmla="*/ 825500 h 4038600"/>
                <a:gd name="connsiteX5" fmla="*/ 3848100 w 4064000"/>
                <a:gd name="connsiteY5" fmla="*/ 1435100 h 4038600"/>
                <a:gd name="connsiteX6" fmla="*/ 3289300 w 4064000"/>
                <a:gd name="connsiteY6" fmla="*/ 387350 h 4038600"/>
                <a:gd name="connsiteX7" fmla="*/ 2908300 w 4064000"/>
                <a:gd name="connsiteY7" fmla="*/ 838200 h 4038600"/>
                <a:gd name="connsiteX8" fmla="*/ 2482850 w 4064000"/>
                <a:gd name="connsiteY8" fmla="*/ 2381250 h 4038600"/>
                <a:gd name="connsiteX9" fmla="*/ 1606550 w 4064000"/>
                <a:gd name="connsiteY9" fmla="*/ 2197100 h 4038600"/>
                <a:gd name="connsiteX10" fmla="*/ 2228850 w 4064000"/>
                <a:gd name="connsiteY10" fmla="*/ 1695450 h 4038600"/>
                <a:gd name="connsiteX11" fmla="*/ 1231900 w 4064000"/>
                <a:gd name="connsiteY11" fmla="*/ 501650 h 4038600"/>
                <a:gd name="connsiteX12" fmla="*/ 1593850 w 4064000"/>
                <a:gd name="connsiteY12" fmla="*/ 2203450 h 4038600"/>
                <a:gd name="connsiteX13" fmla="*/ 996950 w 4064000"/>
                <a:gd name="connsiteY13" fmla="*/ 1504950 h 4038600"/>
                <a:gd name="connsiteX14" fmla="*/ 266700 w 4064000"/>
                <a:gd name="connsiteY14" fmla="*/ 1631950 h 4038600"/>
                <a:gd name="connsiteX15" fmla="*/ 552450 w 4064000"/>
                <a:gd name="connsiteY15" fmla="*/ 2171700 h 4038600"/>
                <a:gd name="connsiteX16" fmla="*/ 996950 w 4064000"/>
                <a:gd name="connsiteY16" fmla="*/ 1504950 h 4038600"/>
                <a:gd name="connsiteX17" fmla="*/ 1022350 w 4064000"/>
                <a:gd name="connsiteY17" fmla="*/ 3086100 h 4038600"/>
                <a:gd name="connsiteX18" fmla="*/ 2470150 w 4064000"/>
                <a:gd name="connsiteY18" fmla="*/ 2381250 h 4038600"/>
                <a:gd name="connsiteX19" fmla="*/ 2451100 w 4064000"/>
                <a:gd name="connsiteY19" fmla="*/ 3289300 h 4038600"/>
                <a:gd name="connsiteX20" fmla="*/ 1035050 w 4064000"/>
                <a:gd name="connsiteY20" fmla="*/ 3073400 h 4038600"/>
                <a:gd name="connsiteX21" fmla="*/ 0 w 4064000"/>
                <a:gd name="connsiteY21" fmla="*/ 3067050 h 4038600"/>
                <a:gd name="connsiteX22" fmla="*/ 546100 w 4064000"/>
                <a:gd name="connsiteY22" fmla="*/ 2152650 h 4038600"/>
                <a:gd name="connsiteX23" fmla="*/ 1022350 w 4064000"/>
                <a:gd name="connsiteY23" fmla="*/ 3098800 h 4038600"/>
                <a:gd name="connsiteX24" fmla="*/ 812800 w 4064000"/>
                <a:gd name="connsiteY24" fmla="*/ 3854450 h 4038600"/>
                <a:gd name="connsiteX25" fmla="*/ 1504950 w 4064000"/>
                <a:gd name="connsiteY25" fmla="*/ 4038600 h 4038600"/>
                <a:gd name="connsiteX26" fmla="*/ 2425700 w 4064000"/>
                <a:gd name="connsiteY26" fmla="*/ 3282950 h 4038600"/>
                <a:gd name="connsiteX27" fmla="*/ 2844800 w 4064000"/>
                <a:gd name="connsiteY27" fmla="*/ 3549650 h 4038600"/>
                <a:gd name="connsiteX28" fmla="*/ 3321050 w 4064000"/>
                <a:gd name="connsiteY28" fmla="*/ 3143250 h 4038600"/>
                <a:gd name="connsiteX29" fmla="*/ 3854450 w 4064000"/>
                <a:gd name="connsiteY29" fmla="*/ 3308350 h 4038600"/>
                <a:gd name="connsiteX30" fmla="*/ 3898900 w 4064000"/>
                <a:gd name="connsiteY30" fmla="*/ 2470150 h 4038600"/>
                <a:gd name="connsiteX31" fmla="*/ 3238500 w 4064000"/>
                <a:gd name="connsiteY31" fmla="*/ 1771650 h 4038600"/>
                <a:gd name="connsiteX32" fmla="*/ 3841750 w 4064000"/>
                <a:gd name="connsiteY32" fmla="*/ 1441450 h 4038600"/>
                <a:gd name="connsiteX33" fmla="*/ 4064000 w 4064000"/>
                <a:gd name="connsiteY33" fmla="*/ 285750 h 4038600"/>
                <a:gd name="connsiteX34" fmla="*/ 3295650 w 4064000"/>
                <a:gd name="connsiteY34" fmla="*/ 381000 h 403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4064000" h="4038600">
                  <a:moveTo>
                    <a:pt x="2622550" y="0"/>
                  </a:moveTo>
                  <a:lnTo>
                    <a:pt x="2895600" y="831850"/>
                  </a:lnTo>
                  <a:lnTo>
                    <a:pt x="2254250" y="1682750"/>
                  </a:lnTo>
                  <a:lnTo>
                    <a:pt x="2101850" y="806450"/>
                  </a:lnTo>
                  <a:lnTo>
                    <a:pt x="2914650" y="825500"/>
                  </a:lnTo>
                  <a:lnTo>
                    <a:pt x="3848100" y="1435100"/>
                  </a:lnTo>
                  <a:lnTo>
                    <a:pt x="3289300" y="387350"/>
                  </a:lnTo>
                  <a:lnTo>
                    <a:pt x="2908300" y="838200"/>
                  </a:lnTo>
                  <a:lnTo>
                    <a:pt x="2482850" y="2381250"/>
                  </a:lnTo>
                  <a:lnTo>
                    <a:pt x="1606550" y="2197100"/>
                  </a:lnTo>
                  <a:lnTo>
                    <a:pt x="2228850" y="1695450"/>
                  </a:lnTo>
                  <a:lnTo>
                    <a:pt x="1231900" y="501650"/>
                  </a:lnTo>
                  <a:lnTo>
                    <a:pt x="1593850" y="2203450"/>
                  </a:lnTo>
                  <a:lnTo>
                    <a:pt x="996950" y="1504950"/>
                  </a:lnTo>
                  <a:lnTo>
                    <a:pt x="266700" y="1631950"/>
                  </a:lnTo>
                  <a:lnTo>
                    <a:pt x="552450" y="2171700"/>
                  </a:lnTo>
                  <a:lnTo>
                    <a:pt x="996950" y="1504950"/>
                  </a:lnTo>
                  <a:lnTo>
                    <a:pt x="1022350" y="3086100"/>
                  </a:lnTo>
                  <a:lnTo>
                    <a:pt x="2470150" y="2381250"/>
                  </a:lnTo>
                  <a:lnTo>
                    <a:pt x="2451100" y="3289300"/>
                  </a:lnTo>
                  <a:lnTo>
                    <a:pt x="1035050" y="3073400"/>
                  </a:lnTo>
                  <a:lnTo>
                    <a:pt x="0" y="3067050"/>
                  </a:lnTo>
                  <a:lnTo>
                    <a:pt x="546100" y="2152650"/>
                  </a:lnTo>
                  <a:lnTo>
                    <a:pt x="1022350" y="3098800"/>
                  </a:lnTo>
                  <a:lnTo>
                    <a:pt x="812800" y="3854450"/>
                  </a:lnTo>
                  <a:lnTo>
                    <a:pt x="1504950" y="4038600"/>
                  </a:lnTo>
                  <a:lnTo>
                    <a:pt x="2425700" y="3282950"/>
                  </a:lnTo>
                  <a:lnTo>
                    <a:pt x="2844800" y="3549650"/>
                  </a:lnTo>
                  <a:lnTo>
                    <a:pt x="3321050" y="3143250"/>
                  </a:lnTo>
                  <a:lnTo>
                    <a:pt x="3854450" y="3308350"/>
                  </a:lnTo>
                  <a:lnTo>
                    <a:pt x="3898900" y="2470150"/>
                  </a:lnTo>
                  <a:lnTo>
                    <a:pt x="3238500" y="1771650"/>
                  </a:lnTo>
                  <a:lnTo>
                    <a:pt x="3841750" y="1441450"/>
                  </a:lnTo>
                  <a:lnTo>
                    <a:pt x="4064000" y="285750"/>
                  </a:lnTo>
                  <a:lnTo>
                    <a:pt x="3295650" y="3810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2" name="자유형 61"/>
            <p:cNvSpPr/>
            <p:nvPr/>
          </p:nvSpPr>
          <p:spPr>
            <a:xfrm>
              <a:off x="4337050" y="1752600"/>
              <a:ext cx="3467100" cy="3016250"/>
            </a:xfrm>
            <a:custGeom>
              <a:avLst/>
              <a:gdLst>
                <a:gd name="connsiteX0" fmla="*/ 0 w 3467100"/>
                <a:gd name="connsiteY0" fmla="*/ 508000 h 3016250"/>
                <a:gd name="connsiteX1" fmla="*/ 501650 w 3467100"/>
                <a:gd name="connsiteY1" fmla="*/ 254000 h 3016250"/>
                <a:gd name="connsiteX2" fmla="*/ 1003300 w 3467100"/>
                <a:gd name="connsiteY2" fmla="*/ 577850 h 3016250"/>
                <a:gd name="connsiteX3" fmla="*/ 2292350 w 3467100"/>
                <a:gd name="connsiteY3" fmla="*/ 641350 h 3016250"/>
                <a:gd name="connsiteX4" fmla="*/ 1612900 w 3467100"/>
                <a:gd name="connsiteY4" fmla="*/ 254000 h 3016250"/>
                <a:gd name="connsiteX5" fmla="*/ 2209800 w 3467100"/>
                <a:gd name="connsiteY5" fmla="*/ 0 h 3016250"/>
                <a:gd name="connsiteX6" fmla="*/ 2305050 w 3467100"/>
                <a:gd name="connsiteY6" fmla="*/ 647700 h 3016250"/>
                <a:gd name="connsiteX7" fmla="*/ 2959100 w 3467100"/>
                <a:gd name="connsiteY7" fmla="*/ 38100 h 3016250"/>
                <a:gd name="connsiteX8" fmla="*/ 2590800 w 3467100"/>
                <a:gd name="connsiteY8" fmla="*/ 1270000 h 3016250"/>
                <a:gd name="connsiteX9" fmla="*/ 1670050 w 3467100"/>
                <a:gd name="connsiteY9" fmla="*/ 1289050 h 3016250"/>
                <a:gd name="connsiteX10" fmla="*/ 2159000 w 3467100"/>
                <a:gd name="connsiteY10" fmla="*/ 2724150 h 3016250"/>
                <a:gd name="connsiteX11" fmla="*/ 1625600 w 3467100"/>
                <a:gd name="connsiteY11" fmla="*/ 2108200 h 3016250"/>
                <a:gd name="connsiteX12" fmla="*/ 596900 w 3467100"/>
                <a:gd name="connsiteY12" fmla="*/ 2374900 h 3016250"/>
                <a:gd name="connsiteX13" fmla="*/ 558800 w 3467100"/>
                <a:gd name="connsiteY13" fmla="*/ 3016250 h 3016250"/>
                <a:gd name="connsiteX14" fmla="*/ 2133600 w 3467100"/>
                <a:gd name="connsiteY14" fmla="*/ 2724150 h 3016250"/>
                <a:gd name="connsiteX15" fmla="*/ 3200400 w 3467100"/>
                <a:gd name="connsiteY15" fmla="*/ 2914650 h 3016250"/>
                <a:gd name="connsiteX16" fmla="*/ 2908300 w 3467100"/>
                <a:gd name="connsiteY16" fmla="*/ 2019300 h 3016250"/>
                <a:gd name="connsiteX17" fmla="*/ 2152650 w 3467100"/>
                <a:gd name="connsiteY17" fmla="*/ 2724150 h 3016250"/>
                <a:gd name="connsiteX18" fmla="*/ 2571750 w 3467100"/>
                <a:gd name="connsiteY18" fmla="*/ 1276350 h 3016250"/>
                <a:gd name="connsiteX19" fmla="*/ 3467100 w 3467100"/>
                <a:gd name="connsiteY19" fmla="*/ 1435100 h 3016250"/>
                <a:gd name="connsiteX20" fmla="*/ 2444750 w 3467100"/>
                <a:gd name="connsiteY20" fmla="*/ 1797050 h 3016250"/>
                <a:gd name="connsiteX21" fmla="*/ 2901950 w 3467100"/>
                <a:gd name="connsiteY21" fmla="*/ 2044700 h 3016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467100" h="3016250">
                  <a:moveTo>
                    <a:pt x="0" y="508000"/>
                  </a:moveTo>
                  <a:lnTo>
                    <a:pt x="501650" y="254000"/>
                  </a:lnTo>
                  <a:lnTo>
                    <a:pt x="1003300" y="577850"/>
                  </a:lnTo>
                  <a:lnTo>
                    <a:pt x="2292350" y="641350"/>
                  </a:lnTo>
                  <a:lnTo>
                    <a:pt x="1612900" y="254000"/>
                  </a:lnTo>
                  <a:lnTo>
                    <a:pt x="2209800" y="0"/>
                  </a:lnTo>
                  <a:lnTo>
                    <a:pt x="2305050" y="647700"/>
                  </a:lnTo>
                  <a:lnTo>
                    <a:pt x="2959100" y="38100"/>
                  </a:lnTo>
                  <a:lnTo>
                    <a:pt x="2590800" y="1270000"/>
                  </a:lnTo>
                  <a:lnTo>
                    <a:pt x="1670050" y="1289050"/>
                  </a:lnTo>
                  <a:lnTo>
                    <a:pt x="2159000" y="2724150"/>
                  </a:lnTo>
                  <a:lnTo>
                    <a:pt x="1625600" y="2108200"/>
                  </a:lnTo>
                  <a:lnTo>
                    <a:pt x="596900" y="2374900"/>
                  </a:lnTo>
                  <a:lnTo>
                    <a:pt x="558800" y="3016250"/>
                  </a:lnTo>
                  <a:lnTo>
                    <a:pt x="2133600" y="2724150"/>
                  </a:lnTo>
                  <a:lnTo>
                    <a:pt x="3200400" y="2914650"/>
                  </a:lnTo>
                  <a:lnTo>
                    <a:pt x="2908300" y="2019300"/>
                  </a:lnTo>
                  <a:lnTo>
                    <a:pt x="2152650" y="2724150"/>
                  </a:lnTo>
                  <a:lnTo>
                    <a:pt x="2571750" y="1276350"/>
                  </a:lnTo>
                  <a:lnTo>
                    <a:pt x="3467100" y="1435100"/>
                  </a:lnTo>
                  <a:lnTo>
                    <a:pt x="2444750" y="1797050"/>
                  </a:lnTo>
                  <a:lnTo>
                    <a:pt x="2901950" y="20447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3" name="자유형 62"/>
            <p:cNvSpPr/>
            <p:nvPr/>
          </p:nvSpPr>
          <p:spPr>
            <a:xfrm>
              <a:off x="2584450" y="4406900"/>
              <a:ext cx="4013200" cy="1866900"/>
            </a:xfrm>
            <a:custGeom>
              <a:avLst/>
              <a:gdLst>
                <a:gd name="connsiteX0" fmla="*/ 336550 w 4013200"/>
                <a:gd name="connsiteY0" fmla="*/ 0 h 1866900"/>
                <a:gd name="connsiteX1" fmla="*/ 0 w 4013200"/>
                <a:gd name="connsiteY1" fmla="*/ 654050 h 1866900"/>
                <a:gd name="connsiteX2" fmla="*/ 1003300 w 4013200"/>
                <a:gd name="connsiteY2" fmla="*/ 190500 h 1866900"/>
                <a:gd name="connsiteX3" fmla="*/ 2292350 w 4013200"/>
                <a:gd name="connsiteY3" fmla="*/ 368300 h 1866900"/>
                <a:gd name="connsiteX4" fmla="*/ 1390650 w 4013200"/>
                <a:gd name="connsiteY4" fmla="*/ 984250 h 1866900"/>
                <a:gd name="connsiteX5" fmla="*/ 1028700 w 4013200"/>
                <a:gd name="connsiteY5" fmla="*/ 184150 h 1866900"/>
                <a:gd name="connsiteX6" fmla="*/ 1149350 w 4013200"/>
                <a:gd name="connsiteY6" fmla="*/ 1612900 h 1866900"/>
                <a:gd name="connsiteX7" fmla="*/ 1384300 w 4013200"/>
                <a:gd name="connsiteY7" fmla="*/ 952500 h 1866900"/>
                <a:gd name="connsiteX8" fmla="*/ 4013200 w 4013200"/>
                <a:gd name="connsiteY8" fmla="*/ 1377950 h 1866900"/>
                <a:gd name="connsiteX9" fmla="*/ 3911600 w 4013200"/>
                <a:gd name="connsiteY9" fmla="*/ 88900 h 1866900"/>
                <a:gd name="connsiteX10" fmla="*/ 2603500 w 4013200"/>
                <a:gd name="connsiteY10" fmla="*/ 755650 h 1866900"/>
                <a:gd name="connsiteX11" fmla="*/ 2590800 w 4013200"/>
                <a:gd name="connsiteY11" fmla="*/ 1866900 h 1866900"/>
                <a:gd name="connsiteX12" fmla="*/ 2305050 w 4013200"/>
                <a:gd name="connsiteY12" fmla="*/ 368300 h 1866900"/>
                <a:gd name="connsiteX13" fmla="*/ 2311400 w 4013200"/>
                <a:gd name="connsiteY13" fmla="*/ 381000 h 1866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013200" h="1866900">
                  <a:moveTo>
                    <a:pt x="336550" y="0"/>
                  </a:moveTo>
                  <a:lnTo>
                    <a:pt x="0" y="654050"/>
                  </a:lnTo>
                  <a:lnTo>
                    <a:pt x="1003300" y="190500"/>
                  </a:lnTo>
                  <a:lnTo>
                    <a:pt x="2292350" y="368300"/>
                  </a:lnTo>
                  <a:lnTo>
                    <a:pt x="1390650" y="984250"/>
                  </a:lnTo>
                  <a:lnTo>
                    <a:pt x="1028700" y="184150"/>
                  </a:lnTo>
                  <a:lnTo>
                    <a:pt x="1149350" y="1612900"/>
                  </a:lnTo>
                  <a:lnTo>
                    <a:pt x="1384300" y="952500"/>
                  </a:lnTo>
                  <a:lnTo>
                    <a:pt x="4013200" y="1377950"/>
                  </a:lnTo>
                  <a:lnTo>
                    <a:pt x="3911600" y="88900"/>
                  </a:lnTo>
                  <a:lnTo>
                    <a:pt x="2603500" y="755650"/>
                  </a:lnTo>
                  <a:lnTo>
                    <a:pt x="2590800" y="1866900"/>
                  </a:lnTo>
                  <a:lnTo>
                    <a:pt x="2305050" y="368300"/>
                  </a:lnTo>
                  <a:lnTo>
                    <a:pt x="2311400" y="3810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4" name="자유형 63"/>
            <p:cNvSpPr/>
            <p:nvPr/>
          </p:nvSpPr>
          <p:spPr>
            <a:xfrm>
              <a:off x="4013200" y="4781550"/>
              <a:ext cx="1168400" cy="584200"/>
            </a:xfrm>
            <a:custGeom>
              <a:avLst/>
              <a:gdLst>
                <a:gd name="connsiteX0" fmla="*/ 876300 w 1168400"/>
                <a:gd name="connsiteY0" fmla="*/ 0 h 584200"/>
                <a:gd name="connsiteX1" fmla="*/ 1168400 w 1168400"/>
                <a:gd name="connsiteY1" fmla="*/ 387350 h 584200"/>
                <a:gd name="connsiteX2" fmla="*/ 0 w 1168400"/>
                <a:gd name="connsiteY2" fmla="*/ 584200 h 584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68400" h="584200">
                  <a:moveTo>
                    <a:pt x="876300" y="0"/>
                  </a:moveTo>
                  <a:lnTo>
                    <a:pt x="1168400" y="387350"/>
                  </a:lnTo>
                  <a:lnTo>
                    <a:pt x="0" y="5842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5" name="타원 64"/>
            <p:cNvSpPr/>
            <p:nvPr/>
          </p:nvSpPr>
          <p:spPr>
            <a:xfrm>
              <a:off x="2313831" y="214977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6" name="타원 65"/>
            <p:cNvSpPr/>
            <p:nvPr/>
          </p:nvSpPr>
          <p:spPr>
            <a:xfrm>
              <a:off x="3031480" y="20269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7" name="타원 66"/>
            <p:cNvSpPr/>
            <p:nvPr/>
          </p:nvSpPr>
          <p:spPr>
            <a:xfrm>
              <a:off x="2601590" y="26681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8" name="타원 67"/>
            <p:cNvSpPr/>
            <p:nvPr/>
          </p:nvSpPr>
          <p:spPr>
            <a:xfrm>
              <a:off x="2047280" y="357666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9" name="타원 68"/>
            <p:cNvSpPr/>
            <p:nvPr/>
          </p:nvSpPr>
          <p:spPr>
            <a:xfrm>
              <a:off x="3065388" y="35857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0" name="타원 69"/>
            <p:cNvSpPr/>
            <p:nvPr/>
          </p:nvSpPr>
          <p:spPr>
            <a:xfrm>
              <a:off x="3652664" y="26935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1" name="타원 70"/>
            <p:cNvSpPr/>
            <p:nvPr/>
          </p:nvSpPr>
          <p:spPr>
            <a:xfrm>
              <a:off x="3277766" y="101882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2" name="타원 71"/>
            <p:cNvSpPr/>
            <p:nvPr/>
          </p:nvSpPr>
          <p:spPr>
            <a:xfrm>
              <a:off x="4683472" y="52328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3" name="타원 72"/>
            <p:cNvSpPr/>
            <p:nvPr/>
          </p:nvSpPr>
          <p:spPr>
            <a:xfrm>
              <a:off x="4154562" y="131901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4" name="타원 73"/>
            <p:cNvSpPr/>
            <p:nvPr/>
          </p:nvSpPr>
          <p:spPr>
            <a:xfrm>
              <a:off x="4289524" y="219581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5" name="타원 74"/>
            <p:cNvSpPr/>
            <p:nvPr/>
          </p:nvSpPr>
          <p:spPr>
            <a:xfrm>
              <a:off x="4962996" y="13407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6" name="타원 75"/>
            <p:cNvSpPr/>
            <p:nvPr/>
          </p:nvSpPr>
          <p:spPr>
            <a:xfrm>
              <a:off x="5344790" y="89966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7" name="타원 76"/>
            <p:cNvSpPr/>
            <p:nvPr/>
          </p:nvSpPr>
          <p:spPr>
            <a:xfrm>
              <a:off x="6123632" y="80225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8" name="타원 77"/>
            <p:cNvSpPr/>
            <p:nvPr/>
          </p:nvSpPr>
          <p:spPr>
            <a:xfrm>
              <a:off x="5901804" y="194168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9" name="타원 78"/>
            <p:cNvSpPr/>
            <p:nvPr/>
          </p:nvSpPr>
          <p:spPr>
            <a:xfrm>
              <a:off x="4796284" y="195493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0" name="타원 79"/>
            <p:cNvSpPr/>
            <p:nvPr/>
          </p:nvSpPr>
          <p:spPr>
            <a:xfrm>
              <a:off x="5297636" y="22741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1" name="타원 80"/>
            <p:cNvSpPr/>
            <p:nvPr/>
          </p:nvSpPr>
          <p:spPr>
            <a:xfrm>
              <a:off x="4514602" y="28841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2" name="타원 81"/>
            <p:cNvSpPr/>
            <p:nvPr/>
          </p:nvSpPr>
          <p:spPr>
            <a:xfrm>
              <a:off x="4488656" y="378849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3" name="타원 82"/>
            <p:cNvSpPr/>
            <p:nvPr/>
          </p:nvSpPr>
          <p:spPr>
            <a:xfrm>
              <a:off x="3577492" y="454418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4" name="타원 83"/>
            <p:cNvSpPr/>
            <p:nvPr/>
          </p:nvSpPr>
          <p:spPr>
            <a:xfrm>
              <a:off x="2852250" y="43558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5" name="타원 84"/>
            <p:cNvSpPr/>
            <p:nvPr/>
          </p:nvSpPr>
          <p:spPr>
            <a:xfrm>
              <a:off x="3697874" y="596447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6" name="타원 85"/>
            <p:cNvSpPr/>
            <p:nvPr/>
          </p:nvSpPr>
          <p:spPr>
            <a:xfrm>
              <a:off x="2538390" y="500206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7" name="타원 86"/>
            <p:cNvSpPr/>
            <p:nvPr/>
          </p:nvSpPr>
          <p:spPr>
            <a:xfrm>
              <a:off x="3932370" y="530716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8" name="타원 87"/>
            <p:cNvSpPr/>
            <p:nvPr/>
          </p:nvSpPr>
          <p:spPr>
            <a:xfrm>
              <a:off x="5133960" y="510177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9" name="타원 88"/>
            <p:cNvSpPr/>
            <p:nvPr/>
          </p:nvSpPr>
          <p:spPr>
            <a:xfrm>
              <a:off x="4912774" y="515719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0" name="타원 89"/>
            <p:cNvSpPr/>
            <p:nvPr/>
          </p:nvSpPr>
          <p:spPr>
            <a:xfrm>
              <a:off x="4840766" y="471590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1" name="타원 90"/>
            <p:cNvSpPr/>
            <p:nvPr/>
          </p:nvSpPr>
          <p:spPr>
            <a:xfrm>
              <a:off x="5128798" y="624326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2" name="타원 91"/>
            <p:cNvSpPr/>
            <p:nvPr/>
          </p:nvSpPr>
          <p:spPr>
            <a:xfrm>
              <a:off x="6533894" y="571478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3" name="타원 92"/>
            <p:cNvSpPr/>
            <p:nvPr/>
          </p:nvSpPr>
          <p:spPr>
            <a:xfrm>
              <a:off x="6446696" y="44186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4" name="타원 93"/>
            <p:cNvSpPr/>
            <p:nvPr/>
          </p:nvSpPr>
          <p:spPr>
            <a:xfrm>
              <a:off x="7172730" y="372298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5" name="타원 94"/>
            <p:cNvSpPr/>
            <p:nvPr/>
          </p:nvSpPr>
          <p:spPr>
            <a:xfrm>
              <a:off x="7473280" y="460367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6" name="타원 95"/>
            <p:cNvSpPr/>
            <p:nvPr/>
          </p:nvSpPr>
          <p:spPr>
            <a:xfrm>
              <a:off x="6715100" y="350100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7" name="타원 96"/>
            <p:cNvSpPr/>
            <p:nvPr/>
          </p:nvSpPr>
          <p:spPr>
            <a:xfrm>
              <a:off x="5961112" y="297790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8" name="타원 97"/>
            <p:cNvSpPr/>
            <p:nvPr/>
          </p:nvSpPr>
          <p:spPr>
            <a:xfrm>
              <a:off x="5372819" y="3654549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9" name="타원 98"/>
            <p:cNvSpPr/>
            <p:nvPr/>
          </p:nvSpPr>
          <p:spPr>
            <a:xfrm>
              <a:off x="4887813" y="404316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0" name="타원 99"/>
            <p:cNvSpPr/>
            <p:nvPr/>
          </p:nvSpPr>
          <p:spPr>
            <a:xfrm>
              <a:off x="5895925" y="3798565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1" name="타원 100"/>
            <p:cNvSpPr/>
            <p:nvPr/>
          </p:nvSpPr>
          <p:spPr>
            <a:xfrm>
              <a:off x="6484218" y="1707629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2" name="타원 101"/>
            <p:cNvSpPr/>
            <p:nvPr/>
          </p:nvSpPr>
          <p:spPr>
            <a:xfrm>
              <a:off x="7245027" y="173201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3" name="타원 102"/>
            <p:cNvSpPr/>
            <p:nvPr/>
          </p:nvSpPr>
          <p:spPr>
            <a:xfrm>
              <a:off x="6863308" y="297519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4" name="타원 103"/>
            <p:cNvSpPr/>
            <p:nvPr/>
          </p:nvSpPr>
          <p:spPr>
            <a:xfrm>
              <a:off x="7743750" y="3135635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5" name="타원 104"/>
            <p:cNvSpPr/>
            <p:nvPr/>
          </p:nvSpPr>
          <p:spPr>
            <a:xfrm>
              <a:off x="6590134" y="232983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6" name="자유형 105"/>
            <p:cNvSpPr/>
            <p:nvPr/>
          </p:nvSpPr>
          <p:spPr>
            <a:xfrm>
              <a:off x="4591050" y="2324100"/>
              <a:ext cx="809625" cy="1390650"/>
            </a:xfrm>
            <a:custGeom>
              <a:avLst/>
              <a:gdLst>
                <a:gd name="connsiteX0" fmla="*/ 0 w 809625"/>
                <a:gd name="connsiteY0" fmla="*/ 619125 h 1390650"/>
                <a:gd name="connsiteX1" fmla="*/ 723900 w 809625"/>
                <a:gd name="connsiteY1" fmla="*/ 0 h 1390650"/>
                <a:gd name="connsiteX2" fmla="*/ 809625 w 809625"/>
                <a:gd name="connsiteY2" fmla="*/ 1390650 h 13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09625" h="1390650">
                  <a:moveTo>
                    <a:pt x="0" y="619125"/>
                  </a:moveTo>
                  <a:lnTo>
                    <a:pt x="723900" y="0"/>
                  </a:lnTo>
                  <a:lnTo>
                    <a:pt x="809625" y="139065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3533088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21916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 및 출근부 작성</a:t>
            </a:r>
            <a:endParaRPr lang="en-US" altLang="ko-KR" sz="20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grpSp>
        <p:nvGrpSpPr>
          <p:cNvPr id="14" name="그룹 13"/>
          <p:cNvGrpSpPr/>
          <p:nvPr/>
        </p:nvGrpSpPr>
        <p:grpSpPr>
          <a:xfrm>
            <a:off x="536129" y="1297335"/>
            <a:ext cx="1112416" cy="369332"/>
            <a:chOff x="1286687" y="1772816"/>
            <a:chExt cx="1112416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0054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활동내용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21" name="그림 20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sp>
        <p:nvSpPr>
          <p:cNvPr id="36" name="TextBox 35"/>
          <p:cNvSpPr txBox="1"/>
          <p:nvPr/>
        </p:nvSpPr>
        <p:spPr>
          <a:xfrm>
            <a:off x="704528" y="1772816"/>
            <a:ext cx="8823076" cy="30281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 내용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 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초중등학교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학생을 대상으로 국어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·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영어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·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수학 등 학습 보충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학교생활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·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교우관계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·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진로 등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및 피드백 등 지원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※ 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이외에 </a:t>
            </a:r>
            <a:r>
              <a:rPr lang="ko-KR" altLang="en-US" sz="14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초중등학교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기관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)·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멘토가 멘티에게 필요한 활동이라고 동의한 경우 활동으로 인정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. 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단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활동기관 업무보조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단순</a:t>
            </a:r>
            <a:endParaRPr lang="en-US" altLang="ko-KR" sz="14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    노무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 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등의 활동은 인정하지 않음</a:t>
            </a:r>
            <a:endParaRPr lang="en-US" altLang="ko-KR" sz="14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• </a:t>
            </a:r>
            <a:r>
              <a:rPr lang="en-US" altLang="ko-KR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운영방식</a:t>
            </a:r>
            <a:r>
              <a:rPr lang="en-US" altLang="ko-KR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 </a:t>
            </a:r>
            <a:r>
              <a:rPr lang="ko-KR" altLang="en-US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대면 멘토링 또는  활동기관</a:t>
            </a:r>
            <a:r>
              <a:rPr lang="en-US" altLang="ko-KR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 및 멘토 등 협의를 통해 대면</a:t>
            </a:r>
            <a:r>
              <a:rPr lang="en-US" altLang="ko-KR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600" b="1" spc="-18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비대면</a:t>
            </a:r>
            <a:r>
              <a:rPr lang="ko-KR" altLang="en-US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r>
              <a:rPr lang="ko-KR" altLang="en-US" sz="1600" b="1" spc="-18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블렌디드</a:t>
            </a:r>
            <a:r>
              <a:rPr lang="ko-KR" altLang="en-US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수업 등 가능</a:t>
            </a:r>
            <a:endParaRPr lang="en-US" altLang="ko-KR" sz="1600" b="1" spc="-18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404040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- </a:t>
            </a:r>
            <a:r>
              <a:rPr lang="ko-KR" altLang="en-US" sz="1600" b="1" spc="-18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비대면</a:t>
            </a:r>
            <a:r>
              <a:rPr lang="ko-KR" altLang="en-US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멘토링은 실시간 쌍방향 지도를 원칙으로 하고</a:t>
            </a:r>
            <a:r>
              <a:rPr lang="en-US" altLang="ko-KR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멘토링 활동 등 증빙 필요</a:t>
            </a:r>
            <a:endParaRPr lang="en-US" altLang="ko-KR" sz="1600" b="1" spc="-18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404040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</a:t>
            </a:r>
            <a:r>
              <a:rPr lang="en-US" altLang="ko-KR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- </a:t>
            </a:r>
            <a:r>
              <a:rPr lang="ko-KR" altLang="en-US" sz="1600" b="1" spc="-18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비대면</a:t>
            </a:r>
            <a:r>
              <a:rPr lang="ko-KR" altLang="en-US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멘토링 시 시작시간</a:t>
            </a:r>
            <a:r>
              <a:rPr lang="en-US" altLang="ko-KR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종료시간을 포함한 화면 </a:t>
            </a:r>
            <a:r>
              <a:rPr lang="ko-KR" altLang="en-US" sz="1600" b="1" spc="-18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캡처본</a:t>
            </a:r>
            <a:r>
              <a:rPr lang="ko-KR" altLang="en-US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등 실제 활동 여부 및 시간을 증빙할 수 있는 자료를</a:t>
            </a:r>
            <a:endParaRPr lang="en-US" altLang="ko-KR" sz="1600" b="1" spc="-18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404040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  </a:t>
            </a:r>
            <a:r>
              <a:rPr lang="ko-KR" altLang="en-US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출근부 등록 시 증빙자료로 업로드 필요</a:t>
            </a:r>
            <a:endParaRPr lang="en-US" altLang="ko-KR" sz="1600" b="1" spc="-18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404040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  ※ 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활용 프로그램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: 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줌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(Zoom). 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스카이프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(skype), </a:t>
            </a:r>
            <a:r>
              <a:rPr lang="ko-KR" altLang="en-US" sz="14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행아웃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(meet),  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네이버밴드 라이브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카카오톡 페이스톡</a:t>
            </a:r>
            <a:endParaRPr lang="en-US" altLang="ko-KR" sz="14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404040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20" name="직선 연결선 19"/>
          <p:cNvCxnSpPr/>
          <p:nvPr/>
        </p:nvCxnSpPr>
        <p:spPr>
          <a:xfrm>
            <a:off x="344488" y="662477"/>
            <a:ext cx="2088232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7641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21916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 및 출근부 작성</a:t>
            </a:r>
            <a:endParaRPr lang="en-US" altLang="ko-KR" sz="20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grpSp>
        <p:nvGrpSpPr>
          <p:cNvPr id="14" name="그룹 13"/>
          <p:cNvGrpSpPr/>
          <p:nvPr/>
        </p:nvGrpSpPr>
        <p:grpSpPr>
          <a:xfrm>
            <a:off x="570037" y="836712"/>
            <a:ext cx="1827356" cy="369332"/>
            <a:chOff x="1286687" y="1772816"/>
            <a:chExt cx="1827356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7203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출근부 작성 절차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21" name="그림 20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pSp>
        <p:nvGrpSpPr>
          <p:cNvPr id="26" name="그룹 25"/>
          <p:cNvGrpSpPr/>
          <p:nvPr/>
        </p:nvGrpSpPr>
        <p:grpSpPr>
          <a:xfrm>
            <a:off x="570037" y="3504961"/>
            <a:ext cx="1367294" cy="369332"/>
            <a:chOff x="1286687" y="1772816"/>
            <a:chExt cx="1367294" cy="369332"/>
          </a:xfrm>
        </p:grpSpPr>
        <p:sp>
          <p:nvSpPr>
            <p:cNvPr id="27" name="TextBox 26"/>
            <p:cNvSpPr txBox="1"/>
            <p:nvPr/>
          </p:nvSpPr>
          <p:spPr>
            <a:xfrm>
              <a:off x="1393700" y="1772816"/>
              <a:ext cx="126028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출근부 작성</a:t>
              </a:r>
            </a:p>
          </p:txBody>
        </p:sp>
        <p:sp>
          <p:nvSpPr>
            <p:cNvPr id="28" name="이등변 삼각형 27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738436" y="3943392"/>
            <a:ext cx="7372531" cy="21179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온라인 사전교육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총 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6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차시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을 반드시 이수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하여야 출근부 작성 가능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온라인 사전교육은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시간표 입력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업무스케줄 등록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기관배정까지 완료되어야 이수 가능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활동기관 담당자에게 출근부 승인 관련 안내 필수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361950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Tx/>
              <a:buChar char="-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매월 활동 종료 후 출근부 최종 승인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대학제출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필수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361950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Tx/>
              <a:buChar char="-"/>
              <a:tabLst>
                <a:tab pos="361950" algn="l"/>
              </a:tabLst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시스템 관련 안내 매뉴얼 참고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기관포털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공지사항 확인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  <a:tabLst>
                <a:tab pos="361950" algn="l"/>
              </a:tabLst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출근부는 재단 홈페이지 또는 출근부 앱을 통해 반드시 멘토 본인이 활동 후 즉시 직접 입력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31" name="모서리가 둥근 직사각형 30"/>
          <p:cNvSpPr/>
          <p:nvPr/>
        </p:nvSpPr>
        <p:spPr>
          <a:xfrm>
            <a:off x="7490427" y="2547951"/>
            <a:ext cx="1636420" cy="648072"/>
          </a:xfrm>
          <a:prstGeom prst="roundRect">
            <a:avLst/>
          </a:prstGeom>
          <a:solidFill>
            <a:schemeClr val="tx1">
              <a:lumMod val="50000"/>
              <a:lumOff val="5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7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업무스케줄 등록</a:t>
            </a:r>
          </a:p>
        </p:txBody>
      </p:sp>
      <p:sp>
        <p:nvSpPr>
          <p:cNvPr id="32" name="모서리가 둥근 직사각형 31"/>
          <p:cNvSpPr/>
          <p:nvPr/>
        </p:nvSpPr>
        <p:spPr>
          <a:xfrm>
            <a:off x="5253334" y="2547951"/>
            <a:ext cx="1636420" cy="648072"/>
          </a:xfrm>
          <a:prstGeom prst="roundRect">
            <a:avLst/>
          </a:prstGeom>
          <a:solidFill>
            <a:schemeClr val="tx2">
              <a:lumMod val="7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온라인 사전교육</a:t>
            </a:r>
            <a:endParaRPr lang="en-US" altLang="ko-KR" sz="16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algn="ctr"/>
            <a:r>
              <a:rPr lang="ko-KR" altLang="en-US" sz="16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이수</a:t>
            </a:r>
          </a:p>
        </p:txBody>
      </p:sp>
      <p:sp>
        <p:nvSpPr>
          <p:cNvPr id="33" name="모서리가 둥근 직사각형 32"/>
          <p:cNvSpPr/>
          <p:nvPr/>
        </p:nvSpPr>
        <p:spPr>
          <a:xfrm>
            <a:off x="3016244" y="2547951"/>
            <a:ext cx="1636420" cy="648072"/>
          </a:xfrm>
          <a:prstGeom prst="roundRect">
            <a:avLst/>
          </a:prstGeom>
          <a:solidFill>
            <a:schemeClr val="tx1">
              <a:lumMod val="50000"/>
              <a:lumOff val="5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멘토링 활동</a:t>
            </a:r>
          </a:p>
        </p:txBody>
      </p:sp>
      <p:sp>
        <p:nvSpPr>
          <p:cNvPr id="34" name="모서리가 둥근 직사각형 33"/>
          <p:cNvSpPr/>
          <p:nvPr/>
        </p:nvSpPr>
        <p:spPr>
          <a:xfrm>
            <a:off x="779154" y="2547951"/>
            <a:ext cx="1636420" cy="648072"/>
          </a:xfrm>
          <a:prstGeom prst="roundRect">
            <a:avLst/>
          </a:prstGeom>
          <a:solidFill>
            <a:schemeClr val="tx2">
              <a:lumMod val="7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출근부 작성</a:t>
            </a:r>
          </a:p>
        </p:txBody>
      </p:sp>
      <p:sp>
        <p:nvSpPr>
          <p:cNvPr id="35" name="모서리가 둥근 직사각형 34"/>
          <p:cNvSpPr/>
          <p:nvPr/>
        </p:nvSpPr>
        <p:spPr>
          <a:xfrm>
            <a:off x="7490427" y="1412776"/>
            <a:ext cx="1636420" cy="648072"/>
          </a:xfrm>
          <a:prstGeom prst="roundRect">
            <a:avLst/>
          </a:prstGeom>
          <a:solidFill>
            <a:schemeClr val="tx2">
              <a:lumMod val="7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7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배정 멘토 확인</a:t>
            </a:r>
          </a:p>
        </p:txBody>
      </p:sp>
      <p:sp>
        <p:nvSpPr>
          <p:cNvPr id="37" name="모서리가 둥근 직사각형 36"/>
          <p:cNvSpPr/>
          <p:nvPr/>
        </p:nvSpPr>
        <p:spPr>
          <a:xfrm>
            <a:off x="5253338" y="1412776"/>
            <a:ext cx="1636420" cy="648072"/>
          </a:xfrm>
          <a:prstGeom prst="roundRect">
            <a:avLst/>
          </a:prstGeom>
          <a:solidFill>
            <a:schemeClr val="tx1">
              <a:lumMod val="50000"/>
              <a:lumOff val="5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기관 배정</a:t>
            </a:r>
          </a:p>
        </p:txBody>
      </p:sp>
      <p:sp>
        <p:nvSpPr>
          <p:cNvPr id="38" name="모서리가 둥근 직사각형 37"/>
          <p:cNvSpPr/>
          <p:nvPr/>
        </p:nvSpPr>
        <p:spPr>
          <a:xfrm>
            <a:off x="3016246" y="1412776"/>
            <a:ext cx="1636420" cy="648072"/>
          </a:xfrm>
          <a:prstGeom prst="roundRect">
            <a:avLst/>
          </a:prstGeom>
          <a:solidFill>
            <a:schemeClr val="tx2">
              <a:lumMod val="7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 추천</a:t>
            </a:r>
          </a:p>
        </p:txBody>
      </p:sp>
      <p:sp>
        <p:nvSpPr>
          <p:cNvPr id="39" name="모서리가 둥근 직사각형 38"/>
          <p:cNvSpPr/>
          <p:nvPr/>
        </p:nvSpPr>
        <p:spPr>
          <a:xfrm>
            <a:off x="779154" y="1412776"/>
            <a:ext cx="1636420" cy="648072"/>
          </a:xfrm>
          <a:prstGeom prst="roundRect">
            <a:avLst/>
          </a:prstGeom>
          <a:solidFill>
            <a:schemeClr val="tx1">
              <a:lumMod val="50000"/>
              <a:lumOff val="5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시간표 입력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2556251" y="1536757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&gt;</a:t>
            </a:r>
            <a:endParaRPr lang="ko-KR" altLang="en-US" sz="20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793343" y="1536757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&gt;</a:t>
            </a:r>
            <a:endParaRPr lang="ko-KR" altLang="en-US" sz="20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7030434" y="1536757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&gt;</a:t>
            </a:r>
            <a:endParaRPr lang="ko-KR" altLang="en-US" sz="20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43" name="TextBox 42"/>
          <p:cNvSpPr txBox="1"/>
          <p:nvPr/>
        </p:nvSpPr>
        <p:spPr>
          <a:xfrm rot="5400000">
            <a:off x="8148978" y="2104344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&gt;</a:t>
            </a:r>
            <a:endParaRPr lang="ko-KR" altLang="en-US" sz="20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44" name="TextBox 43"/>
          <p:cNvSpPr txBox="1"/>
          <p:nvPr/>
        </p:nvSpPr>
        <p:spPr>
          <a:xfrm rot="10800000">
            <a:off x="7030431" y="2671932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&gt;</a:t>
            </a:r>
            <a:endParaRPr lang="ko-KR" altLang="en-US" sz="20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45" name="TextBox 44"/>
          <p:cNvSpPr txBox="1"/>
          <p:nvPr/>
        </p:nvSpPr>
        <p:spPr>
          <a:xfrm rot="10800000">
            <a:off x="4793340" y="2671932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&gt;</a:t>
            </a:r>
            <a:endParaRPr lang="ko-KR" altLang="en-US" sz="20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46" name="TextBox 45"/>
          <p:cNvSpPr txBox="1"/>
          <p:nvPr/>
        </p:nvSpPr>
        <p:spPr>
          <a:xfrm rot="10800000">
            <a:off x="2556250" y="2671932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&gt;</a:t>
            </a:r>
            <a:endParaRPr lang="ko-KR" altLang="en-US" sz="20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47" name="직선 연결선 46"/>
          <p:cNvCxnSpPr/>
          <p:nvPr/>
        </p:nvCxnSpPr>
        <p:spPr>
          <a:xfrm>
            <a:off x="344488" y="662477"/>
            <a:ext cx="2088232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6440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21916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 및 출근부 작성</a:t>
            </a:r>
            <a:endParaRPr lang="en-US" altLang="ko-KR" sz="20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grpSp>
        <p:nvGrpSpPr>
          <p:cNvPr id="14" name="그룹 13"/>
          <p:cNvGrpSpPr/>
          <p:nvPr/>
        </p:nvGrpSpPr>
        <p:grpSpPr>
          <a:xfrm>
            <a:off x="570037" y="836712"/>
            <a:ext cx="2287418" cy="369332"/>
            <a:chOff x="1286687" y="1772816"/>
            <a:chExt cx="2287418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218040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부정근로 유형 및 제재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21" name="그림 20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pSp>
        <p:nvGrpSpPr>
          <p:cNvPr id="26" name="그룹 25"/>
          <p:cNvGrpSpPr/>
          <p:nvPr/>
        </p:nvGrpSpPr>
        <p:grpSpPr>
          <a:xfrm>
            <a:off x="570037" y="4678675"/>
            <a:ext cx="2237724" cy="369332"/>
            <a:chOff x="1286687" y="1772816"/>
            <a:chExt cx="2237724" cy="369332"/>
          </a:xfrm>
        </p:grpSpPr>
        <p:sp>
          <p:nvSpPr>
            <p:cNvPr id="27" name="TextBox 26"/>
            <p:cNvSpPr txBox="1"/>
            <p:nvPr/>
          </p:nvSpPr>
          <p:spPr>
            <a:xfrm>
              <a:off x="1393700" y="1772816"/>
              <a:ext cx="213071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허위 서류제출자 제한</a:t>
              </a:r>
            </a:p>
          </p:txBody>
        </p:sp>
        <p:sp>
          <p:nvSpPr>
            <p:cNvPr id="28" name="이등변 삼각형 27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2635957"/>
              </p:ext>
            </p:extLst>
          </p:nvPr>
        </p:nvGraphicFramePr>
        <p:xfrm>
          <a:off x="776537" y="1422299"/>
          <a:ext cx="8352927" cy="244960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241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243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044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051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유  형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kern="1200" spc="-15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정  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kern="1200" spc="-15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제  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969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kern="1200" spc="-15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허위근로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20000"/>
                        </a:lnSpc>
                      </a:pPr>
                      <a:r>
                        <a:rPr lang="ko-KR" altLang="en-US" sz="14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멘토링 활동을 하지 않았거나 할 수 </a:t>
                      </a:r>
                      <a:r>
                        <a:rPr lang="ko-KR" altLang="en-US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없음에도 출근부를 작성한 경우</a:t>
                      </a:r>
                      <a:endParaRPr lang="en-US" altLang="ko-KR" sz="1400" b="0" kern="1200" spc="-15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20000"/>
                        </a:lnSpc>
                      </a:pPr>
                      <a:r>
                        <a:rPr lang="ko-KR" altLang="en-US" sz="1400" b="1" kern="1200" spc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장학금 환수 및 확정일로부터 </a:t>
                      </a:r>
                      <a:r>
                        <a:rPr lang="en-US" altLang="ko-KR" sz="1400" b="1" kern="1200" spc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2</a:t>
                      </a:r>
                      <a:r>
                        <a:rPr lang="ko-KR" altLang="en-US" sz="1400" b="1" kern="1200" spc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년  멘토링 활동 참여 제한</a:t>
                      </a:r>
                      <a:endParaRPr lang="ko-KR" altLang="en-US" sz="1600" b="1" kern="1200" spc="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969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kern="1200" spc="-15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대체근로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20000"/>
                        </a:lnSpc>
                      </a:pPr>
                      <a:r>
                        <a:rPr lang="ko-KR" altLang="en-US" sz="140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실제 근로시간과 출근부 입력시간이</a:t>
                      </a:r>
                      <a:endParaRPr lang="en-US" altLang="ko-KR" sz="1400" kern="1200" spc="-15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  <a:p>
                      <a:pPr algn="l" latinLnBrk="1">
                        <a:lnSpc>
                          <a:spcPct val="120000"/>
                        </a:lnSpc>
                      </a:pPr>
                      <a:r>
                        <a:rPr lang="ko-KR" altLang="en-US" sz="14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상이</a:t>
                      </a:r>
                      <a:r>
                        <a:rPr lang="ko-KR" altLang="en-US" sz="140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한 경우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20000"/>
                        </a:lnSpc>
                      </a:pPr>
                      <a:r>
                        <a:rPr lang="ko-KR" altLang="en-US" sz="14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확정일로부터 </a:t>
                      </a:r>
                      <a:r>
                        <a:rPr lang="en-US" altLang="ko-KR" sz="14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1</a:t>
                      </a:r>
                      <a:r>
                        <a:rPr lang="ko-KR" altLang="en-US" sz="14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년  멘토링 활동 참여 제한</a:t>
                      </a:r>
                      <a:endParaRPr lang="en-US" altLang="ko-KR" sz="1400" b="1" kern="1200" spc="-15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969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kern="1200" spc="-15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대리근로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20000"/>
                        </a:lnSpc>
                      </a:pPr>
                      <a:r>
                        <a:rPr lang="ko-KR" altLang="en-US" sz="140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멘토 본인이 아닌 </a:t>
                      </a:r>
                      <a:r>
                        <a:rPr lang="ko-KR" altLang="en-US" sz="14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타인이</a:t>
                      </a:r>
                      <a:r>
                        <a:rPr lang="en-US" altLang="ko-KR" sz="14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 </a:t>
                      </a:r>
                      <a:r>
                        <a:rPr lang="ko-KR" altLang="en-US" sz="14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멘토링 활동을</a:t>
                      </a:r>
                      <a:r>
                        <a:rPr lang="ko-KR" altLang="en-US" sz="14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 대신</a:t>
                      </a:r>
                      <a:r>
                        <a:rPr lang="ko-KR" altLang="en-US" sz="140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한 경우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20000"/>
                        </a:lnSpc>
                      </a:pPr>
                      <a:r>
                        <a:rPr lang="ko-KR" altLang="en-US" sz="1400" b="1" kern="1200" spc="-10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장학금 환수 및 멘토와 대리자 모두 확정일로부터 </a:t>
                      </a:r>
                      <a:r>
                        <a:rPr lang="en-US" altLang="ko-KR" sz="1400" b="1" kern="1200" spc="-10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1</a:t>
                      </a:r>
                      <a:r>
                        <a:rPr lang="ko-KR" altLang="en-US" sz="1400" b="1" kern="1200" spc="-10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년 멘토링 활동 참여 제한</a:t>
                      </a:r>
                      <a:endParaRPr lang="en-US" altLang="ko-KR" sz="1400" b="1" kern="1200" spc="-100" baseline="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867619" y="3894956"/>
            <a:ext cx="8045821" cy="3189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2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※  </a:t>
            </a:r>
            <a:r>
              <a:rPr lang="ko-KR" altLang="en-US" sz="12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공공재정환수법</a:t>
            </a:r>
            <a:r>
              <a:rPr lang="en-US" altLang="ko-KR" sz="12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(’20. 1. 1.) </a:t>
            </a:r>
            <a:r>
              <a:rPr lang="ko-KR" altLang="en-US" sz="12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이전 부정근로</a:t>
            </a:r>
            <a:r>
              <a:rPr lang="en-US" altLang="ko-KR" sz="12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2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행정오류 등으로 장학금이 지급된 경우 공공재정환수 대상이므로 이자 및</a:t>
            </a:r>
            <a:r>
              <a:rPr lang="en-US" altLang="ko-KR" sz="12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r>
              <a:rPr lang="ko-KR" altLang="en-US" sz="12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제재부가금 등 부과 가능</a:t>
            </a:r>
            <a:endParaRPr lang="en-US" altLang="ko-KR" sz="12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38436" y="5058576"/>
            <a:ext cx="7710765" cy="7391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장학금 지급 전 발견 시 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: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사업 참여 중지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장학금 미지급 및 발견일로부터 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2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년 간 사업 참여 제한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장학금 지급 후 발견 시 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: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사업 참여 중지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장학금 환수 및 발견일로부터 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2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년 간 사업 참여 제한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36" name="직선 연결선 35"/>
          <p:cNvCxnSpPr/>
          <p:nvPr/>
        </p:nvCxnSpPr>
        <p:spPr>
          <a:xfrm>
            <a:off x="344488" y="662477"/>
            <a:ext cx="2088232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34666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21916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 및 출근부 작성</a:t>
            </a:r>
            <a:endParaRPr lang="en-US" altLang="ko-KR" sz="20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344488" y="662477"/>
            <a:ext cx="2088232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그룹 13"/>
          <p:cNvGrpSpPr/>
          <p:nvPr/>
        </p:nvGrpSpPr>
        <p:grpSpPr>
          <a:xfrm>
            <a:off x="570037" y="836712"/>
            <a:ext cx="1112416" cy="369332"/>
            <a:chOff x="1286687" y="1772816"/>
            <a:chExt cx="1112416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0054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유의사항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21" name="그림 20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sp>
        <p:nvSpPr>
          <p:cNvPr id="36" name="TextBox 35"/>
          <p:cNvSpPr txBox="1"/>
          <p:nvPr/>
        </p:nvSpPr>
        <p:spPr>
          <a:xfrm>
            <a:off x="738436" y="1312193"/>
            <a:ext cx="8465779" cy="44447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80975" indent="-180975">
              <a:lnSpc>
                <a:spcPct val="140000"/>
              </a:lnSpc>
              <a:buClr>
                <a:srgbClr val="FF4747"/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 선발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대학추천 및 활동기관 배정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이전의 활동에 대해 인정 불가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rgbClr val="FF4747"/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멘토가 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‘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온라인 사전교육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’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을 이수하지 않으면 출근부 입력 불가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일시적인 휴강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공결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등으로 인하여 발생된 시간에 이루어진 활동은 그 시간이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학업시간표와 중복되어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indent="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인정되지 않음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멘토의 학적이 변동될 경우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변동 당일의 활동까지만 인정됨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※ 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단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다음 학기 휴학을 위해 미리 휴학을 신청한 경우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재학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이수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학기까지 활동 인정</a:t>
            </a:r>
            <a:endParaRPr lang="en-US" altLang="ko-KR" sz="14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대학에서 지정한 학기당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최대활동시간을 초과하는 활동내용은 인정되지 않음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멘토링 활동의 대가로 장학금이 지급되므로 봉사활동 시간으로 중복 인정 불가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출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퇴근 시 이동시간은 멘토링 활동으로 인정되지 않음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tabLst>
                <a:tab pos="180975" algn="l"/>
              </a:tabLst>
            </a:pP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※ 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활동도우미에 한하여 출장에 대한 증빙서류가 있을 경우 예외 인정</a:t>
            </a:r>
            <a:endParaRPr lang="en-US" altLang="ko-KR" sz="1400" spc="-150" dirty="0">
              <a:ln>
                <a:solidFill>
                  <a:schemeClr val="accent1">
                    <a:alpha val="0"/>
                  </a:schemeClr>
                </a:solidFill>
              </a:ln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rgbClr val="FF4747"/>
              </a:buClr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타 대학생 근로장학금 사업 간 중복 참여 불가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361950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Tx/>
              <a:buChar char="-"/>
              <a:tabLst>
                <a:tab pos="180975" algn="l"/>
              </a:tabLst>
            </a:pP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대학생 청소년교육지원장학금 사업 참여 학생은 국가근로장학금 및 다문화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6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탈북학생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r>
              <a:rPr lang="ko-KR" altLang="en-US" sz="16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멘토링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사업에</a:t>
            </a:r>
            <a:endParaRPr lang="en-US" altLang="ko-KR" sz="16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indent="361950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tabLst>
                <a:tab pos="180975" algn="l"/>
              </a:tabLst>
            </a:pP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중복참여 불가</a:t>
            </a:r>
            <a:endParaRPr lang="en-US" altLang="ko-KR" sz="16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973181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_wowns\Desktop\Desktop\colorcop (1)\B_01_001\기본형 시그니처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479" y="186760"/>
            <a:ext cx="1632933" cy="515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pSp>
        <p:nvGrpSpPr>
          <p:cNvPr id="58" name="그룹 57"/>
          <p:cNvGrpSpPr/>
          <p:nvPr/>
        </p:nvGrpSpPr>
        <p:grpSpPr>
          <a:xfrm>
            <a:off x="5529064" y="2587130"/>
            <a:ext cx="4376936" cy="1304855"/>
            <a:chOff x="5673080" y="2276872"/>
            <a:chExt cx="4376936" cy="1304855"/>
          </a:xfrm>
        </p:grpSpPr>
        <p:sp>
          <p:nvSpPr>
            <p:cNvPr id="7" name="TextBox 6"/>
            <p:cNvSpPr txBox="1"/>
            <p:nvPr/>
          </p:nvSpPr>
          <p:spPr>
            <a:xfrm>
              <a:off x="5936647" y="2276872"/>
              <a:ext cx="65274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36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>
                      <a:alpha val="70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05</a:t>
              </a:r>
              <a:endParaRPr lang="ko-KR" altLang="en-US" sz="36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alpha val="70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6" name="직선 연결선 5"/>
            <p:cNvCxnSpPr/>
            <p:nvPr/>
          </p:nvCxnSpPr>
          <p:spPr>
            <a:xfrm>
              <a:off x="5673080" y="2960077"/>
              <a:ext cx="4376936" cy="0"/>
            </a:xfrm>
            <a:prstGeom prst="line">
              <a:avLst/>
            </a:prstGeom>
            <a:ln w="12700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TextBox 3"/>
            <p:cNvSpPr txBox="1"/>
            <p:nvPr/>
          </p:nvSpPr>
          <p:spPr>
            <a:xfrm>
              <a:off x="5936647" y="2996952"/>
              <a:ext cx="1996059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32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멘토링 </a:t>
              </a:r>
              <a:r>
                <a:rPr lang="en-US" altLang="ko-KR" sz="3200" b="1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Tip</a:t>
              </a:r>
            </a:p>
          </p:txBody>
        </p:sp>
      </p:grpSp>
      <p:grpSp>
        <p:nvGrpSpPr>
          <p:cNvPr id="59" name="그룹 58"/>
          <p:cNvGrpSpPr/>
          <p:nvPr/>
        </p:nvGrpSpPr>
        <p:grpSpPr>
          <a:xfrm>
            <a:off x="416496" y="952500"/>
            <a:ext cx="5039674" cy="5060136"/>
            <a:chOff x="2047280" y="523280"/>
            <a:chExt cx="5790232" cy="5813748"/>
          </a:xfrm>
        </p:grpSpPr>
        <p:sp>
          <p:nvSpPr>
            <p:cNvPr id="60" name="십이각형 59"/>
            <p:cNvSpPr/>
            <p:nvPr/>
          </p:nvSpPr>
          <p:spPr>
            <a:xfrm rot="620411">
              <a:off x="2183435" y="659436"/>
              <a:ext cx="5539132" cy="5539130"/>
            </a:xfrm>
            <a:prstGeom prst="dodecagon">
              <a:avLst/>
            </a:pr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1" name="자유형 60"/>
            <p:cNvSpPr/>
            <p:nvPr/>
          </p:nvSpPr>
          <p:spPr>
            <a:xfrm>
              <a:off x="2095500" y="558800"/>
              <a:ext cx="4064000" cy="4038600"/>
            </a:xfrm>
            <a:custGeom>
              <a:avLst/>
              <a:gdLst>
                <a:gd name="connsiteX0" fmla="*/ 2622550 w 4064000"/>
                <a:gd name="connsiteY0" fmla="*/ 0 h 4038600"/>
                <a:gd name="connsiteX1" fmla="*/ 2895600 w 4064000"/>
                <a:gd name="connsiteY1" fmla="*/ 831850 h 4038600"/>
                <a:gd name="connsiteX2" fmla="*/ 2254250 w 4064000"/>
                <a:gd name="connsiteY2" fmla="*/ 1682750 h 4038600"/>
                <a:gd name="connsiteX3" fmla="*/ 2101850 w 4064000"/>
                <a:gd name="connsiteY3" fmla="*/ 806450 h 4038600"/>
                <a:gd name="connsiteX4" fmla="*/ 2914650 w 4064000"/>
                <a:gd name="connsiteY4" fmla="*/ 825500 h 4038600"/>
                <a:gd name="connsiteX5" fmla="*/ 3848100 w 4064000"/>
                <a:gd name="connsiteY5" fmla="*/ 1435100 h 4038600"/>
                <a:gd name="connsiteX6" fmla="*/ 3289300 w 4064000"/>
                <a:gd name="connsiteY6" fmla="*/ 387350 h 4038600"/>
                <a:gd name="connsiteX7" fmla="*/ 2908300 w 4064000"/>
                <a:gd name="connsiteY7" fmla="*/ 838200 h 4038600"/>
                <a:gd name="connsiteX8" fmla="*/ 2482850 w 4064000"/>
                <a:gd name="connsiteY8" fmla="*/ 2381250 h 4038600"/>
                <a:gd name="connsiteX9" fmla="*/ 1606550 w 4064000"/>
                <a:gd name="connsiteY9" fmla="*/ 2197100 h 4038600"/>
                <a:gd name="connsiteX10" fmla="*/ 2228850 w 4064000"/>
                <a:gd name="connsiteY10" fmla="*/ 1695450 h 4038600"/>
                <a:gd name="connsiteX11" fmla="*/ 1231900 w 4064000"/>
                <a:gd name="connsiteY11" fmla="*/ 501650 h 4038600"/>
                <a:gd name="connsiteX12" fmla="*/ 1593850 w 4064000"/>
                <a:gd name="connsiteY12" fmla="*/ 2203450 h 4038600"/>
                <a:gd name="connsiteX13" fmla="*/ 996950 w 4064000"/>
                <a:gd name="connsiteY13" fmla="*/ 1504950 h 4038600"/>
                <a:gd name="connsiteX14" fmla="*/ 266700 w 4064000"/>
                <a:gd name="connsiteY14" fmla="*/ 1631950 h 4038600"/>
                <a:gd name="connsiteX15" fmla="*/ 552450 w 4064000"/>
                <a:gd name="connsiteY15" fmla="*/ 2171700 h 4038600"/>
                <a:gd name="connsiteX16" fmla="*/ 996950 w 4064000"/>
                <a:gd name="connsiteY16" fmla="*/ 1504950 h 4038600"/>
                <a:gd name="connsiteX17" fmla="*/ 1022350 w 4064000"/>
                <a:gd name="connsiteY17" fmla="*/ 3086100 h 4038600"/>
                <a:gd name="connsiteX18" fmla="*/ 2470150 w 4064000"/>
                <a:gd name="connsiteY18" fmla="*/ 2381250 h 4038600"/>
                <a:gd name="connsiteX19" fmla="*/ 2451100 w 4064000"/>
                <a:gd name="connsiteY19" fmla="*/ 3289300 h 4038600"/>
                <a:gd name="connsiteX20" fmla="*/ 1035050 w 4064000"/>
                <a:gd name="connsiteY20" fmla="*/ 3073400 h 4038600"/>
                <a:gd name="connsiteX21" fmla="*/ 0 w 4064000"/>
                <a:gd name="connsiteY21" fmla="*/ 3067050 h 4038600"/>
                <a:gd name="connsiteX22" fmla="*/ 546100 w 4064000"/>
                <a:gd name="connsiteY22" fmla="*/ 2152650 h 4038600"/>
                <a:gd name="connsiteX23" fmla="*/ 1022350 w 4064000"/>
                <a:gd name="connsiteY23" fmla="*/ 3098800 h 4038600"/>
                <a:gd name="connsiteX24" fmla="*/ 812800 w 4064000"/>
                <a:gd name="connsiteY24" fmla="*/ 3854450 h 4038600"/>
                <a:gd name="connsiteX25" fmla="*/ 1504950 w 4064000"/>
                <a:gd name="connsiteY25" fmla="*/ 4038600 h 4038600"/>
                <a:gd name="connsiteX26" fmla="*/ 2425700 w 4064000"/>
                <a:gd name="connsiteY26" fmla="*/ 3282950 h 4038600"/>
                <a:gd name="connsiteX27" fmla="*/ 2844800 w 4064000"/>
                <a:gd name="connsiteY27" fmla="*/ 3549650 h 4038600"/>
                <a:gd name="connsiteX28" fmla="*/ 3321050 w 4064000"/>
                <a:gd name="connsiteY28" fmla="*/ 3143250 h 4038600"/>
                <a:gd name="connsiteX29" fmla="*/ 3854450 w 4064000"/>
                <a:gd name="connsiteY29" fmla="*/ 3308350 h 4038600"/>
                <a:gd name="connsiteX30" fmla="*/ 3898900 w 4064000"/>
                <a:gd name="connsiteY30" fmla="*/ 2470150 h 4038600"/>
                <a:gd name="connsiteX31" fmla="*/ 3238500 w 4064000"/>
                <a:gd name="connsiteY31" fmla="*/ 1771650 h 4038600"/>
                <a:gd name="connsiteX32" fmla="*/ 3841750 w 4064000"/>
                <a:gd name="connsiteY32" fmla="*/ 1441450 h 4038600"/>
                <a:gd name="connsiteX33" fmla="*/ 4064000 w 4064000"/>
                <a:gd name="connsiteY33" fmla="*/ 285750 h 4038600"/>
                <a:gd name="connsiteX34" fmla="*/ 3295650 w 4064000"/>
                <a:gd name="connsiteY34" fmla="*/ 381000 h 403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4064000" h="4038600">
                  <a:moveTo>
                    <a:pt x="2622550" y="0"/>
                  </a:moveTo>
                  <a:lnTo>
                    <a:pt x="2895600" y="831850"/>
                  </a:lnTo>
                  <a:lnTo>
                    <a:pt x="2254250" y="1682750"/>
                  </a:lnTo>
                  <a:lnTo>
                    <a:pt x="2101850" y="806450"/>
                  </a:lnTo>
                  <a:lnTo>
                    <a:pt x="2914650" y="825500"/>
                  </a:lnTo>
                  <a:lnTo>
                    <a:pt x="3848100" y="1435100"/>
                  </a:lnTo>
                  <a:lnTo>
                    <a:pt x="3289300" y="387350"/>
                  </a:lnTo>
                  <a:lnTo>
                    <a:pt x="2908300" y="838200"/>
                  </a:lnTo>
                  <a:lnTo>
                    <a:pt x="2482850" y="2381250"/>
                  </a:lnTo>
                  <a:lnTo>
                    <a:pt x="1606550" y="2197100"/>
                  </a:lnTo>
                  <a:lnTo>
                    <a:pt x="2228850" y="1695450"/>
                  </a:lnTo>
                  <a:lnTo>
                    <a:pt x="1231900" y="501650"/>
                  </a:lnTo>
                  <a:lnTo>
                    <a:pt x="1593850" y="2203450"/>
                  </a:lnTo>
                  <a:lnTo>
                    <a:pt x="996950" y="1504950"/>
                  </a:lnTo>
                  <a:lnTo>
                    <a:pt x="266700" y="1631950"/>
                  </a:lnTo>
                  <a:lnTo>
                    <a:pt x="552450" y="2171700"/>
                  </a:lnTo>
                  <a:lnTo>
                    <a:pt x="996950" y="1504950"/>
                  </a:lnTo>
                  <a:lnTo>
                    <a:pt x="1022350" y="3086100"/>
                  </a:lnTo>
                  <a:lnTo>
                    <a:pt x="2470150" y="2381250"/>
                  </a:lnTo>
                  <a:lnTo>
                    <a:pt x="2451100" y="3289300"/>
                  </a:lnTo>
                  <a:lnTo>
                    <a:pt x="1035050" y="3073400"/>
                  </a:lnTo>
                  <a:lnTo>
                    <a:pt x="0" y="3067050"/>
                  </a:lnTo>
                  <a:lnTo>
                    <a:pt x="546100" y="2152650"/>
                  </a:lnTo>
                  <a:lnTo>
                    <a:pt x="1022350" y="3098800"/>
                  </a:lnTo>
                  <a:lnTo>
                    <a:pt x="812800" y="3854450"/>
                  </a:lnTo>
                  <a:lnTo>
                    <a:pt x="1504950" y="4038600"/>
                  </a:lnTo>
                  <a:lnTo>
                    <a:pt x="2425700" y="3282950"/>
                  </a:lnTo>
                  <a:lnTo>
                    <a:pt x="2844800" y="3549650"/>
                  </a:lnTo>
                  <a:lnTo>
                    <a:pt x="3321050" y="3143250"/>
                  </a:lnTo>
                  <a:lnTo>
                    <a:pt x="3854450" y="3308350"/>
                  </a:lnTo>
                  <a:lnTo>
                    <a:pt x="3898900" y="2470150"/>
                  </a:lnTo>
                  <a:lnTo>
                    <a:pt x="3238500" y="1771650"/>
                  </a:lnTo>
                  <a:lnTo>
                    <a:pt x="3841750" y="1441450"/>
                  </a:lnTo>
                  <a:lnTo>
                    <a:pt x="4064000" y="285750"/>
                  </a:lnTo>
                  <a:lnTo>
                    <a:pt x="3295650" y="3810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2" name="자유형 61"/>
            <p:cNvSpPr/>
            <p:nvPr/>
          </p:nvSpPr>
          <p:spPr>
            <a:xfrm>
              <a:off x="4337050" y="1752600"/>
              <a:ext cx="3467100" cy="3016250"/>
            </a:xfrm>
            <a:custGeom>
              <a:avLst/>
              <a:gdLst>
                <a:gd name="connsiteX0" fmla="*/ 0 w 3467100"/>
                <a:gd name="connsiteY0" fmla="*/ 508000 h 3016250"/>
                <a:gd name="connsiteX1" fmla="*/ 501650 w 3467100"/>
                <a:gd name="connsiteY1" fmla="*/ 254000 h 3016250"/>
                <a:gd name="connsiteX2" fmla="*/ 1003300 w 3467100"/>
                <a:gd name="connsiteY2" fmla="*/ 577850 h 3016250"/>
                <a:gd name="connsiteX3" fmla="*/ 2292350 w 3467100"/>
                <a:gd name="connsiteY3" fmla="*/ 641350 h 3016250"/>
                <a:gd name="connsiteX4" fmla="*/ 1612900 w 3467100"/>
                <a:gd name="connsiteY4" fmla="*/ 254000 h 3016250"/>
                <a:gd name="connsiteX5" fmla="*/ 2209800 w 3467100"/>
                <a:gd name="connsiteY5" fmla="*/ 0 h 3016250"/>
                <a:gd name="connsiteX6" fmla="*/ 2305050 w 3467100"/>
                <a:gd name="connsiteY6" fmla="*/ 647700 h 3016250"/>
                <a:gd name="connsiteX7" fmla="*/ 2959100 w 3467100"/>
                <a:gd name="connsiteY7" fmla="*/ 38100 h 3016250"/>
                <a:gd name="connsiteX8" fmla="*/ 2590800 w 3467100"/>
                <a:gd name="connsiteY8" fmla="*/ 1270000 h 3016250"/>
                <a:gd name="connsiteX9" fmla="*/ 1670050 w 3467100"/>
                <a:gd name="connsiteY9" fmla="*/ 1289050 h 3016250"/>
                <a:gd name="connsiteX10" fmla="*/ 2159000 w 3467100"/>
                <a:gd name="connsiteY10" fmla="*/ 2724150 h 3016250"/>
                <a:gd name="connsiteX11" fmla="*/ 1625600 w 3467100"/>
                <a:gd name="connsiteY11" fmla="*/ 2108200 h 3016250"/>
                <a:gd name="connsiteX12" fmla="*/ 596900 w 3467100"/>
                <a:gd name="connsiteY12" fmla="*/ 2374900 h 3016250"/>
                <a:gd name="connsiteX13" fmla="*/ 558800 w 3467100"/>
                <a:gd name="connsiteY13" fmla="*/ 3016250 h 3016250"/>
                <a:gd name="connsiteX14" fmla="*/ 2133600 w 3467100"/>
                <a:gd name="connsiteY14" fmla="*/ 2724150 h 3016250"/>
                <a:gd name="connsiteX15" fmla="*/ 3200400 w 3467100"/>
                <a:gd name="connsiteY15" fmla="*/ 2914650 h 3016250"/>
                <a:gd name="connsiteX16" fmla="*/ 2908300 w 3467100"/>
                <a:gd name="connsiteY16" fmla="*/ 2019300 h 3016250"/>
                <a:gd name="connsiteX17" fmla="*/ 2152650 w 3467100"/>
                <a:gd name="connsiteY17" fmla="*/ 2724150 h 3016250"/>
                <a:gd name="connsiteX18" fmla="*/ 2571750 w 3467100"/>
                <a:gd name="connsiteY18" fmla="*/ 1276350 h 3016250"/>
                <a:gd name="connsiteX19" fmla="*/ 3467100 w 3467100"/>
                <a:gd name="connsiteY19" fmla="*/ 1435100 h 3016250"/>
                <a:gd name="connsiteX20" fmla="*/ 2444750 w 3467100"/>
                <a:gd name="connsiteY20" fmla="*/ 1797050 h 3016250"/>
                <a:gd name="connsiteX21" fmla="*/ 2901950 w 3467100"/>
                <a:gd name="connsiteY21" fmla="*/ 2044700 h 3016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467100" h="3016250">
                  <a:moveTo>
                    <a:pt x="0" y="508000"/>
                  </a:moveTo>
                  <a:lnTo>
                    <a:pt x="501650" y="254000"/>
                  </a:lnTo>
                  <a:lnTo>
                    <a:pt x="1003300" y="577850"/>
                  </a:lnTo>
                  <a:lnTo>
                    <a:pt x="2292350" y="641350"/>
                  </a:lnTo>
                  <a:lnTo>
                    <a:pt x="1612900" y="254000"/>
                  </a:lnTo>
                  <a:lnTo>
                    <a:pt x="2209800" y="0"/>
                  </a:lnTo>
                  <a:lnTo>
                    <a:pt x="2305050" y="647700"/>
                  </a:lnTo>
                  <a:lnTo>
                    <a:pt x="2959100" y="38100"/>
                  </a:lnTo>
                  <a:lnTo>
                    <a:pt x="2590800" y="1270000"/>
                  </a:lnTo>
                  <a:lnTo>
                    <a:pt x="1670050" y="1289050"/>
                  </a:lnTo>
                  <a:lnTo>
                    <a:pt x="2159000" y="2724150"/>
                  </a:lnTo>
                  <a:lnTo>
                    <a:pt x="1625600" y="2108200"/>
                  </a:lnTo>
                  <a:lnTo>
                    <a:pt x="596900" y="2374900"/>
                  </a:lnTo>
                  <a:lnTo>
                    <a:pt x="558800" y="3016250"/>
                  </a:lnTo>
                  <a:lnTo>
                    <a:pt x="2133600" y="2724150"/>
                  </a:lnTo>
                  <a:lnTo>
                    <a:pt x="3200400" y="2914650"/>
                  </a:lnTo>
                  <a:lnTo>
                    <a:pt x="2908300" y="2019300"/>
                  </a:lnTo>
                  <a:lnTo>
                    <a:pt x="2152650" y="2724150"/>
                  </a:lnTo>
                  <a:lnTo>
                    <a:pt x="2571750" y="1276350"/>
                  </a:lnTo>
                  <a:lnTo>
                    <a:pt x="3467100" y="1435100"/>
                  </a:lnTo>
                  <a:lnTo>
                    <a:pt x="2444750" y="1797050"/>
                  </a:lnTo>
                  <a:lnTo>
                    <a:pt x="2901950" y="20447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3" name="자유형 62"/>
            <p:cNvSpPr/>
            <p:nvPr/>
          </p:nvSpPr>
          <p:spPr>
            <a:xfrm>
              <a:off x="2584450" y="4406900"/>
              <a:ext cx="4013200" cy="1866900"/>
            </a:xfrm>
            <a:custGeom>
              <a:avLst/>
              <a:gdLst>
                <a:gd name="connsiteX0" fmla="*/ 336550 w 4013200"/>
                <a:gd name="connsiteY0" fmla="*/ 0 h 1866900"/>
                <a:gd name="connsiteX1" fmla="*/ 0 w 4013200"/>
                <a:gd name="connsiteY1" fmla="*/ 654050 h 1866900"/>
                <a:gd name="connsiteX2" fmla="*/ 1003300 w 4013200"/>
                <a:gd name="connsiteY2" fmla="*/ 190500 h 1866900"/>
                <a:gd name="connsiteX3" fmla="*/ 2292350 w 4013200"/>
                <a:gd name="connsiteY3" fmla="*/ 368300 h 1866900"/>
                <a:gd name="connsiteX4" fmla="*/ 1390650 w 4013200"/>
                <a:gd name="connsiteY4" fmla="*/ 984250 h 1866900"/>
                <a:gd name="connsiteX5" fmla="*/ 1028700 w 4013200"/>
                <a:gd name="connsiteY5" fmla="*/ 184150 h 1866900"/>
                <a:gd name="connsiteX6" fmla="*/ 1149350 w 4013200"/>
                <a:gd name="connsiteY6" fmla="*/ 1612900 h 1866900"/>
                <a:gd name="connsiteX7" fmla="*/ 1384300 w 4013200"/>
                <a:gd name="connsiteY7" fmla="*/ 952500 h 1866900"/>
                <a:gd name="connsiteX8" fmla="*/ 4013200 w 4013200"/>
                <a:gd name="connsiteY8" fmla="*/ 1377950 h 1866900"/>
                <a:gd name="connsiteX9" fmla="*/ 3911600 w 4013200"/>
                <a:gd name="connsiteY9" fmla="*/ 88900 h 1866900"/>
                <a:gd name="connsiteX10" fmla="*/ 2603500 w 4013200"/>
                <a:gd name="connsiteY10" fmla="*/ 755650 h 1866900"/>
                <a:gd name="connsiteX11" fmla="*/ 2590800 w 4013200"/>
                <a:gd name="connsiteY11" fmla="*/ 1866900 h 1866900"/>
                <a:gd name="connsiteX12" fmla="*/ 2305050 w 4013200"/>
                <a:gd name="connsiteY12" fmla="*/ 368300 h 1866900"/>
                <a:gd name="connsiteX13" fmla="*/ 2311400 w 4013200"/>
                <a:gd name="connsiteY13" fmla="*/ 381000 h 1866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013200" h="1866900">
                  <a:moveTo>
                    <a:pt x="336550" y="0"/>
                  </a:moveTo>
                  <a:lnTo>
                    <a:pt x="0" y="654050"/>
                  </a:lnTo>
                  <a:lnTo>
                    <a:pt x="1003300" y="190500"/>
                  </a:lnTo>
                  <a:lnTo>
                    <a:pt x="2292350" y="368300"/>
                  </a:lnTo>
                  <a:lnTo>
                    <a:pt x="1390650" y="984250"/>
                  </a:lnTo>
                  <a:lnTo>
                    <a:pt x="1028700" y="184150"/>
                  </a:lnTo>
                  <a:lnTo>
                    <a:pt x="1149350" y="1612900"/>
                  </a:lnTo>
                  <a:lnTo>
                    <a:pt x="1384300" y="952500"/>
                  </a:lnTo>
                  <a:lnTo>
                    <a:pt x="4013200" y="1377950"/>
                  </a:lnTo>
                  <a:lnTo>
                    <a:pt x="3911600" y="88900"/>
                  </a:lnTo>
                  <a:lnTo>
                    <a:pt x="2603500" y="755650"/>
                  </a:lnTo>
                  <a:lnTo>
                    <a:pt x="2590800" y="1866900"/>
                  </a:lnTo>
                  <a:lnTo>
                    <a:pt x="2305050" y="368300"/>
                  </a:lnTo>
                  <a:lnTo>
                    <a:pt x="2311400" y="3810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4" name="자유형 63"/>
            <p:cNvSpPr/>
            <p:nvPr/>
          </p:nvSpPr>
          <p:spPr>
            <a:xfrm>
              <a:off x="4013200" y="4781550"/>
              <a:ext cx="1168400" cy="584200"/>
            </a:xfrm>
            <a:custGeom>
              <a:avLst/>
              <a:gdLst>
                <a:gd name="connsiteX0" fmla="*/ 876300 w 1168400"/>
                <a:gd name="connsiteY0" fmla="*/ 0 h 584200"/>
                <a:gd name="connsiteX1" fmla="*/ 1168400 w 1168400"/>
                <a:gd name="connsiteY1" fmla="*/ 387350 h 584200"/>
                <a:gd name="connsiteX2" fmla="*/ 0 w 1168400"/>
                <a:gd name="connsiteY2" fmla="*/ 584200 h 584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68400" h="584200">
                  <a:moveTo>
                    <a:pt x="876300" y="0"/>
                  </a:moveTo>
                  <a:lnTo>
                    <a:pt x="1168400" y="387350"/>
                  </a:lnTo>
                  <a:lnTo>
                    <a:pt x="0" y="5842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5" name="타원 64"/>
            <p:cNvSpPr/>
            <p:nvPr/>
          </p:nvSpPr>
          <p:spPr>
            <a:xfrm>
              <a:off x="2313831" y="214977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6" name="타원 65"/>
            <p:cNvSpPr/>
            <p:nvPr/>
          </p:nvSpPr>
          <p:spPr>
            <a:xfrm>
              <a:off x="3031480" y="20269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7" name="타원 66"/>
            <p:cNvSpPr/>
            <p:nvPr/>
          </p:nvSpPr>
          <p:spPr>
            <a:xfrm>
              <a:off x="2601590" y="26681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8" name="타원 67"/>
            <p:cNvSpPr/>
            <p:nvPr/>
          </p:nvSpPr>
          <p:spPr>
            <a:xfrm>
              <a:off x="2047280" y="357666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9" name="타원 68"/>
            <p:cNvSpPr/>
            <p:nvPr/>
          </p:nvSpPr>
          <p:spPr>
            <a:xfrm>
              <a:off x="3065388" y="35857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0" name="타원 69"/>
            <p:cNvSpPr/>
            <p:nvPr/>
          </p:nvSpPr>
          <p:spPr>
            <a:xfrm>
              <a:off x="3652664" y="26935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1" name="타원 70"/>
            <p:cNvSpPr/>
            <p:nvPr/>
          </p:nvSpPr>
          <p:spPr>
            <a:xfrm>
              <a:off x="3277766" y="101882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2" name="타원 71"/>
            <p:cNvSpPr/>
            <p:nvPr/>
          </p:nvSpPr>
          <p:spPr>
            <a:xfrm>
              <a:off x="4683472" y="52328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3" name="타원 72"/>
            <p:cNvSpPr/>
            <p:nvPr/>
          </p:nvSpPr>
          <p:spPr>
            <a:xfrm>
              <a:off x="4154562" y="131901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4" name="타원 73"/>
            <p:cNvSpPr/>
            <p:nvPr/>
          </p:nvSpPr>
          <p:spPr>
            <a:xfrm>
              <a:off x="4289524" y="219581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5" name="타원 74"/>
            <p:cNvSpPr/>
            <p:nvPr/>
          </p:nvSpPr>
          <p:spPr>
            <a:xfrm>
              <a:off x="4962996" y="13407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6" name="타원 75"/>
            <p:cNvSpPr/>
            <p:nvPr/>
          </p:nvSpPr>
          <p:spPr>
            <a:xfrm>
              <a:off x="5344790" y="89966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7" name="타원 76"/>
            <p:cNvSpPr/>
            <p:nvPr/>
          </p:nvSpPr>
          <p:spPr>
            <a:xfrm>
              <a:off x="6123632" y="80225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8" name="타원 77"/>
            <p:cNvSpPr/>
            <p:nvPr/>
          </p:nvSpPr>
          <p:spPr>
            <a:xfrm>
              <a:off x="5901804" y="194168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9" name="타원 78"/>
            <p:cNvSpPr/>
            <p:nvPr/>
          </p:nvSpPr>
          <p:spPr>
            <a:xfrm>
              <a:off x="4796284" y="195493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0" name="타원 79"/>
            <p:cNvSpPr/>
            <p:nvPr/>
          </p:nvSpPr>
          <p:spPr>
            <a:xfrm>
              <a:off x="5297636" y="22741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1" name="타원 80"/>
            <p:cNvSpPr/>
            <p:nvPr/>
          </p:nvSpPr>
          <p:spPr>
            <a:xfrm>
              <a:off x="4514602" y="28841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2" name="타원 81"/>
            <p:cNvSpPr/>
            <p:nvPr/>
          </p:nvSpPr>
          <p:spPr>
            <a:xfrm>
              <a:off x="4488656" y="378849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3" name="타원 82"/>
            <p:cNvSpPr/>
            <p:nvPr/>
          </p:nvSpPr>
          <p:spPr>
            <a:xfrm>
              <a:off x="3577492" y="454418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4" name="타원 83"/>
            <p:cNvSpPr/>
            <p:nvPr/>
          </p:nvSpPr>
          <p:spPr>
            <a:xfrm>
              <a:off x="2852250" y="43558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5" name="타원 84"/>
            <p:cNvSpPr/>
            <p:nvPr/>
          </p:nvSpPr>
          <p:spPr>
            <a:xfrm>
              <a:off x="3697874" y="596447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6" name="타원 85"/>
            <p:cNvSpPr/>
            <p:nvPr/>
          </p:nvSpPr>
          <p:spPr>
            <a:xfrm>
              <a:off x="2538390" y="500206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7" name="타원 86"/>
            <p:cNvSpPr/>
            <p:nvPr/>
          </p:nvSpPr>
          <p:spPr>
            <a:xfrm>
              <a:off x="3932370" y="530716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8" name="타원 87"/>
            <p:cNvSpPr/>
            <p:nvPr/>
          </p:nvSpPr>
          <p:spPr>
            <a:xfrm>
              <a:off x="5133960" y="510177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9" name="타원 88"/>
            <p:cNvSpPr/>
            <p:nvPr/>
          </p:nvSpPr>
          <p:spPr>
            <a:xfrm>
              <a:off x="4912774" y="515719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0" name="타원 89"/>
            <p:cNvSpPr/>
            <p:nvPr/>
          </p:nvSpPr>
          <p:spPr>
            <a:xfrm>
              <a:off x="4840766" y="471590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1" name="타원 90"/>
            <p:cNvSpPr/>
            <p:nvPr/>
          </p:nvSpPr>
          <p:spPr>
            <a:xfrm>
              <a:off x="5128798" y="624326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2" name="타원 91"/>
            <p:cNvSpPr/>
            <p:nvPr/>
          </p:nvSpPr>
          <p:spPr>
            <a:xfrm>
              <a:off x="6533894" y="571478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3" name="타원 92"/>
            <p:cNvSpPr/>
            <p:nvPr/>
          </p:nvSpPr>
          <p:spPr>
            <a:xfrm>
              <a:off x="6446696" y="44186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4" name="타원 93"/>
            <p:cNvSpPr/>
            <p:nvPr/>
          </p:nvSpPr>
          <p:spPr>
            <a:xfrm>
              <a:off x="7172730" y="372298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5" name="타원 94"/>
            <p:cNvSpPr/>
            <p:nvPr/>
          </p:nvSpPr>
          <p:spPr>
            <a:xfrm>
              <a:off x="7473280" y="460367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6" name="타원 95"/>
            <p:cNvSpPr/>
            <p:nvPr/>
          </p:nvSpPr>
          <p:spPr>
            <a:xfrm>
              <a:off x="6715100" y="350100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7" name="타원 96"/>
            <p:cNvSpPr/>
            <p:nvPr/>
          </p:nvSpPr>
          <p:spPr>
            <a:xfrm>
              <a:off x="5961112" y="297790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8" name="타원 97"/>
            <p:cNvSpPr/>
            <p:nvPr/>
          </p:nvSpPr>
          <p:spPr>
            <a:xfrm>
              <a:off x="5372819" y="3654549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9" name="타원 98"/>
            <p:cNvSpPr/>
            <p:nvPr/>
          </p:nvSpPr>
          <p:spPr>
            <a:xfrm>
              <a:off x="4887813" y="404316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0" name="타원 99"/>
            <p:cNvSpPr/>
            <p:nvPr/>
          </p:nvSpPr>
          <p:spPr>
            <a:xfrm>
              <a:off x="5895925" y="3798565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1" name="타원 100"/>
            <p:cNvSpPr/>
            <p:nvPr/>
          </p:nvSpPr>
          <p:spPr>
            <a:xfrm>
              <a:off x="6484218" y="1707629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2" name="타원 101"/>
            <p:cNvSpPr/>
            <p:nvPr/>
          </p:nvSpPr>
          <p:spPr>
            <a:xfrm>
              <a:off x="7245027" y="173201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3" name="타원 102"/>
            <p:cNvSpPr/>
            <p:nvPr/>
          </p:nvSpPr>
          <p:spPr>
            <a:xfrm>
              <a:off x="6863308" y="297519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4" name="타원 103"/>
            <p:cNvSpPr/>
            <p:nvPr/>
          </p:nvSpPr>
          <p:spPr>
            <a:xfrm>
              <a:off x="7743750" y="3135635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5" name="타원 104"/>
            <p:cNvSpPr/>
            <p:nvPr/>
          </p:nvSpPr>
          <p:spPr>
            <a:xfrm>
              <a:off x="6590134" y="232983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6" name="자유형 105"/>
            <p:cNvSpPr/>
            <p:nvPr/>
          </p:nvSpPr>
          <p:spPr>
            <a:xfrm>
              <a:off x="4591050" y="2324100"/>
              <a:ext cx="809625" cy="1390650"/>
            </a:xfrm>
            <a:custGeom>
              <a:avLst/>
              <a:gdLst>
                <a:gd name="connsiteX0" fmla="*/ 0 w 809625"/>
                <a:gd name="connsiteY0" fmla="*/ 619125 h 1390650"/>
                <a:gd name="connsiteX1" fmla="*/ 723900 w 809625"/>
                <a:gd name="connsiteY1" fmla="*/ 0 h 1390650"/>
                <a:gd name="connsiteX2" fmla="*/ 809625 w 809625"/>
                <a:gd name="connsiteY2" fmla="*/ 1390650 h 13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09625" h="1390650">
                  <a:moveTo>
                    <a:pt x="0" y="619125"/>
                  </a:moveTo>
                  <a:lnTo>
                    <a:pt x="723900" y="0"/>
                  </a:lnTo>
                  <a:lnTo>
                    <a:pt x="809625" y="139065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1874905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12875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멘토링 </a:t>
            </a:r>
            <a:r>
              <a:rPr lang="en-US" altLang="ko-KR" sz="20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Tip</a:t>
            </a:r>
          </a:p>
        </p:txBody>
      </p:sp>
      <p:cxnSp>
        <p:nvCxnSpPr>
          <p:cNvPr id="6" name="직선 연결선 5"/>
          <p:cNvCxnSpPr/>
          <p:nvPr/>
        </p:nvCxnSpPr>
        <p:spPr>
          <a:xfrm>
            <a:off x="344488" y="662477"/>
            <a:ext cx="1232116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그룹 13"/>
          <p:cNvGrpSpPr/>
          <p:nvPr/>
        </p:nvGrpSpPr>
        <p:grpSpPr>
          <a:xfrm>
            <a:off x="570037" y="836712"/>
            <a:ext cx="2038952" cy="369332"/>
            <a:chOff x="1286687" y="1772816"/>
            <a:chExt cx="2038952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9319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사전준비</a:t>
              </a:r>
              <a:r>
                <a:rPr lang="en-US" altLang="ko-KR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(</a:t>
              </a:r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계획수립</a:t>
              </a:r>
              <a:r>
                <a:rPr lang="en-US" altLang="ko-KR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)</a:t>
              </a:r>
              <a:endParaRPr lang="ko-KR" altLang="en-US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21" name="그림 20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sp>
        <p:nvSpPr>
          <p:cNvPr id="19" name="직사각형 18"/>
          <p:cNvSpPr/>
          <p:nvPr/>
        </p:nvSpPr>
        <p:spPr>
          <a:xfrm>
            <a:off x="1227634" y="1907306"/>
            <a:ext cx="7616180" cy="2778993"/>
          </a:xfrm>
          <a:prstGeom prst="rect">
            <a:avLst/>
          </a:prstGeom>
          <a:solidFill>
            <a:srgbClr val="E0E0E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120000"/>
              </a:lnSpc>
              <a:buClr>
                <a:schemeClr val="tx2">
                  <a:lumMod val="75000"/>
                </a:schemeClr>
              </a:buClr>
            </a:pPr>
            <a:endParaRPr lang="en-US" altLang="ko-KR" sz="10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285750" indent="-200025">
              <a:lnSpc>
                <a:spcPct val="120000"/>
              </a:lnSpc>
              <a:buClr>
                <a:schemeClr val="tx2">
                  <a:lumMod val="75000"/>
                </a:schemeClr>
              </a:buClr>
              <a:buFontTx/>
              <a:buChar char="-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나의 역량을 진단하고 나의 꿈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목표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을 향한 계획을 수립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>
              <a:lnSpc>
                <a:spcPct val="120000"/>
              </a:lnSpc>
              <a:buClr>
                <a:schemeClr val="tx2">
                  <a:lumMod val="75000"/>
                </a:schemeClr>
              </a:buClr>
            </a:pPr>
            <a:endParaRPr lang="en-US" altLang="ko-KR" sz="14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indent="180975">
              <a:lnSpc>
                <a:spcPct val="140000"/>
              </a:lnSpc>
              <a:buClr>
                <a:schemeClr val="tx2">
                  <a:lumMod val="75000"/>
                </a:schemeClr>
              </a:buClr>
            </a:pPr>
            <a:r>
              <a:rPr lang="ko-KR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나는 현재 어떤 상태이고 싶은가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역량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장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/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단점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)?</a:t>
            </a:r>
          </a:p>
          <a:p>
            <a:pPr lvl="0" indent="180975">
              <a:lnSpc>
                <a:spcPct val="140000"/>
              </a:lnSpc>
              <a:buClr>
                <a:schemeClr val="tx2">
                  <a:lumMod val="75000"/>
                </a:schemeClr>
              </a:buClr>
              <a:defRPr/>
            </a:pPr>
            <a:r>
              <a:rPr lang="ko-KR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나는 무엇이 되고 싶은가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?</a:t>
            </a:r>
          </a:p>
          <a:p>
            <a:pPr lvl="0" indent="180975">
              <a:lnSpc>
                <a:spcPct val="140000"/>
              </a:lnSpc>
              <a:buClr>
                <a:schemeClr val="tx2">
                  <a:lumMod val="75000"/>
                </a:schemeClr>
              </a:buClr>
              <a:defRPr/>
            </a:pP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이를 위해 무엇을 해야 하는가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?</a:t>
            </a:r>
          </a:p>
          <a:p>
            <a:pPr lvl="0" indent="180975">
              <a:lnSpc>
                <a:spcPct val="140000"/>
              </a:lnSpc>
              <a:buClr>
                <a:schemeClr val="tx2">
                  <a:lumMod val="75000"/>
                </a:schemeClr>
              </a:buClr>
              <a:defRPr/>
            </a:pP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멘토링은 꿈을 이루는 과정에서 어떤 의미가 있는가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?</a:t>
            </a:r>
          </a:p>
          <a:p>
            <a:pPr lvl="0" indent="180975">
              <a:lnSpc>
                <a:spcPct val="140000"/>
              </a:lnSpc>
              <a:buClr>
                <a:schemeClr val="tx2">
                  <a:lumMod val="75000"/>
                </a:schemeClr>
              </a:buClr>
              <a:defRPr/>
            </a:pP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나는 이번 멘토링 활동을 통해 무엇을 얻을 것인가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?</a:t>
            </a:r>
          </a:p>
          <a:p>
            <a:pPr lvl="0" indent="180975">
              <a:lnSpc>
                <a:spcPct val="140000"/>
              </a:lnSpc>
              <a:buClr>
                <a:schemeClr val="tx2">
                  <a:lumMod val="75000"/>
                </a:schemeClr>
              </a:buClr>
              <a:defRPr/>
            </a:pP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이를 얻기 위해서는 어떻게 해야 하는가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?</a:t>
            </a:r>
          </a:p>
        </p:txBody>
      </p:sp>
      <p:grpSp>
        <p:nvGrpSpPr>
          <p:cNvPr id="2" name="그룹 1"/>
          <p:cNvGrpSpPr/>
          <p:nvPr/>
        </p:nvGrpSpPr>
        <p:grpSpPr>
          <a:xfrm>
            <a:off x="973510" y="1412776"/>
            <a:ext cx="2418400" cy="690213"/>
            <a:chOff x="1094441" y="1557687"/>
            <a:chExt cx="2418400" cy="690213"/>
          </a:xfrm>
        </p:grpSpPr>
        <p:grpSp>
          <p:nvGrpSpPr>
            <p:cNvPr id="12" name="그룹 11"/>
            <p:cNvGrpSpPr/>
            <p:nvPr/>
          </p:nvGrpSpPr>
          <p:grpSpPr>
            <a:xfrm>
              <a:off x="1094441" y="1557687"/>
              <a:ext cx="2418400" cy="690213"/>
              <a:chOff x="1136576" y="3406130"/>
              <a:chExt cx="2059657" cy="874197"/>
            </a:xfrm>
          </p:grpSpPr>
          <p:sp>
            <p:nvSpPr>
              <p:cNvPr id="16" name="한쪽 모서리가 잘린 사각형 15"/>
              <p:cNvSpPr/>
              <p:nvPr/>
            </p:nvSpPr>
            <p:spPr>
              <a:xfrm flipV="1">
                <a:off x="1136576" y="3406130"/>
                <a:ext cx="2013492" cy="792088"/>
              </a:xfrm>
              <a:prstGeom prst="snip1Rect">
                <a:avLst/>
              </a:prstGeom>
              <a:solidFill>
                <a:schemeClr val="tx1">
                  <a:lumMod val="50000"/>
                  <a:lumOff val="50000"/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7" name="한쪽 모서리가 잘린 사각형 16"/>
              <p:cNvSpPr/>
              <p:nvPr/>
            </p:nvSpPr>
            <p:spPr>
              <a:xfrm flipV="1">
                <a:off x="1182741" y="3453383"/>
                <a:ext cx="2013492" cy="792088"/>
              </a:xfrm>
              <a:prstGeom prst="snip1Rect">
                <a:avLst/>
              </a:prstGeom>
              <a:solidFill>
                <a:schemeClr val="tx2">
                  <a:lumMod val="75000"/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" name="한쪽 모서리가 잘린 사각형 17"/>
              <p:cNvSpPr/>
              <p:nvPr/>
            </p:nvSpPr>
            <p:spPr>
              <a:xfrm flipV="1">
                <a:off x="1159311" y="3488239"/>
                <a:ext cx="2013492" cy="792088"/>
              </a:xfrm>
              <a:prstGeom prst="snip1Rect">
                <a:avLst/>
              </a:prstGeom>
              <a:noFill/>
              <a:ln w="12700">
                <a:solidFill>
                  <a:schemeClr val="bg1">
                    <a:alpha val="7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15" name="TextBox 14"/>
            <p:cNvSpPr txBox="1"/>
            <p:nvPr/>
          </p:nvSpPr>
          <p:spPr>
            <a:xfrm>
              <a:off x="1365725" y="1718127"/>
              <a:ext cx="18758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ko-KR" altLang="en-US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멘토 성장계획수립</a:t>
              </a:r>
              <a:endParaRPr lang="en-US" altLang="ko-KR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564405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4" name="그룹 13"/>
          <p:cNvGrpSpPr/>
          <p:nvPr/>
        </p:nvGrpSpPr>
        <p:grpSpPr>
          <a:xfrm>
            <a:off x="570037" y="836712"/>
            <a:ext cx="2038952" cy="369332"/>
            <a:chOff x="1286687" y="1772816"/>
            <a:chExt cx="2038952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9319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사전준비</a:t>
              </a:r>
              <a:r>
                <a:rPr lang="en-US" altLang="ko-KR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(</a:t>
              </a:r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계획수립</a:t>
              </a:r>
              <a:r>
                <a:rPr lang="en-US" altLang="ko-KR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)</a:t>
              </a:r>
              <a:endParaRPr lang="ko-KR" altLang="en-US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21" name="그림 20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sp>
        <p:nvSpPr>
          <p:cNvPr id="19" name="직사각형 18"/>
          <p:cNvSpPr/>
          <p:nvPr/>
        </p:nvSpPr>
        <p:spPr>
          <a:xfrm>
            <a:off x="1227634" y="1907306"/>
            <a:ext cx="7616180" cy="2778993"/>
          </a:xfrm>
          <a:prstGeom prst="rect">
            <a:avLst/>
          </a:prstGeom>
          <a:solidFill>
            <a:srgbClr val="E0E0E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120000"/>
              </a:lnSpc>
              <a:buClr>
                <a:schemeClr val="tx2">
                  <a:lumMod val="75000"/>
                </a:schemeClr>
              </a:buClr>
            </a:pPr>
            <a:endParaRPr lang="en-US" altLang="ko-KR" sz="10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285750" indent="-200025">
              <a:lnSpc>
                <a:spcPct val="120000"/>
              </a:lnSpc>
              <a:buClr>
                <a:schemeClr val="tx2">
                  <a:lumMod val="75000"/>
                </a:schemeClr>
              </a:buClr>
              <a:buFontTx/>
              <a:buChar char="-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멘티와 함께 유익한 맞춤형 멘토링이 되도록 계획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>
              <a:lnSpc>
                <a:spcPct val="120000"/>
              </a:lnSpc>
              <a:buClr>
                <a:schemeClr val="tx2">
                  <a:lumMod val="75000"/>
                </a:schemeClr>
              </a:buClr>
            </a:pPr>
            <a:endParaRPr lang="en-US" altLang="ko-KR" sz="14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271463" lvl="0" indent="-90488" latinLnBrk="0">
              <a:lnSpc>
                <a:spcPct val="140000"/>
              </a:lnSpc>
              <a:defRPr/>
            </a:pP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 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여건이 허락되는 한 멘티 및 활동기관 담당자와 대화를 많이 하여 멘티가 필요한 것이 무엇인지 파악한다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.</a:t>
            </a:r>
          </a:p>
          <a:p>
            <a:pPr marL="271463" lvl="0" indent="-90488" latinLnBrk="0">
              <a:lnSpc>
                <a:spcPct val="140000"/>
              </a:lnSpc>
              <a:defRPr/>
            </a:pP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 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멘토링 활동이 끝난 후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달성하고자 하는 목표를 함께 설정해 본다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.</a:t>
            </a:r>
          </a:p>
          <a:p>
            <a:pPr marL="271463" lvl="0" indent="-90488" latinLnBrk="0">
              <a:lnSpc>
                <a:spcPct val="140000"/>
              </a:lnSpc>
              <a:defRPr/>
            </a:pP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 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목표를 달성하기 위하여 수행할 멘토링 활동에 대해 내용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 수단 등을 구체적으로 계획한다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.</a:t>
            </a:r>
          </a:p>
          <a:p>
            <a:pPr marL="271463" lvl="0" indent="-90488" latinLnBrk="0">
              <a:lnSpc>
                <a:spcPct val="140000"/>
              </a:lnSpc>
              <a:defRPr/>
            </a:pP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 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멘티와 활동을 위한 규칙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상호간 약속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을 수립한다</a:t>
            </a:r>
            <a:r>
              <a:rPr lang="en-US" altLang="ko-KR" sz="1400" kern="0" dirty="0">
                <a:solidFill>
                  <a:schemeClr val="tx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Arial Unicode MS" pitchFamily="50" charset="-127"/>
              </a:rPr>
              <a:t>.</a:t>
            </a:r>
            <a:endParaRPr lang="en-US" altLang="ko-KR" sz="14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grpSp>
        <p:nvGrpSpPr>
          <p:cNvPr id="2" name="그룹 1"/>
          <p:cNvGrpSpPr/>
          <p:nvPr/>
        </p:nvGrpSpPr>
        <p:grpSpPr>
          <a:xfrm>
            <a:off x="973510" y="1412776"/>
            <a:ext cx="2418400" cy="690213"/>
            <a:chOff x="1094441" y="1557687"/>
            <a:chExt cx="2418400" cy="690213"/>
          </a:xfrm>
        </p:grpSpPr>
        <p:grpSp>
          <p:nvGrpSpPr>
            <p:cNvPr id="12" name="그룹 11"/>
            <p:cNvGrpSpPr/>
            <p:nvPr/>
          </p:nvGrpSpPr>
          <p:grpSpPr>
            <a:xfrm>
              <a:off x="1094441" y="1557687"/>
              <a:ext cx="2418400" cy="690213"/>
              <a:chOff x="1136576" y="3406130"/>
              <a:chExt cx="2059657" cy="874197"/>
            </a:xfrm>
          </p:grpSpPr>
          <p:sp>
            <p:nvSpPr>
              <p:cNvPr id="16" name="한쪽 모서리가 잘린 사각형 15"/>
              <p:cNvSpPr/>
              <p:nvPr/>
            </p:nvSpPr>
            <p:spPr>
              <a:xfrm flipV="1">
                <a:off x="1136576" y="3406130"/>
                <a:ext cx="2013492" cy="792088"/>
              </a:xfrm>
              <a:prstGeom prst="snip1Rect">
                <a:avLst/>
              </a:prstGeom>
              <a:solidFill>
                <a:schemeClr val="tx1">
                  <a:lumMod val="50000"/>
                  <a:lumOff val="50000"/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7" name="한쪽 모서리가 잘린 사각형 16"/>
              <p:cNvSpPr/>
              <p:nvPr/>
            </p:nvSpPr>
            <p:spPr>
              <a:xfrm flipV="1">
                <a:off x="1182741" y="3453383"/>
                <a:ext cx="2013492" cy="792088"/>
              </a:xfrm>
              <a:prstGeom prst="snip1Rect">
                <a:avLst/>
              </a:prstGeom>
              <a:solidFill>
                <a:schemeClr val="tx2">
                  <a:lumMod val="75000"/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" name="한쪽 모서리가 잘린 사각형 17"/>
              <p:cNvSpPr/>
              <p:nvPr/>
            </p:nvSpPr>
            <p:spPr>
              <a:xfrm flipV="1">
                <a:off x="1159311" y="3488239"/>
                <a:ext cx="2013492" cy="792088"/>
              </a:xfrm>
              <a:prstGeom prst="snip1Rect">
                <a:avLst/>
              </a:prstGeom>
              <a:noFill/>
              <a:ln w="12700">
                <a:solidFill>
                  <a:schemeClr val="bg1">
                    <a:alpha val="7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15" name="TextBox 14"/>
            <p:cNvSpPr txBox="1"/>
            <p:nvPr/>
          </p:nvSpPr>
          <p:spPr>
            <a:xfrm>
              <a:off x="1365725" y="1718127"/>
              <a:ext cx="18758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ko-KR" altLang="en-US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멘티 성장계획수립</a:t>
              </a:r>
              <a:endParaRPr lang="en-US" altLang="ko-KR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289072" y="246931"/>
            <a:ext cx="12875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멘토링 </a:t>
            </a:r>
            <a:r>
              <a:rPr lang="en-US" altLang="ko-KR" sz="20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Tip</a:t>
            </a:r>
          </a:p>
        </p:txBody>
      </p:sp>
      <p:cxnSp>
        <p:nvCxnSpPr>
          <p:cNvPr id="22" name="직선 연결선 21"/>
          <p:cNvCxnSpPr/>
          <p:nvPr/>
        </p:nvCxnSpPr>
        <p:spPr>
          <a:xfrm>
            <a:off x="344488" y="662477"/>
            <a:ext cx="1232116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3095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그룹 7"/>
          <p:cNvGrpSpPr/>
          <p:nvPr/>
        </p:nvGrpSpPr>
        <p:grpSpPr>
          <a:xfrm>
            <a:off x="454596" y="457622"/>
            <a:ext cx="1934690" cy="552458"/>
            <a:chOff x="454596" y="457622"/>
            <a:chExt cx="1934690" cy="552458"/>
          </a:xfrm>
        </p:grpSpPr>
        <p:sp>
          <p:nvSpPr>
            <p:cNvPr id="4" name="TextBox 3"/>
            <p:cNvSpPr txBox="1"/>
            <p:nvPr/>
          </p:nvSpPr>
          <p:spPr>
            <a:xfrm>
              <a:off x="454596" y="457622"/>
              <a:ext cx="149912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8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학습내용</a:t>
              </a:r>
              <a:endParaRPr lang="en-US" altLang="ko-KR" sz="28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6" name="직선 연결선 5"/>
            <p:cNvCxnSpPr/>
            <p:nvPr/>
          </p:nvCxnSpPr>
          <p:spPr>
            <a:xfrm>
              <a:off x="549935" y="1010080"/>
              <a:ext cx="1308450" cy="0"/>
            </a:xfrm>
            <a:prstGeom prst="line">
              <a:avLst/>
            </a:prstGeom>
            <a:ln w="12700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" name="이등변 삼각형 2"/>
            <p:cNvSpPr/>
            <p:nvPr/>
          </p:nvSpPr>
          <p:spPr>
            <a:xfrm rot="16200000">
              <a:off x="2121119" y="595081"/>
              <a:ext cx="288032" cy="248303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5" name="직사각형 4"/>
          <p:cNvSpPr/>
          <p:nvPr/>
        </p:nvSpPr>
        <p:spPr>
          <a:xfrm>
            <a:off x="2389609" y="142875"/>
            <a:ext cx="7357885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4" name="그룹 13"/>
          <p:cNvGrpSpPr/>
          <p:nvPr/>
        </p:nvGrpSpPr>
        <p:grpSpPr>
          <a:xfrm>
            <a:off x="2836193" y="846237"/>
            <a:ext cx="1567540" cy="400110"/>
            <a:chOff x="2836193" y="846237"/>
            <a:chExt cx="1567540" cy="400110"/>
          </a:xfrm>
        </p:grpSpPr>
        <p:sp>
          <p:nvSpPr>
            <p:cNvPr id="9" name="TextBox 8"/>
            <p:cNvSpPr txBox="1"/>
            <p:nvPr/>
          </p:nvSpPr>
          <p:spPr>
            <a:xfrm>
              <a:off x="2836193" y="846237"/>
              <a:ext cx="428322" cy="400110"/>
            </a:xfrm>
            <a:prstGeom prst="rect">
              <a:avLst/>
            </a:prstGeom>
            <a:solidFill>
              <a:srgbClr val="255997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ko-KR" sz="20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01</a:t>
              </a:r>
              <a:endPara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302149" y="846237"/>
              <a:ext cx="110158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사업개요</a:t>
              </a:r>
            </a:p>
          </p:txBody>
        </p:sp>
      </p:grpSp>
      <p:grpSp>
        <p:nvGrpSpPr>
          <p:cNvPr id="15" name="그룹 14"/>
          <p:cNvGrpSpPr/>
          <p:nvPr/>
        </p:nvGrpSpPr>
        <p:grpSpPr>
          <a:xfrm>
            <a:off x="2836193" y="1582054"/>
            <a:ext cx="2370645" cy="400110"/>
            <a:chOff x="2836193" y="846237"/>
            <a:chExt cx="2370645" cy="400110"/>
          </a:xfrm>
        </p:grpSpPr>
        <p:sp>
          <p:nvSpPr>
            <p:cNvPr id="16" name="TextBox 15"/>
            <p:cNvSpPr txBox="1"/>
            <p:nvPr/>
          </p:nvSpPr>
          <p:spPr>
            <a:xfrm>
              <a:off x="2836193" y="846237"/>
              <a:ext cx="428322" cy="400110"/>
            </a:xfrm>
            <a:prstGeom prst="rect">
              <a:avLst/>
            </a:prstGeom>
            <a:solidFill>
              <a:srgbClr val="255997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ko-KR" sz="20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02</a:t>
              </a:r>
              <a:endPara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3302149" y="846237"/>
              <a:ext cx="190468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활동신청 및 선발</a:t>
              </a:r>
            </a:p>
          </p:txBody>
        </p:sp>
      </p:grpSp>
      <p:grpSp>
        <p:nvGrpSpPr>
          <p:cNvPr id="19" name="그룹 18"/>
          <p:cNvGrpSpPr/>
          <p:nvPr/>
        </p:nvGrpSpPr>
        <p:grpSpPr>
          <a:xfrm>
            <a:off x="2836193" y="2317871"/>
            <a:ext cx="2829103" cy="400110"/>
            <a:chOff x="2836193" y="846237"/>
            <a:chExt cx="2829103" cy="400110"/>
          </a:xfrm>
        </p:grpSpPr>
        <p:sp>
          <p:nvSpPr>
            <p:cNvPr id="20" name="TextBox 19"/>
            <p:cNvSpPr txBox="1"/>
            <p:nvPr/>
          </p:nvSpPr>
          <p:spPr>
            <a:xfrm>
              <a:off x="2836193" y="846237"/>
              <a:ext cx="428322" cy="400110"/>
            </a:xfrm>
            <a:prstGeom prst="rect">
              <a:avLst/>
            </a:prstGeom>
            <a:solidFill>
              <a:srgbClr val="255997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ko-KR" sz="20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03</a:t>
              </a:r>
              <a:endPara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302149" y="846237"/>
              <a:ext cx="236314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지원내용 및 의무사항</a:t>
              </a:r>
            </a:p>
          </p:txBody>
        </p:sp>
      </p:grpSp>
      <p:grpSp>
        <p:nvGrpSpPr>
          <p:cNvPr id="22" name="그룹 21"/>
          <p:cNvGrpSpPr/>
          <p:nvPr/>
        </p:nvGrpSpPr>
        <p:grpSpPr>
          <a:xfrm>
            <a:off x="2836193" y="3053688"/>
            <a:ext cx="2657582" cy="400110"/>
            <a:chOff x="2836193" y="846237"/>
            <a:chExt cx="2657582" cy="400110"/>
          </a:xfrm>
        </p:grpSpPr>
        <p:sp>
          <p:nvSpPr>
            <p:cNvPr id="23" name="TextBox 22"/>
            <p:cNvSpPr txBox="1"/>
            <p:nvPr/>
          </p:nvSpPr>
          <p:spPr>
            <a:xfrm>
              <a:off x="2836193" y="846237"/>
              <a:ext cx="428322" cy="400110"/>
            </a:xfrm>
            <a:prstGeom prst="rect">
              <a:avLst/>
            </a:prstGeom>
            <a:solidFill>
              <a:srgbClr val="255997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ko-KR" sz="20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04</a:t>
              </a:r>
              <a:endPara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3302149" y="846237"/>
              <a:ext cx="219162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 및 출근부 작성</a:t>
              </a:r>
            </a:p>
          </p:txBody>
        </p:sp>
      </p:grpSp>
      <p:grpSp>
        <p:nvGrpSpPr>
          <p:cNvPr id="25" name="그룹 24"/>
          <p:cNvGrpSpPr/>
          <p:nvPr/>
        </p:nvGrpSpPr>
        <p:grpSpPr>
          <a:xfrm>
            <a:off x="2836193" y="3789505"/>
            <a:ext cx="1753488" cy="400110"/>
            <a:chOff x="2836193" y="846237"/>
            <a:chExt cx="1753488" cy="400110"/>
          </a:xfrm>
        </p:grpSpPr>
        <p:sp>
          <p:nvSpPr>
            <p:cNvPr id="26" name="TextBox 25"/>
            <p:cNvSpPr txBox="1"/>
            <p:nvPr/>
          </p:nvSpPr>
          <p:spPr>
            <a:xfrm>
              <a:off x="2836193" y="846237"/>
              <a:ext cx="428322" cy="400110"/>
            </a:xfrm>
            <a:prstGeom prst="rect">
              <a:avLst/>
            </a:prstGeom>
            <a:solidFill>
              <a:srgbClr val="255997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ko-KR" sz="20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05</a:t>
              </a:r>
              <a:endPara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3302149" y="846237"/>
              <a:ext cx="128753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0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멘토링 </a:t>
              </a:r>
              <a:r>
                <a:rPr lang="en-US" altLang="ko-KR" sz="2000" b="1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Tip</a:t>
              </a:r>
              <a:endParaRPr lang="ko-KR" altLang="en-US" sz="20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  <p:grpSp>
        <p:nvGrpSpPr>
          <p:cNvPr id="28" name="그룹 27"/>
          <p:cNvGrpSpPr/>
          <p:nvPr/>
        </p:nvGrpSpPr>
        <p:grpSpPr>
          <a:xfrm>
            <a:off x="2836193" y="4525322"/>
            <a:ext cx="1567540" cy="400110"/>
            <a:chOff x="2836193" y="846237"/>
            <a:chExt cx="1567540" cy="400110"/>
          </a:xfrm>
        </p:grpSpPr>
        <p:sp>
          <p:nvSpPr>
            <p:cNvPr id="29" name="TextBox 28"/>
            <p:cNvSpPr txBox="1"/>
            <p:nvPr/>
          </p:nvSpPr>
          <p:spPr>
            <a:xfrm>
              <a:off x="2836193" y="846237"/>
              <a:ext cx="428322" cy="400110"/>
            </a:xfrm>
            <a:prstGeom prst="rect">
              <a:avLst/>
            </a:prstGeom>
            <a:solidFill>
              <a:srgbClr val="255997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ko-KR" sz="20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06</a:t>
              </a:r>
              <a:endPara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3302149" y="846237"/>
              <a:ext cx="110158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주의사항</a:t>
              </a:r>
            </a:p>
          </p:txBody>
        </p:sp>
      </p:grpSp>
      <p:grpSp>
        <p:nvGrpSpPr>
          <p:cNvPr id="31" name="그룹 30"/>
          <p:cNvGrpSpPr/>
          <p:nvPr/>
        </p:nvGrpSpPr>
        <p:grpSpPr>
          <a:xfrm>
            <a:off x="2836193" y="5261138"/>
            <a:ext cx="2704069" cy="400110"/>
            <a:chOff x="2836193" y="846237"/>
            <a:chExt cx="2704069" cy="400110"/>
          </a:xfrm>
        </p:grpSpPr>
        <p:sp>
          <p:nvSpPr>
            <p:cNvPr id="32" name="TextBox 31"/>
            <p:cNvSpPr txBox="1"/>
            <p:nvPr/>
          </p:nvSpPr>
          <p:spPr>
            <a:xfrm>
              <a:off x="2836193" y="846237"/>
              <a:ext cx="428322" cy="400110"/>
            </a:xfrm>
            <a:prstGeom prst="rect">
              <a:avLst/>
            </a:prstGeom>
            <a:solidFill>
              <a:srgbClr val="255997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ko-KR" sz="20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07</a:t>
              </a:r>
              <a:endPara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3302149" y="846237"/>
              <a:ext cx="223811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자주 묻는 질문</a:t>
              </a:r>
              <a:r>
                <a:rPr lang="en-US" altLang="ko-KR" sz="2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(FAQ)</a:t>
              </a:r>
              <a:endParaRPr lang="ko-KR" altLang="en-US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718987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4" name="그룹 13"/>
          <p:cNvGrpSpPr/>
          <p:nvPr/>
        </p:nvGrpSpPr>
        <p:grpSpPr>
          <a:xfrm>
            <a:off x="570037" y="836712"/>
            <a:ext cx="1367294" cy="369332"/>
            <a:chOff x="1286687" y="1772816"/>
            <a:chExt cx="1367294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26028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멘토링 활동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21" name="그림 20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pSp>
        <p:nvGrpSpPr>
          <p:cNvPr id="3" name="그룹 2"/>
          <p:cNvGrpSpPr/>
          <p:nvPr/>
        </p:nvGrpSpPr>
        <p:grpSpPr>
          <a:xfrm>
            <a:off x="973510" y="1412776"/>
            <a:ext cx="7870304" cy="1728192"/>
            <a:chOff x="973510" y="1412776"/>
            <a:chExt cx="7870304" cy="1728192"/>
          </a:xfrm>
        </p:grpSpPr>
        <p:sp>
          <p:nvSpPr>
            <p:cNvPr id="19" name="직사각형 18"/>
            <p:cNvSpPr/>
            <p:nvPr/>
          </p:nvSpPr>
          <p:spPr>
            <a:xfrm>
              <a:off x="1227634" y="1907307"/>
              <a:ext cx="7616180" cy="1233661"/>
            </a:xfrm>
            <a:prstGeom prst="rect">
              <a:avLst/>
            </a:prstGeom>
            <a:solidFill>
              <a:srgbClr val="E0E0E0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>
                <a:lnSpc>
                  <a:spcPct val="120000"/>
                </a:lnSpc>
                <a:buClr>
                  <a:schemeClr val="tx2">
                    <a:lumMod val="75000"/>
                  </a:schemeClr>
                </a:buClr>
              </a:pPr>
              <a:endParaRPr lang="en-US" altLang="ko-KR" sz="10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pPr marL="285750" indent="-200025">
                <a:lnSpc>
                  <a:spcPct val="120000"/>
                </a:lnSpc>
                <a:buClr>
                  <a:schemeClr val="tx2">
                    <a:lumMod val="75000"/>
                  </a:schemeClr>
                </a:buClr>
                <a:buFontTx/>
                <a:buChar char="-"/>
              </a:pPr>
              <a:r>
                <a:rPr lang="ko-KR" altLang="en-US" sz="16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계획 대비 실천 현황 및 역량 향상 정도를 끊임없이 체크</a:t>
              </a:r>
              <a:endPara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pPr>
                <a:lnSpc>
                  <a:spcPct val="120000"/>
                </a:lnSpc>
                <a:buClr>
                  <a:schemeClr val="tx2">
                    <a:lumMod val="75000"/>
                  </a:schemeClr>
                </a:buClr>
              </a:pPr>
              <a:endParaRPr lang="en-US" altLang="ko-KR" sz="7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pPr marL="271463" lvl="0" indent="-90488" latinLnBrk="0">
                <a:lnSpc>
                  <a:spcPct val="140000"/>
                </a:lnSpc>
                <a:defRPr/>
              </a:pP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· 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멘토링 후 잘하고 있는 점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개선해야 하는 점 등을 각 멘토 역량별로 끊임없이 검토한다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.</a:t>
              </a:r>
            </a:p>
          </p:txBody>
        </p:sp>
        <p:grpSp>
          <p:nvGrpSpPr>
            <p:cNvPr id="2" name="그룹 1"/>
            <p:cNvGrpSpPr/>
            <p:nvPr/>
          </p:nvGrpSpPr>
          <p:grpSpPr>
            <a:xfrm>
              <a:off x="973510" y="1412776"/>
              <a:ext cx="2418400" cy="690213"/>
              <a:chOff x="1094441" y="1557687"/>
              <a:chExt cx="2418400" cy="690213"/>
            </a:xfrm>
          </p:grpSpPr>
          <p:grpSp>
            <p:nvGrpSpPr>
              <p:cNvPr id="12" name="그룹 11"/>
              <p:cNvGrpSpPr/>
              <p:nvPr/>
            </p:nvGrpSpPr>
            <p:grpSpPr>
              <a:xfrm>
                <a:off x="1094441" y="1557687"/>
                <a:ext cx="2418400" cy="690213"/>
                <a:chOff x="1136576" y="3406130"/>
                <a:chExt cx="2059657" cy="874197"/>
              </a:xfrm>
            </p:grpSpPr>
            <p:sp>
              <p:nvSpPr>
                <p:cNvPr id="16" name="한쪽 모서리가 잘린 사각형 15"/>
                <p:cNvSpPr/>
                <p:nvPr/>
              </p:nvSpPr>
              <p:spPr>
                <a:xfrm flipV="1">
                  <a:off x="1136576" y="3406130"/>
                  <a:ext cx="2013492" cy="792088"/>
                </a:xfrm>
                <a:prstGeom prst="snip1Rect">
                  <a:avLst/>
                </a:prstGeom>
                <a:solidFill>
                  <a:schemeClr val="tx1">
                    <a:lumMod val="50000"/>
                    <a:lumOff val="50000"/>
                    <a:alpha val="7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7" name="한쪽 모서리가 잘린 사각형 16"/>
                <p:cNvSpPr/>
                <p:nvPr/>
              </p:nvSpPr>
              <p:spPr>
                <a:xfrm flipV="1">
                  <a:off x="1182741" y="3453383"/>
                  <a:ext cx="2013492" cy="792088"/>
                </a:xfrm>
                <a:prstGeom prst="snip1Rect">
                  <a:avLst/>
                </a:prstGeom>
                <a:solidFill>
                  <a:schemeClr val="tx2">
                    <a:lumMod val="75000"/>
                    <a:alpha val="7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8" name="한쪽 모서리가 잘린 사각형 17"/>
                <p:cNvSpPr/>
                <p:nvPr/>
              </p:nvSpPr>
              <p:spPr>
                <a:xfrm flipV="1">
                  <a:off x="1159311" y="3488239"/>
                  <a:ext cx="2013492" cy="792088"/>
                </a:xfrm>
                <a:prstGeom prst="snip1Rect">
                  <a:avLst/>
                </a:prstGeom>
                <a:noFill/>
                <a:ln w="12700">
                  <a:solidFill>
                    <a:schemeClr val="bg1">
                      <a:alpha val="7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15" name="TextBox 14"/>
              <p:cNvSpPr txBox="1"/>
              <p:nvPr/>
            </p:nvSpPr>
            <p:spPr>
              <a:xfrm>
                <a:off x="1365725" y="1718127"/>
                <a:ext cx="187583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ko-KR" altLang="en-US" b="1" spc="-150">
                    <a:ln>
                      <a:solidFill>
                        <a:schemeClr val="accent1"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함초롬돋움" panose="020B0504000101010101" pitchFamily="50" charset="-127"/>
                    <a:ea typeface="함초롬돋움" panose="020B0504000101010101" pitchFamily="50" charset="-127"/>
                    <a:cs typeface="함초롬돋움" panose="020B0504000101010101" pitchFamily="50" charset="-127"/>
                  </a:rPr>
                  <a:t>활동내용 자가점검</a:t>
                </a:r>
                <a:endParaRPr lang="en-US" altLang="ko-KR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endParaRPr>
              </a:p>
            </p:txBody>
          </p:sp>
        </p:grpSp>
      </p:grpSp>
      <p:grpSp>
        <p:nvGrpSpPr>
          <p:cNvPr id="20" name="그룹 19"/>
          <p:cNvGrpSpPr/>
          <p:nvPr/>
        </p:nvGrpSpPr>
        <p:grpSpPr>
          <a:xfrm>
            <a:off x="973510" y="3510533"/>
            <a:ext cx="7870304" cy="2592288"/>
            <a:chOff x="973510" y="1412776"/>
            <a:chExt cx="7870304" cy="2592288"/>
          </a:xfrm>
        </p:grpSpPr>
        <p:sp>
          <p:nvSpPr>
            <p:cNvPr id="22" name="직사각형 21"/>
            <p:cNvSpPr/>
            <p:nvPr/>
          </p:nvSpPr>
          <p:spPr>
            <a:xfrm>
              <a:off x="1227634" y="1907307"/>
              <a:ext cx="7616180" cy="2097757"/>
            </a:xfrm>
            <a:prstGeom prst="rect">
              <a:avLst/>
            </a:prstGeom>
            <a:solidFill>
              <a:srgbClr val="E0E0E0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>
                <a:lnSpc>
                  <a:spcPct val="120000"/>
                </a:lnSpc>
                <a:buClr>
                  <a:schemeClr val="tx2">
                    <a:lumMod val="75000"/>
                  </a:schemeClr>
                </a:buClr>
              </a:pPr>
              <a:endParaRPr lang="en-US" altLang="ko-KR" sz="10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pPr marL="285750" indent="-200025">
                <a:lnSpc>
                  <a:spcPct val="120000"/>
                </a:lnSpc>
                <a:buClr>
                  <a:schemeClr val="tx2">
                    <a:lumMod val="75000"/>
                  </a:schemeClr>
                </a:buClr>
                <a:buFontTx/>
                <a:buChar char="-"/>
              </a:pPr>
              <a:r>
                <a:rPr lang="ko-KR" altLang="en-US" sz="16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철저히 준비하고</a:t>
              </a:r>
              <a:r>
                <a:rPr lang="en-US" altLang="ko-KR" sz="16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6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멘티와 진심으로 친해지며</a:t>
              </a:r>
              <a:r>
                <a:rPr lang="en-US" altLang="ko-KR" sz="16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6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성실히 멘토링을 수행</a:t>
              </a:r>
              <a:endPara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pPr>
                <a:lnSpc>
                  <a:spcPct val="120000"/>
                </a:lnSpc>
                <a:buClr>
                  <a:schemeClr val="tx2">
                    <a:lumMod val="75000"/>
                  </a:schemeClr>
                </a:buClr>
              </a:pPr>
              <a:endParaRPr lang="en-US" altLang="ko-KR" sz="7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pPr marL="271463" lvl="0" indent="-90488" latinLnBrk="0">
                <a:lnSpc>
                  <a:spcPct val="140000"/>
                </a:lnSpc>
                <a:defRPr/>
              </a:pP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·  </a:t>
              </a:r>
              <a:r>
                <a:rPr lang="ko-KR" altLang="en-US" sz="14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하루 전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: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멘토링을 할 내용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준비물 등 체크</a:t>
              </a:r>
              <a:endPara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pPr marL="271463" indent="-90488" latinLnBrk="0">
                <a:lnSpc>
                  <a:spcPct val="140000"/>
                </a:lnSpc>
                <a:defRPr/>
              </a:pP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·  </a:t>
              </a:r>
              <a:r>
                <a:rPr lang="ko-KR" altLang="en-US" sz="14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시작 </a:t>
              </a:r>
              <a:r>
                <a:rPr lang="en-US" altLang="ko-KR" sz="14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10</a:t>
              </a:r>
              <a:r>
                <a:rPr lang="ko-KR" altLang="en-US" sz="14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분 전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: </a:t>
              </a:r>
              <a:r>
                <a:rPr lang="en-US" altLang="ko-KR" sz="140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ice breaking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(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관심사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학교생활 이야기 등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)</a:t>
              </a:r>
              <a:r>
                <a:rPr lang="en-US" altLang="ko-KR" sz="140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</a:p>
            <a:p>
              <a:pPr marL="271463" indent="-90488" latinLnBrk="0">
                <a:lnSpc>
                  <a:spcPct val="140000"/>
                </a:lnSpc>
                <a:defRPr/>
              </a:pP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·  </a:t>
              </a:r>
              <a:r>
                <a:rPr lang="ko-KR" altLang="en-US" sz="14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학습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: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이전시간 내용 복습 →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오늘의 목표 설정 및 흥미유발 →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학습 및 멘토링 →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내용정리 및 차주 계획</a:t>
              </a:r>
              <a:endPara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pPr marL="271463" indent="-90488" latinLnBrk="0">
                <a:lnSpc>
                  <a:spcPct val="140000"/>
                </a:lnSpc>
                <a:defRPr/>
              </a:pP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·  </a:t>
              </a:r>
              <a:r>
                <a:rPr lang="ko-KR" altLang="en-US" sz="14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점검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: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멘토링 수준은 적절한지 등을 점검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보완 및 개선</a:t>
              </a:r>
              <a:endPara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grpSp>
          <p:nvGrpSpPr>
            <p:cNvPr id="23" name="그룹 22"/>
            <p:cNvGrpSpPr/>
            <p:nvPr/>
          </p:nvGrpSpPr>
          <p:grpSpPr>
            <a:xfrm>
              <a:off x="973510" y="1412776"/>
              <a:ext cx="2418400" cy="690213"/>
              <a:chOff x="1094441" y="1557687"/>
              <a:chExt cx="2418400" cy="690213"/>
            </a:xfrm>
          </p:grpSpPr>
          <p:grpSp>
            <p:nvGrpSpPr>
              <p:cNvPr id="24" name="그룹 23"/>
              <p:cNvGrpSpPr/>
              <p:nvPr/>
            </p:nvGrpSpPr>
            <p:grpSpPr>
              <a:xfrm>
                <a:off x="1094441" y="1557687"/>
                <a:ext cx="2418400" cy="690213"/>
                <a:chOff x="1136576" y="3406130"/>
                <a:chExt cx="2059657" cy="874197"/>
              </a:xfrm>
            </p:grpSpPr>
            <p:sp>
              <p:nvSpPr>
                <p:cNvPr id="26" name="한쪽 모서리가 잘린 사각형 25"/>
                <p:cNvSpPr/>
                <p:nvPr/>
              </p:nvSpPr>
              <p:spPr>
                <a:xfrm flipV="1">
                  <a:off x="1136576" y="3406130"/>
                  <a:ext cx="2013492" cy="792088"/>
                </a:xfrm>
                <a:prstGeom prst="snip1Rect">
                  <a:avLst/>
                </a:prstGeom>
                <a:solidFill>
                  <a:schemeClr val="tx1">
                    <a:lumMod val="50000"/>
                    <a:lumOff val="50000"/>
                    <a:alpha val="7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7" name="한쪽 모서리가 잘린 사각형 26"/>
                <p:cNvSpPr/>
                <p:nvPr/>
              </p:nvSpPr>
              <p:spPr>
                <a:xfrm flipV="1">
                  <a:off x="1182741" y="3453383"/>
                  <a:ext cx="2013492" cy="792088"/>
                </a:xfrm>
                <a:prstGeom prst="snip1Rect">
                  <a:avLst/>
                </a:prstGeom>
                <a:solidFill>
                  <a:schemeClr val="tx2">
                    <a:lumMod val="75000"/>
                    <a:alpha val="7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8" name="한쪽 모서리가 잘린 사각형 27"/>
                <p:cNvSpPr/>
                <p:nvPr/>
              </p:nvSpPr>
              <p:spPr>
                <a:xfrm flipV="1">
                  <a:off x="1159311" y="3488239"/>
                  <a:ext cx="2013492" cy="792088"/>
                </a:xfrm>
                <a:prstGeom prst="snip1Rect">
                  <a:avLst/>
                </a:prstGeom>
                <a:noFill/>
                <a:ln w="12700">
                  <a:solidFill>
                    <a:schemeClr val="bg1">
                      <a:alpha val="7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25" name="TextBox 24"/>
              <p:cNvSpPr txBox="1"/>
              <p:nvPr/>
            </p:nvSpPr>
            <p:spPr>
              <a:xfrm>
                <a:off x="1673503" y="1718127"/>
                <a:ext cx="126028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ko-KR" altLang="en-US" b="1" spc="-150" dirty="0">
                    <a:ln>
                      <a:solidFill>
                        <a:schemeClr val="accent1"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함초롬돋움" panose="020B0504000101010101" pitchFamily="50" charset="-127"/>
                    <a:ea typeface="함초롬돋움" panose="020B0504000101010101" pitchFamily="50" charset="-127"/>
                    <a:cs typeface="함초롬돋움" panose="020B0504000101010101" pitchFamily="50" charset="-127"/>
                  </a:rPr>
                  <a:t>멘토링 실시</a:t>
                </a:r>
                <a:endParaRPr lang="en-US" altLang="ko-KR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endParaRPr>
              </a:p>
            </p:txBody>
          </p:sp>
        </p:grpSp>
      </p:grpSp>
      <p:sp>
        <p:nvSpPr>
          <p:cNvPr id="29" name="TextBox 28"/>
          <p:cNvSpPr txBox="1"/>
          <p:nvPr/>
        </p:nvSpPr>
        <p:spPr>
          <a:xfrm>
            <a:off x="289072" y="246931"/>
            <a:ext cx="12875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멘토링 </a:t>
            </a:r>
            <a:r>
              <a:rPr lang="en-US" altLang="ko-KR" sz="20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Tip</a:t>
            </a:r>
          </a:p>
        </p:txBody>
      </p:sp>
      <p:cxnSp>
        <p:nvCxnSpPr>
          <p:cNvPr id="30" name="직선 연결선 29"/>
          <p:cNvCxnSpPr/>
          <p:nvPr/>
        </p:nvCxnSpPr>
        <p:spPr>
          <a:xfrm>
            <a:off x="344488" y="662477"/>
            <a:ext cx="1232116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66248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4" name="그룹 13"/>
          <p:cNvGrpSpPr/>
          <p:nvPr/>
        </p:nvGrpSpPr>
        <p:grpSpPr>
          <a:xfrm>
            <a:off x="570037" y="836712"/>
            <a:ext cx="907232" cy="369332"/>
            <a:chOff x="1286687" y="1772816"/>
            <a:chExt cx="907232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8002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마무리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21" name="그림 20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sp>
        <p:nvSpPr>
          <p:cNvPr id="19" name="직사각형 18"/>
          <p:cNvSpPr/>
          <p:nvPr/>
        </p:nvSpPr>
        <p:spPr>
          <a:xfrm>
            <a:off x="1227634" y="1907307"/>
            <a:ext cx="7616180" cy="2673822"/>
          </a:xfrm>
          <a:prstGeom prst="rect">
            <a:avLst/>
          </a:prstGeom>
          <a:solidFill>
            <a:srgbClr val="E0E0E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120000"/>
              </a:lnSpc>
              <a:buClr>
                <a:schemeClr val="tx2">
                  <a:lumMod val="75000"/>
                </a:schemeClr>
              </a:buClr>
            </a:pPr>
            <a:endParaRPr lang="en-US" altLang="ko-KR" sz="10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285750" indent="-200025">
              <a:lnSpc>
                <a:spcPct val="120000"/>
              </a:lnSpc>
              <a:buClr>
                <a:schemeClr val="tx2">
                  <a:lumMod val="75000"/>
                </a:schemeClr>
              </a:buClr>
              <a:buFontTx/>
              <a:buChar char="-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목표 달성 여부 확인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현재 평가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새로운 목표 설정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멘티와 소감 나누기 등을 통해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85725" indent="180975">
              <a:lnSpc>
                <a:spcPct val="120000"/>
              </a:lnSpc>
              <a:buClr>
                <a:schemeClr val="tx2">
                  <a:lumMod val="75000"/>
                </a:schemeClr>
              </a:buClr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멘토링 마무리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>
              <a:lnSpc>
                <a:spcPct val="120000"/>
              </a:lnSpc>
              <a:buClr>
                <a:schemeClr val="tx2">
                  <a:lumMod val="75000"/>
                </a:schemeClr>
              </a:buClr>
            </a:pPr>
            <a:endParaRPr lang="en-US" altLang="ko-KR" sz="14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271463" lvl="0" indent="-90488" latinLnBrk="0">
              <a:lnSpc>
                <a:spcPct val="140000"/>
              </a:lnSpc>
              <a:defRPr/>
            </a:pP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  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목표점검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: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멘티와 합의한 목표는 무엇이며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어느 정도 달성하였는가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?</a:t>
            </a:r>
          </a:p>
          <a:p>
            <a:pPr marL="271463" lvl="0" indent="-90488" latinLnBrk="0">
              <a:lnSpc>
                <a:spcPct val="140000"/>
              </a:lnSpc>
              <a:defRPr/>
            </a:pP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  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현재평가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: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멘토링 활동 초기 대비 성취현황 및 잘하고 있는 점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발전된 점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보충해야 할 점 등을 점검</a:t>
            </a:r>
            <a:endParaRPr lang="en-US" altLang="ko-KR" sz="14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271463" lvl="0" indent="-90488" latinLnBrk="0">
              <a:lnSpc>
                <a:spcPct val="140000"/>
              </a:lnSpc>
              <a:defRPr/>
            </a:pP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  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새로운 목표설정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: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멘티의 중장기 목표 설정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목표달성 방법 연구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 종료 후 멘티와의 관계 설정</a:t>
            </a:r>
            <a:endParaRPr lang="en-US" altLang="ko-KR" sz="14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grpSp>
        <p:nvGrpSpPr>
          <p:cNvPr id="2" name="그룹 1"/>
          <p:cNvGrpSpPr/>
          <p:nvPr/>
        </p:nvGrpSpPr>
        <p:grpSpPr>
          <a:xfrm>
            <a:off x="973510" y="1412776"/>
            <a:ext cx="2418400" cy="690213"/>
            <a:chOff x="1094441" y="1557687"/>
            <a:chExt cx="2418400" cy="690213"/>
          </a:xfrm>
        </p:grpSpPr>
        <p:grpSp>
          <p:nvGrpSpPr>
            <p:cNvPr id="12" name="그룹 11"/>
            <p:cNvGrpSpPr/>
            <p:nvPr/>
          </p:nvGrpSpPr>
          <p:grpSpPr>
            <a:xfrm>
              <a:off x="1094441" y="1557687"/>
              <a:ext cx="2418400" cy="690213"/>
              <a:chOff x="1136576" y="3406130"/>
              <a:chExt cx="2059657" cy="874197"/>
            </a:xfrm>
          </p:grpSpPr>
          <p:sp>
            <p:nvSpPr>
              <p:cNvPr id="16" name="한쪽 모서리가 잘린 사각형 15"/>
              <p:cNvSpPr/>
              <p:nvPr/>
            </p:nvSpPr>
            <p:spPr>
              <a:xfrm flipV="1">
                <a:off x="1136576" y="3406130"/>
                <a:ext cx="2013492" cy="792088"/>
              </a:xfrm>
              <a:prstGeom prst="snip1Rect">
                <a:avLst/>
              </a:prstGeom>
              <a:solidFill>
                <a:schemeClr val="tx1">
                  <a:lumMod val="50000"/>
                  <a:lumOff val="50000"/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7" name="한쪽 모서리가 잘린 사각형 16"/>
              <p:cNvSpPr/>
              <p:nvPr/>
            </p:nvSpPr>
            <p:spPr>
              <a:xfrm flipV="1">
                <a:off x="1182741" y="3453383"/>
                <a:ext cx="2013492" cy="792088"/>
              </a:xfrm>
              <a:prstGeom prst="snip1Rect">
                <a:avLst/>
              </a:prstGeom>
              <a:solidFill>
                <a:schemeClr val="tx2">
                  <a:lumMod val="75000"/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" name="한쪽 모서리가 잘린 사각형 17"/>
              <p:cNvSpPr/>
              <p:nvPr/>
            </p:nvSpPr>
            <p:spPr>
              <a:xfrm flipV="1">
                <a:off x="1159311" y="3488239"/>
                <a:ext cx="2013492" cy="792088"/>
              </a:xfrm>
              <a:prstGeom prst="snip1Rect">
                <a:avLst/>
              </a:prstGeom>
              <a:noFill/>
              <a:ln w="12700">
                <a:solidFill>
                  <a:schemeClr val="bg1">
                    <a:alpha val="7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15" name="TextBox 14"/>
            <p:cNvSpPr txBox="1"/>
            <p:nvPr/>
          </p:nvSpPr>
          <p:spPr>
            <a:xfrm>
              <a:off x="1673502" y="1718127"/>
              <a:ext cx="126028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 마무리</a:t>
              </a:r>
              <a:endParaRPr lang="en-US" altLang="ko-KR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289072" y="246931"/>
            <a:ext cx="12875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멘토링 </a:t>
            </a:r>
            <a:r>
              <a:rPr lang="en-US" altLang="ko-KR" sz="20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Tip</a:t>
            </a:r>
          </a:p>
        </p:txBody>
      </p:sp>
      <p:cxnSp>
        <p:nvCxnSpPr>
          <p:cNvPr id="22" name="직선 연결선 21"/>
          <p:cNvCxnSpPr/>
          <p:nvPr/>
        </p:nvCxnSpPr>
        <p:spPr>
          <a:xfrm>
            <a:off x="344488" y="662477"/>
            <a:ext cx="1232116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86596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_wowns\Desktop\Desktop\colorcop (1)\B_01_001\기본형 시그니처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479" y="186760"/>
            <a:ext cx="1632933" cy="515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pSp>
        <p:nvGrpSpPr>
          <p:cNvPr id="58" name="그룹 57"/>
          <p:cNvGrpSpPr/>
          <p:nvPr/>
        </p:nvGrpSpPr>
        <p:grpSpPr>
          <a:xfrm>
            <a:off x="5529064" y="2587130"/>
            <a:ext cx="4376936" cy="1304855"/>
            <a:chOff x="5673080" y="2276872"/>
            <a:chExt cx="4376936" cy="1304855"/>
          </a:xfrm>
        </p:grpSpPr>
        <p:sp>
          <p:nvSpPr>
            <p:cNvPr id="7" name="TextBox 6"/>
            <p:cNvSpPr txBox="1"/>
            <p:nvPr/>
          </p:nvSpPr>
          <p:spPr>
            <a:xfrm>
              <a:off x="5936647" y="2276872"/>
              <a:ext cx="65274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36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>
                      <a:alpha val="70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06</a:t>
              </a:r>
              <a:endParaRPr lang="ko-KR" altLang="en-US" sz="36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alpha val="70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6" name="직선 연결선 5"/>
            <p:cNvCxnSpPr/>
            <p:nvPr/>
          </p:nvCxnSpPr>
          <p:spPr>
            <a:xfrm>
              <a:off x="5673080" y="2960077"/>
              <a:ext cx="4376936" cy="0"/>
            </a:xfrm>
            <a:prstGeom prst="line">
              <a:avLst/>
            </a:prstGeom>
            <a:ln w="12700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TextBox 3"/>
            <p:cNvSpPr txBox="1"/>
            <p:nvPr/>
          </p:nvSpPr>
          <p:spPr>
            <a:xfrm>
              <a:off x="5936647" y="2996952"/>
              <a:ext cx="1697901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32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주의사항</a:t>
              </a:r>
              <a:endParaRPr lang="en-US" altLang="ko-KR" sz="32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  <p:grpSp>
        <p:nvGrpSpPr>
          <p:cNvPr id="59" name="그룹 58"/>
          <p:cNvGrpSpPr/>
          <p:nvPr/>
        </p:nvGrpSpPr>
        <p:grpSpPr>
          <a:xfrm>
            <a:off x="416496" y="952500"/>
            <a:ext cx="5039674" cy="5060136"/>
            <a:chOff x="2047280" y="523280"/>
            <a:chExt cx="5790232" cy="5813748"/>
          </a:xfrm>
        </p:grpSpPr>
        <p:sp>
          <p:nvSpPr>
            <p:cNvPr id="60" name="십이각형 59"/>
            <p:cNvSpPr/>
            <p:nvPr/>
          </p:nvSpPr>
          <p:spPr>
            <a:xfrm rot="620411">
              <a:off x="2183435" y="659436"/>
              <a:ext cx="5539132" cy="5539130"/>
            </a:xfrm>
            <a:prstGeom prst="dodecagon">
              <a:avLst/>
            </a:pr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1" name="자유형 60"/>
            <p:cNvSpPr/>
            <p:nvPr/>
          </p:nvSpPr>
          <p:spPr>
            <a:xfrm>
              <a:off x="2095500" y="558800"/>
              <a:ext cx="4064000" cy="4038600"/>
            </a:xfrm>
            <a:custGeom>
              <a:avLst/>
              <a:gdLst>
                <a:gd name="connsiteX0" fmla="*/ 2622550 w 4064000"/>
                <a:gd name="connsiteY0" fmla="*/ 0 h 4038600"/>
                <a:gd name="connsiteX1" fmla="*/ 2895600 w 4064000"/>
                <a:gd name="connsiteY1" fmla="*/ 831850 h 4038600"/>
                <a:gd name="connsiteX2" fmla="*/ 2254250 w 4064000"/>
                <a:gd name="connsiteY2" fmla="*/ 1682750 h 4038600"/>
                <a:gd name="connsiteX3" fmla="*/ 2101850 w 4064000"/>
                <a:gd name="connsiteY3" fmla="*/ 806450 h 4038600"/>
                <a:gd name="connsiteX4" fmla="*/ 2914650 w 4064000"/>
                <a:gd name="connsiteY4" fmla="*/ 825500 h 4038600"/>
                <a:gd name="connsiteX5" fmla="*/ 3848100 w 4064000"/>
                <a:gd name="connsiteY5" fmla="*/ 1435100 h 4038600"/>
                <a:gd name="connsiteX6" fmla="*/ 3289300 w 4064000"/>
                <a:gd name="connsiteY6" fmla="*/ 387350 h 4038600"/>
                <a:gd name="connsiteX7" fmla="*/ 2908300 w 4064000"/>
                <a:gd name="connsiteY7" fmla="*/ 838200 h 4038600"/>
                <a:gd name="connsiteX8" fmla="*/ 2482850 w 4064000"/>
                <a:gd name="connsiteY8" fmla="*/ 2381250 h 4038600"/>
                <a:gd name="connsiteX9" fmla="*/ 1606550 w 4064000"/>
                <a:gd name="connsiteY9" fmla="*/ 2197100 h 4038600"/>
                <a:gd name="connsiteX10" fmla="*/ 2228850 w 4064000"/>
                <a:gd name="connsiteY10" fmla="*/ 1695450 h 4038600"/>
                <a:gd name="connsiteX11" fmla="*/ 1231900 w 4064000"/>
                <a:gd name="connsiteY11" fmla="*/ 501650 h 4038600"/>
                <a:gd name="connsiteX12" fmla="*/ 1593850 w 4064000"/>
                <a:gd name="connsiteY12" fmla="*/ 2203450 h 4038600"/>
                <a:gd name="connsiteX13" fmla="*/ 996950 w 4064000"/>
                <a:gd name="connsiteY13" fmla="*/ 1504950 h 4038600"/>
                <a:gd name="connsiteX14" fmla="*/ 266700 w 4064000"/>
                <a:gd name="connsiteY14" fmla="*/ 1631950 h 4038600"/>
                <a:gd name="connsiteX15" fmla="*/ 552450 w 4064000"/>
                <a:gd name="connsiteY15" fmla="*/ 2171700 h 4038600"/>
                <a:gd name="connsiteX16" fmla="*/ 996950 w 4064000"/>
                <a:gd name="connsiteY16" fmla="*/ 1504950 h 4038600"/>
                <a:gd name="connsiteX17" fmla="*/ 1022350 w 4064000"/>
                <a:gd name="connsiteY17" fmla="*/ 3086100 h 4038600"/>
                <a:gd name="connsiteX18" fmla="*/ 2470150 w 4064000"/>
                <a:gd name="connsiteY18" fmla="*/ 2381250 h 4038600"/>
                <a:gd name="connsiteX19" fmla="*/ 2451100 w 4064000"/>
                <a:gd name="connsiteY19" fmla="*/ 3289300 h 4038600"/>
                <a:gd name="connsiteX20" fmla="*/ 1035050 w 4064000"/>
                <a:gd name="connsiteY20" fmla="*/ 3073400 h 4038600"/>
                <a:gd name="connsiteX21" fmla="*/ 0 w 4064000"/>
                <a:gd name="connsiteY21" fmla="*/ 3067050 h 4038600"/>
                <a:gd name="connsiteX22" fmla="*/ 546100 w 4064000"/>
                <a:gd name="connsiteY22" fmla="*/ 2152650 h 4038600"/>
                <a:gd name="connsiteX23" fmla="*/ 1022350 w 4064000"/>
                <a:gd name="connsiteY23" fmla="*/ 3098800 h 4038600"/>
                <a:gd name="connsiteX24" fmla="*/ 812800 w 4064000"/>
                <a:gd name="connsiteY24" fmla="*/ 3854450 h 4038600"/>
                <a:gd name="connsiteX25" fmla="*/ 1504950 w 4064000"/>
                <a:gd name="connsiteY25" fmla="*/ 4038600 h 4038600"/>
                <a:gd name="connsiteX26" fmla="*/ 2425700 w 4064000"/>
                <a:gd name="connsiteY26" fmla="*/ 3282950 h 4038600"/>
                <a:gd name="connsiteX27" fmla="*/ 2844800 w 4064000"/>
                <a:gd name="connsiteY27" fmla="*/ 3549650 h 4038600"/>
                <a:gd name="connsiteX28" fmla="*/ 3321050 w 4064000"/>
                <a:gd name="connsiteY28" fmla="*/ 3143250 h 4038600"/>
                <a:gd name="connsiteX29" fmla="*/ 3854450 w 4064000"/>
                <a:gd name="connsiteY29" fmla="*/ 3308350 h 4038600"/>
                <a:gd name="connsiteX30" fmla="*/ 3898900 w 4064000"/>
                <a:gd name="connsiteY30" fmla="*/ 2470150 h 4038600"/>
                <a:gd name="connsiteX31" fmla="*/ 3238500 w 4064000"/>
                <a:gd name="connsiteY31" fmla="*/ 1771650 h 4038600"/>
                <a:gd name="connsiteX32" fmla="*/ 3841750 w 4064000"/>
                <a:gd name="connsiteY32" fmla="*/ 1441450 h 4038600"/>
                <a:gd name="connsiteX33" fmla="*/ 4064000 w 4064000"/>
                <a:gd name="connsiteY33" fmla="*/ 285750 h 4038600"/>
                <a:gd name="connsiteX34" fmla="*/ 3295650 w 4064000"/>
                <a:gd name="connsiteY34" fmla="*/ 381000 h 403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4064000" h="4038600">
                  <a:moveTo>
                    <a:pt x="2622550" y="0"/>
                  </a:moveTo>
                  <a:lnTo>
                    <a:pt x="2895600" y="831850"/>
                  </a:lnTo>
                  <a:lnTo>
                    <a:pt x="2254250" y="1682750"/>
                  </a:lnTo>
                  <a:lnTo>
                    <a:pt x="2101850" y="806450"/>
                  </a:lnTo>
                  <a:lnTo>
                    <a:pt x="2914650" y="825500"/>
                  </a:lnTo>
                  <a:lnTo>
                    <a:pt x="3848100" y="1435100"/>
                  </a:lnTo>
                  <a:lnTo>
                    <a:pt x="3289300" y="387350"/>
                  </a:lnTo>
                  <a:lnTo>
                    <a:pt x="2908300" y="838200"/>
                  </a:lnTo>
                  <a:lnTo>
                    <a:pt x="2482850" y="2381250"/>
                  </a:lnTo>
                  <a:lnTo>
                    <a:pt x="1606550" y="2197100"/>
                  </a:lnTo>
                  <a:lnTo>
                    <a:pt x="2228850" y="1695450"/>
                  </a:lnTo>
                  <a:lnTo>
                    <a:pt x="1231900" y="501650"/>
                  </a:lnTo>
                  <a:lnTo>
                    <a:pt x="1593850" y="2203450"/>
                  </a:lnTo>
                  <a:lnTo>
                    <a:pt x="996950" y="1504950"/>
                  </a:lnTo>
                  <a:lnTo>
                    <a:pt x="266700" y="1631950"/>
                  </a:lnTo>
                  <a:lnTo>
                    <a:pt x="552450" y="2171700"/>
                  </a:lnTo>
                  <a:lnTo>
                    <a:pt x="996950" y="1504950"/>
                  </a:lnTo>
                  <a:lnTo>
                    <a:pt x="1022350" y="3086100"/>
                  </a:lnTo>
                  <a:lnTo>
                    <a:pt x="2470150" y="2381250"/>
                  </a:lnTo>
                  <a:lnTo>
                    <a:pt x="2451100" y="3289300"/>
                  </a:lnTo>
                  <a:lnTo>
                    <a:pt x="1035050" y="3073400"/>
                  </a:lnTo>
                  <a:lnTo>
                    <a:pt x="0" y="3067050"/>
                  </a:lnTo>
                  <a:lnTo>
                    <a:pt x="546100" y="2152650"/>
                  </a:lnTo>
                  <a:lnTo>
                    <a:pt x="1022350" y="3098800"/>
                  </a:lnTo>
                  <a:lnTo>
                    <a:pt x="812800" y="3854450"/>
                  </a:lnTo>
                  <a:lnTo>
                    <a:pt x="1504950" y="4038600"/>
                  </a:lnTo>
                  <a:lnTo>
                    <a:pt x="2425700" y="3282950"/>
                  </a:lnTo>
                  <a:lnTo>
                    <a:pt x="2844800" y="3549650"/>
                  </a:lnTo>
                  <a:lnTo>
                    <a:pt x="3321050" y="3143250"/>
                  </a:lnTo>
                  <a:lnTo>
                    <a:pt x="3854450" y="3308350"/>
                  </a:lnTo>
                  <a:lnTo>
                    <a:pt x="3898900" y="2470150"/>
                  </a:lnTo>
                  <a:lnTo>
                    <a:pt x="3238500" y="1771650"/>
                  </a:lnTo>
                  <a:lnTo>
                    <a:pt x="3841750" y="1441450"/>
                  </a:lnTo>
                  <a:lnTo>
                    <a:pt x="4064000" y="285750"/>
                  </a:lnTo>
                  <a:lnTo>
                    <a:pt x="3295650" y="3810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2" name="자유형 61"/>
            <p:cNvSpPr/>
            <p:nvPr/>
          </p:nvSpPr>
          <p:spPr>
            <a:xfrm>
              <a:off x="4337050" y="1752600"/>
              <a:ext cx="3467100" cy="3016250"/>
            </a:xfrm>
            <a:custGeom>
              <a:avLst/>
              <a:gdLst>
                <a:gd name="connsiteX0" fmla="*/ 0 w 3467100"/>
                <a:gd name="connsiteY0" fmla="*/ 508000 h 3016250"/>
                <a:gd name="connsiteX1" fmla="*/ 501650 w 3467100"/>
                <a:gd name="connsiteY1" fmla="*/ 254000 h 3016250"/>
                <a:gd name="connsiteX2" fmla="*/ 1003300 w 3467100"/>
                <a:gd name="connsiteY2" fmla="*/ 577850 h 3016250"/>
                <a:gd name="connsiteX3" fmla="*/ 2292350 w 3467100"/>
                <a:gd name="connsiteY3" fmla="*/ 641350 h 3016250"/>
                <a:gd name="connsiteX4" fmla="*/ 1612900 w 3467100"/>
                <a:gd name="connsiteY4" fmla="*/ 254000 h 3016250"/>
                <a:gd name="connsiteX5" fmla="*/ 2209800 w 3467100"/>
                <a:gd name="connsiteY5" fmla="*/ 0 h 3016250"/>
                <a:gd name="connsiteX6" fmla="*/ 2305050 w 3467100"/>
                <a:gd name="connsiteY6" fmla="*/ 647700 h 3016250"/>
                <a:gd name="connsiteX7" fmla="*/ 2959100 w 3467100"/>
                <a:gd name="connsiteY7" fmla="*/ 38100 h 3016250"/>
                <a:gd name="connsiteX8" fmla="*/ 2590800 w 3467100"/>
                <a:gd name="connsiteY8" fmla="*/ 1270000 h 3016250"/>
                <a:gd name="connsiteX9" fmla="*/ 1670050 w 3467100"/>
                <a:gd name="connsiteY9" fmla="*/ 1289050 h 3016250"/>
                <a:gd name="connsiteX10" fmla="*/ 2159000 w 3467100"/>
                <a:gd name="connsiteY10" fmla="*/ 2724150 h 3016250"/>
                <a:gd name="connsiteX11" fmla="*/ 1625600 w 3467100"/>
                <a:gd name="connsiteY11" fmla="*/ 2108200 h 3016250"/>
                <a:gd name="connsiteX12" fmla="*/ 596900 w 3467100"/>
                <a:gd name="connsiteY12" fmla="*/ 2374900 h 3016250"/>
                <a:gd name="connsiteX13" fmla="*/ 558800 w 3467100"/>
                <a:gd name="connsiteY13" fmla="*/ 3016250 h 3016250"/>
                <a:gd name="connsiteX14" fmla="*/ 2133600 w 3467100"/>
                <a:gd name="connsiteY14" fmla="*/ 2724150 h 3016250"/>
                <a:gd name="connsiteX15" fmla="*/ 3200400 w 3467100"/>
                <a:gd name="connsiteY15" fmla="*/ 2914650 h 3016250"/>
                <a:gd name="connsiteX16" fmla="*/ 2908300 w 3467100"/>
                <a:gd name="connsiteY16" fmla="*/ 2019300 h 3016250"/>
                <a:gd name="connsiteX17" fmla="*/ 2152650 w 3467100"/>
                <a:gd name="connsiteY17" fmla="*/ 2724150 h 3016250"/>
                <a:gd name="connsiteX18" fmla="*/ 2571750 w 3467100"/>
                <a:gd name="connsiteY18" fmla="*/ 1276350 h 3016250"/>
                <a:gd name="connsiteX19" fmla="*/ 3467100 w 3467100"/>
                <a:gd name="connsiteY19" fmla="*/ 1435100 h 3016250"/>
                <a:gd name="connsiteX20" fmla="*/ 2444750 w 3467100"/>
                <a:gd name="connsiteY20" fmla="*/ 1797050 h 3016250"/>
                <a:gd name="connsiteX21" fmla="*/ 2901950 w 3467100"/>
                <a:gd name="connsiteY21" fmla="*/ 2044700 h 3016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467100" h="3016250">
                  <a:moveTo>
                    <a:pt x="0" y="508000"/>
                  </a:moveTo>
                  <a:lnTo>
                    <a:pt x="501650" y="254000"/>
                  </a:lnTo>
                  <a:lnTo>
                    <a:pt x="1003300" y="577850"/>
                  </a:lnTo>
                  <a:lnTo>
                    <a:pt x="2292350" y="641350"/>
                  </a:lnTo>
                  <a:lnTo>
                    <a:pt x="1612900" y="254000"/>
                  </a:lnTo>
                  <a:lnTo>
                    <a:pt x="2209800" y="0"/>
                  </a:lnTo>
                  <a:lnTo>
                    <a:pt x="2305050" y="647700"/>
                  </a:lnTo>
                  <a:lnTo>
                    <a:pt x="2959100" y="38100"/>
                  </a:lnTo>
                  <a:lnTo>
                    <a:pt x="2590800" y="1270000"/>
                  </a:lnTo>
                  <a:lnTo>
                    <a:pt x="1670050" y="1289050"/>
                  </a:lnTo>
                  <a:lnTo>
                    <a:pt x="2159000" y="2724150"/>
                  </a:lnTo>
                  <a:lnTo>
                    <a:pt x="1625600" y="2108200"/>
                  </a:lnTo>
                  <a:lnTo>
                    <a:pt x="596900" y="2374900"/>
                  </a:lnTo>
                  <a:lnTo>
                    <a:pt x="558800" y="3016250"/>
                  </a:lnTo>
                  <a:lnTo>
                    <a:pt x="2133600" y="2724150"/>
                  </a:lnTo>
                  <a:lnTo>
                    <a:pt x="3200400" y="2914650"/>
                  </a:lnTo>
                  <a:lnTo>
                    <a:pt x="2908300" y="2019300"/>
                  </a:lnTo>
                  <a:lnTo>
                    <a:pt x="2152650" y="2724150"/>
                  </a:lnTo>
                  <a:lnTo>
                    <a:pt x="2571750" y="1276350"/>
                  </a:lnTo>
                  <a:lnTo>
                    <a:pt x="3467100" y="1435100"/>
                  </a:lnTo>
                  <a:lnTo>
                    <a:pt x="2444750" y="1797050"/>
                  </a:lnTo>
                  <a:lnTo>
                    <a:pt x="2901950" y="20447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3" name="자유형 62"/>
            <p:cNvSpPr/>
            <p:nvPr/>
          </p:nvSpPr>
          <p:spPr>
            <a:xfrm>
              <a:off x="2584450" y="4406900"/>
              <a:ext cx="4013200" cy="1866900"/>
            </a:xfrm>
            <a:custGeom>
              <a:avLst/>
              <a:gdLst>
                <a:gd name="connsiteX0" fmla="*/ 336550 w 4013200"/>
                <a:gd name="connsiteY0" fmla="*/ 0 h 1866900"/>
                <a:gd name="connsiteX1" fmla="*/ 0 w 4013200"/>
                <a:gd name="connsiteY1" fmla="*/ 654050 h 1866900"/>
                <a:gd name="connsiteX2" fmla="*/ 1003300 w 4013200"/>
                <a:gd name="connsiteY2" fmla="*/ 190500 h 1866900"/>
                <a:gd name="connsiteX3" fmla="*/ 2292350 w 4013200"/>
                <a:gd name="connsiteY3" fmla="*/ 368300 h 1866900"/>
                <a:gd name="connsiteX4" fmla="*/ 1390650 w 4013200"/>
                <a:gd name="connsiteY4" fmla="*/ 984250 h 1866900"/>
                <a:gd name="connsiteX5" fmla="*/ 1028700 w 4013200"/>
                <a:gd name="connsiteY5" fmla="*/ 184150 h 1866900"/>
                <a:gd name="connsiteX6" fmla="*/ 1149350 w 4013200"/>
                <a:gd name="connsiteY6" fmla="*/ 1612900 h 1866900"/>
                <a:gd name="connsiteX7" fmla="*/ 1384300 w 4013200"/>
                <a:gd name="connsiteY7" fmla="*/ 952500 h 1866900"/>
                <a:gd name="connsiteX8" fmla="*/ 4013200 w 4013200"/>
                <a:gd name="connsiteY8" fmla="*/ 1377950 h 1866900"/>
                <a:gd name="connsiteX9" fmla="*/ 3911600 w 4013200"/>
                <a:gd name="connsiteY9" fmla="*/ 88900 h 1866900"/>
                <a:gd name="connsiteX10" fmla="*/ 2603500 w 4013200"/>
                <a:gd name="connsiteY10" fmla="*/ 755650 h 1866900"/>
                <a:gd name="connsiteX11" fmla="*/ 2590800 w 4013200"/>
                <a:gd name="connsiteY11" fmla="*/ 1866900 h 1866900"/>
                <a:gd name="connsiteX12" fmla="*/ 2305050 w 4013200"/>
                <a:gd name="connsiteY12" fmla="*/ 368300 h 1866900"/>
                <a:gd name="connsiteX13" fmla="*/ 2311400 w 4013200"/>
                <a:gd name="connsiteY13" fmla="*/ 381000 h 1866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013200" h="1866900">
                  <a:moveTo>
                    <a:pt x="336550" y="0"/>
                  </a:moveTo>
                  <a:lnTo>
                    <a:pt x="0" y="654050"/>
                  </a:lnTo>
                  <a:lnTo>
                    <a:pt x="1003300" y="190500"/>
                  </a:lnTo>
                  <a:lnTo>
                    <a:pt x="2292350" y="368300"/>
                  </a:lnTo>
                  <a:lnTo>
                    <a:pt x="1390650" y="984250"/>
                  </a:lnTo>
                  <a:lnTo>
                    <a:pt x="1028700" y="184150"/>
                  </a:lnTo>
                  <a:lnTo>
                    <a:pt x="1149350" y="1612900"/>
                  </a:lnTo>
                  <a:lnTo>
                    <a:pt x="1384300" y="952500"/>
                  </a:lnTo>
                  <a:lnTo>
                    <a:pt x="4013200" y="1377950"/>
                  </a:lnTo>
                  <a:lnTo>
                    <a:pt x="3911600" y="88900"/>
                  </a:lnTo>
                  <a:lnTo>
                    <a:pt x="2603500" y="755650"/>
                  </a:lnTo>
                  <a:lnTo>
                    <a:pt x="2590800" y="1866900"/>
                  </a:lnTo>
                  <a:lnTo>
                    <a:pt x="2305050" y="368300"/>
                  </a:lnTo>
                  <a:lnTo>
                    <a:pt x="2311400" y="3810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4" name="자유형 63"/>
            <p:cNvSpPr/>
            <p:nvPr/>
          </p:nvSpPr>
          <p:spPr>
            <a:xfrm>
              <a:off x="4013200" y="4781550"/>
              <a:ext cx="1168400" cy="584200"/>
            </a:xfrm>
            <a:custGeom>
              <a:avLst/>
              <a:gdLst>
                <a:gd name="connsiteX0" fmla="*/ 876300 w 1168400"/>
                <a:gd name="connsiteY0" fmla="*/ 0 h 584200"/>
                <a:gd name="connsiteX1" fmla="*/ 1168400 w 1168400"/>
                <a:gd name="connsiteY1" fmla="*/ 387350 h 584200"/>
                <a:gd name="connsiteX2" fmla="*/ 0 w 1168400"/>
                <a:gd name="connsiteY2" fmla="*/ 584200 h 584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68400" h="584200">
                  <a:moveTo>
                    <a:pt x="876300" y="0"/>
                  </a:moveTo>
                  <a:lnTo>
                    <a:pt x="1168400" y="387350"/>
                  </a:lnTo>
                  <a:lnTo>
                    <a:pt x="0" y="5842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5" name="타원 64"/>
            <p:cNvSpPr/>
            <p:nvPr/>
          </p:nvSpPr>
          <p:spPr>
            <a:xfrm>
              <a:off x="2313831" y="214977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6" name="타원 65"/>
            <p:cNvSpPr/>
            <p:nvPr/>
          </p:nvSpPr>
          <p:spPr>
            <a:xfrm>
              <a:off x="3031480" y="20269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7" name="타원 66"/>
            <p:cNvSpPr/>
            <p:nvPr/>
          </p:nvSpPr>
          <p:spPr>
            <a:xfrm>
              <a:off x="2601590" y="26681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8" name="타원 67"/>
            <p:cNvSpPr/>
            <p:nvPr/>
          </p:nvSpPr>
          <p:spPr>
            <a:xfrm>
              <a:off x="2047280" y="357666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9" name="타원 68"/>
            <p:cNvSpPr/>
            <p:nvPr/>
          </p:nvSpPr>
          <p:spPr>
            <a:xfrm>
              <a:off x="3065388" y="35857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0" name="타원 69"/>
            <p:cNvSpPr/>
            <p:nvPr/>
          </p:nvSpPr>
          <p:spPr>
            <a:xfrm>
              <a:off x="3652664" y="26935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1" name="타원 70"/>
            <p:cNvSpPr/>
            <p:nvPr/>
          </p:nvSpPr>
          <p:spPr>
            <a:xfrm>
              <a:off x="3277766" y="101882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2" name="타원 71"/>
            <p:cNvSpPr/>
            <p:nvPr/>
          </p:nvSpPr>
          <p:spPr>
            <a:xfrm>
              <a:off x="4683472" y="52328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3" name="타원 72"/>
            <p:cNvSpPr/>
            <p:nvPr/>
          </p:nvSpPr>
          <p:spPr>
            <a:xfrm>
              <a:off x="4154562" y="131901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4" name="타원 73"/>
            <p:cNvSpPr/>
            <p:nvPr/>
          </p:nvSpPr>
          <p:spPr>
            <a:xfrm>
              <a:off x="4289524" y="219581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5" name="타원 74"/>
            <p:cNvSpPr/>
            <p:nvPr/>
          </p:nvSpPr>
          <p:spPr>
            <a:xfrm>
              <a:off x="4962996" y="13407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6" name="타원 75"/>
            <p:cNvSpPr/>
            <p:nvPr/>
          </p:nvSpPr>
          <p:spPr>
            <a:xfrm>
              <a:off x="5344790" y="89966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7" name="타원 76"/>
            <p:cNvSpPr/>
            <p:nvPr/>
          </p:nvSpPr>
          <p:spPr>
            <a:xfrm>
              <a:off x="6123632" y="80225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8" name="타원 77"/>
            <p:cNvSpPr/>
            <p:nvPr/>
          </p:nvSpPr>
          <p:spPr>
            <a:xfrm>
              <a:off x="5901804" y="194168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9" name="타원 78"/>
            <p:cNvSpPr/>
            <p:nvPr/>
          </p:nvSpPr>
          <p:spPr>
            <a:xfrm>
              <a:off x="4796284" y="195493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0" name="타원 79"/>
            <p:cNvSpPr/>
            <p:nvPr/>
          </p:nvSpPr>
          <p:spPr>
            <a:xfrm>
              <a:off x="5297636" y="22741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1" name="타원 80"/>
            <p:cNvSpPr/>
            <p:nvPr/>
          </p:nvSpPr>
          <p:spPr>
            <a:xfrm>
              <a:off x="4514602" y="28841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2" name="타원 81"/>
            <p:cNvSpPr/>
            <p:nvPr/>
          </p:nvSpPr>
          <p:spPr>
            <a:xfrm>
              <a:off x="4488656" y="378849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3" name="타원 82"/>
            <p:cNvSpPr/>
            <p:nvPr/>
          </p:nvSpPr>
          <p:spPr>
            <a:xfrm>
              <a:off x="3577492" y="454418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4" name="타원 83"/>
            <p:cNvSpPr/>
            <p:nvPr/>
          </p:nvSpPr>
          <p:spPr>
            <a:xfrm>
              <a:off x="2852250" y="43558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5" name="타원 84"/>
            <p:cNvSpPr/>
            <p:nvPr/>
          </p:nvSpPr>
          <p:spPr>
            <a:xfrm>
              <a:off x="3697874" y="596447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6" name="타원 85"/>
            <p:cNvSpPr/>
            <p:nvPr/>
          </p:nvSpPr>
          <p:spPr>
            <a:xfrm>
              <a:off x="2538390" y="500206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7" name="타원 86"/>
            <p:cNvSpPr/>
            <p:nvPr/>
          </p:nvSpPr>
          <p:spPr>
            <a:xfrm>
              <a:off x="3932370" y="530716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8" name="타원 87"/>
            <p:cNvSpPr/>
            <p:nvPr/>
          </p:nvSpPr>
          <p:spPr>
            <a:xfrm>
              <a:off x="5133960" y="510177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9" name="타원 88"/>
            <p:cNvSpPr/>
            <p:nvPr/>
          </p:nvSpPr>
          <p:spPr>
            <a:xfrm>
              <a:off x="4912774" y="515719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0" name="타원 89"/>
            <p:cNvSpPr/>
            <p:nvPr/>
          </p:nvSpPr>
          <p:spPr>
            <a:xfrm>
              <a:off x="4840766" y="471590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1" name="타원 90"/>
            <p:cNvSpPr/>
            <p:nvPr/>
          </p:nvSpPr>
          <p:spPr>
            <a:xfrm>
              <a:off x="5128798" y="624326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2" name="타원 91"/>
            <p:cNvSpPr/>
            <p:nvPr/>
          </p:nvSpPr>
          <p:spPr>
            <a:xfrm>
              <a:off x="6533894" y="571478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3" name="타원 92"/>
            <p:cNvSpPr/>
            <p:nvPr/>
          </p:nvSpPr>
          <p:spPr>
            <a:xfrm>
              <a:off x="6446696" y="44186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4" name="타원 93"/>
            <p:cNvSpPr/>
            <p:nvPr/>
          </p:nvSpPr>
          <p:spPr>
            <a:xfrm>
              <a:off x="7172730" y="372298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5" name="타원 94"/>
            <p:cNvSpPr/>
            <p:nvPr/>
          </p:nvSpPr>
          <p:spPr>
            <a:xfrm>
              <a:off x="7473280" y="460367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6" name="타원 95"/>
            <p:cNvSpPr/>
            <p:nvPr/>
          </p:nvSpPr>
          <p:spPr>
            <a:xfrm>
              <a:off x="6715100" y="350100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7" name="타원 96"/>
            <p:cNvSpPr/>
            <p:nvPr/>
          </p:nvSpPr>
          <p:spPr>
            <a:xfrm>
              <a:off x="5961112" y="297790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8" name="타원 97"/>
            <p:cNvSpPr/>
            <p:nvPr/>
          </p:nvSpPr>
          <p:spPr>
            <a:xfrm>
              <a:off x="5372819" y="3654549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9" name="타원 98"/>
            <p:cNvSpPr/>
            <p:nvPr/>
          </p:nvSpPr>
          <p:spPr>
            <a:xfrm>
              <a:off x="4887813" y="404316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0" name="타원 99"/>
            <p:cNvSpPr/>
            <p:nvPr/>
          </p:nvSpPr>
          <p:spPr>
            <a:xfrm>
              <a:off x="5895925" y="3798565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1" name="타원 100"/>
            <p:cNvSpPr/>
            <p:nvPr/>
          </p:nvSpPr>
          <p:spPr>
            <a:xfrm>
              <a:off x="6484218" y="1707629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2" name="타원 101"/>
            <p:cNvSpPr/>
            <p:nvPr/>
          </p:nvSpPr>
          <p:spPr>
            <a:xfrm>
              <a:off x="7245027" y="173201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3" name="타원 102"/>
            <p:cNvSpPr/>
            <p:nvPr/>
          </p:nvSpPr>
          <p:spPr>
            <a:xfrm>
              <a:off x="6863308" y="297519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4" name="타원 103"/>
            <p:cNvSpPr/>
            <p:nvPr/>
          </p:nvSpPr>
          <p:spPr>
            <a:xfrm>
              <a:off x="7743750" y="3135635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5" name="타원 104"/>
            <p:cNvSpPr/>
            <p:nvPr/>
          </p:nvSpPr>
          <p:spPr>
            <a:xfrm>
              <a:off x="6590134" y="232983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6" name="자유형 105"/>
            <p:cNvSpPr/>
            <p:nvPr/>
          </p:nvSpPr>
          <p:spPr>
            <a:xfrm>
              <a:off x="4591050" y="2324100"/>
              <a:ext cx="809625" cy="1390650"/>
            </a:xfrm>
            <a:custGeom>
              <a:avLst/>
              <a:gdLst>
                <a:gd name="connsiteX0" fmla="*/ 0 w 809625"/>
                <a:gd name="connsiteY0" fmla="*/ 619125 h 1390650"/>
                <a:gd name="connsiteX1" fmla="*/ 723900 w 809625"/>
                <a:gd name="connsiteY1" fmla="*/ 0 h 1390650"/>
                <a:gd name="connsiteX2" fmla="*/ 809625 w 809625"/>
                <a:gd name="connsiteY2" fmla="*/ 1390650 h 13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09625" h="1390650">
                  <a:moveTo>
                    <a:pt x="0" y="619125"/>
                  </a:moveTo>
                  <a:lnTo>
                    <a:pt x="723900" y="0"/>
                  </a:lnTo>
                  <a:lnTo>
                    <a:pt x="809625" y="139065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84252847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11015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주의사항</a:t>
            </a:r>
            <a:endParaRPr lang="en-US" altLang="ko-KR" sz="20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344488" y="662477"/>
            <a:ext cx="1046168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그룹 13"/>
          <p:cNvGrpSpPr/>
          <p:nvPr/>
        </p:nvGrpSpPr>
        <p:grpSpPr>
          <a:xfrm>
            <a:off x="570037" y="836712"/>
            <a:ext cx="1112416" cy="369332"/>
            <a:chOff x="1286687" y="1772816"/>
            <a:chExt cx="1112416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0054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주의사항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21" name="그림 20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738436" y="1312193"/>
            <a:ext cx="8905002" cy="21179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80975" indent="-180975">
              <a:lnSpc>
                <a:spcPct val="140000"/>
              </a:lnSpc>
              <a:buClr>
                <a:srgbClr val="FF4747"/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 선발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대학추천 및 기관 배정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이전의 활동에 대해 인정 불가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대학생 청소년교육지원장학금 사업은 교내장학금 등과 중복수혜 가능하나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활동시간의 중복이 없어야 함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대학생 청소년교육지원장학금 사업 참여 학생은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국가근로장학금 및 다문화 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 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탈북학생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멘토링 사업과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indent="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중복참여 불가</a:t>
            </a:r>
            <a:endParaRPr lang="en-US" altLang="ko-KR" sz="14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대학생 청소년교육지원장학금 사업은 활동기관과 같은 기관에서 금전적 지원 또는 사회봉사인증 등을 받으며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indent="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tabLst>
                <a:tab pos="180975" algn="l"/>
              </a:tabLst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활동할 수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없음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이중수혜 불가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99147100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11015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주의사항</a:t>
            </a:r>
            <a:endParaRPr lang="en-US" altLang="ko-KR" sz="20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344488" y="662477"/>
            <a:ext cx="1046168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그룹 13"/>
          <p:cNvGrpSpPr/>
          <p:nvPr/>
        </p:nvGrpSpPr>
        <p:grpSpPr>
          <a:xfrm>
            <a:off x="570037" y="836712"/>
            <a:ext cx="1112416" cy="369332"/>
            <a:chOff x="1286687" y="1772816"/>
            <a:chExt cx="1112416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0054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주의사항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21" name="그림 20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738436" y="1312193"/>
            <a:ext cx="8837676" cy="24626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멘토의 신청내용 및 제출서류가 허위로 확인될 경우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정학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·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퇴학 등 학사징계를 받은 경우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자퇴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·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제적 등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indent="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tabLst>
                <a:tab pos="180975" algn="l"/>
              </a:tabLst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학생 신분을 상실한 경우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부정근로 내역이 적발된 경우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멘토의 자격 박탈 가능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선발된 모든 멘토는 활동 시작 전 반드시 활동기관 담당자에게 사업소개 자료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매뉴얼 등을 참고하여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indent="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tabLst>
                <a:tab pos="180975" algn="l"/>
              </a:tabLst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사업 관련 안내를 해 주어야 함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부득이하게 기한 내 출근부 입력을 못하였거나 수정이 필요할 때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활동기관 담당자에게 입력 및 수정 요청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rgbClr val="FF4747"/>
              </a:buClr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대학생 청소년교육지원장학금 사업은 참여 대학별로 운영 방법 및 기간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시간 등이 상이함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.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따라서 소속대학의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indent="180975">
              <a:lnSpc>
                <a:spcPct val="140000"/>
              </a:lnSpc>
              <a:buClr>
                <a:srgbClr val="FF4747"/>
              </a:buClr>
              <a:tabLst>
                <a:tab pos="180975" algn="l"/>
              </a:tabLst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자체 운영 기준을 꼭 확인하여 활동에 불이익이 없도록 할 것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9128351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_wowns\Desktop\Desktop\colorcop (1)\B_01_001\기본형 시그니처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479" y="186760"/>
            <a:ext cx="1632933" cy="515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pSp>
        <p:nvGrpSpPr>
          <p:cNvPr id="58" name="그룹 57"/>
          <p:cNvGrpSpPr/>
          <p:nvPr/>
        </p:nvGrpSpPr>
        <p:grpSpPr>
          <a:xfrm>
            <a:off x="5529064" y="2587130"/>
            <a:ext cx="4376936" cy="1304855"/>
            <a:chOff x="5673080" y="2276872"/>
            <a:chExt cx="4376936" cy="1304855"/>
          </a:xfrm>
        </p:grpSpPr>
        <p:sp>
          <p:nvSpPr>
            <p:cNvPr id="7" name="TextBox 6"/>
            <p:cNvSpPr txBox="1"/>
            <p:nvPr/>
          </p:nvSpPr>
          <p:spPr>
            <a:xfrm>
              <a:off x="5936647" y="2276872"/>
              <a:ext cx="65274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36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>
                      <a:alpha val="70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07</a:t>
              </a:r>
              <a:endParaRPr lang="ko-KR" altLang="en-US" sz="36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alpha val="70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6" name="직선 연결선 5"/>
            <p:cNvCxnSpPr/>
            <p:nvPr/>
          </p:nvCxnSpPr>
          <p:spPr>
            <a:xfrm>
              <a:off x="5673080" y="2960077"/>
              <a:ext cx="4376936" cy="0"/>
            </a:xfrm>
            <a:prstGeom prst="line">
              <a:avLst/>
            </a:prstGeom>
            <a:ln w="12700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TextBox 3"/>
            <p:cNvSpPr txBox="1"/>
            <p:nvPr/>
          </p:nvSpPr>
          <p:spPr>
            <a:xfrm>
              <a:off x="5936647" y="2996952"/>
              <a:ext cx="361990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32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자주 묻는 질문</a:t>
              </a:r>
              <a:r>
                <a:rPr lang="en-US" altLang="ko-KR" sz="32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(FAQ)</a:t>
              </a:r>
              <a:endParaRPr lang="en-US" altLang="ko-KR" sz="32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  <p:grpSp>
        <p:nvGrpSpPr>
          <p:cNvPr id="59" name="그룹 58"/>
          <p:cNvGrpSpPr/>
          <p:nvPr/>
        </p:nvGrpSpPr>
        <p:grpSpPr>
          <a:xfrm>
            <a:off x="416496" y="952500"/>
            <a:ext cx="5039674" cy="5060136"/>
            <a:chOff x="2047280" y="523280"/>
            <a:chExt cx="5790232" cy="5813748"/>
          </a:xfrm>
        </p:grpSpPr>
        <p:sp>
          <p:nvSpPr>
            <p:cNvPr id="60" name="십이각형 59"/>
            <p:cNvSpPr/>
            <p:nvPr/>
          </p:nvSpPr>
          <p:spPr>
            <a:xfrm rot="620411">
              <a:off x="2183435" y="659436"/>
              <a:ext cx="5539132" cy="5539130"/>
            </a:xfrm>
            <a:prstGeom prst="dodecagon">
              <a:avLst/>
            </a:pr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1" name="자유형 60"/>
            <p:cNvSpPr/>
            <p:nvPr/>
          </p:nvSpPr>
          <p:spPr>
            <a:xfrm>
              <a:off x="2095500" y="558800"/>
              <a:ext cx="4064000" cy="4038600"/>
            </a:xfrm>
            <a:custGeom>
              <a:avLst/>
              <a:gdLst>
                <a:gd name="connsiteX0" fmla="*/ 2622550 w 4064000"/>
                <a:gd name="connsiteY0" fmla="*/ 0 h 4038600"/>
                <a:gd name="connsiteX1" fmla="*/ 2895600 w 4064000"/>
                <a:gd name="connsiteY1" fmla="*/ 831850 h 4038600"/>
                <a:gd name="connsiteX2" fmla="*/ 2254250 w 4064000"/>
                <a:gd name="connsiteY2" fmla="*/ 1682750 h 4038600"/>
                <a:gd name="connsiteX3" fmla="*/ 2101850 w 4064000"/>
                <a:gd name="connsiteY3" fmla="*/ 806450 h 4038600"/>
                <a:gd name="connsiteX4" fmla="*/ 2914650 w 4064000"/>
                <a:gd name="connsiteY4" fmla="*/ 825500 h 4038600"/>
                <a:gd name="connsiteX5" fmla="*/ 3848100 w 4064000"/>
                <a:gd name="connsiteY5" fmla="*/ 1435100 h 4038600"/>
                <a:gd name="connsiteX6" fmla="*/ 3289300 w 4064000"/>
                <a:gd name="connsiteY6" fmla="*/ 387350 h 4038600"/>
                <a:gd name="connsiteX7" fmla="*/ 2908300 w 4064000"/>
                <a:gd name="connsiteY7" fmla="*/ 838200 h 4038600"/>
                <a:gd name="connsiteX8" fmla="*/ 2482850 w 4064000"/>
                <a:gd name="connsiteY8" fmla="*/ 2381250 h 4038600"/>
                <a:gd name="connsiteX9" fmla="*/ 1606550 w 4064000"/>
                <a:gd name="connsiteY9" fmla="*/ 2197100 h 4038600"/>
                <a:gd name="connsiteX10" fmla="*/ 2228850 w 4064000"/>
                <a:gd name="connsiteY10" fmla="*/ 1695450 h 4038600"/>
                <a:gd name="connsiteX11" fmla="*/ 1231900 w 4064000"/>
                <a:gd name="connsiteY11" fmla="*/ 501650 h 4038600"/>
                <a:gd name="connsiteX12" fmla="*/ 1593850 w 4064000"/>
                <a:gd name="connsiteY12" fmla="*/ 2203450 h 4038600"/>
                <a:gd name="connsiteX13" fmla="*/ 996950 w 4064000"/>
                <a:gd name="connsiteY13" fmla="*/ 1504950 h 4038600"/>
                <a:gd name="connsiteX14" fmla="*/ 266700 w 4064000"/>
                <a:gd name="connsiteY14" fmla="*/ 1631950 h 4038600"/>
                <a:gd name="connsiteX15" fmla="*/ 552450 w 4064000"/>
                <a:gd name="connsiteY15" fmla="*/ 2171700 h 4038600"/>
                <a:gd name="connsiteX16" fmla="*/ 996950 w 4064000"/>
                <a:gd name="connsiteY16" fmla="*/ 1504950 h 4038600"/>
                <a:gd name="connsiteX17" fmla="*/ 1022350 w 4064000"/>
                <a:gd name="connsiteY17" fmla="*/ 3086100 h 4038600"/>
                <a:gd name="connsiteX18" fmla="*/ 2470150 w 4064000"/>
                <a:gd name="connsiteY18" fmla="*/ 2381250 h 4038600"/>
                <a:gd name="connsiteX19" fmla="*/ 2451100 w 4064000"/>
                <a:gd name="connsiteY19" fmla="*/ 3289300 h 4038600"/>
                <a:gd name="connsiteX20" fmla="*/ 1035050 w 4064000"/>
                <a:gd name="connsiteY20" fmla="*/ 3073400 h 4038600"/>
                <a:gd name="connsiteX21" fmla="*/ 0 w 4064000"/>
                <a:gd name="connsiteY21" fmla="*/ 3067050 h 4038600"/>
                <a:gd name="connsiteX22" fmla="*/ 546100 w 4064000"/>
                <a:gd name="connsiteY22" fmla="*/ 2152650 h 4038600"/>
                <a:gd name="connsiteX23" fmla="*/ 1022350 w 4064000"/>
                <a:gd name="connsiteY23" fmla="*/ 3098800 h 4038600"/>
                <a:gd name="connsiteX24" fmla="*/ 812800 w 4064000"/>
                <a:gd name="connsiteY24" fmla="*/ 3854450 h 4038600"/>
                <a:gd name="connsiteX25" fmla="*/ 1504950 w 4064000"/>
                <a:gd name="connsiteY25" fmla="*/ 4038600 h 4038600"/>
                <a:gd name="connsiteX26" fmla="*/ 2425700 w 4064000"/>
                <a:gd name="connsiteY26" fmla="*/ 3282950 h 4038600"/>
                <a:gd name="connsiteX27" fmla="*/ 2844800 w 4064000"/>
                <a:gd name="connsiteY27" fmla="*/ 3549650 h 4038600"/>
                <a:gd name="connsiteX28" fmla="*/ 3321050 w 4064000"/>
                <a:gd name="connsiteY28" fmla="*/ 3143250 h 4038600"/>
                <a:gd name="connsiteX29" fmla="*/ 3854450 w 4064000"/>
                <a:gd name="connsiteY29" fmla="*/ 3308350 h 4038600"/>
                <a:gd name="connsiteX30" fmla="*/ 3898900 w 4064000"/>
                <a:gd name="connsiteY30" fmla="*/ 2470150 h 4038600"/>
                <a:gd name="connsiteX31" fmla="*/ 3238500 w 4064000"/>
                <a:gd name="connsiteY31" fmla="*/ 1771650 h 4038600"/>
                <a:gd name="connsiteX32" fmla="*/ 3841750 w 4064000"/>
                <a:gd name="connsiteY32" fmla="*/ 1441450 h 4038600"/>
                <a:gd name="connsiteX33" fmla="*/ 4064000 w 4064000"/>
                <a:gd name="connsiteY33" fmla="*/ 285750 h 4038600"/>
                <a:gd name="connsiteX34" fmla="*/ 3295650 w 4064000"/>
                <a:gd name="connsiteY34" fmla="*/ 381000 h 403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4064000" h="4038600">
                  <a:moveTo>
                    <a:pt x="2622550" y="0"/>
                  </a:moveTo>
                  <a:lnTo>
                    <a:pt x="2895600" y="831850"/>
                  </a:lnTo>
                  <a:lnTo>
                    <a:pt x="2254250" y="1682750"/>
                  </a:lnTo>
                  <a:lnTo>
                    <a:pt x="2101850" y="806450"/>
                  </a:lnTo>
                  <a:lnTo>
                    <a:pt x="2914650" y="825500"/>
                  </a:lnTo>
                  <a:lnTo>
                    <a:pt x="3848100" y="1435100"/>
                  </a:lnTo>
                  <a:lnTo>
                    <a:pt x="3289300" y="387350"/>
                  </a:lnTo>
                  <a:lnTo>
                    <a:pt x="2908300" y="838200"/>
                  </a:lnTo>
                  <a:lnTo>
                    <a:pt x="2482850" y="2381250"/>
                  </a:lnTo>
                  <a:lnTo>
                    <a:pt x="1606550" y="2197100"/>
                  </a:lnTo>
                  <a:lnTo>
                    <a:pt x="2228850" y="1695450"/>
                  </a:lnTo>
                  <a:lnTo>
                    <a:pt x="1231900" y="501650"/>
                  </a:lnTo>
                  <a:lnTo>
                    <a:pt x="1593850" y="2203450"/>
                  </a:lnTo>
                  <a:lnTo>
                    <a:pt x="996950" y="1504950"/>
                  </a:lnTo>
                  <a:lnTo>
                    <a:pt x="266700" y="1631950"/>
                  </a:lnTo>
                  <a:lnTo>
                    <a:pt x="552450" y="2171700"/>
                  </a:lnTo>
                  <a:lnTo>
                    <a:pt x="996950" y="1504950"/>
                  </a:lnTo>
                  <a:lnTo>
                    <a:pt x="1022350" y="3086100"/>
                  </a:lnTo>
                  <a:lnTo>
                    <a:pt x="2470150" y="2381250"/>
                  </a:lnTo>
                  <a:lnTo>
                    <a:pt x="2451100" y="3289300"/>
                  </a:lnTo>
                  <a:lnTo>
                    <a:pt x="1035050" y="3073400"/>
                  </a:lnTo>
                  <a:lnTo>
                    <a:pt x="0" y="3067050"/>
                  </a:lnTo>
                  <a:lnTo>
                    <a:pt x="546100" y="2152650"/>
                  </a:lnTo>
                  <a:lnTo>
                    <a:pt x="1022350" y="3098800"/>
                  </a:lnTo>
                  <a:lnTo>
                    <a:pt x="812800" y="3854450"/>
                  </a:lnTo>
                  <a:lnTo>
                    <a:pt x="1504950" y="4038600"/>
                  </a:lnTo>
                  <a:lnTo>
                    <a:pt x="2425700" y="3282950"/>
                  </a:lnTo>
                  <a:lnTo>
                    <a:pt x="2844800" y="3549650"/>
                  </a:lnTo>
                  <a:lnTo>
                    <a:pt x="3321050" y="3143250"/>
                  </a:lnTo>
                  <a:lnTo>
                    <a:pt x="3854450" y="3308350"/>
                  </a:lnTo>
                  <a:lnTo>
                    <a:pt x="3898900" y="2470150"/>
                  </a:lnTo>
                  <a:lnTo>
                    <a:pt x="3238500" y="1771650"/>
                  </a:lnTo>
                  <a:lnTo>
                    <a:pt x="3841750" y="1441450"/>
                  </a:lnTo>
                  <a:lnTo>
                    <a:pt x="4064000" y="285750"/>
                  </a:lnTo>
                  <a:lnTo>
                    <a:pt x="3295650" y="3810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2" name="자유형 61"/>
            <p:cNvSpPr/>
            <p:nvPr/>
          </p:nvSpPr>
          <p:spPr>
            <a:xfrm>
              <a:off x="4337050" y="1752600"/>
              <a:ext cx="3467100" cy="3016250"/>
            </a:xfrm>
            <a:custGeom>
              <a:avLst/>
              <a:gdLst>
                <a:gd name="connsiteX0" fmla="*/ 0 w 3467100"/>
                <a:gd name="connsiteY0" fmla="*/ 508000 h 3016250"/>
                <a:gd name="connsiteX1" fmla="*/ 501650 w 3467100"/>
                <a:gd name="connsiteY1" fmla="*/ 254000 h 3016250"/>
                <a:gd name="connsiteX2" fmla="*/ 1003300 w 3467100"/>
                <a:gd name="connsiteY2" fmla="*/ 577850 h 3016250"/>
                <a:gd name="connsiteX3" fmla="*/ 2292350 w 3467100"/>
                <a:gd name="connsiteY3" fmla="*/ 641350 h 3016250"/>
                <a:gd name="connsiteX4" fmla="*/ 1612900 w 3467100"/>
                <a:gd name="connsiteY4" fmla="*/ 254000 h 3016250"/>
                <a:gd name="connsiteX5" fmla="*/ 2209800 w 3467100"/>
                <a:gd name="connsiteY5" fmla="*/ 0 h 3016250"/>
                <a:gd name="connsiteX6" fmla="*/ 2305050 w 3467100"/>
                <a:gd name="connsiteY6" fmla="*/ 647700 h 3016250"/>
                <a:gd name="connsiteX7" fmla="*/ 2959100 w 3467100"/>
                <a:gd name="connsiteY7" fmla="*/ 38100 h 3016250"/>
                <a:gd name="connsiteX8" fmla="*/ 2590800 w 3467100"/>
                <a:gd name="connsiteY8" fmla="*/ 1270000 h 3016250"/>
                <a:gd name="connsiteX9" fmla="*/ 1670050 w 3467100"/>
                <a:gd name="connsiteY9" fmla="*/ 1289050 h 3016250"/>
                <a:gd name="connsiteX10" fmla="*/ 2159000 w 3467100"/>
                <a:gd name="connsiteY10" fmla="*/ 2724150 h 3016250"/>
                <a:gd name="connsiteX11" fmla="*/ 1625600 w 3467100"/>
                <a:gd name="connsiteY11" fmla="*/ 2108200 h 3016250"/>
                <a:gd name="connsiteX12" fmla="*/ 596900 w 3467100"/>
                <a:gd name="connsiteY12" fmla="*/ 2374900 h 3016250"/>
                <a:gd name="connsiteX13" fmla="*/ 558800 w 3467100"/>
                <a:gd name="connsiteY13" fmla="*/ 3016250 h 3016250"/>
                <a:gd name="connsiteX14" fmla="*/ 2133600 w 3467100"/>
                <a:gd name="connsiteY14" fmla="*/ 2724150 h 3016250"/>
                <a:gd name="connsiteX15" fmla="*/ 3200400 w 3467100"/>
                <a:gd name="connsiteY15" fmla="*/ 2914650 h 3016250"/>
                <a:gd name="connsiteX16" fmla="*/ 2908300 w 3467100"/>
                <a:gd name="connsiteY16" fmla="*/ 2019300 h 3016250"/>
                <a:gd name="connsiteX17" fmla="*/ 2152650 w 3467100"/>
                <a:gd name="connsiteY17" fmla="*/ 2724150 h 3016250"/>
                <a:gd name="connsiteX18" fmla="*/ 2571750 w 3467100"/>
                <a:gd name="connsiteY18" fmla="*/ 1276350 h 3016250"/>
                <a:gd name="connsiteX19" fmla="*/ 3467100 w 3467100"/>
                <a:gd name="connsiteY19" fmla="*/ 1435100 h 3016250"/>
                <a:gd name="connsiteX20" fmla="*/ 2444750 w 3467100"/>
                <a:gd name="connsiteY20" fmla="*/ 1797050 h 3016250"/>
                <a:gd name="connsiteX21" fmla="*/ 2901950 w 3467100"/>
                <a:gd name="connsiteY21" fmla="*/ 2044700 h 3016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467100" h="3016250">
                  <a:moveTo>
                    <a:pt x="0" y="508000"/>
                  </a:moveTo>
                  <a:lnTo>
                    <a:pt x="501650" y="254000"/>
                  </a:lnTo>
                  <a:lnTo>
                    <a:pt x="1003300" y="577850"/>
                  </a:lnTo>
                  <a:lnTo>
                    <a:pt x="2292350" y="641350"/>
                  </a:lnTo>
                  <a:lnTo>
                    <a:pt x="1612900" y="254000"/>
                  </a:lnTo>
                  <a:lnTo>
                    <a:pt x="2209800" y="0"/>
                  </a:lnTo>
                  <a:lnTo>
                    <a:pt x="2305050" y="647700"/>
                  </a:lnTo>
                  <a:lnTo>
                    <a:pt x="2959100" y="38100"/>
                  </a:lnTo>
                  <a:lnTo>
                    <a:pt x="2590800" y="1270000"/>
                  </a:lnTo>
                  <a:lnTo>
                    <a:pt x="1670050" y="1289050"/>
                  </a:lnTo>
                  <a:lnTo>
                    <a:pt x="2159000" y="2724150"/>
                  </a:lnTo>
                  <a:lnTo>
                    <a:pt x="1625600" y="2108200"/>
                  </a:lnTo>
                  <a:lnTo>
                    <a:pt x="596900" y="2374900"/>
                  </a:lnTo>
                  <a:lnTo>
                    <a:pt x="558800" y="3016250"/>
                  </a:lnTo>
                  <a:lnTo>
                    <a:pt x="2133600" y="2724150"/>
                  </a:lnTo>
                  <a:lnTo>
                    <a:pt x="3200400" y="2914650"/>
                  </a:lnTo>
                  <a:lnTo>
                    <a:pt x="2908300" y="2019300"/>
                  </a:lnTo>
                  <a:lnTo>
                    <a:pt x="2152650" y="2724150"/>
                  </a:lnTo>
                  <a:lnTo>
                    <a:pt x="2571750" y="1276350"/>
                  </a:lnTo>
                  <a:lnTo>
                    <a:pt x="3467100" y="1435100"/>
                  </a:lnTo>
                  <a:lnTo>
                    <a:pt x="2444750" y="1797050"/>
                  </a:lnTo>
                  <a:lnTo>
                    <a:pt x="2901950" y="20447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3" name="자유형 62"/>
            <p:cNvSpPr/>
            <p:nvPr/>
          </p:nvSpPr>
          <p:spPr>
            <a:xfrm>
              <a:off x="2584450" y="4406900"/>
              <a:ext cx="4013200" cy="1866900"/>
            </a:xfrm>
            <a:custGeom>
              <a:avLst/>
              <a:gdLst>
                <a:gd name="connsiteX0" fmla="*/ 336550 w 4013200"/>
                <a:gd name="connsiteY0" fmla="*/ 0 h 1866900"/>
                <a:gd name="connsiteX1" fmla="*/ 0 w 4013200"/>
                <a:gd name="connsiteY1" fmla="*/ 654050 h 1866900"/>
                <a:gd name="connsiteX2" fmla="*/ 1003300 w 4013200"/>
                <a:gd name="connsiteY2" fmla="*/ 190500 h 1866900"/>
                <a:gd name="connsiteX3" fmla="*/ 2292350 w 4013200"/>
                <a:gd name="connsiteY3" fmla="*/ 368300 h 1866900"/>
                <a:gd name="connsiteX4" fmla="*/ 1390650 w 4013200"/>
                <a:gd name="connsiteY4" fmla="*/ 984250 h 1866900"/>
                <a:gd name="connsiteX5" fmla="*/ 1028700 w 4013200"/>
                <a:gd name="connsiteY5" fmla="*/ 184150 h 1866900"/>
                <a:gd name="connsiteX6" fmla="*/ 1149350 w 4013200"/>
                <a:gd name="connsiteY6" fmla="*/ 1612900 h 1866900"/>
                <a:gd name="connsiteX7" fmla="*/ 1384300 w 4013200"/>
                <a:gd name="connsiteY7" fmla="*/ 952500 h 1866900"/>
                <a:gd name="connsiteX8" fmla="*/ 4013200 w 4013200"/>
                <a:gd name="connsiteY8" fmla="*/ 1377950 h 1866900"/>
                <a:gd name="connsiteX9" fmla="*/ 3911600 w 4013200"/>
                <a:gd name="connsiteY9" fmla="*/ 88900 h 1866900"/>
                <a:gd name="connsiteX10" fmla="*/ 2603500 w 4013200"/>
                <a:gd name="connsiteY10" fmla="*/ 755650 h 1866900"/>
                <a:gd name="connsiteX11" fmla="*/ 2590800 w 4013200"/>
                <a:gd name="connsiteY11" fmla="*/ 1866900 h 1866900"/>
                <a:gd name="connsiteX12" fmla="*/ 2305050 w 4013200"/>
                <a:gd name="connsiteY12" fmla="*/ 368300 h 1866900"/>
                <a:gd name="connsiteX13" fmla="*/ 2311400 w 4013200"/>
                <a:gd name="connsiteY13" fmla="*/ 381000 h 1866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013200" h="1866900">
                  <a:moveTo>
                    <a:pt x="336550" y="0"/>
                  </a:moveTo>
                  <a:lnTo>
                    <a:pt x="0" y="654050"/>
                  </a:lnTo>
                  <a:lnTo>
                    <a:pt x="1003300" y="190500"/>
                  </a:lnTo>
                  <a:lnTo>
                    <a:pt x="2292350" y="368300"/>
                  </a:lnTo>
                  <a:lnTo>
                    <a:pt x="1390650" y="984250"/>
                  </a:lnTo>
                  <a:lnTo>
                    <a:pt x="1028700" y="184150"/>
                  </a:lnTo>
                  <a:lnTo>
                    <a:pt x="1149350" y="1612900"/>
                  </a:lnTo>
                  <a:lnTo>
                    <a:pt x="1384300" y="952500"/>
                  </a:lnTo>
                  <a:lnTo>
                    <a:pt x="4013200" y="1377950"/>
                  </a:lnTo>
                  <a:lnTo>
                    <a:pt x="3911600" y="88900"/>
                  </a:lnTo>
                  <a:lnTo>
                    <a:pt x="2603500" y="755650"/>
                  </a:lnTo>
                  <a:lnTo>
                    <a:pt x="2590800" y="1866900"/>
                  </a:lnTo>
                  <a:lnTo>
                    <a:pt x="2305050" y="368300"/>
                  </a:lnTo>
                  <a:lnTo>
                    <a:pt x="2311400" y="3810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4" name="자유형 63"/>
            <p:cNvSpPr/>
            <p:nvPr/>
          </p:nvSpPr>
          <p:spPr>
            <a:xfrm>
              <a:off x="4013200" y="4781550"/>
              <a:ext cx="1168400" cy="584200"/>
            </a:xfrm>
            <a:custGeom>
              <a:avLst/>
              <a:gdLst>
                <a:gd name="connsiteX0" fmla="*/ 876300 w 1168400"/>
                <a:gd name="connsiteY0" fmla="*/ 0 h 584200"/>
                <a:gd name="connsiteX1" fmla="*/ 1168400 w 1168400"/>
                <a:gd name="connsiteY1" fmla="*/ 387350 h 584200"/>
                <a:gd name="connsiteX2" fmla="*/ 0 w 1168400"/>
                <a:gd name="connsiteY2" fmla="*/ 584200 h 584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68400" h="584200">
                  <a:moveTo>
                    <a:pt x="876300" y="0"/>
                  </a:moveTo>
                  <a:lnTo>
                    <a:pt x="1168400" y="387350"/>
                  </a:lnTo>
                  <a:lnTo>
                    <a:pt x="0" y="5842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5" name="타원 64"/>
            <p:cNvSpPr/>
            <p:nvPr/>
          </p:nvSpPr>
          <p:spPr>
            <a:xfrm>
              <a:off x="2313831" y="214977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6" name="타원 65"/>
            <p:cNvSpPr/>
            <p:nvPr/>
          </p:nvSpPr>
          <p:spPr>
            <a:xfrm>
              <a:off x="3031480" y="20269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7" name="타원 66"/>
            <p:cNvSpPr/>
            <p:nvPr/>
          </p:nvSpPr>
          <p:spPr>
            <a:xfrm>
              <a:off x="2601590" y="26681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8" name="타원 67"/>
            <p:cNvSpPr/>
            <p:nvPr/>
          </p:nvSpPr>
          <p:spPr>
            <a:xfrm>
              <a:off x="2047280" y="357666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9" name="타원 68"/>
            <p:cNvSpPr/>
            <p:nvPr/>
          </p:nvSpPr>
          <p:spPr>
            <a:xfrm>
              <a:off x="3065388" y="35857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0" name="타원 69"/>
            <p:cNvSpPr/>
            <p:nvPr/>
          </p:nvSpPr>
          <p:spPr>
            <a:xfrm>
              <a:off x="3652664" y="26935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1" name="타원 70"/>
            <p:cNvSpPr/>
            <p:nvPr/>
          </p:nvSpPr>
          <p:spPr>
            <a:xfrm>
              <a:off x="3277766" y="101882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2" name="타원 71"/>
            <p:cNvSpPr/>
            <p:nvPr/>
          </p:nvSpPr>
          <p:spPr>
            <a:xfrm>
              <a:off x="4683472" y="52328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3" name="타원 72"/>
            <p:cNvSpPr/>
            <p:nvPr/>
          </p:nvSpPr>
          <p:spPr>
            <a:xfrm>
              <a:off x="4154562" y="131901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4" name="타원 73"/>
            <p:cNvSpPr/>
            <p:nvPr/>
          </p:nvSpPr>
          <p:spPr>
            <a:xfrm>
              <a:off x="4289524" y="219581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5" name="타원 74"/>
            <p:cNvSpPr/>
            <p:nvPr/>
          </p:nvSpPr>
          <p:spPr>
            <a:xfrm>
              <a:off x="4962996" y="13407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6" name="타원 75"/>
            <p:cNvSpPr/>
            <p:nvPr/>
          </p:nvSpPr>
          <p:spPr>
            <a:xfrm>
              <a:off x="5344790" y="89966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7" name="타원 76"/>
            <p:cNvSpPr/>
            <p:nvPr/>
          </p:nvSpPr>
          <p:spPr>
            <a:xfrm>
              <a:off x="6123632" y="80225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8" name="타원 77"/>
            <p:cNvSpPr/>
            <p:nvPr/>
          </p:nvSpPr>
          <p:spPr>
            <a:xfrm>
              <a:off x="5901804" y="194168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9" name="타원 78"/>
            <p:cNvSpPr/>
            <p:nvPr/>
          </p:nvSpPr>
          <p:spPr>
            <a:xfrm>
              <a:off x="4796284" y="195493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0" name="타원 79"/>
            <p:cNvSpPr/>
            <p:nvPr/>
          </p:nvSpPr>
          <p:spPr>
            <a:xfrm>
              <a:off x="5297636" y="22741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1" name="타원 80"/>
            <p:cNvSpPr/>
            <p:nvPr/>
          </p:nvSpPr>
          <p:spPr>
            <a:xfrm>
              <a:off x="4514602" y="28841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2" name="타원 81"/>
            <p:cNvSpPr/>
            <p:nvPr/>
          </p:nvSpPr>
          <p:spPr>
            <a:xfrm>
              <a:off x="4488656" y="378849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3" name="타원 82"/>
            <p:cNvSpPr/>
            <p:nvPr/>
          </p:nvSpPr>
          <p:spPr>
            <a:xfrm>
              <a:off x="3577492" y="454418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4" name="타원 83"/>
            <p:cNvSpPr/>
            <p:nvPr/>
          </p:nvSpPr>
          <p:spPr>
            <a:xfrm>
              <a:off x="2852250" y="43558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5" name="타원 84"/>
            <p:cNvSpPr/>
            <p:nvPr/>
          </p:nvSpPr>
          <p:spPr>
            <a:xfrm>
              <a:off x="3697874" y="596447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6" name="타원 85"/>
            <p:cNvSpPr/>
            <p:nvPr/>
          </p:nvSpPr>
          <p:spPr>
            <a:xfrm>
              <a:off x="2538390" y="500206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7" name="타원 86"/>
            <p:cNvSpPr/>
            <p:nvPr/>
          </p:nvSpPr>
          <p:spPr>
            <a:xfrm>
              <a:off x="3932370" y="530716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8" name="타원 87"/>
            <p:cNvSpPr/>
            <p:nvPr/>
          </p:nvSpPr>
          <p:spPr>
            <a:xfrm>
              <a:off x="5133960" y="510177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9" name="타원 88"/>
            <p:cNvSpPr/>
            <p:nvPr/>
          </p:nvSpPr>
          <p:spPr>
            <a:xfrm>
              <a:off x="4912774" y="515719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0" name="타원 89"/>
            <p:cNvSpPr/>
            <p:nvPr/>
          </p:nvSpPr>
          <p:spPr>
            <a:xfrm>
              <a:off x="4840766" y="471590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1" name="타원 90"/>
            <p:cNvSpPr/>
            <p:nvPr/>
          </p:nvSpPr>
          <p:spPr>
            <a:xfrm>
              <a:off x="5128798" y="624326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2" name="타원 91"/>
            <p:cNvSpPr/>
            <p:nvPr/>
          </p:nvSpPr>
          <p:spPr>
            <a:xfrm>
              <a:off x="6533894" y="571478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3" name="타원 92"/>
            <p:cNvSpPr/>
            <p:nvPr/>
          </p:nvSpPr>
          <p:spPr>
            <a:xfrm>
              <a:off x="6446696" y="44186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4" name="타원 93"/>
            <p:cNvSpPr/>
            <p:nvPr/>
          </p:nvSpPr>
          <p:spPr>
            <a:xfrm>
              <a:off x="7172730" y="372298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5" name="타원 94"/>
            <p:cNvSpPr/>
            <p:nvPr/>
          </p:nvSpPr>
          <p:spPr>
            <a:xfrm>
              <a:off x="7473280" y="460367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6" name="타원 95"/>
            <p:cNvSpPr/>
            <p:nvPr/>
          </p:nvSpPr>
          <p:spPr>
            <a:xfrm>
              <a:off x="6715100" y="350100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7" name="타원 96"/>
            <p:cNvSpPr/>
            <p:nvPr/>
          </p:nvSpPr>
          <p:spPr>
            <a:xfrm>
              <a:off x="5961112" y="297790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8" name="타원 97"/>
            <p:cNvSpPr/>
            <p:nvPr/>
          </p:nvSpPr>
          <p:spPr>
            <a:xfrm>
              <a:off x="5372819" y="3654549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9" name="타원 98"/>
            <p:cNvSpPr/>
            <p:nvPr/>
          </p:nvSpPr>
          <p:spPr>
            <a:xfrm>
              <a:off x="4887813" y="404316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0" name="타원 99"/>
            <p:cNvSpPr/>
            <p:nvPr/>
          </p:nvSpPr>
          <p:spPr>
            <a:xfrm>
              <a:off x="5895925" y="3798565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1" name="타원 100"/>
            <p:cNvSpPr/>
            <p:nvPr/>
          </p:nvSpPr>
          <p:spPr>
            <a:xfrm>
              <a:off x="6484218" y="1707629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2" name="타원 101"/>
            <p:cNvSpPr/>
            <p:nvPr/>
          </p:nvSpPr>
          <p:spPr>
            <a:xfrm>
              <a:off x="7245027" y="173201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3" name="타원 102"/>
            <p:cNvSpPr/>
            <p:nvPr/>
          </p:nvSpPr>
          <p:spPr>
            <a:xfrm>
              <a:off x="6863308" y="297519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4" name="타원 103"/>
            <p:cNvSpPr/>
            <p:nvPr/>
          </p:nvSpPr>
          <p:spPr>
            <a:xfrm>
              <a:off x="7743750" y="3135635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5" name="타원 104"/>
            <p:cNvSpPr/>
            <p:nvPr/>
          </p:nvSpPr>
          <p:spPr>
            <a:xfrm>
              <a:off x="6590134" y="232983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6" name="자유형 105"/>
            <p:cNvSpPr/>
            <p:nvPr/>
          </p:nvSpPr>
          <p:spPr>
            <a:xfrm>
              <a:off x="4591050" y="2324100"/>
              <a:ext cx="809625" cy="1390650"/>
            </a:xfrm>
            <a:custGeom>
              <a:avLst/>
              <a:gdLst>
                <a:gd name="connsiteX0" fmla="*/ 0 w 809625"/>
                <a:gd name="connsiteY0" fmla="*/ 619125 h 1390650"/>
                <a:gd name="connsiteX1" fmla="*/ 723900 w 809625"/>
                <a:gd name="connsiteY1" fmla="*/ 0 h 1390650"/>
                <a:gd name="connsiteX2" fmla="*/ 809625 w 809625"/>
                <a:gd name="connsiteY2" fmla="*/ 1390650 h 13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09625" h="1390650">
                  <a:moveTo>
                    <a:pt x="0" y="619125"/>
                  </a:moveTo>
                  <a:lnTo>
                    <a:pt x="723900" y="0"/>
                  </a:lnTo>
                  <a:lnTo>
                    <a:pt x="809625" y="139065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93699326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22381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자주 묻는 질문</a:t>
            </a:r>
            <a:r>
              <a:rPr lang="en-US" altLang="ko-KR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(FAQ)</a:t>
            </a:r>
            <a:endParaRPr lang="en-US" altLang="ko-KR" sz="20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344488" y="662477"/>
            <a:ext cx="2182697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그룹 13"/>
          <p:cNvGrpSpPr/>
          <p:nvPr/>
        </p:nvGrpSpPr>
        <p:grpSpPr>
          <a:xfrm>
            <a:off x="570037" y="836712"/>
            <a:ext cx="1162110" cy="369332"/>
            <a:chOff x="1286687" y="1772816"/>
            <a:chExt cx="1162110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0550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사업 일정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21" name="그림 20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pSp>
        <p:nvGrpSpPr>
          <p:cNvPr id="40" name="그룹 39"/>
          <p:cNvGrpSpPr/>
          <p:nvPr/>
        </p:nvGrpSpPr>
        <p:grpSpPr>
          <a:xfrm>
            <a:off x="570037" y="3212976"/>
            <a:ext cx="2082234" cy="369332"/>
            <a:chOff x="1286687" y="1772816"/>
            <a:chExt cx="2082234" cy="369332"/>
          </a:xfrm>
        </p:grpSpPr>
        <p:sp>
          <p:nvSpPr>
            <p:cNvPr id="41" name="TextBox 40"/>
            <p:cNvSpPr txBox="1"/>
            <p:nvPr/>
          </p:nvSpPr>
          <p:spPr>
            <a:xfrm>
              <a:off x="1393700" y="1772816"/>
              <a:ext cx="197522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 가능 기관 찾기</a:t>
              </a:r>
            </a:p>
          </p:txBody>
        </p:sp>
        <p:sp>
          <p:nvSpPr>
            <p:cNvPr id="42" name="이등변 삼각형 41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43" name="그룹 42"/>
          <p:cNvGrpSpPr/>
          <p:nvPr/>
        </p:nvGrpSpPr>
        <p:grpSpPr>
          <a:xfrm>
            <a:off x="803377" y="1203770"/>
            <a:ext cx="8398095" cy="1946434"/>
            <a:chOff x="803377" y="1202085"/>
            <a:chExt cx="8398095" cy="1946434"/>
          </a:xfrm>
        </p:grpSpPr>
        <p:sp>
          <p:nvSpPr>
            <p:cNvPr id="44" name="TextBox 43"/>
            <p:cNvSpPr txBox="1"/>
            <p:nvPr/>
          </p:nvSpPr>
          <p:spPr>
            <a:xfrm>
              <a:off x="803377" y="1202085"/>
              <a:ext cx="689612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  <a:alpha val="3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Q</a:t>
              </a:r>
              <a:endParaRPr lang="ko-KR" altLang="en-US" sz="6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  <a:alpha val="3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45" name="직선 연결선 44"/>
            <p:cNvCxnSpPr/>
            <p:nvPr/>
          </p:nvCxnSpPr>
          <p:spPr>
            <a:xfrm>
              <a:off x="922331" y="2113806"/>
              <a:ext cx="4440069" cy="0"/>
            </a:xfrm>
            <a:prstGeom prst="line">
              <a:avLst/>
            </a:prstGeom>
            <a:ln w="12700">
              <a:solidFill>
                <a:srgbClr val="001746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TextBox 45"/>
            <p:cNvSpPr txBox="1"/>
            <p:nvPr/>
          </p:nvSpPr>
          <p:spPr>
            <a:xfrm>
              <a:off x="1484220" y="1386751"/>
              <a:ext cx="425148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2023</a:t>
              </a:r>
              <a:r>
                <a:rPr lang="ko-KR" altLang="en-US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년도 대학생 청소년교육지원장학금 사업</a:t>
              </a:r>
              <a:endParaRPr lang="en-US" altLang="ko-KR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r>
                <a:rPr lang="ko-KR" altLang="en-US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일정이 어떻게 되나요</a:t>
              </a:r>
              <a:r>
                <a:rPr lang="en-US" altLang="ko-KR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?</a:t>
              </a: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3698271" y="2132856"/>
              <a:ext cx="668773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>
                      <a:alpha val="35000"/>
                    </a:srgb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A</a:t>
              </a:r>
              <a:endParaRPr lang="ko-KR" altLang="en-US" sz="6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>
                    <a:alpha val="35000"/>
                  </a:srgb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48" name="직선 연결선 47"/>
            <p:cNvCxnSpPr/>
            <p:nvPr/>
          </p:nvCxnSpPr>
          <p:spPr>
            <a:xfrm>
              <a:off x="3817225" y="3044577"/>
              <a:ext cx="5384247" cy="0"/>
            </a:xfrm>
            <a:prstGeom prst="line">
              <a:avLst/>
            </a:prstGeom>
            <a:ln w="12700">
              <a:solidFill>
                <a:srgbClr val="FF4747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TextBox 48"/>
            <p:cNvSpPr txBox="1"/>
            <p:nvPr/>
          </p:nvSpPr>
          <p:spPr>
            <a:xfrm>
              <a:off x="4379114" y="2254835"/>
              <a:ext cx="4644220" cy="7848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활동기간은 </a:t>
              </a:r>
              <a:r>
                <a:rPr lang="en-US" altLang="ko-KR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2023</a:t>
              </a:r>
              <a:r>
                <a:rPr lang="ko-KR" altLang="en-US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년 </a:t>
              </a:r>
              <a:r>
                <a:rPr lang="en-US" altLang="ko-KR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3</a:t>
              </a:r>
              <a:r>
                <a:rPr lang="ko-KR" altLang="en-US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월 </a:t>
              </a:r>
              <a:r>
                <a:rPr lang="en-US" altLang="ko-KR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~ 2024</a:t>
              </a:r>
              <a:r>
                <a:rPr lang="ko-KR" altLang="en-US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년 </a:t>
              </a:r>
              <a:r>
                <a:rPr lang="en-US" altLang="ko-KR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2</a:t>
              </a:r>
              <a:r>
                <a:rPr lang="ko-KR" altLang="en-US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월</a:t>
              </a:r>
              <a:r>
                <a:rPr lang="en-US" altLang="ko-KR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(12</a:t>
              </a:r>
              <a:r>
                <a:rPr lang="ko-KR" altLang="en-US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개월</a:t>
              </a:r>
              <a:r>
                <a:rPr lang="en-US" altLang="ko-KR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)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입니다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.</a:t>
              </a:r>
            </a:p>
            <a:p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단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대학별 활동시간과 기간이 상이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하므로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반드시 소속대학의</a:t>
              </a:r>
              <a:endParaRPr lang="en-US" altLang="ko-KR" sz="15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공지를 확인해주시기 바랍니다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.</a:t>
              </a:r>
              <a:endParaRPr lang="ko-KR" altLang="en-US" sz="15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  <p:grpSp>
        <p:nvGrpSpPr>
          <p:cNvPr id="29" name="그룹 28"/>
          <p:cNvGrpSpPr/>
          <p:nvPr/>
        </p:nvGrpSpPr>
        <p:grpSpPr>
          <a:xfrm>
            <a:off x="803377" y="3663496"/>
            <a:ext cx="8944118" cy="2725383"/>
            <a:chOff x="803377" y="4007038"/>
            <a:chExt cx="8944118" cy="2725383"/>
          </a:xfrm>
        </p:grpSpPr>
        <p:sp>
          <p:nvSpPr>
            <p:cNvPr id="30" name="TextBox 29"/>
            <p:cNvSpPr txBox="1"/>
            <p:nvPr/>
          </p:nvSpPr>
          <p:spPr>
            <a:xfrm>
              <a:off x="803377" y="4007038"/>
              <a:ext cx="689612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  <a:alpha val="3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Q</a:t>
              </a:r>
              <a:endParaRPr lang="ko-KR" altLang="en-US" sz="6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  <a:alpha val="3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32" name="직선 연결선 31"/>
            <p:cNvCxnSpPr/>
            <p:nvPr/>
          </p:nvCxnSpPr>
          <p:spPr>
            <a:xfrm>
              <a:off x="922331" y="4909234"/>
              <a:ext cx="4440069" cy="0"/>
            </a:xfrm>
            <a:prstGeom prst="line">
              <a:avLst/>
            </a:prstGeom>
            <a:ln w="12700">
              <a:solidFill>
                <a:srgbClr val="001746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TextBox 32"/>
            <p:cNvSpPr txBox="1"/>
            <p:nvPr/>
          </p:nvSpPr>
          <p:spPr>
            <a:xfrm>
              <a:off x="1484220" y="4320678"/>
              <a:ext cx="40831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 가능한 기관은 어떻게 찾을 수 있나요</a:t>
              </a:r>
              <a:r>
                <a:rPr lang="en-US" altLang="ko-KR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?</a:t>
              </a: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2711516" y="5716758"/>
              <a:ext cx="668773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>
                      <a:alpha val="35000"/>
                    </a:srgb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A</a:t>
              </a:r>
              <a:endParaRPr lang="ko-KR" altLang="en-US" sz="6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>
                    <a:alpha val="35000"/>
                  </a:srgb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35" name="직선 연결선 34"/>
            <p:cNvCxnSpPr/>
            <p:nvPr/>
          </p:nvCxnSpPr>
          <p:spPr>
            <a:xfrm>
              <a:off x="2830470" y="6628479"/>
              <a:ext cx="5384247" cy="0"/>
            </a:xfrm>
            <a:prstGeom prst="line">
              <a:avLst/>
            </a:prstGeom>
            <a:ln w="12700">
              <a:solidFill>
                <a:srgbClr val="FF4747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TextBox 35"/>
            <p:cNvSpPr txBox="1"/>
            <p:nvPr/>
          </p:nvSpPr>
          <p:spPr>
            <a:xfrm>
              <a:off x="3392359" y="5354823"/>
              <a:ext cx="6355136" cy="12253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10000"/>
                </a:lnSpc>
                <a:buClr>
                  <a:schemeClr val="tx2">
                    <a:lumMod val="75000"/>
                  </a:schemeClr>
                </a:buClr>
              </a:pPr>
              <a:r>
                <a:rPr lang="ko-KR" altLang="en-US" sz="1400" spc="-2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활동가능기관 중 멘토 수요 신청한 기관은 희망근로지 신청 시 </a:t>
              </a:r>
              <a:r>
                <a:rPr lang="ko-KR" altLang="en-US" sz="1400" spc="-2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확인가능합니다</a:t>
              </a:r>
              <a:r>
                <a:rPr lang="en-US" altLang="ko-KR" sz="1400" spc="-2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.  </a:t>
              </a:r>
              <a:r>
                <a:rPr lang="ko-KR" altLang="en-US" sz="1400" spc="-2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또한</a:t>
              </a:r>
              <a:r>
                <a:rPr lang="en-US" altLang="ko-KR" sz="1400" spc="-2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</a:t>
              </a:r>
            </a:p>
            <a:p>
              <a:pPr>
                <a:lnSpc>
                  <a:spcPct val="110000"/>
                </a:lnSpc>
                <a:buClr>
                  <a:schemeClr val="tx2">
                    <a:lumMod val="75000"/>
                  </a:schemeClr>
                </a:buClr>
              </a:pP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대학생 청소년교육지원장학금 사업 커뮤니티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(http://cafe.naver.com/hellodcg)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‘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활동참고자료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’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게시판의 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‘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활동가능 근로기관 찾기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매뉴얼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’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을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참고해주시기 바랍니다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.</a:t>
              </a:r>
            </a:p>
            <a:p>
              <a:pPr>
                <a:lnSpc>
                  <a:spcPct val="110000"/>
                </a:lnSpc>
                <a:buClr>
                  <a:schemeClr val="tx2">
                    <a:lumMod val="75000"/>
                  </a:schemeClr>
                </a:buClr>
              </a:pP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en-US" altLang="ko-KR" sz="12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※ </a:t>
              </a:r>
              <a:r>
                <a:rPr lang="ko-KR" altLang="en-US" sz="12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희망근로지 신청 경로</a:t>
              </a:r>
              <a:r>
                <a:rPr lang="en-US" altLang="ko-KR" sz="12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: </a:t>
              </a:r>
              <a:r>
                <a:rPr lang="ko-KR" altLang="en-US" sz="12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재단홈페이지</a:t>
              </a:r>
              <a:r>
                <a:rPr lang="en-US" altLang="ko-KR" sz="12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(www.kosaf.go.kr) &gt; </a:t>
              </a:r>
              <a:r>
                <a:rPr lang="ko-KR" altLang="en-US" sz="12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인재육성</a:t>
              </a:r>
              <a:r>
                <a:rPr lang="en-US" altLang="ko-KR" sz="12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&gt; </a:t>
              </a:r>
              <a:r>
                <a:rPr lang="ko-KR" altLang="en-US" sz="1200" spc="-1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대학생지식멘토링</a:t>
              </a:r>
              <a:r>
                <a:rPr lang="en-US" altLang="ko-KR" sz="12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&gt; </a:t>
              </a:r>
              <a:r>
                <a:rPr lang="ko-KR" altLang="en-US" sz="12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대학생 청소년교육</a:t>
              </a:r>
              <a:endParaRPr lang="en-US" altLang="ko-KR" sz="12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pPr>
                <a:lnSpc>
                  <a:spcPct val="110000"/>
                </a:lnSpc>
                <a:buClr>
                  <a:schemeClr val="tx2">
                    <a:lumMod val="75000"/>
                  </a:schemeClr>
                </a:buClr>
              </a:pPr>
              <a:r>
                <a:rPr lang="en-US" altLang="ko-KR" sz="12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  </a:t>
              </a:r>
              <a:r>
                <a:rPr lang="ko-KR" altLang="en-US" sz="12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지원사업</a:t>
              </a:r>
              <a:r>
                <a:rPr lang="en-US" altLang="ko-KR" sz="12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&gt; </a:t>
              </a:r>
              <a:r>
                <a:rPr lang="ko-KR" altLang="en-US" sz="12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희망근로지 신청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2700724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22381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자주 묻는 질문</a:t>
            </a:r>
            <a:r>
              <a:rPr lang="en-US" altLang="ko-KR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(FAQ)</a:t>
            </a:r>
            <a:endParaRPr lang="en-US" altLang="ko-KR" sz="20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344488" y="662477"/>
            <a:ext cx="2182697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그룹 13"/>
          <p:cNvGrpSpPr/>
          <p:nvPr/>
        </p:nvGrpSpPr>
        <p:grpSpPr>
          <a:xfrm>
            <a:off x="570037" y="836712"/>
            <a:ext cx="1162110" cy="369332"/>
            <a:chOff x="1286687" y="1772816"/>
            <a:chExt cx="1162110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0550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기관 변경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21" name="그림 20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pSp>
        <p:nvGrpSpPr>
          <p:cNvPr id="31" name="그룹 30"/>
          <p:cNvGrpSpPr/>
          <p:nvPr/>
        </p:nvGrpSpPr>
        <p:grpSpPr>
          <a:xfrm>
            <a:off x="803377" y="1202085"/>
            <a:ext cx="8433157" cy="1946434"/>
            <a:chOff x="803377" y="1202085"/>
            <a:chExt cx="8433157" cy="1946434"/>
          </a:xfrm>
        </p:grpSpPr>
        <p:sp>
          <p:nvSpPr>
            <p:cNvPr id="8" name="TextBox 7"/>
            <p:cNvSpPr txBox="1"/>
            <p:nvPr/>
          </p:nvSpPr>
          <p:spPr>
            <a:xfrm>
              <a:off x="803377" y="1202085"/>
              <a:ext cx="689612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  <a:alpha val="3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Q</a:t>
              </a:r>
              <a:endParaRPr lang="ko-KR" altLang="en-US" sz="6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  <a:alpha val="3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16" name="직선 연결선 15"/>
            <p:cNvCxnSpPr/>
            <p:nvPr/>
          </p:nvCxnSpPr>
          <p:spPr>
            <a:xfrm>
              <a:off x="922331" y="2113806"/>
              <a:ext cx="4440069" cy="0"/>
            </a:xfrm>
            <a:prstGeom prst="line">
              <a:avLst/>
            </a:prstGeom>
            <a:ln w="12700">
              <a:solidFill>
                <a:srgbClr val="001746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1484220" y="1525250"/>
              <a:ext cx="36231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 중 활동기관을 변경할 수 있나요</a:t>
              </a:r>
              <a:r>
                <a:rPr lang="en-US" altLang="ko-KR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?</a:t>
              </a:r>
              <a:endParaRPr lang="ko-KR" altLang="en-US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3698271" y="2132856"/>
              <a:ext cx="668773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>
                      <a:alpha val="35000"/>
                    </a:srgb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A</a:t>
              </a:r>
              <a:endParaRPr lang="ko-KR" altLang="en-US" sz="6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>
                    <a:alpha val="35000"/>
                  </a:srgb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27" name="직선 연결선 26"/>
            <p:cNvCxnSpPr/>
            <p:nvPr/>
          </p:nvCxnSpPr>
          <p:spPr>
            <a:xfrm>
              <a:off x="3817225" y="3044577"/>
              <a:ext cx="5384247" cy="0"/>
            </a:xfrm>
            <a:prstGeom prst="line">
              <a:avLst/>
            </a:prstGeom>
            <a:ln w="12700">
              <a:solidFill>
                <a:srgbClr val="FF4747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/>
            <p:cNvSpPr txBox="1"/>
            <p:nvPr/>
          </p:nvSpPr>
          <p:spPr>
            <a:xfrm>
              <a:off x="4379114" y="2363688"/>
              <a:ext cx="4857420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부득이한 사유로 근로기관을 변경해야 할 경우</a:t>
              </a:r>
              <a:r>
                <a:rPr lang="en-US" altLang="ko-KR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5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기관 및 소속대학</a:t>
              </a:r>
              <a:endParaRPr lang="en-US" altLang="ko-KR" sz="15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r>
                <a:rPr lang="ko-KR" altLang="en-US" sz="15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담당자와의 협의 하에 변경 가능</a:t>
              </a:r>
              <a:r>
                <a:rPr lang="ko-KR" altLang="en-US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합니다</a:t>
              </a:r>
              <a:r>
                <a:rPr lang="en-US" altLang="ko-KR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.</a:t>
              </a:r>
              <a:endParaRPr lang="ko-KR" altLang="en-US" sz="15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  <p:grpSp>
        <p:nvGrpSpPr>
          <p:cNvPr id="40" name="그룹 39"/>
          <p:cNvGrpSpPr/>
          <p:nvPr/>
        </p:nvGrpSpPr>
        <p:grpSpPr>
          <a:xfrm>
            <a:off x="570037" y="3125147"/>
            <a:ext cx="1112416" cy="369332"/>
            <a:chOff x="1286687" y="1772816"/>
            <a:chExt cx="1112416" cy="369332"/>
          </a:xfrm>
        </p:grpSpPr>
        <p:sp>
          <p:nvSpPr>
            <p:cNvPr id="41" name="TextBox 40"/>
            <p:cNvSpPr txBox="1"/>
            <p:nvPr/>
          </p:nvSpPr>
          <p:spPr>
            <a:xfrm>
              <a:off x="1393700" y="1772816"/>
              <a:ext cx="10054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성적기준</a:t>
              </a:r>
            </a:p>
          </p:txBody>
        </p:sp>
        <p:sp>
          <p:nvSpPr>
            <p:cNvPr id="42" name="이등변 삼각형 41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" name="그룹 1"/>
          <p:cNvGrpSpPr/>
          <p:nvPr/>
        </p:nvGrpSpPr>
        <p:grpSpPr>
          <a:xfrm>
            <a:off x="803377" y="3500045"/>
            <a:ext cx="8433157" cy="2726085"/>
            <a:chOff x="803377" y="4007038"/>
            <a:chExt cx="8433157" cy="2726085"/>
          </a:xfrm>
        </p:grpSpPr>
        <p:sp>
          <p:nvSpPr>
            <p:cNvPr id="44" name="TextBox 43"/>
            <p:cNvSpPr txBox="1"/>
            <p:nvPr/>
          </p:nvSpPr>
          <p:spPr>
            <a:xfrm>
              <a:off x="803377" y="4007038"/>
              <a:ext cx="689612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  <a:alpha val="3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Q</a:t>
              </a:r>
              <a:endParaRPr lang="ko-KR" altLang="en-US" sz="6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  <a:alpha val="3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45" name="직선 연결선 44"/>
            <p:cNvCxnSpPr/>
            <p:nvPr/>
          </p:nvCxnSpPr>
          <p:spPr>
            <a:xfrm>
              <a:off x="922331" y="4909234"/>
              <a:ext cx="4440069" cy="0"/>
            </a:xfrm>
            <a:prstGeom prst="line">
              <a:avLst/>
            </a:prstGeom>
            <a:ln w="12700">
              <a:solidFill>
                <a:srgbClr val="001746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TextBox 45"/>
            <p:cNvSpPr txBox="1"/>
            <p:nvPr/>
          </p:nvSpPr>
          <p:spPr>
            <a:xfrm>
              <a:off x="1484220" y="4320678"/>
              <a:ext cx="377859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사업참여 시 별도의 성적기준이 있나요</a:t>
              </a:r>
              <a:r>
                <a:rPr lang="en-US" altLang="ko-KR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?</a:t>
              </a: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3654427" y="5717460"/>
              <a:ext cx="668773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>
                      <a:alpha val="35000"/>
                    </a:srgb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A</a:t>
              </a:r>
              <a:endParaRPr lang="ko-KR" altLang="en-US" sz="6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>
                    <a:alpha val="35000"/>
                  </a:srgb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48" name="직선 연결선 47"/>
            <p:cNvCxnSpPr/>
            <p:nvPr/>
          </p:nvCxnSpPr>
          <p:spPr>
            <a:xfrm>
              <a:off x="3773381" y="6629181"/>
              <a:ext cx="5384247" cy="0"/>
            </a:xfrm>
            <a:prstGeom prst="line">
              <a:avLst/>
            </a:prstGeom>
            <a:ln w="12700">
              <a:solidFill>
                <a:srgbClr val="FF4747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TextBox 48"/>
            <p:cNvSpPr txBox="1"/>
            <p:nvPr/>
          </p:nvSpPr>
          <p:spPr>
            <a:xfrm>
              <a:off x="4379114" y="5479185"/>
              <a:ext cx="4857420" cy="10699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10000"/>
                </a:lnSpc>
              </a:pP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대학생 멘토의 경우 </a:t>
              </a:r>
              <a:r>
                <a:rPr lang="ko-KR" altLang="en-US" sz="1500" spc="-1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초중등학교에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배정될 멘토는 성적기준 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C0(70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점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/100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점 만점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) 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이상 </a:t>
              </a:r>
              <a:r>
                <a:rPr lang="ko-KR" altLang="en-US" sz="1500" spc="-1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충족해야합니다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.</a:t>
              </a:r>
            </a:p>
            <a:p>
              <a:pPr>
                <a:lnSpc>
                  <a:spcPct val="110000"/>
                </a:lnSpc>
              </a:pP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(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단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신입생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편입생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재입학생의 경우 첫 학기에 한해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성적기준 적용을 받지 않습니다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.)</a:t>
              </a:r>
              <a:endParaRPr lang="ko-KR" altLang="en-US" sz="15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4033667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22381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자주 묻는 질문</a:t>
            </a:r>
            <a:r>
              <a:rPr lang="en-US" altLang="ko-KR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(FAQ)</a:t>
            </a:r>
            <a:endParaRPr lang="en-US" altLang="ko-KR" sz="20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344488" y="662477"/>
            <a:ext cx="2182697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그룹 13"/>
          <p:cNvGrpSpPr/>
          <p:nvPr/>
        </p:nvGrpSpPr>
        <p:grpSpPr>
          <a:xfrm>
            <a:off x="570037" y="836712"/>
            <a:ext cx="1572479" cy="369332"/>
            <a:chOff x="1286687" y="1772816"/>
            <a:chExt cx="1572479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46546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장학금 지급일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21" name="그림 20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pSp>
        <p:nvGrpSpPr>
          <p:cNvPr id="31" name="그룹 30"/>
          <p:cNvGrpSpPr/>
          <p:nvPr/>
        </p:nvGrpSpPr>
        <p:grpSpPr>
          <a:xfrm>
            <a:off x="803377" y="1202085"/>
            <a:ext cx="8818571" cy="2027967"/>
            <a:chOff x="803377" y="1202085"/>
            <a:chExt cx="8818571" cy="2027967"/>
          </a:xfrm>
        </p:grpSpPr>
        <p:sp>
          <p:nvSpPr>
            <p:cNvPr id="8" name="TextBox 7"/>
            <p:cNvSpPr txBox="1"/>
            <p:nvPr/>
          </p:nvSpPr>
          <p:spPr>
            <a:xfrm>
              <a:off x="803377" y="1202085"/>
              <a:ext cx="689612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  <a:alpha val="3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Q</a:t>
              </a:r>
              <a:endParaRPr lang="ko-KR" altLang="en-US" sz="6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  <a:alpha val="3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16" name="직선 연결선 15"/>
            <p:cNvCxnSpPr/>
            <p:nvPr/>
          </p:nvCxnSpPr>
          <p:spPr>
            <a:xfrm>
              <a:off x="922331" y="2113806"/>
              <a:ext cx="4440069" cy="0"/>
            </a:xfrm>
            <a:prstGeom prst="line">
              <a:avLst/>
            </a:prstGeom>
            <a:ln w="12700">
              <a:solidFill>
                <a:srgbClr val="001746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1484220" y="1525250"/>
              <a:ext cx="31133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장학금 지급 일자는 언제인가요</a:t>
              </a:r>
              <a:r>
                <a:rPr lang="en-US" altLang="ko-KR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?</a:t>
              </a:r>
              <a:endParaRPr lang="ko-KR" altLang="en-US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2504728" y="2214389"/>
              <a:ext cx="668773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>
                      <a:alpha val="35000"/>
                    </a:srgb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A</a:t>
              </a:r>
              <a:endParaRPr lang="ko-KR" altLang="en-US" sz="6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>
                    <a:alpha val="35000"/>
                  </a:srgb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27" name="직선 연결선 26"/>
            <p:cNvCxnSpPr/>
            <p:nvPr/>
          </p:nvCxnSpPr>
          <p:spPr>
            <a:xfrm>
              <a:off x="2623682" y="3126110"/>
              <a:ext cx="6649798" cy="0"/>
            </a:xfrm>
            <a:prstGeom prst="line">
              <a:avLst/>
            </a:prstGeom>
            <a:ln w="12700">
              <a:solidFill>
                <a:srgbClr val="FF4747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/>
            <p:cNvSpPr txBox="1"/>
            <p:nvPr/>
          </p:nvSpPr>
          <p:spPr>
            <a:xfrm>
              <a:off x="3185571" y="2270056"/>
              <a:ext cx="6436377" cy="8540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10000"/>
                </a:lnSpc>
              </a:pP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참여대학별 </a:t>
              </a:r>
              <a:r>
                <a:rPr lang="ko-KR" altLang="en-US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장학금의 지급 일자는 상이합니다</a:t>
              </a:r>
              <a:r>
                <a:rPr lang="en-US" altLang="ko-KR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.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또한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기관에서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활동하는 </a:t>
              </a:r>
              <a:r>
                <a:rPr lang="ko-KR" altLang="en-US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모든</a:t>
              </a:r>
              <a:r>
                <a:rPr lang="en-US" altLang="ko-KR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멘토의</a:t>
              </a:r>
              <a:endParaRPr lang="en-US" altLang="ko-KR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pPr>
                <a:lnSpc>
                  <a:spcPct val="110000"/>
                </a:lnSpc>
              </a:pPr>
              <a:r>
                <a:rPr lang="ko-KR" altLang="en-US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출근부가</a:t>
              </a:r>
              <a:r>
                <a:rPr lang="en-US" altLang="ko-KR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제출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되고 </a:t>
              </a:r>
              <a:r>
                <a:rPr lang="ko-KR" altLang="en-US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대학의 승인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이 이루어진 후 장학금 지급이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가능하므로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대학의</a:t>
              </a:r>
              <a:endParaRPr lang="en-US" altLang="ko-KR" sz="15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pPr>
                <a:lnSpc>
                  <a:spcPct val="110000"/>
                </a:lnSpc>
              </a:pP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일정에 맞추어 출근부 제출이 잘 될 수 있도록 기관 담당자에게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안내해주시기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바랍니다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.</a:t>
              </a:r>
              <a:endParaRPr lang="ko-KR" altLang="en-US" sz="15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  <p:grpSp>
        <p:nvGrpSpPr>
          <p:cNvPr id="17" name="그룹 16"/>
          <p:cNvGrpSpPr/>
          <p:nvPr/>
        </p:nvGrpSpPr>
        <p:grpSpPr>
          <a:xfrm>
            <a:off x="803377" y="4005064"/>
            <a:ext cx="8398095" cy="1946434"/>
            <a:chOff x="803377" y="1202085"/>
            <a:chExt cx="8398095" cy="1946434"/>
          </a:xfrm>
        </p:grpSpPr>
        <p:sp>
          <p:nvSpPr>
            <p:cNvPr id="18" name="TextBox 17"/>
            <p:cNvSpPr txBox="1"/>
            <p:nvPr/>
          </p:nvSpPr>
          <p:spPr>
            <a:xfrm>
              <a:off x="803377" y="1202085"/>
              <a:ext cx="689612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  <a:alpha val="3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Q</a:t>
              </a:r>
              <a:endParaRPr lang="ko-KR" altLang="en-US" sz="6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  <a:alpha val="3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19" name="직선 연결선 18"/>
            <p:cNvCxnSpPr/>
            <p:nvPr/>
          </p:nvCxnSpPr>
          <p:spPr>
            <a:xfrm>
              <a:off x="922331" y="2113806"/>
              <a:ext cx="4440069" cy="0"/>
            </a:xfrm>
            <a:prstGeom prst="line">
              <a:avLst/>
            </a:prstGeom>
            <a:ln w="12700">
              <a:solidFill>
                <a:srgbClr val="001746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1484220" y="1386751"/>
              <a:ext cx="290816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학기 중 학적변동이 있을 경우</a:t>
              </a:r>
              <a:endParaRPr lang="en-US" altLang="ko-KR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r>
                <a:rPr lang="ko-KR" altLang="en-US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장학금을 지급받을 수 있나요</a:t>
              </a:r>
              <a:r>
                <a:rPr lang="en-US" altLang="ko-KR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?</a:t>
              </a:r>
              <a:endParaRPr lang="ko-KR" altLang="en-US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3698271" y="2132856"/>
              <a:ext cx="668773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>
                      <a:alpha val="35000"/>
                    </a:srgb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A</a:t>
              </a:r>
              <a:endParaRPr lang="ko-KR" altLang="en-US" sz="6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>
                    <a:alpha val="35000"/>
                  </a:srgb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24" name="직선 연결선 23"/>
            <p:cNvCxnSpPr/>
            <p:nvPr/>
          </p:nvCxnSpPr>
          <p:spPr>
            <a:xfrm>
              <a:off x="3817225" y="3044577"/>
              <a:ext cx="5384247" cy="0"/>
            </a:xfrm>
            <a:prstGeom prst="line">
              <a:avLst/>
            </a:prstGeom>
            <a:ln w="12700">
              <a:solidFill>
                <a:srgbClr val="FF4747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/>
            <p:cNvSpPr txBox="1"/>
            <p:nvPr/>
          </p:nvSpPr>
          <p:spPr>
            <a:xfrm>
              <a:off x="4379114" y="2254835"/>
              <a:ext cx="4568879" cy="7848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신청 당시 재학생이면 활동이 가능하나</a:t>
              </a:r>
              <a:r>
                <a:rPr lang="en-US" altLang="ko-KR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학기 중</a:t>
              </a:r>
              <a:r>
                <a:rPr lang="en-US" altLang="ko-KR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학적 변동</a:t>
              </a:r>
              <a:endParaRPr lang="en-US" altLang="ko-KR" sz="15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r>
                <a:rPr lang="en-US" altLang="ko-KR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(</a:t>
              </a:r>
              <a:r>
                <a:rPr lang="ko-KR" altLang="en-US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휴학</a:t>
              </a:r>
              <a:r>
                <a:rPr lang="en-US" altLang="ko-KR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</a:t>
              </a:r>
              <a:r>
                <a:rPr lang="ko-KR" altLang="en-US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졸업 등</a:t>
              </a:r>
              <a:r>
                <a:rPr lang="en-US" altLang="ko-KR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)</a:t>
              </a:r>
              <a:r>
                <a:rPr lang="ko-KR" altLang="en-US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이 있을 경우 </a:t>
              </a:r>
              <a:r>
                <a:rPr lang="ko-KR" altLang="en-US" sz="15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변동일자까지의</a:t>
              </a:r>
              <a:r>
                <a:rPr lang="en-US" altLang="ko-KR" sz="15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5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</a:t>
              </a:r>
              <a:r>
                <a:rPr lang="ko-KR" altLang="en-US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에 대해서만</a:t>
              </a:r>
              <a:endParaRPr lang="en-US" altLang="ko-KR" sz="15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r>
                <a:rPr lang="ko-KR" altLang="en-US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장학금이 지급됩니다</a:t>
              </a:r>
              <a:r>
                <a:rPr lang="en-US" altLang="ko-KR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.</a:t>
              </a:r>
              <a:endParaRPr lang="ko-KR" altLang="en-US" sz="15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5226383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_wowns\Desktop\Desktop\colorcop (1)\B_01_001\기본형 시그니처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479" y="186760"/>
            <a:ext cx="1632933" cy="515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pSp>
        <p:nvGrpSpPr>
          <p:cNvPr id="5" name="그룹 4"/>
          <p:cNvGrpSpPr/>
          <p:nvPr/>
        </p:nvGrpSpPr>
        <p:grpSpPr>
          <a:xfrm>
            <a:off x="1814966" y="1962471"/>
            <a:ext cx="6276077" cy="3116751"/>
            <a:chOff x="1814966" y="2221928"/>
            <a:chExt cx="6276077" cy="3116751"/>
          </a:xfrm>
        </p:grpSpPr>
        <p:sp>
          <p:nvSpPr>
            <p:cNvPr id="4" name="TextBox 3"/>
            <p:cNvSpPr txBox="1"/>
            <p:nvPr/>
          </p:nvSpPr>
          <p:spPr>
            <a:xfrm>
              <a:off x="1814966" y="2221928"/>
              <a:ext cx="6276077" cy="311675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ko-KR" altLang="en-US" sz="40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감사합니다</a:t>
              </a:r>
              <a:endParaRPr lang="en-US" altLang="ko-KR" sz="40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pPr algn="ctr">
                <a:lnSpc>
                  <a:spcPct val="150000"/>
                </a:lnSpc>
              </a:pPr>
              <a:r>
                <a:rPr lang="ko-KR" altLang="en-US" sz="28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한국장학재단 </a:t>
              </a:r>
              <a:r>
                <a:rPr lang="ko-KR" altLang="en-US" sz="2800" spc="-1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청년취업장학부</a:t>
              </a:r>
              <a:r>
                <a:rPr lang="ko-KR" altLang="en-US" sz="28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2800" spc="-1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근로장학팀</a:t>
              </a:r>
              <a:endParaRPr lang="en-US" altLang="ko-KR" sz="28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pPr algn="ctr">
                <a:lnSpc>
                  <a:spcPct val="150000"/>
                </a:lnSpc>
              </a:pPr>
              <a:r>
                <a:rPr lang="ko-KR" altLang="en-US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연락처 </a:t>
              </a:r>
              <a:r>
                <a:rPr lang="en-US" altLang="ko-KR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: </a:t>
              </a:r>
              <a:r>
                <a:rPr lang="en-US" altLang="ko-KR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1599-2290</a:t>
              </a:r>
            </a:p>
            <a:p>
              <a:pPr algn="ctr">
                <a:lnSpc>
                  <a:spcPct val="130000"/>
                </a:lnSpc>
              </a:pPr>
              <a:r>
                <a:rPr lang="ko-KR" altLang="en-US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메일주소 </a:t>
              </a:r>
              <a:r>
                <a:rPr lang="en-US" altLang="ko-KR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: </a:t>
              </a:r>
              <a:r>
                <a:rPr lang="en-US" altLang="ko-KR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kormentoring@kosaf.go.kr</a:t>
              </a:r>
            </a:p>
            <a:p>
              <a:pPr algn="ctr">
                <a:lnSpc>
                  <a:spcPct val="130000"/>
                </a:lnSpc>
              </a:pPr>
              <a:r>
                <a:rPr lang="ko-KR" altLang="en-US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커뮤니티 </a:t>
              </a:r>
              <a:r>
                <a:rPr lang="en-US" altLang="ko-KR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: </a:t>
              </a:r>
              <a:r>
                <a:rPr lang="en-US" altLang="ko-KR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http://cafe.naver.com/hellodcg</a:t>
              </a:r>
            </a:p>
            <a:p>
              <a:pPr algn="ctr">
                <a:lnSpc>
                  <a:spcPct val="130000"/>
                </a:lnSpc>
              </a:pPr>
              <a:r>
                <a:rPr lang="ko-KR" altLang="en-US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홈페이지 </a:t>
              </a:r>
              <a:r>
                <a:rPr lang="en-US" altLang="ko-KR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: </a:t>
              </a:r>
              <a:r>
                <a:rPr lang="en-US" altLang="ko-KR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http://www.kosaf.go.kr</a:t>
              </a:r>
            </a:p>
          </p:txBody>
        </p:sp>
        <p:cxnSp>
          <p:nvCxnSpPr>
            <p:cNvPr id="6" name="직선 연결선 5"/>
            <p:cNvCxnSpPr/>
            <p:nvPr/>
          </p:nvCxnSpPr>
          <p:spPr>
            <a:xfrm>
              <a:off x="1944754" y="3203451"/>
              <a:ext cx="6016492" cy="0"/>
            </a:xfrm>
            <a:prstGeom prst="line">
              <a:avLst/>
            </a:prstGeom>
            <a:ln w="12700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2538675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_wowns\Desktop\Desktop\colorcop (1)\B_01_001\기본형 시그니처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479" y="186760"/>
            <a:ext cx="1632933" cy="515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pSp>
        <p:nvGrpSpPr>
          <p:cNvPr id="58" name="그룹 57"/>
          <p:cNvGrpSpPr/>
          <p:nvPr/>
        </p:nvGrpSpPr>
        <p:grpSpPr>
          <a:xfrm>
            <a:off x="5529064" y="2587130"/>
            <a:ext cx="4376936" cy="1304855"/>
            <a:chOff x="5673080" y="2276872"/>
            <a:chExt cx="4376936" cy="1304855"/>
          </a:xfrm>
        </p:grpSpPr>
        <p:sp>
          <p:nvSpPr>
            <p:cNvPr id="7" name="TextBox 6"/>
            <p:cNvSpPr txBox="1"/>
            <p:nvPr/>
          </p:nvSpPr>
          <p:spPr>
            <a:xfrm>
              <a:off x="5936647" y="2276872"/>
              <a:ext cx="61427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3600" spc="-30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>
                      <a:alpha val="70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01</a:t>
              </a:r>
              <a:endParaRPr lang="ko-KR" altLang="en-US" sz="3600" spc="-30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alpha val="70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6" name="직선 연결선 5"/>
            <p:cNvCxnSpPr/>
            <p:nvPr/>
          </p:nvCxnSpPr>
          <p:spPr>
            <a:xfrm>
              <a:off x="5673080" y="2960077"/>
              <a:ext cx="4376936" cy="0"/>
            </a:xfrm>
            <a:prstGeom prst="line">
              <a:avLst/>
            </a:prstGeom>
            <a:ln w="12700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TextBox 3"/>
            <p:cNvSpPr txBox="1"/>
            <p:nvPr/>
          </p:nvSpPr>
          <p:spPr>
            <a:xfrm>
              <a:off x="5936647" y="2996952"/>
              <a:ext cx="1697901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ko-KR" altLang="en-US" sz="32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사업개요</a:t>
              </a:r>
              <a:endParaRPr lang="en-US" altLang="ko-KR" sz="32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  <p:grpSp>
        <p:nvGrpSpPr>
          <p:cNvPr id="59" name="그룹 58"/>
          <p:cNvGrpSpPr/>
          <p:nvPr/>
        </p:nvGrpSpPr>
        <p:grpSpPr>
          <a:xfrm>
            <a:off x="416496" y="952500"/>
            <a:ext cx="5039674" cy="5060136"/>
            <a:chOff x="2047280" y="523280"/>
            <a:chExt cx="5790232" cy="5813748"/>
          </a:xfrm>
        </p:grpSpPr>
        <p:sp>
          <p:nvSpPr>
            <p:cNvPr id="60" name="십이각형 59"/>
            <p:cNvSpPr/>
            <p:nvPr/>
          </p:nvSpPr>
          <p:spPr>
            <a:xfrm rot="620411">
              <a:off x="2183435" y="659436"/>
              <a:ext cx="5539132" cy="5539130"/>
            </a:xfrm>
            <a:prstGeom prst="dodecagon">
              <a:avLst/>
            </a:pr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1" name="자유형 60"/>
            <p:cNvSpPr/>
            <p:nvPr/>
          </p:nvSpPr>
          <p:spPr>
            <a:xfrm>
              <a:off x="2095500" y="558800"/>
              <a:ext cx="4064000" cy="4038600"/>
            </a:xfrm>
            <a:custGeom>
              <a:avLst/>
              <a:gdLst>
                <a:gd name="connsiteX0" fmla="*/ 2622550 w 4064000"/>
                <a:gd name="connsiteY0" fmla="*/ 0 h 4038600"/>
                <a:gd name="connsiteX1" fmla="*/ 2895600 w 4064000"/>
                <a:gd name="connsiteY1" fmla="*/ 831850 h 4038600"/>
                <a:gd name="connsiteX2" fmla="*/ 2254250 w 4064000"/>
                <a:gd name="connsiteY2" fmla="*/ 1682750 h 4038600"/>
                <a:gd name="connsiteX3" fmla="*/ 2101850 w 4064000"/>
                <a:gd name="connsiteY3" fmla="*/ 806450 h 4038600"/>
                <a:gd name="connsiteX4" fmla="*/ 2914650 w 4064000"/>
                <a:gd name="connsiteY4" fmla="*/ 825500 h 4038600"/>
                <a:gd name="connsiteX5" fmla="*/ 3848100 w 4064000"/>
                <a:gd name="connsiteY5" fmla="*/ 1435100 h 4038600"/>
                <a:gd name="connsiteX6" fmla="*/ 3289300 w 4064000"/>
                <a:gd name="connsiteY6" fmla="*/ 387350 h 4038600"/>
                <a:gd name="connsiteX7" fmla="*/ 2908300 w 4064000"/>
                <a:gd name="connsiteY7" fmla="*/ 838200 h 4038600"/>
                <a:gd name="connsiteX8" fmla="*/ 2482850 w 4064000"/>
                <a:gd name="connsiteY8" fmla="*/ 2381250 h 4038600"/>
                <a:gd name="connsiteX9" fmla="*/ 1606550 w 4064000"/>
                <a:gd name="connsiteY9" fmla="*/ 2197100 h 4038600"/>
                <a:gd name="connsiteX10" fmla="*/ 2228850 w 4064000"/>
                <a:gd name="connsiteY10" fmla="*/ 1695450 h 4038600"/>
                <a:gd name="connsiteX11" fmla="*/ 1231900 w 4064000"/>
                <a:gd name="connsiteY11" fmla="*/ 501650 h 4038600"/>
                <a:gd name="connsiteX12" fmla="*/ 1593850 w 4064000"/>
                <a:gd name="connsiteY12" fmla="*/ 2203450 h 4038600"/>
                <a:gd name="connsiteX13" fmla="*/ 996950 w 4064000"/>
                <a:gd name="connsiteY13" fmla="*/ 1504950 h 4038600"/>
                <a:gd name="connsiteX14" fmla="*/ 266700 w 4064000"/>
                <a:gd name="connsiteY14" fmla="*/ 1631950 h 4038600"/>
                <a:gd name="connsiteX15" fmla="*/ 552450 w 4064000"/>
                <a:gd name="connsiteY15" fmla="*/ 2171700 h 4038600"/>
                <a:gd name="connsiteX16" fmla="*/ 996950 w 4064000"/>
                <a:gd name="connsiteY16" fmla="*/ 1504950 h 4038600"/>
                <a:gd name="connsiteX17" fmla="*/ 1022350 w 4064000"/>
                <a:gd name="connsiteY17" fmla="*/ 3086100 h 4038600"/>
                <a:gd name="connsiteX18" fmla="*/ 2470150 w 4064000"/>
                <a:gd name="connsiteY18" fmla="*/ 2381250 h 4038600"/>
                <a:gd name="connsiteX19" fmla="*/ 2451100 w 4064000"/>
                <a:gd name="connsiteY19" fmla="*/ 3289300 h 4038600"/>
                <a:gd name="connsiteX20" fmla="*/ 1035050 w 4064000"/>
                <a:gd name="connsiteY20" fmla="*/ 3073400 h 4038600"/>
                <a:gd name="connsiteX21" fmla="*/ 0 w 4064000"/>
                <a:gd name="connsiteY21" fmla="*/ 3067050 h 4038600"/>
                <a:gd name="connsiteX22" fmla="*/ 546100 w 4064000"/>
                <a:gd name="connsiteY22" fmla="*/ 2152650 h 4038600"/>
                <a:gd name="connsiteX23" fmla="*/ 1022350 w 4064000"/>
                <a:gd name="connsiteY23" fmla="*/ 3098800 h 4038600"/>
                <a:gd name="connsiteX24" fmla="*/ 812800 w 4064000"/>
                <a:gd name="connsiteY24" fmla="*/ 3854450 h 4038600"/>
                <a:gd name="connsiteX25" fmla="*/ 1504950 w 4064000"/>
                <a:gd name="connsiteY25" fmla="*/ 4038600 h 4038600"/>
                <a:gd name="connsiteX26" fmla="*/ 2425700 w 4064000"/>
                <a:gd name="connsiteY26" fmla="*/ 3282950 h 4038600"/>
                <a:gd name="connsiteX27" fmla="*/ 2844800 w 4064000"/>
                <a:gd name="connsiteY27" fmla="*/ 3549650 h 4038600"/>
                <a:gd name="connsiteX28" fmla="*/ 3321050 w 4064000"/>
                <a:gd name="connsiteY28" fmla="*/ 3143250 h 4038600"/>
                <a:gd name="connsiteX29" fmla="*/ 3854450 w 4064000"/>
                <a:gd name="connsiteY29" fmla="*/ 3308350 h 4038600"/>
                <a:gd name="connsiteX30" fmla="*/ 3898900 w 4064000"/>
                <a:gd name="connsiteY30" fmla="*/ 2470150 h 4038600"/>
                <a:gd name="connsiteX31" fmla="*/ 3238500 w 4064000"/>
                <a:gd name="connsiteY31" fmla="*/ 1771650 h 4038600"/>
                <a:gd name="connsiteX32" fmla="*/ 3841750 w 4064000"/>
                <a:gd name="connsiteY32" fmla="*/ 1441450 h 4038600"/>
                <a:gd name="connsiteX33" fmla="*/ 4064000 w 4064000"/>
                <a:gd name="connsiteY33" fmla="*/ 285750 h 4038600"/>
                <a:gd name="connsiteX34" fmla="*/ 3295650 w 4064000"/>
                <a:gd name="connsiteY34" fmla="*/ 381000 h 403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4064000" h="4038600">
                  <a:moveTo>
                    <a:pt x="2622550" y="0"/>
                  </a:moveTo>
                  <a:lnTo>
                    <a:pt x="2895600" y="831850"/>
                  </a:lnTo>
                  <a:lnTo>
                    <a:pt x="2254250" y="1682750"/>
                  </a:lnTo>
                  <a:lnTo>
                    <a:pt x="2101850" y="806450"/>
                  </a:lnTo>
                  <a:lnTo>
                    <a:pt x="2914650" y="825500"/>
                  </a:lnTo>
                  <a:lnTo>
                    <a:pt x="3848100" y="1435100"/>
                  </a:lnTo>
                  <a:lnTo>
                    <a:pt x="3289300" y="387350"/>
                  </a:lnTo>
                  <a:lnTo>
                    <a:pt x="2908300" y="838200"/>
                  </a:lnTo>
                  <a:lnTo>
                    <a:pt x="2482850" y="2381250"/>
                  </a:lnTo>
                  <a:lnTo>
                    <a:pt x="1606550" y="2197100"/>
                  </a:lnTo>
                  <a:lnTo>
                    <a:pt x="2228850" y="1695450"/>
                  </a:lnTo>
                  <a:lnTo>
                    <a:pt x="1231900" y="501650"/>
                  </a:lnTo>
                  <a:lnTo>
                    <a:pt x="1593850" y="2203450"/>
                  </a:lnTo>
                  <a:lnTo>
                    <a:pt x="996950" y="1504950"/>
                  </a:lnTo>
                  <a:lnTo>
                    <a:pt x="266700" y="1631950"/>
                  </a:lnTo>
                  <a:lnTo>
                    <a:pt x="552450" y="2171700"/>
                  </a:lnTo>
                  <a:lnTo>
                    <a:pt x="996950" y="1504950"/>
                  </a:lnTo>
                  <a:lnTo>
                    <a:pt x="1022350" y="3086100"/>
                  </a:lnTo>
                  <a:lnTo>
                    <a:pt x="2470150" y="2381250"/>
                  </a:lnTo>
                  <a:lnTo>
                    <a:pt x="2451100" y="3289300"/>
                  </a:lnTo>
                  <a:lnTo>
                    <a:pt x="1035050" y="3073400"/>
                  </a:lnTo>
                  <a:lnTo>
                    <a:pt x="0" y="3067050"/>
                  </a:lnTo>
                  <a:lnTo>
                    <a:pt x="546100" y="2152650"/>
                  </a:lnTo>
                  <a:lnTo>
                    <a:pt x="1022350" y="3098800"/>
                  </a:lnTo>
                  <a:lnTo>
                    <a:pt x="812800" y="3854450"/>
                  </a:lnTo>
                  <a:lnTo>
                    <a:pt x="1504950" y="4038600"/>
                  </a:lnTo>
                  <a:lnTo>
                    <a:pt x="2425700" y="3282950"/>
                  </a:lnTo>
                  <a:lnTo>
                    <a:pt x="2844800" y="3549650"/>
                  </a:lnTo>
                  <a:lnTo>
                    <a:pt x="3321050" y="3143250"/>
                  </a:lnTo>
                  <a:lnTo>
                    <a:pt x="3854450" y="3308350"/>
                  </a:lnTo>
                  <a:lnTo>
                    <a:pt x="3898900" y="2470150"/>
                  </a:lnTo>
                  <a:lnTo>
                    <a:pt x="3238500" y="1771650"/>
                  </a:lnTo>
                  <a:lnTo>
                    <a:pt x="3841750" y="1441450"/>
                  </a:lnTo>
                  <a:lnTo>
                    <a:pt x="4064000" y="285750"/>
                  </a:lnTo>
                  <a:lnTo>
                    <a:pt x="3295650" y="3810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2" name="자유형 61"/>
            <p:cNvSpPr/>
            <p:nvPr/>
          </p:nvSpPr>
          <p:spPr>
            <a:xfrm>
              <a:off x="4337050" y="1752600"/>
              <a:ext cx="3467100" cy="3016250"/>
            </a:xfrm>
            <a:custGeom>
              <a:avLst/>
              <a:gdLst>
                <a:gd name="connsiteX0" fmla="*/ 0 w 3467100"/>
                <a:gd name="connsiteY0" fmla="*/ 508000 h 3016250"/>
                <a:gd name="connsiteX1" fmla="*/ 501650 w 3467100"/>
                <a:gd name="connsiteY1" fmla="*/ 254000 h 3016250"/>
                <a:gd name="connsiteX2" fmla="*/ 1003300 w 3467100"/>
                <a:gd name="connsiteY2" fmla="*/ 577850 h 3016250"/>
                <a:gd name="connsiteX3" fmla="*/ 2292350 w 3467100"/>
                <a:gd name="connsiteY3" fmla="*/ 641350 h 3016250"/>
                <a:gd name="connsiteX4" fmla="*/ 1612900 w 3467100"/>
                <a:gd name="connsiteY4" fmla="*/ 254000 h 3016250"/>
                <a:gd name="connsiteX5" fmla="*/ 2209800 w 3467100"/>
                <a:gd name="connsiteY5" fmla="*/ 0 h 3016250"/>
                <a:gd name="connsiteX6" fmla="*/ 2305050 w 3467100"/>
                <a:gd name="connsiteY6" fmla="*/ 647700 h 3016250"/>
                <a:gd name="connsiteX7" fmla="*/ 2959100 w 3467100"/>
                <a:gd name="connsiteY7" fmla="*/ 38100 h 3016250"/>
                <a:gd name="connsiteX8" fmla="*/ 2590800 w 3467100"/>
                <a:gd name="connsiteY8" fmla="*/ 1270000 h 3016250"/>
                <a:gd name="connsiteX9" fmla="*/ 1670050 w 3467100"/>
                <a:gd name="connsiteY9" fmla="*/ 1289050 h 3016250"/>
                <a:gd name="connsiteX10" fmla="*/ 2159000 w 3467100"/>
                <a:gd name="connsiteY10" fmla="*/ 2724150 h 3016250"/>
                <a:gd name="connsiteX11" fmla="*/ 1625600 w 3467100"/>
                <a:gd name="connsiteY11" fmla="*/ 2108200 h 3016250"/>
                <a:gd name="connsiteX12" fmla="*/ 596900 w 3467100"/>
                <a:gd name="connsiteY12" fmla="*/ 2374900 h 3016250"/>
                <a:gd name="connsiteX13" fmla="*/ 558800 w 3467100"/>
                <a:gd name="connsiteY13" fmla="*/ 3016250 h 3016250"/>
                <a:gd name="connsiteX14" fmla="*/ 2133600 w 3467100"/>
                <a:gd name="connsiteY14" fmla="*/ 2724150 h 3016250"/>
                <a:gd name="connsiteX15" fmla="*/ 3200400 w 3467100"/>
                <a:gd name="connsiteY15" fmla="*/ 2914650 h 3016250"/>
                <a:gd name="connsiteX16" fmla="*/ 2908300 w 3467100"/>
                <a:gd name="connsiteY16" fmla="*/ 2019300 h 3016250"/>
                <a:gd name="connsiteX17" fmla="*/ 2152650 w 3467100"/>
                <a:gd name="connsiteY17" fmla="*/ 2724150 h 3016250"/>
                <a:gd name="connsiteX18" fmla="*/ 2571750 w 3467100"/>
                <a:gd name="connsiteY18" fmla="*/ 1276350 h 3016250"/>
                <a:gd name="connsiteX19" fmla="*/ 3467100 w 3467100"/>
                <a:gd name="connsiteY19" fmla="*/ 1435100 h 3016250"/>
                <a:gd name="connsiteX20" fmla="*/ 2444750 w 3467100"/>
                <a:gd name="connsiteY20" fmla="*/ 1797050 h 3016250"/>
                <a:gd name="connsiteX21" fmla="*/ 2901950 w 3467100"/>
                <a:gd name="connsiteY21" fmla="*/ 2044700 h 3016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467100" h="3016250">
                  <a:moveTo>
                    <a:pt x="0" y="508000"/>
                  </a:moveTo>
                  <a:lnTo>
                    <a:pt x="501650" y="254000"/>
                  </a:lnTo>
                  <a:lnTo>
                    <a:pt x="1003300" y="577850"/>
                  </a:lnTo>
                  <a:lnTo>
                    <a:pt x="2292350" y="641350"/>
                  </a:lnTo>
                  <a:lnTo>
                    <a:pt x="1612900" y="254000"/>
                  </a:lnTo>
                  <a:lnTo>
                    <a:pt x="2209800" y="0"/>
                  </a:lnTo>
                  <a:lnTo>
                    <a:pt x="2305050" y="647700"/>
                  </a:lnTo>
                  <a:lnTo>
                    <a:pt x="2959100" y="38100"/>
                  </a:lnTo>
                  <a:lnTo>
                    <a:pt x="2590800" y="1270000"/>
                  </a:lnTo>
                  <a:lnTo>
                    <a:pt x="1670050" y="1289050"/>
                  </a:lnTo>
                  <a:lnTo>
                    <a:pt x="2159000" y="2724150"/>
                  </a:lnTo>
                  <a:lnTo>
                    <a:pt x="1625600" y="2108200"/>
                  </a:lnTo>
                  <a:lnTo>
                    <a:pt x="596900" y="2374900"/>
                  </a:lnTo>
                  <a:lnTo>
                    <a:pt x="558800" y="3016250"/>
                  </a:lnTo>
                  <a:lnTo>
                    <a:pt x="2133600" y="2724150"/>
                  </a:lnTo>
                  <a:lnTo>
                    <a:pt x="3200400" y="2914650"/>
                  </a:lnTo>
                  <a:lnTo>
                    <a:pt x="2908300" y="2019300"/>
                  </a:lnTo>
                  <a:lnTo>
                    <a:pt x="2152650" y="2724150"/>
                  </a:lnTo>
                  <a:lnTo>
                    <a:pt x="2571750" y="1276350"/>
                  </a:lnTo>
                  <a:lnTo>
                    <a:pt x="3467100" y="1435100"/>
                  </a:lnTo>
                  <a:lnTo>
                    <a:pt x="2444750" y="1797050"/>
                  </a:lnTo>
                  <a:lnTo>
                    <a:pt x="2901950" y="20447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3" name="자유형 62"/>
            <p:cNvSpPr/>
            <p:nvPr/>
          </p:nvSpPr>
          <p:spPr>
            <a:xfrm>
              <a:off x="2584450" y="4406900"/>
              <a:ext cx="4013200" cy="1866900"/>
            </a:xfrm>
            <a:custGeom>
              <a:avLst/>
              <a:gdLst>
                <a:gd name="connsiteX0" fmla="*/ 336550 w 4013200"/>
                <a:gd name="connsiteY0" fmla="*/ 0 h 1866900"/>
                <a:gd name="connsiteX1" fmla="*/ 0 w 4013200"/>
                <a:gd name="connsiteY1" fmla="*/ 654050 h 1866900"/>
                <a:gd name="connsiteX2" fmla="*/ 1003300 w 4013200"/>
                <a:gd name="connsiteY2" fmla="*/ 190500 h 1866900"/>
                <a:gd name="connsiteX3" fmla="*/ 2292350 w 4013200"/>
                <a:gd name="connsiteY3" fmla="*/ 368300 h 1866900"/>
                <a:gd name="connsiteX4" fmla="*/ 1390650 w 4013200"/>
                <a:gd name="connsiteY4" fmla="*/ 984250 h 1866900"/>
                <a:gd name="connsiteX5" fmla="*/ 1028700 w 4013200"/>
                <a:gd name="connsiteY5" fmla="*/ 184150 h 1866900"/>
                <a:gd name="connsiteX6" fmla="*/ 1149350 w 4013200"/>
                <a:gd name="connsiteY6" fmla="*/ 1612900 h 1866900"/>
                <a:gd name="connsiteX7" fmla="*/ 1384300 w 4013200"/>
                <a:gd name="connsiteY7" fmla="*/ 952500 h 1866900"/>
                <a:gd name="connsiteX8" fmla="*/ 4013200 w 4013200"/>
                <a:gd name="connsiteY8" fmla="*/ 1377950 h 1866900"/>
                <a:gd name="connsiteX9" fmla="*/ 3911600 w 4013200"/>
                <a:gd name="connsiteY9" fmla="*/ 88900 h 1866900"/>
                <a:gd name="connsiteX10" fmla="*/ 2603500 w 4013200"/>
                <a:gd name="connsiteY10" fmla="*/ 755650 h 1866900"/>
                <a:gd name="connsiteX11" fmla="*/ 2590800 w 4013200"/>
                <a:gd name="connsiteY11" fmla="*/ 1866900 h 1866900"/>
                <a:gd name="connsiteX12" fmla="*/ 2305050 w 4013200"/>
                <a:gd name="connsiteY12" fmla="*/ 368300 h 1866900"/>
                <a:gd name="connsiteX13" fmla="*/ 2311400 w 4013200"/>
                <a:gd name="connsiteY13" fmla="*/ 381000 h 1866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013200" h="1866900">
                  <a:moveTo>
                    <a:pt x="336550" y="0"/>
                  </a:moveTo>
                  <a:lnTo>
                    <a:pt x="0" y="654050"/>
                  </a:lnTo>
                  <a:lnTo>
                    <a:pt x="1003300" y="190500"/>
                  </a:lnTo>
                  <a:lnTo>
                    <a:pt x="2292350" y="368300"/>
                  </a:lnTo>
                  <a:lnTo>
                    <a:pt x="1390650" y="984250"/>
                  </a:lnTo>
                  <a:lnTo>
                    <a:pt x="1028700" y="184150"/>
                  </a:lnTo>
                  <a:lnTo>
                    <a:pt x="1149350" y="1612900"/>
                  </a:lnTo>
                  <a:lnTo>
                    <a:pt x="1384300" y="952500"/>
                  </a:lnTo>
                  <a:lnTo>
                    <a:pt x="4013200" y="1377950"/>
                  </a:lnTo>
                  <a:lnTo>
                    <a:pt x="3911600" y="88900"/>
                  </a:lnTo>
                  <a:lnTo>
                    <a:pt x="2603500" y="755650"/>
                  </a:lnTo>
                  <a:lnTo>
                    <a:pt x="2590800" y="1866900"/>
                  </a:lnTo>
                  <a:lnTo>
                    <a:pt x="2305050" y="368300"/>
                  </a:lnTo>
                  <a:lnTo>
                    <a:pt x="2311400" y="3810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4" name="자유형 63"/>
            <p:cNvSpPr/>
            <p:nvPr/>
          </p:nvSpPr>
          <p:spPr>
            <a:xfrm>
              <a:off x="4013200" y="4781550"/>
              <a:ext cx="1168400" cy="584200"/>
            </a:xfrm>
            <a:custGeom>
              <a:avLst/>
              <a:gdLst>
                <a:gd name="connsiteX0" fmla="*/ 876300 w 1168400"/>
                <a:gd name="connsiteY0" fmla="*/ 0 h 584200"/>
                <a:gd name="connsiteX1" fmla="*/ 1168400 w 1168400"/>
                <a:gd name="connsiteY1" fmla="*/ 387350 h 584200"/>
                <a:gd name="connsiteX2" fmla="*/ 0 w 1168400"/>
                <a:gd name="connsiteY2" fmla="*/ 584200 h 584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68400" h="584200">
                  <a:moveTo>
                    <a:pt x="876300" y="0"/>
                  </a:moveTo>
                  <a:lnTo>
                    <a:pt x="1168400" y="387350"/>
                  </a:lnTo>
                  <a:lnTo>
                    <a:pt x="0" y="5842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5" name="타원 64"/>
            <p:cNvSpPr/>
            <p:nvPr/>
          </p:nvSpPr>
          <p:spPr>
            <a:xfrm>
              <a:off x="2313831" y="214977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6" name="타원 65"/>
            <p:cNvSpPr/>
            <p:nvPr/>
          </p:nvSpPr>
          <p:spPr>
            <a:xfrm>
              <a:off x="3031480" y="20269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7" name="타원 66"/>
            <p:cNvSpPr/>
            <p:nvPr/>
          </p:nvSpPr>
          <p:spPr>
            <a:xfrm>
              <a:off x="2601590" y="26681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8" name="타원 67"/>
            <p:cNvSpPr/>
            <p:nvPr/>
          </p:nvSpPr>
          <p:spPr>
            <a:xfrm>
              <a:off x="2047280" y="357666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9" name="타원 68"/>
            <p:cNvSpPr/>
            <p:nvPr/>
          </p:nvSpPr>
          <p:spPr>
            <a:xfrm>
              <a:off x="3065388" y="35857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0" name="타원 69"/>
            <p:cNvSpPr/>
            <p:nvPr/>
          </p:nvSpPr>
          <p:spPr>
            <a:xfrm>
              <a:off x="3652664" y="26935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1" name="타원 70"/>
            <p:cNvSpPr/>
            <p:nvPr/>
          </p:nvSpPr>
          <p:spPr>
            <a:xfrm>
              <a:off x="3277766" y="101882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2" name="타원 71"/>
            <p:cNvSpPr/>
            <p:nvPr/>
          </p:nvSpPr>
          <p:spPr>
            <a:xfrm>
              <a:off x="4683472" y="52328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3" name="타원 72"/>
            <p:cNvSpPr/>
            <p:nvPr/>
          </p:nvSpPr>
          <p:spPr>
            <a:xfrm>
              <a:off x="4154562" y="131901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4" name="타원 73"/>
            <p:cNvSpPr/>
            <p:nvPr/>
          </p:nvSpPr>
          <p:spPr>
            <a:xfrm>
              <a:off x="4289524" y="219581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5" name="타원 74"/>
            <p:cNvSpPr/>
            <p:nvPr/>
          </p:nvSpPr>
          <p:spPr>
            <a:xfrm>
              <a:off x="4962996" y="13407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6" name="타원 75"/>
            <p:cNvSpPr/>
            <p:nvPr/>
          </p:nvSpPr>
          <p:spPr>
            <a:xfrm>
              <a:off x="5344790" y="89966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7" name="타원 76"/>
            <p:cNvSpPr/>
            <p:nvPr/>
          </p:nvSpPr>
          <p:spPr>
            <a:xfrm>
              <a:off x="6123632" y="80225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8" name="타원 77"/>
            <p:cNvSpPr/>
            <p:nvPr/>
          </p:nvSpPr>
          <p:spPr>
            <a:xfrm>
              <a:off x="5901804" y="194168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9" name="타원 78"/>
            <p:cNvSpPr/>
            <p:nvPr/>
          </p:nvSpPr>
          <p:spPr>
            <a:xfrm>
              <a:off x="4796284" y="195493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0" name="타원 79"/>
            <p:cNvSpPr/>
            <p:nvPr/>
          </p:nvSpPr>
          <p:spPr>
            <a:xfrm>
              <a:off x="5297636" y="22741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1" name="타원 80"/>
            <p:cNvSpPr/>
            <p:nvPr/>
          </p:nvSpPr>
          <p:spPr>
            <a:xfrm>
              <a:off x="4514602" y="28841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2" name="타원 81"/>
            <p:cNvSpPr/>
            <p:nvPr/>
          </p:nvSpPr>
          <p:spPr>
            <a:xfrm>
              <a:off x="4488656" y="378849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3" name="타원 82"/>
            <p:cNvSpPr/>
            <p:nvPr/>
          </p:nvSpPr>
          <p:spPr>
            <a:xfrm>
              <a:off x="3577492" y="454418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4" name="타원 83"/>
            <p:cNvSpPr/>
            <p:nvPr/>
          </p:nvSpPr>
          <p:spPr>
            <a:xfrm>
              <a:off x="2852250" y="43558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5" name="타원 84"/>
            <p:cNvSpPr/>
            <p:nvPr/>
          </p:nvSpPr>
          <p:spPr>
            <a:xfrm>
              <a:off x="3697874" y="596447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6" name="타원 85"/>
            <p:cNvSpPr/>
            <p:nvPr/>
          </p:nvSpPr>
          <p:spPr>
            <a:xfrm>
              <a:off x="2538390" y="500206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7" name="타원 86"/>
            <p:cNvSpPr/>
            <p:nvPr/>
          </p:nvSpPr>
          <p:spPr>
            <a:xfrm>
              <a:off x="3932370" y="530716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8" name="타원 87"/>
            <p:cNvSpPr/>
            <p:nvPr/>
          </p:nvSpPr>
          <p:spPr>
            <a:xfrm>
              <a:off x="5133960" y="510177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9" name="타원 88"/>
            <p:cNvSpPr/>
            <p:nvPr/>
          </p:nvSpPr>
          <p:spPr>
            <a:xfrm>
              <a:off x="4912774" y="515719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0" name="타원 89"/>
            <p:cNvSpPr/>
            <p:nvPr/>
          </p:nvSpPr>
          <p:spPr>
            <a:xfrm>
              <a:off x="4840766" y="471590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1" name="타원 90"/>
            <p:cNvSpPr/>
            <p:nvPr/>
          </p:nvSpPr>
          <p:spPr>
            <a:xfrm>
              <a:off x="5128798" y="624326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2" name="타원 91"/>
            <p:cNvSpPr/>
            <p:nvPr/>
          </p:nvSpPr>
          <p:spPr>
            <a:xfrm>
              <a:off x="6533894" y="571478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3" name="타원 92"/>
            <p:cNvSpPr/>
            <p:nvPr/>
          </p:nvSpPr>
          <p:spPr>
            <a:xfrm>
              <a:off x="6446696" y="44186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4" name="타원 93"/>
            <p:cNvSpPr/>
            <p:nvPr/>
          </p:nvSpPr>
          <p:spPr>
            <a:xfrm>
              <a:off x="7172730" y="372298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5" name="타원 94"/>
            <p:cNvSpPr/>
            <p:nvPr/>
          </p:nvSpPr>
          <p:spPr>
            <a:xfrm>
              <a:off x="7473280" y="460367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6" name="타원 95"/>
            <p:cNvSpPr/>
            <p:nvPr/>
          </p:nvSpPr>
          <p:spPr>
            <a:xfrm>
              <a:off x="6715100" y="350100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7" name="타원 96"/>
            <p:cNvSpPr/>
            <p:nvPr/>
          </p:nvSpPr>
          <p:spPr>
            <a:xfrm>
              <a:off x="5961112" y="297790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8" name="타원 97"/>
            <p:cNvSpPr/>
            <p:nvPr/>
          </p:nvSpPr>
          <p:spPr>
            <a:xfrm>
              <a:off x="5372819" y="3654549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9" name="타원 98"/>
            <p:cNvSpPr/>
            <p:nvPr/>
          </p:nvSpPr>
          <p:spPr>
            <a:xfrm>
              <a:off x="4887813" y="404316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0" name="타원 99"/>
            <p:cNvSpPr/>
            <p:nvPr/>
          </p:nvSpPr>
          <p:spPr>
            <a:xfrm>
              <a:off x="5895925" y="3798565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1" name="타원 100"/>
            <p:cNvSpPr/>
            <p:nvPr/>
          </p:nvSpPr>
          <p:spPr>
            <a:xfrm>
              <a:off x="6484218" y="1707629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2" name="타원 101"/>
            <p:cNvSpPr/>
            <p:nvPr/>
          </p:nvSpPr>
          <p:spPr>
            <a:xfrm>
              <a:off x="7245027" y="173201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3" name="타원 102"/>
            <p:cNvSpPr/>
            <p:nvPr/>
          </p:nvSpPr>
          <p:spPr>
            <a:xfrm>
              <a:off x="6863308" y="297519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4" name="타원 103"/>
            <p:cNvSpPr/>
            <p:nvPr/>
          </p:nvSpPr>
          <p:spPr>
            <a:xfrm>
              <a:off x="7743750" y="3135635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5" name="타원 104"/>
            <p:cNvSpPr/>
            <p:nvPr/>
          </p:nvSpPr>
          <p:spPr>
            <a:xfrm>
              <a:off x="6590134" y="232983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6" name="자유형 105"/>
            <p:cNvSpPr/>
            <p:nvPr/>
          </p:nvSpPr>
          <p:spPr>
            <a:xfrm>
              <a:off x="4591050" y="2324100"/>
              <a:ext cx="809625" cy="1390650"/>
            </a:xfrm>
            <a:custGeom>
              <a:avLst/>
              <a:gdLst>
                <a:gd name="connsiteX0" fmla="*/ 0 w 809625"/>
                <a:gd name="connsiteY0" fmla="*/ 619125 h 1390650"/>
                <a:gd name="connsiteX1" fmla="*/ 723900 w 809625"/>
                <a:gd name="connsiteY1" fmla="*/ 0 h 1390650"/>
                <a:gd name="connsiteX2" fmla="*/ 809625 w 809625"/>
                <a:gd name="connsiteY2" fmla="*/ 1390650 h 13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09625" h="1390650">
                  <a:moveTo>
                    <a:pt x="0" y="619125"/>
                  </a:moveTo>
                  <a:lnTo>
                    <a:pt x="723900" y="0"/>
                  </a:lnTo>
                  <a:lnTo>
                    <a:pt x="809625" y="139065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1517570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11015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사업개요</a:t>
            </a:r>
            <a:endParaRPr lang="en-US" altLang="ko-KR" sz="20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344488" y="662477"/>
            <a:ext cx="1046168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그룹 13"/>
          <p:cNvGrpSpPr/>
          <p:nvPr/>
        </p:nvGrpSpPr>
        <p:grpSpPr>
          <a:xfrm>
            <a:off x="570037" y="836712"/>
            <a:ext cx="1162110" cy="369332"/>
            <a:chOff x="1286687" y="1772816"/>
            <a:chExt cx="1162110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0550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사업 소개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706469" y="1265992"/>
            <a:ext cx="8350987" cy="7391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대학생이 멘토링 활동을 희망하는 </a:t>
            </a:r>
            <a:r>
              <a:rPr lang="ko-KR" altLang="en-US" sz="16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초중등학교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학생들에게 교과보충과 상담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학교생활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교우관계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진로 등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활동을 수행하고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그 대가로 장학금을 지급하는 사업</a:t>
            </a:r>
            <a:endParaRPr lang="en-US" altLang="ko-KR" sz="16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pic>
        <p:nvPicPr>
          <p:cNvPr id="32" name="그림 31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738436" y="3789040"/>
            <a:ext cx="8751068" cy="7391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대학생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대학생들의 지식과 경험을 나누는 가치 있는 근로 기회 제공</a:t>
            </a:r>
            <a:endParaRPr lang="en-US" altLang="ko-KR" sz="16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청소년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멘토링 지원을 통한 균등한 교육기회 제공으로 교육격차 해소에 기여</a:t>
            </a:r>
            <a:endParaRPr lang="en-US" altLang="ko-KR" sz="16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grpSp>
        <p:nvGrpSpPr>
          <p:cNvPr id="34" name="그룹 33"/>
          <p:cNvGrpSpPr/>
          <p:nvPr/>
        </p:nvGrpSpPr>
        <p:grpSpPr>
          <a:xfrm>
            <a:off x="570037" y="3347700"/>
            <a:ext cx="1162110" cy="369332"/>
            <a:chOff x="1286687" y="1772816"/>
            <a:chExt cx="1162110" cy="369332"/>
          </a:xfrm>
        </p:grpSpPr>
        <p:sp>
          <p:nvSpPr>
            <p:cNvPr id="35" name="TextBox 34"/>
            <p:cNvSpPr txBox="1"/>
            <p:nvPr/>
          </p:nvSpPr>
          <p:spPr>
            <a:xfrm>
              <a:off x="1393700" y="1772816"/>
              <a:ext cx="10550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사업 목적</a:t>
              </a:r>
            </a:p>
          </p:txBody>
        </p:sp>
        <p:sp>
          <p:nvSpPr>
            <p:cNvPr id="36" name="이등변 삼각형 35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0106352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11015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사업개요</a:t>
            </a:r>
            <a:endParaRPr lang="en-US" altLang="ko-KR" sz="20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344488" y="662477"/>
            <a:ext cx="1046168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그룹 13"/>
          <p:cNvGrpSpPr/>
          <p:nvPr/>
        </p:nvGrpSpPr>
        <p:grpSpPr>
          <a:xfrm>
            <a:off x="570037" y="836712"/>
            <a:ext cx="1162110" cy="369332"/>
            <a:chOff x="1286687" y="1772816"/>
            <a:chExt cx="1162110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0550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신청 대상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738436" y="1283618"/>
            <a:ext cx="4028667" cy="3944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참여대학 재학생 중 아래의 조건을 충족한 학생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pic>
        <p:nvPicPr>
          <p:cNvPr id="32" name="그림 31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747313" y="4014356"/>
            <a:ext cx="9000181" cy="31028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ko-KR" altLang="en-US" sz="1600" b="1" dirty="0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⦁ 대한민국 국적으로 외국대학에 재학 중인 대학생</a:t>
            </a:r>
          </a:p>
          <a:p>
            <a:pPr fontAlgn="base"/>
            <a:r>
              <a:rPr lang="ko-KR" altLang="en-US" sz="1600" b="1" dirty="0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⦁ </a:t>
            </a:r>
            <a:r>
              <a:rPr lang="ko-KR" altLang="en-US" sz="1600" b="1" spc="-150" dirty="0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휴학생</a:t>
            </a:r>
            <a:r>
              <a:rPr lang="en-US" altLang="ko-KR" sz="1600" b="1" spc="-150" dirty="0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1600" b="1" spc="-150" dirty="0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졸업생</a:t>
            </a:r>
            <a:r>
              <a:rPr lang="en-US" altLang="ko-KR" sz="1600" b="1" spc="-150" dirty="0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1600" b="1" spc="-150" dirty="0" err="1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자퇴생</a:t>
            </a:r>
            <a:r>
              <a:rPr lang="en-US" altLang="ko-KR" sz="1600" b="1" spc="-150" dirty="0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1600" b="1" spc="-150" dirty="0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대학원생</a:t>
            </a:r>
            <a:r>
              <a:rPr lang="en-US" altLang="ko-KR" sz="1600" b="1" spc="-150" dirty="0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1600" b="1" spc="-150" dirty="0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조기취업자</a:t>
            </a:r>
            <a:r>
              <a:rPr lang="ko-KR" altLang="en-US" sz="1600" b="1" spc="-150" baseline="30000" dirty="0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*</a:t>
            </a:r>
            <a:r>
              <a:rPr lang="en-US" altLang="ko-KR" sz="1600" b="1" spc="-150" dirty="0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1600" b="1" spc="-150" dirty="0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산업체 </a:t>
            </a:r>
            <a:r>
              <a:rPr lang="ko-KR" altLang="en-US" sz="1600" b="1" spc="-150" dirty="0" err="1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위탁생</a:t>
            </a:r>
            <a:r>
              <a:rPr lang="en-US" altLang="ko-KR" sz="1600" b="1" spc="-150" dirty="0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1600" b="1" spc="-150" dirty="0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시간제 </a:t>
            </a:r>
            <a:r>
              <a:rPr lang="ko-KR" altLang="en-US" sz="1600" b="1" spc="-150" dirty="0" err="1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등록생</a:t>
            </a:r>
            <a:r>
              <a:rPr lang="en-US" altLang="ko-KR" sz="1600" b="1" spc="-150" dirty="0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1600" b="1" spc="-150" dirty="0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평생교육시설 </a:t>
            </a:r>
            <a:r>
              <a:rPr lang="ko-KR" altLang="en-US" sz="1600" b="1" spc="-150" dirty="0" err="1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등록생</a:t>
            </a:r>
            <a:endParaRPr lang="en-US" altLang="ko-KR" sz="1600" b="1" spc="-150" dirty="0">
              <a:solidFill>
                <a:srgbClr val="404040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fontAlgn="base"/>
            <a:r>
              <a:rPr lang="ko-KR" altLang="en-US" sz="1600" b="1" dirty="0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* 조기취업자</a:t>
            </a:r>
            <a:r>
              <a:rPr lang="en-US" altLang="ko-KR" sz="1600" b="1" dirty="0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: </a:t>
            </a:r>
            <a:r>
              <a:rPr lang="ko-KR" altLang="en-US" sz="1600" b="1" dirty="0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재직증명서 및 </a:t>
            </a:r>
            <a:r>
              <a:rPr lang="en-US" altLang="ko-KR" sz="1600" b="1" dirty="0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4</a:t>
            </a:r>
            <a:r>
              <a:rPr lang="ko-KR" altLang="en-US" sz="1600" b="1" dirty="0" err="1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대보험</a:t>
            </a:r>
            <a:r>
              <a:rPr lang="ko-KR" altLang="en-US" sz="1600" b="1" dirty="0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가입내역이 확인되는 경우</a:t>
            </a:r>
            <a:r>
              <a:rPr lang="en-US" altLang="ko-KR" sz="1600" b="1" dirty="0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</a:t>
            </a:r>
            <a:r>
              <a:rPr lang="ko-KR" altLang="en-US" sz="1600" b="1" dirty="0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단</a:t>
            </a:r>
            <a:r>
              <a:rPr lang="en-US" altLang="ko-KR" sz="1600" b="1" dirty="0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1600" b="1" dirty="0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일용직</a:t>
            </a:r>
            <a:r>
              <a:rPr lang="en-US" altLang="ko-KR" sz="1600" b="1" dirty="0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1600" b="1" dirty="0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아르바이트</a:t>
            </a:r>
            <a:r>
              <a:rPr lang="en-US" altLang="ko-KR" sz="1600" b="1" dirty="0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1600" b="1" dirty="0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체험형 </a:t>
            </a:r>
            <a:endParaRPr lang="en-US" altLang="ko-KR" sz="1600" b="1" dirty="0">
              <a:solidFill>
                <a:srgbClr val="404040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fontAlgn="base"/>
            <a:r>
              <a:rPr lang="ko-KR" altLang="en-US" sz="1600" b="1" dirty="0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  인턴은 조기취업자에 해당하지 않음</a:t>
            </a:r>
            <a:r>
              <a:rPr lang="en-US" altLang="ko-KR" sz="1600" b="1" dirty="0"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  <a:endParaRPr lang="ko-KR" altLang="en-US" sz="1600" b="1" dirty="0">
              <a:solidFill>
                <a:srgbClr val="404040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※ 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신청 이후 학적 변동이 있을 경우 변동 당일의 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활동까지만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인정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0000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  - 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단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다음 학기 휴학을 위해 미리 휴학을 신청한 경우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재학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이수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학기까지 활동 인정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404040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600" b="1" dirty="0"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※ </a:t>
            </a:r>
            <a:r>
              <a:rPr lang="ko-KR" altLang="en-US" sz="1600" b="1" dirty="0"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졸업 </a:t>
            </a:r>
            <a:r>
              <a:rPr lang="ko-KR" altLang="en-US" sz="1600" b="1" dirty="0" err="1"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유예자</a:t>
            </a:r>
            <a:r>
              <a:rPr lang="en-US" altLang="ko-KR" sz="1600" b="1" dirty="0"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1600" b="1" dirty="0"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초과학기 등록자 등 멘토로 선발될 수 있는 ‘재학생’ 여부의 판단은 해당 대학의 학칙</a:t>
            </a:r>
            <a:endParaRPr lang="en-US" altLang="ko-KR" sz="1600" b="1" dirty="0">
              <a:solidFill>
                <a:srgbClr val="FF0000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600" b="1" dirty="0"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  </a:t>
            </a:r>
            <a:r>
              <a:rPr lang="ko-KR" altLang="en-US" sz="1600" b="1" dirty="0"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등 자체 학사운영에 따름</a:t>
            </a: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404040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404040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grpSp>
        <p:nvGrpSpPr>
          <p:cNvPr id="34" name="그룹 33"/>
          <p:cNvGrpSpPr/>
          <p:nvPr/>
        </p:nvGrpSpPr>
        <p:grpSpPr>
          <a:xfrm>
            <a:off x="578915" y="3573016"/>
            <a:ext cx="1367294" cy="369332"/>
            <a:chOff x="1286687" y="1772816"/>
            <a:chExt cx="1367294" cy="369332"/>
          </a:xfrm>
        </p:grpSpPr>
        <p:sp>
          <p:nvSpPr>
            <p:cNvPr id="35" name="TextBox 34"/>
            <p:cNvSpPr txBox="1"/>
            <p:nvPr/>
          </p:nvSpPr>
          <p:spPr>
            <a:xfrm>
              <a:off x="1393700" y="1772816"/>
              <a:ext cx="126028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제외 대상자</a:t>
              </a:r>
            </a:p>
          </p:txBody>
        </p:sp>
        <p:sp>
          <p:nvSpPr>
            <p:cNvPr id="36" name="이등변 삼각형 35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2" name="직사각형 1">
            <a:extLst>
              <a:ext uri="{FF2B5EF4-FFF2-40B4-BE49-F238E27FC236}">
                <a16:creationId xmlns:a16="http://schemas.microsoft.com/office/drawing/2014/main" id="{DB52FCA4-68EA-4673-B05C-F12C62F78731}"/>
              </a:ext>
            </a:extLst>
          </p:cNvPr>
          <p:cNvSpPr/>
          <p:nvPr/>
        </p:nvSpPr>
        <p:spPr>
          <a:xfrm>
            <a:off x="867572" y="1785296"/>
            <a:ext cx="7920880" cy="154452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/>
            <a:r>
              <a:rPr lang="en-US" altLang="ko-KR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• (</a:t>
            </a:r>
            <a:r>
              <a:rPr lang="ko-KR" altLang="en-US" sz="14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자격기준</a:t>
            </a:r>
            <a:r>
              <a:rPr lang="en-US" altLang="ko-KR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  <a:r>
              <a:rPr lang="ko-KR" altLang="en-US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➊ 대한민국 국적 소지</a:t>
            </a:r>
            <a:r>
              <a:rPr lang="en-US" altLang="ko-KR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➋ 지원대상 대학의 재학생</a:t>
            </a:r>
            <a:r>
              <a:rPr lang="en-US" altLang="ko-KR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</a:t>
            </a:r>
            <a:r>
              <a:rPr lang="ko-KR" altLang="en-US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휴학생</a:t>
            </a:r>
            <a:r>
              <a:rPr lang="en-US" altLang="ko-KR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시간제 </a:t>
            </a:r>
            <a:r>
              <a:rPr lang="ko-KR" altLang="en-US" sz="1400" dirty="0" err="1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등록생</a:t>
            </a:r>
            <a:r>
              <a:rPr lang="ko-KR" altLang="en-US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등 제외</a:t>
            </a:r>
            <a:r>
              <a:rPr lang="en-US" altLang="ko-KR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</a:p>
          <a:p>
            <a:pPr fontAlgn="base"/>
            <a:r>
              <a:rPr lang="en-US" altLang="ko-KR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  </a:t>
            </a:r>
            <a:r>
              <a:rPr lang="ko-KR" altLang="en-US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➌「아동</a:t>
            </a:r>
            <a:r>
              <a:rPr lang="en-US" altLang="ko-KR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‧</a:t>
            </a:r>
            <a:r>
              <a:rPr lang="ko-KR" altLang="en-US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청소년의 성보호에 관한 </a:t>
            </a:r>
            <a:r>
              <a:rPr lang="ko-KR" altLang="en-US" sz="1400" dirty="0" err="1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법률」등</a:t>
            </a:r>
            <a:r>
              <a:rPr lang="ko-KR" altLang="en-US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관련 결격사유에 해당하지 않는 자</a:t>
            </a:r>
          </a:p>
          <a:p>
            <a:pPr fontAlgn="base"/>
            <a:r>
              <a:rPr lang="en-US" altLang="ko-KR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• (</a:t>
            </a:r>
            <a:r>
              <a:rPr lang="ko-KR" altLang="en-US" sz="14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성적기준</a:t>
            </a:r>
            <a:r>
              <a:rPr lang="en-US" altLang="ko-KR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 </a:t>
            </a:r>
            <a:r>
              <a:rPr lang="ko-KR" altLang="en-US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성적기준 </a:t>
            </a:r>
            <a:r>
              <a:rPr lang="en-US" altLang="ko-KR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C</a:t>
            </a:r>
            <a:r>
              <a:rPr lang="en-US" altLang="ko-KR" sz="1400" baseline="300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0</a:t>
            </a:r>
            <a:r>
              <a:rPr lang="en-US" altLang="ko-KR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(70</a:t>
            </a:r>
            <a:r>
              <a:rPr lang="ko-KR" altLang="en-US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점</a:t>
            </a:r>
            <a:r>
              <a:rPr lang="en-US" altLang="ko-KR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/100</a:t>
            </a:r>
            <a:r>
              <a:rPr lang="ko-KR" altLang="en-US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점 만점</a:t>
            </a:r>
            <a:r>
              <a:rPr lang="en-US" altLang="ko-KR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 </a:t>
            </a:r>
            <a:r>
              <a:rPr lang="ko-KR" altLang="en-US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이상을 충족하는 자</a:t>
            </a:r>
          </a:p>
          <a:p>
            <a:pPr fontAlgn="base"/>
            <a:r>
              <a:rPr lang="en-US" altLang="ko-KR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※ </a:t>
            </a:r>
            <a:r>
              <a:rPr lang="ko-KR" altLang="en-US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학칙 등에 따라 징계 중인 경우 해당기간 내 사업참여 불가</a:t>
            </a:r>
            <a:r>
              <a:rPr lang="en-US" altLang="ko-KR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14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대학 내 자체선발기준 수립 필수</a:t>
            </a:r>
            <a:endParaRPr lang="ko-KR" altLang="en-US" sz="1400" dirty="0">
              <a:solidFill>
                <a:schemeClr val="tx1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fontAlgn="base"/>
            <a:r>
              <a:rPr lang="en-US" altLang="ko-KR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※ </a:t>
            </a:r>
            <a:r>
              <a:rPr lang="ko-KR" altLang="en-US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대학의 추천에 따라 한국장학재단에서 승인하는 경우 재학 중 </a:t>
            </a:r>
            <a:r>
              <a:rPr lang="en-US" altLang="ko-KR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1</a:t>
            </a:r>
            <a:r>
              <a:rPr lang="ko-KR" altLang="en-US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회에 한해 성적기준 적용 완화</a:t>
            </a:r>
            <a:endParaRPr lang="en-US" altLang="ko-KR" sz="1400" dirty="0">
              <a:solidFill>
                <a:schemeClr val="tx1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fontAlgn="base"/>
            <a:r>
              <a:rPr lang="en-US" altLang="ko-KR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  (</a:t>
            </a:r>
            <a:r>
              <a:rPr lang="ko-KR" altLang="en-US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교</a:t>
            </a:r>
            <a:r>
              <a:rPr lang="en-US" altLang="ko-KR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‧</a:t>
            </a:r>
            <a:r>
              <a:rPr lang="ko-KR" altLang="en-US" sz="1400" dirty="0" err="1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사대생</a:t>
            </a:r>
            <a:r>
              <a:rPr lang="ko-KR" altLang="en-US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등 대학생 </a:t>
            </a:r>
            <a:r>
              <a:rPr lang="ko-KR" altLang="en-US" sz="1400" dirty="0" err="1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튜터링</a:t>
            </a:r>
            <a:r>
              <a:rPr lang="ko-KR" altLang="en-US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사업 승인이력 포함</a:t>
            </a:r>
            <a:r>
              <a:rPr lang="en-US" altLang="ko-KR" sz="14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  <a:endParaRPr lang="ko-KR" altLang="en-US" sz="1400" dirty="0">
              <a:solidFill>
                <a:schemeClr val="tx1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248971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11015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사업개요</a:t>
            </a:r>
            <a:endParaRPr lang="en-US" altLang="ko-KR" sz="20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344488" y="662477"/>
            <a:ext cx="1046168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2" name="그림 31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1575275"/>
              </p:ext>
            </p:extLst>
          </p:nvPr>
        </p:nvGraphicFramePr>
        <p:xfrm>
          <a:off x="560512" y="731452"/>
          <a:ext cx="8784976" cy="581094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40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448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00100"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14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사업 기간</a:t>
                      </a: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176213" indent="-176213" algn="l" defTabSz="914400" rtl="0" eaLnBrk="1" latinLnBrk="1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2023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년 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3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월 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~ 2024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년 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2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월</a:t>
                      </a:r>
                      <a:endParaRPr lang="en-US" altLang="ko-KR" sz="1500" b="1" kern="1200" spc="-15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  <a:p>
                      <a:pPr marL="0" indent="0" algn="l" defTabSz="914400" rtl="0" eaLnBrk="1" latinLnBrk="1" hangingPunct="1">
                        <a:buFont typeface="Arial" panose="020B0604020202020204" pitchFamily="34" charset="0"/>
                        <a:buNone/>
                      </a:pPr>
                      <a:r>
                        <a:rPr lang="en-US" altLang="ko-KR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    (1</a:t>
                      </a:r>
                      <a:r>
                        <a:rPr lang="ko-KR" altLang="en-US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학기</a:t>
                      </a:r>
                      <a:r>
                        <a:rPr lang="en-US" altLang="ko-KR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) </a:t>
                      </a:r>
                      <a:r>
                        <a:rPr lang="en-US" altLang="ko-KR" sz="1400" b="0" kern="1200" spc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2023</a:t>
                      </a:r>
                      <a:r>
                        <a:rPr lang="ko-KR" altLang="en-US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년 </a:t>
                      </a:r>
                      <a:r>
                        <a:rPr lang="en-US" altLang="ko-KR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3</a:t>
                      </a:r>
                      <a:r>
                        <a:rPr lang="ko-KR" altLang="en-US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월 </a:t>
                      </a:r>
                      <a:r>
                        <a:rPr lang="en-US" altLang="ko-KR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~ </a:t>
                      </a:r>
                      <a:r>
                        <a:rPr lang="en-US" altLang="ko-KR" sz="1400" b="0" kern="1200" spc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2023</a:t>
                      </a:r>
                      <a:r>
                        <a:rPr lang="ko-KR" altLang="en-US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년 </a:t>
                      </a:r>
                      <a:r>
                        <a:rPr lang="en-US" altLang="ko-KR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8</a:t>
                      </a:r>
                      <a:r>
                        <a:rPr lang="ko-KR" altLang="en-US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월</a:t>
                      </a:r>
                      <a:endParaRPr lang="en-US" altLang="ko-KR" sz="1400" b="0" kern="1200" spc="-15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  <a:p>
                      <a:pPr marL="0" indent="0" algn="l" defTabSz="914400" rtl="0" eaLnBrk="1" latinLnBrk="1" hangingPunct="1">
                        <a:buFont typeface="Arial" panose="020B0604020202020204" pitchFamily="34" charset="0"/>
                        <a:buNone/>
                      </a:pPr>
                      <a:r>
                        <a:rPr lang="en-US" altLang="ko-KR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    (2</a:t>
                      </a:r>
                      <a:r>
                        <a:rPr lang="ko-KR" altLang="en-US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학기</a:t>
                      </a:r>
                      <a:r>
                        <a:rPr lang="en-US" altLang="ko-KR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) </a:t>
                      </a:r>
                      <a:r>
                        <a:rPr lang="en-US" altLang="ko-KR" sz="1400" b="0" kern="1200" spc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2023</a:t>
                      </a:r>
                      <a:r>
                        <a:rPr lang="ko-KR" altLang="en-US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년 </a:t>
                      </a:r>
                      <a:r>
                        <a:rPr lang="en-US" altLang="ko-KR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9</a:t>
                      </a:r>
                      <a:r>
                        <a:rPr lang="ko-KR" altLang="en-US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월 </a:t>
                      </a:r>
                      <a:r>
                        <a:rPr lang="en-US" altLang="ko-KR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~ </a:t>
                      </a:r>
                      <a:r>
                        <a:rPr lang="en-US" altLang="ko-KR" sz="1400" b="0" kern="1200" spc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2024</a:t>
                      </a:r>
                      <a:r>
                        <a:rPr lang="ko-KR" altLang="en-US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년 </a:t>
                      </a:r>
                      <a:r>
                        <a:rPr lang="en-US" altLang="ko-KR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2</a:t>
                      </a:r>
                      <a:r>
                        <a:rPr lang="ko-KR" altLang="en-US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월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92190"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14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활동 기관</a:t>
                      </a: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176213" indent="-176213" algn="l" defTabSz="914400" rtl="0" eaLnBrk="1" latinLnBrk="1" hangingPunct="1">
                        <a:lnSpc>
                          <a:spcPct val="12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전국 초 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· 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중 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· 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고교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(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특수학교 포함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), 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지역아동센터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,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 학교 밖 청소년지원센터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*</a:t>
                      </a:r>
                      <a:r>
                        <a:rPr lang="en-US" altLang="ko-KR" sz="15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, VMS, 1365</a:t>
                      </a:r>
                      <a:r>
                        <a:rPr lang="en-US" altLang="ko-KR" sz="14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(</a:t>
                      </a:r>
                      <a:r>
                        <a:rPr lang="ko-KR" altLang="en-US" sz="1400" b="0" kern="1200" spc="-150" baseline="0" dirty="0" err="1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정부인증포털</a:t>
                      </a:r>
                      <a:r>
                        <a:rPr lang="en-US" altLang="ko-KR" sz="14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)</a:t>
                      </a:r>
                      <a:r>
                        <a:rPr lang="ko-KR" altLang="en-US" sz="15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 등록</a:t>
                      </a:r>
                      <a:r>
                        <a:rPr lang="ko-KR" altLang="en-US" sz="1500" b="1" kern="1200" spc="-17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 시설</a:t>
                      </a:r>
                      <a:r>
                        <a:rPr lang="en-US" altLang="ko-KR" sz="1500" b="1" kern="1200" spc="-17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,</a:t>
                      </a:r>
                      <a:r>
                        <a:rPr lang="ko-KR" altLang="en-US" sz="1500" b="1" kern="1200" spc="-17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 청소년방과후아카데미 운영시설</a:t>
                      </a:r>
                      <a:r>
                        <a:rPr lang="en-US" altLang="ko-KR" sz="1400" b="0" kern="1200" spc="-17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(</a:t>
                      </a:r>
                      <a:r>
                        <a:rPr lang="ko-KR" altLang="en-US" sz="1400" b="0" kern="1200" spc="-17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한국청소년활동진흥원 인증</a:t>
                      </a:r>
                      <a:r>
                        <a:rPr lang="en-US" altLang="ko-KR" sz="1400" b="0" kern="1200" spc="-17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), </a:t>
                      </a:r>
                      <a:r>
                        <a:rPr lang="ko-KR" altLang="en-US" sz="1400" b="1" kern="1200" spc="-17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한국장학재단</a:t>
                      </a:r>
                      <a:r>
                        <a:rPr lang="ko-KR" altLang="en-US" sz="1500" b="1" kern="1200" spc="-17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으로 제한</a:t>
                      </a:r>
                      <a:endParaRPr lang="en-US" altLang="ko-KR" sz="1500" b="1" kern="1200" spc="-170" baseline="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  <a:p>
                      <a:pPr marL="0" indent="0" algn="l" defTabSz="914400" rtl="0" eaLnBrk="1" latinLnBrk="1" hangingPunct="1">
                        <a:lnSpc>
                          <a:spcPct val="12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altLang="ko-KR" sz="14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※ </a:t>
                      </a:r>
                      <a:r>
                        <a:rPr lang="ko-KR" altLang="en-US" sz="14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아동권리보장원</a:t>
                      </a:r>
                      <a:r>
                        <a:rPr lang="en-US" altLang="ko-KR" sz="14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(www.icareinfo.go.kr), </a:t>
                      </a:r>
                      <a:r>
                        <a:rPr lang="ko-KR" altLang="en-US" sz="14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보건복지부 사회복지자원봉사인증관리센터 </a:t>
                      </a:r>
                      <a:r>
                        <a:rPr lang="en-US" altLang="ko-KR" sz="14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VMS</a:t>
                      </a:r>
                    </a:p>
                    <a:p>
                      <a:pPr marL="0" marR="0" lvl="0" indent="176213" algn="l" defTabSz="914400" rtl="0" eaLnBrk="1" fontAlgn="auto" latinLnBrk="1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ko-KR" sz="14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(www.vms.or.kr), </a:t>
                      </a:r>
                      <a:r>
                        <a:rPr lang="ko-KR" altLang="en-US" sz="14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행정자치부 자원봉사포탈 </a:t>
                      </a:r>
                      <a:r>
                        <a:rPr lang="en-US" altLang="ko-KR" sz="14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1365(www.1365.go.kr), </a:t>
                      </a:r>
                      <a:r>
                        <a:rPr lang="ko-KR" altLang="en-US" sz="1400" kern="1200" dirty="0" err="1">
                          <a:solidFill>
                            <a:srgbClr val="40404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청소년방과후아카데미</a:t>
                      </a:r>
                      <a:r>
                        <a:rPr lang="ko-KR" altLang="en-US" sz="1400" kern="1200" dirty="0">
                          <a:solidFill>
                            <a:srgbClr val="40404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   </a:t>
                      </a:r>
                      <a:endParaRPr lang="en-US" altLang="ko-KR" sz="1400" kern="1200" dirty="0">
                        <a:solidFill>
                          <a:srgbClr val="404040"/>
                        </a:solidFill>
                        <a:effectLst/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  <a:p>
                      <a:pPr marL="0" marR="0" lvl="0" indent="176213" algn="l" defTabSz="914400" rtl="0" eaLnBrk="1" fontAlgn="auto" latinLnBrk="1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ko-KR" sz="1400" kern="1200" dirty="0">
                          <a:solidFill>
                            <a:srgbClr val="40404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(www.youth.go.kr/yaca/index.do)</a:t>
                      </a:r>
                      <a:r>
                        <a:rPr lang="ko-KR" altLang="en-US" sz="14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에 등록되어 있는 시설로 제한함</a:t>
                      </a:r>
                      <a:endParaRPr lang="en-US" altLang="ko-KR" sz="1400" b="0" kern="1200" spc="-150" baseline="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  <a:p>
                      <a:pPr marL="0" indent="0" algn="l" defTabSz="914400" rtl="0" eaLnBrk="1" latinLnBrk="1" hangingPunct="1">
                        <a:lnSpc>
                          <a:spcPct val="12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altLang="ko-KR" sz="14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4747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※ </a:t>
                      </a:r>
                      <a:r>
                        <a:rPr lang="ko-KR" altLang="en-US" sz="1400" b="1" kern="1200" spc="-150" baseline="0" dirty="0" err="1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4747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어린이집</a:t>
                      </a:r>
                      <a:r>
                        <a:rPr lang="en-US" altLang="ko-KR" sz="14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4747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, </a:t>
                      </a:r>
                      <a:r>
                        <a:rPr lang="ko-KR" altLang="en-US" sz="14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4747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유치원</a:t>
                      </a:r>
                      <a:r>
                        <a:rPr lang="en-US" altLang="ko-KR" sz="14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4747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, </a:t>
                      </a:r>
                      <a:r>
                        <a:rPr lang="ko-KR" altLang="en-US" sz="14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4747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노인복지시설 등 활동 불가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0080"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14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멘티</a:t>
                      </a: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176213" indent="-176213" algn="l" defTabSz="914400" rtl="0" eaLnBrk="1" latinLnBrk="1" hangingPunct="1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500" b="1" kern="1200" spc="-150" dirty="0" err="1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초중등학교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 학생</a:t>
                      </a:r>
                      <a:r>
                        <a:rPr lang="en-US" altLang="ko-KR" sz="1500" b="1" kern="1200" spc="-150" baseline="3000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*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(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특수학교 및 학교 밖 청소년 포함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24136"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1400" b="1" kern="1200" spc="-15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활동 시간</a:t>
                      </a: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1" hangingPunct="1"/>
                      <a:endParaRPr lang="en-US" altLang="ko-KR" sz="1500" b="0" kern="1200" spc="-15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  <a:p>
                      <a:pPr marL="0" algn="l" defTabSz="914400" rtl="0" eaLnBrk="1" latinLnBrk="1" hangingPunct="1"/>
                      <a:endParaRPr lang="en-US" altLang="ko-KR" sz="1500" b="0" kern="1200" spc="-15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  <a:p>
                      <a:pPr marL="0" algn="l" defTabSz="914400" rtl="0" eaLnBrk="1" latinLnBrk="1" hangingPunct="1"/>
                      <a:endParaRPr lang="en-US" altLang="ko-KR" sz="1500" b="0" kern="1200" spc="-15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  <a:p>
                      <a:pPr marL="0" algn="l" defTabSz="914400" rtl="0" eaLnBrk="1" latinLnBrk="1" hangingPunct="1"/>
                      <a:endParaRPr lang="en-US" altLang="ko-KR" sz="1500" b="0" kern="1200" spc="-15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  <a:p>
                      <a:pPr marL="0" indent="360363" algn="l" defTabSz="914400" rtl="0" eaLnBrk="1" latinLnBrk="1" hangingPunct="1"/>
                      <a:r>
                        <a:rPr lang="en-US" altLang="ko-KR" sz="12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4747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※ </a:t>
                      </a:r>
                      <a:r>
                        <a:rPr lang="ko-KR" altLang="en-US" sz="12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4747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활동시간은 소속대학에 따라 상이할 수 있음</a:t>
                      </a:r>
                      <a:endParaRPr lang="ko-KR" altLang="en-US" sz="1100" b="1" kern="1200" spc="-15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rgbClr val="FF4747"/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1400" b="1" kern="1200" spc="-15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활동 장소</a:t>
                      </a: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180975" marR="0" indent="-180975" algn="l" defTabSz="914400" rtl="0" eaLnBrk="1" fontAlgn="auto" latinLnBrk="1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대면 멘토링의 경우 멘티 소속학교로 하되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, 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멘토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, </a:t>
                      </a:r>
                      <a:r>
                        <a:rPr lang="ko-KR" altLang="en-US" sz="1500" b="1" kern="1200" spc="-150" dirty="0" err="1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초중등학교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(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기관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) 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및 멘티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,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 대학 간 협의를 통해 </a:t>
                      </a:r>
                      <a:endParaRPr lang="en-US" altLang="ko-KR" sz="1500" b="1" kern="1200" spc="-15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rgbClr val="FF0000"/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    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활동장소 변경 가능</a:t>
                      </a:r>
                      <a:endParaRPr lang="en-US" altLang="ko-KR" sz="1500" b="1" kern="1200" spc="-15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rgbClr val="FF0000"/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  </a:t>
                      </a:r>
                      <a:r>
                        <a:rPr lang="en-US" altLang="ko-KR" sz="13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※ </a:t>
                      </a:r>
                      <a:r>
                        <a:rPr lang="ko-KR" altLang="en-US" sz="13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장소변경은 공공시설로 한하며</a:t>
                      </a:r>
                      <a:r>
                        <a:rPr lang="en-US" altLang="ko-KR" sz="13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, </a:t>
                      </a:r>
                      <a:r>
                        <a:rPr lang="ko-KR" altLang="en-US" sz="13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학습보충 및 상담 등 교육활동 이외에 부적절한 상황이 발생하지 않도록 유의</a:t>
                      </a:r>
                      <a:endParaRPr lang="en-US" altLang="ko-KR" sz="1300" b="0" kern="1200" spc="-15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14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활동 내용</a:t>
                      </a: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180975" indent="-180975" algn="l" defTabSz="914400" rtl="0" eaLnBrk="1" latinLnBrk="1" hangingPunct="1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500" b="1" kern="1200" spc="-150" dirty="0" err="1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초중등학교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 학생을 대상으로 학습보충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, 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상담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(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학교생활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·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교우관계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·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진로 등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) 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및 피드백 등 지원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8723512"/>
              </p:ext>
            </p:extLst>
          </p:nvPr>
        </p:nvGraphicFramePr>
        <p:xfrm>
          <a:off x="2360712" y="4194454"/>
          <a:ext cx="6604000" cy="83667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2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16024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연간 최소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1</a:t>
                      </a:r>
                      <a:r>
                        <a:rPr lang="ko-KR" altLang="en-US" sz="12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일 최대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주당 최대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학기당 최대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6024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학기 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방학 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kern="1200" spc="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10</a:t>
                      </a:r>
                      <a:r>
                        <a:rPr lang="ko-KR" altLang="en-US" sz="1200" b="0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시간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8</a:t>
                      </a:r>
                      <a:r>
                        <a:rPr lang="ko-KR" altLang="en-US" sz="12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시간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kern="1200" spc="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20</a:t>
                      </a:r>
                      <a:r>
                        <a:rPr lang="ko-KR" altLang="en-US" sz="1200" b="0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시간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kern="1200" spc="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40</a:t>
                      </a:r>
                      <a:r>
                        <a:rPr lang="ko-KR" altLang="en-US" sz="1200" b="0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시간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kern="1200" spc="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520</a:t>
                      </a:r>
                      <a:r>
                        <a:rPr lang="ko-KR" altLang="en-US" sz="12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시간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80532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_wowns\Desktop\Desktop\colorcop (1)\B_01_001\기본형 시그니처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479" y="186760"/>
            <a:ext cx="1632933" cy="515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pSp>
        <p:nvGrpSpPr>
          <p:cNvPr id="58" name="그룹 57"/>
          <p:cNvGrpSpPr/>
          <p:nvPr/>
        </p:nvGrpSpPr>
        <p:grpSpPr>
          <a:xfrm>
            <a:off x="5529064" y="2587130"/>
            <a:ext cx="4376936" cy="1304855"/>
            <a:chOff x="5673080" y="2276872"/>
            <a:chExt cx="4376936" cy="1304855"/>
          </a:xfrm>
        </p:grpSpPr>
        <p:sp>
          <p:nvSpPr>
            <p:cNvPr id="7" name="TextBox 6"/>
            <p:cNvSpPr txBox="1"/>
            <p:nvPr/>
          </p:nvSpPr>
          <p:spPr>
            <a:xfrm>
              <a:off x="5936647" y="2276872"/>
              <a:ext cx="61427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3600" spc="-30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>
                      <a:alpha val="70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02</a:t>
              </a:r>
              <a:endParaRPr lang="ko-KR" altLang="en-US" sz="3600" spc="-30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alpha val="70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6" name="직선 연결선 5"/>
            <p:cNvCxnSpPr/>
            <p:nvPr/>
          </p:nvCxnSpPr>
          <p:spPr>
            <a:xfrm>
              <a:off x="5673080" y="2960077"/>
              <a:ext cx="4376936" cy="0"/>
            </a:xfrm>
            <a:prstGeom prst="line">
              <a:avLst/>
            </a:prstGeom>
            <a:ln w="12700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TextBox 3"/>
            <p:cNvSpPr txBox="1"/>
            <p:nvPr/>
          </p:nvSpPr>
          <p:spPr>
            <a:xfrm>
              <a:off x="5936647" y="2996952"/>
              <a:ext cx="304121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32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활동신청 및 선발</a:t>
              </a:r>
              <a:endParaRPr lang="en-US" altLang="ko-KR" sz="32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  <p:grpSp>
        <p:nvGrpSpPr>
          <p:cNvPr id="59" name="그룹 58"/>
          <p:cNvGrpSpPr/>
          <p:nvPr/>
        </p:nvGrpSpPr>
        <p:grpSpPr>
          <a:xfrm>
            <a:off x="416496" y="952500"/>
            <a:ext cx="5039674" cy="5060136"/>
            <a:chOff x="2047280" y="523280"/>
            <a:chExt cx="5790232" cy="5813748"/>
          </a:xfrm>
        </p:grpSpPr>
        <p:sp>
          <p:nvSpPr>
            <p:cNvPr id="60" name="십이각형 59"/>
            <p:cNvSpPr/>
            <p:nvPr/>
          </p:nvSpPr>
          <p:spPr>
            <a:xfrm rot="620411">
              <a:off x="2183435" y="659436"/>
              <a:ext cx="5539132" cy="5539130"/>
            </a:xfrm>
            <a:prstGeom prst="dodecagon">
              <a:avLst/>
            </a:pr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1" name="자유형 60"/>
            <p:cNvSpPr/>
            <p:nvPr/>
          </p:nvSpPr>
          <p:spPr>
            <a:xfrm>
              <a:off x="2095500" y="558800"/>
              <a:ext cx="4064000" cy="4038600"/>
            </a:xfrm>
            <a:custGeom>
              <a:avLst/>
              <a:gdLst>
                <a:gd name="connsiteX0" fmla="*/ 2622550 w 4064000"/>
                <a:gd name="connsiteY0" fmla="*/ 0 h 4038600"/>
                <a:gd name="connsiteX1" fmla="*/ 2895600 w 4064000"/>
                <a:gd name="connsiteY1" fmla="*/ 831850 h 4038600"/>
                <a:gd name="connsiteX2" fmla="*/ 2254250 w 4064000"/>
                <a:gd name="connsiteY2" fmla="*/ 1682750 h 4038600"/>
                <a:gd name="connsiteX3" fmla="*/ 2101850 w 4064000"/>
                <a:gd name="connsiteY3" fmla="*/ 806450 h 4038600"/>
                <a:gd name="connsiteX4" fmla="*/ 2914650 w 4064000"/>
                <a:gd name="connsiteY4" fmla="*/ 825500 h 4038600"/>
                <a:gd name="connsiteX5" fmla="*/ 3848100 w 4064000"/>
                <a:gd name="connsiteY5" fmla="*/ 1435100 h 4038600"/>
                <a:gd name="connsiteX6" fmla="*/ 3289300 w 4064000"/>
                <a:gd name="connsiteY6" fmla="*/ 387350 h 4038600"/>
                <a:gd name="connsiteX7" fmla="*/ 2908300 w 4064000"/>
                <a:gd name="connsiteY7" fmla="*/ 838200 h 4038600"/>
                <a:gd name="connsiteX8" fmla="*/ 2482850 w 4064000"/>
                <a:gd name="connsiteY8" fmla="*/ 2381250 h 4038600"/>
                <a:gd name="connsiteX9" fmla="*/ 1606550 w 4064000"/>
                <a:gd name="connsiteY9" fmla="*/ 2197100 h 4038600"/>
                <a:gd name="connsiteX10" fmla="*/ 2228850 w 4064000"/>
                <a:gd name="connsiteY10" fmla="*/ 1695450 h 4038600"/>
                <a:gd name="connsiteX11" fmla="*/ 1231900 w 4064000"/>
                <a:gd name="connsiteY11" fmla="*/ 501650 h 4038600"/>
                <a:gd name="connsiteX12" fmla="*/ 1593850 w 4064000"/>
                <a:gd name="connsiteY12" fmla="*/ 2203450 h 4038600"/>
                <a:gd name="connsiteX13" fmla="*/ 996950 w 4064000"/>
                <a:gd name="connsiteY13" fmla="*/ 1504950 h 4038600"/>
                <a:gd name="connsiteX14" fmla="*/ 266700 w 4064000"/>
                <a:gd name="connsiteY14" fmla="*/ 1631950 h 4038600"/>
                <a:gd name="connsiteX15" fmla="*/ 552450 w 4064000"/>
                <a:gd name="connsiteY15" fmla="*/ 2171700 h 4038600"/>
                <a:gd name="connsiteX16" fmla="*/ 996950 w 4064000"/>
                <a:gd name="connsiteY16" fmla="*/ 1504950 h 4038600"/>
                <a:gd name="connsiteX17" fmla="*/ 1022350 w 4064000"/>
                <a:gd name="connsiteY17" fmla="*/ 3086100 h 4038600"/>
                <a:gd name="connsiteX18" fmla="*/ 2470150 w 4064000"/>
                <a:gd name="connsiteY18" fmla="*/ 2381250 h 4038600"/>
                <a:gd name="connsiteX19" fmla="*/ 2451100 w 4064000"/>
                <a:gd name="connsiteY19" fmla="*/ 3289300 h 4038600"/>
                <a:gd name="connsiteX20" fmla="*/ 1035050 w 4064000"/>
                <a:gd name="connsiteY20" fmla="*/ 3073400 h 4038600"/>
                <a:gd name="connsiteX21" fmla="*/ 0 w 4064000"/>
                <a:gd name="connsiteY21" fmla="*/ 3067050 h 4038600"/>
                <a:gd name="connsiteX22" fmla="*/ 546100 w 4064000"/>
                <a:gd name="connsiteY22" fmla="*/ 2152650 h 4038600"/>
                <a:gd name="connsiteX23" fmla="*/ 1022350 w 4064000"/>
                <a:gd name="connsiteY23" fmla="*/ 3098800 h 4038600"/>
                <a:gd name="connsiteX24" fmla="*/ 812800 w 4064000"/>
                <a:gd name="connsiteY24" fmla="*/ 3854450 h 4038600"/>
                <a:gd name="connsiteX25" fmla="*/ 1504950 w 4064000"/>
                <a:gd name="connsiteY25" fmla="*/ 4038600 h 4038600"/>
                <a:gd name="connsiteX26" fmla="*/ 2425700 w 4064000"/>
                <a:gd name="connsiteY26" fmla="*/ 3282950 h 4038600"/>
                <a:gd name="connsiteX27" fmla="*/ 2844800 w 4064000"/>
                <a:gd name="connsiteY27" fmla="*/ 3549650 h 4038600"/>
                <a:gd name="connsiteX28" fmla="*/ 3321050 w 4064000"/>
                <a:gd name="connsiteY28" fmla="*/ 3143250 h 4038600"/>
                <a:gd name="connsiteX29" fmla="*/ 3854450 w 4064000"/>
                <a:gd name="connsiteY29" fmla="*/ 3308350 h 4038600"/>
                <a:gd name="connsiteX30" fmla="*/ 3898900 w 4064000"/>
                <a:gd name="connsiteY30" fmla="*/ 2470150 h 4038600"/>
                <a:gd name="connsiteX31" fmla="*/ 3238500 w 4064000"/>
                <a:gd name="connsiteY31" fmla="*/ 1771650 h 4038600"/>
                <a:gd name="connsiteX32" fmla="*/ 3841750 w 4064000"/>
                <a:gd name="connsiteY32" fmla="*/ 1441450 h 4038600"/>
                <a:gd name="connsiteX33" fmla="*/ 4064000 w 4064000"/>
                <a:gd name="connsiteY33" fmla="*/ 285750 h 4038600"/>
                <a:gd name="connsiteX34" fmla="*/ 3295650 w 4064000"/>
                <a:gd name="connsiteY34" fmla="*/ 381000 h 403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4064000" h="4038600">
                  <a:moveTo>
                    <a:pt x="2622550" y="0"/>
                  </a:moveTo>
                  <a:lnTo>
                    <a:pt x="2895600" y="831850"/>
                  </a:lnTo>
                  <a:lnTo>
                    <a:pt x="2254250" y="1682750"/>
                  </a:lnTo>
                  <a:lnTo>
                    <a:pt x="2101850" y="806450"/>
                  </a:lnTo>
                  <a:lnTo>
                    <a:pt x="2914650" y="825500"/>
                  </a:lnTo>
                  <a:lnTo>
                    <a:pt x="3848100" y="1435100"/>
                  </a:lnTo>
                  <a:lnTo>
                    <a:pt x="3289300" y="387350"/>
                  </a:lnTo>
                  <a:lnTo>
                    <a:pt x="2908300" y="838200"/>
                  </a:lnTo>
                  <a:lnTo>
                    <a:pt x="2482850" y="2381250"/>
                  </a:lnTo>
                  <a:lnTo>
                    <a:pt x="1606550" y="2197100"/>
                  </a:lnTo>
                  <a:lnTo>
                    <a:pt x="2228850" y="1695450"/>
                  </a:lnTo>
                  <a:lnTo>
                    <a:pt x="1231900" y="501650"/>
                  </a:lnTo>
                  <a:lnTo>
                    <a:pt x="1593850" y="2203450"/>
                  </a:lnTo>
                  <a:lnTo>
                    <a:pt x="996950" y="1504950"/>
                  </a:lnTo>
                  <a:lnTo>
                    <a:pt x="266700" y="1631950"/>
                  </a:lnTo>
                  <a:lnTo>
                    <a:pt x="552450" y="2171700"/>
                  </a:lnTo>
                  <a:lnTo>
                    <a:pt x="996950" y="1504950"/>
                  </a:lnTo>
                  <a:lnTo>
                    <a:pt x="1022350" y="3086100"/>
                  </a:lnTo>
                  <a:lnTo>
                    <a:pt x="2470150" y="2381250"/>
                  </a:lnTo>
                  <a:lnTo>
                    <a:pt x="2451100" y="3289300"/>
                  </a:lnTo>
                  <a:lnTo>
                    <a:pt x="1035050" y="3073400"/>
                  </a:lnTo>
                  <a:lnTo>
                    <a:pt x="0" y="3067050"/>
                  </a:lnTo>
                  <a:lnTo>
                    <a:pt x="546100" y="2152650"/>
                  </a:lnTo>
                  <a:lnTo>
                    <a:pt x="1022350" y="3098800"/>
                  </a:lnTo>
                  <a:lnTo>
                    <a:pt x="812800" y="3854450"/>
                  </a:lnTo>
                  <a:lnTo>
                    <a:pt x="1504950" y="4038600"/>
                  </a:lnTo>
                  <a:lnTo>
                    <a:pt x="2425700" y="3282950"/>
                  </a:lnTo>
                  <a:lnTo>
                    <a:pt x="2844800" y="3549650"/>
                  </a:lnTo>
                  <a:lnTo>
                    <a:pt x="3321050" y="3143250"/>
                  </a:lnTo>
                  <a:lnTo>
                    <a:pt x="3854450" y="3308350"/>
                  </a:lnTo>
                  <a:lnTo>
                    <a:pt x="3898900" y="2470150"/>
                  </a:lnTo>
                  <a:lnTo>
                    <a:pt x="3238500" y="1771650"/>
                  </a:lnTo>
                  <a:lnTo>
                    <a:pt x="3841750" y="1441450"/>
                  </a:lnTo>
                  <a:lnTo>
                    <a:pt x="4064000" y="285750"/>
                  </a:lnTo>
                  <a:lnTo>
                    <a:pt x="3295650" y="3810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2" name="자유형 61"/>
            <p:cNvSpPr/>
            <p:nvPr/>
          </p:nvSpPr>
          <p:spPr>
            <a:xfrm>
              <a:off x="4337050" y="1752600"/>
              <a:ext cx="3467100" cy="3016250"/>
            </a:xfrm>
            <a:custGeom>
              <a:avLst/>
              <a:gdLst>
                <a:gd name="connsiteX0" fmla="*/ 0 w 3467100"/>
                <a:gd name="connsiteY0" fmla="*/ 508000 h 3016250"/>
                <a:gd name="connsiteX1" fmla="*/ 501650 w 3467100"/>
                <a:gd name="connsiteY1" fmla="*/ 254000 h 3016250"/>
                <a:gd name="connsiteX2" fmla="*/ 1003300 w 3467100"/>
                <a:gd name="connsiteY2" fmla="*/ 577850 h 3016250"/>
                <a:gd name="connsiteX3" fmla="*/ 2292350 w 3467100"/>
                <a:gd name="connsiteY3" fmla="*/ 641350 h 3016250"/>
                <a:gd name="connsiteX4" fmla="*/ 1612900 w 3467100"/>
                <a:gd name="connsiteY4" fmla="*/ 254000 h 3016250"/>
                <a:gd name="connsiteX5" fmla="*/ 2209800 w 3467100"/>
                <a:gd name="connsiteY5" fmla="*/ 0 h 3016250"/>
                <a:gd name="connsiteX6" fmla="*/ 2305050 w 3467100"/>
                <a:gd name="connsiteY6" fmla="*/ 647700 h 3016250"/>
                <a:gd name="connsiteX7" fmla="*/ 2959100 w 3467100"/>
                <a:gd name="connsiteY7" fmla="*/ 38100 h 3016250"/>
                <a:gd name="connsiteX8" fmla="*/ 2590800 w 3467100"/>
                <a:gd name="connsiteY8" fmla="*/ 1270000 h 3016250"/>
                <a:gd name="connsiteX9" fmla="*/ 1670050 w 3467100"/>
                <a:gd name="connsiteY9" fmla="*/ 1289050 h 3016250"/>
                <a:gd name="connsiteX10" fmla="*/ 2159000 w 3467100"/>
                <a:gd name="connsiteY10" fmla="*/ 2724150 h 3016250"/>
                <a:gd name="connsiteX11" fmla="*/ 1625600 w 3467100"/>
                <a:gd name="connsiteY11" fmla="*/ 2108200 h 3016250"/>
                <a:gd name="connsiteX12" fmla="*/ 596900 w 3467100"/>
                <a:gd name="connsiteY12" fmla="*/ 2374900 h 3016250"/>
                <a:gd name="connsiteX13" fmla="*/ 558800 w 3467100"/>
                <a:gd name="connsiteY13" fmla="*/ 3016250 h 3016250"/>
                <a:gd name="connsiteX14" fmla="*/ 2133600 w 3467100"/>
                <a:gd name="connsiteY14" fmla="*/ 2724150 h 3016250"/>
                <a:gd name="connsiteX15" fmla="*/ 3200400 w 3467100"/>
                <a:gd name="connsiteY15" fmla="*/ 2914650 h 3016250"/>
                <a:gd name="connsiteX16" fmla="*/ 2908300 w 3467100"/>
                <a:gd name="connsiteY16" fmla="*/ 2019300 h 3016250"/>
                <a:gd name="connsiteX17" fmla="*/ 2152650 w 3467100"/>
                <a:gd name="connsiteY17" fmla="*/ 2724150 h 3016250"/>
                <a:gd name="connsiteX18" fmla="*/ 2571750 w 3467100"/>
                <a:gd name="connsiteY18" fmla="*/ 1276350 h 3016250"/>
                <a:gd name="connsiteX19" fmla="*/ 3467100 w 3467100"/>
                <a:gd name="connsiteY19" fmla="*/ 1435100 h 3016250"/>
                <a:gd name="connsiteX20" fmla="*/ 2444750 w 3467100"/>
                <a:gd name="connsiteY20" fmla="*/ 1797050 h 3016250"/>
                <a:gd name="connsiteX21" fmla="*/ 2901950 w 3467100"/>
                <a:gd name="connsiteY21" fmla="*/ 2044700 h 3016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467100" h="3016250">
                  <a:moveTo>
                    <a:pt x="0" y="508000"/>
                  </a:moveTo>
                  <a:lnTo>
                    <a:pt x="501650" y="254000"/>
                  </a:lnTo>
                  <a:lnTo>
                    <a:pt x="1003300" y="577850"/>
                  </a:lnTo>
                  <a:lnTo>
                    <a:pt x="2292350" y="641350"/>
                  </a:lnTo>
                  <a:lnTo>
                    <a:pt x="1612900" y="254000"/>
                  </a:lnTo>
                  <a:lnTo>
                    <a:pt x="2209800" y="0"/>
                  </a:lnTo>
                  <a:lnTo>
                    <a:pt x="2305050" y="647700"/>
                  </a:lnTo>
                  <a:lnTo>
                    <a:pt x="2959100" y="38100"/>
                  </a:lnTo>
                  <a:lnTo>
                    <a:pt x="2590800" y="1270000"/>
                  </a:lnTo>
                  <a:lnTo>
                    <a:pt x="1670050" y="1289050"/>
                  </a:lnTo>
                  <a:lnTo>
                    <a:pt x="2159000" y="2724150"/>
                  </a:lnTo>
                  <a:lnTo>
                    <a:pt x="1625600" y="2108200"/>
                  </a:lnTo>
                  <a:lnTo>
                    <a:pt x="596900" y="2374900"/>
                  </a:lnTo>
                  <a:lnTo>
                    <a:pt x="558800" y="3016250"/>
                  </a:lnTo>
                  <a:lnTo>
                    <a:pt x="2133600" y="2724150"/>
                  </a:lnTo>
                  <a:lnTo>
                    <a:pt x="3200400" y="2914650"/>
                  </a:lnTo>
                  <a:lnTo>
                    <a:pt x="2908300" y="2019300"/>
                  </a:lnTo>
                  <a:lnTo>
                    <a:pt x="2152650" y="2724150"/>
                  </a:lnTo>
                  <a:lnTo>
                    <a:pt x="2571750" y="1276350"/>
                  </a:lnTo>
                  <a:lnTo>
                    <a:pt x="3467100" y="1435100"/>
                  </a:lnTo>
                  <a:lnTo>
                    <a:pt x="2444750" y="1797050"/>
                  </a:lnTo>
                  <a:lnTo>
                    <a:pt x="2901950" y="20447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3" name="자유형 62"/>
            <p:cNvSpPr/>
            <p:nvPr/>
          </p:nvSpPr>
          <p:spPr>
            <a:xfrm>
              <a:off x="2584450" y="4406900"/>
              <a:ext cx="4013200" cy="1866900"/>
            </a:xfrm>
            <a:custGeom>
              <a:avLst/>
              <a:gdLst>
                <a:gd name="connsiteX0" fmla="*/ 336550 w 4013200"/>
                <a:gd name="connsiteY0" fmla="*/ 0 h 1866900"/>
                <a:gd name="connsiteX1" fmla="*/ 0 w 4013200"/>
                <a:gd name="connsiteY1" fmla="*/ 654050 h 1866900"/>
                <a:gd name="connsiteX2" fmla="*/ 1003300 w 4013200"/>
                <a:gd name="connsiteY2" fmla="*/ 190500 h 1866900"/>
                <a:gd name="connsiteX3" fmla="*/ 2292350 w 4013200"/>
                <a:gd name="connsiteY3" fmla="*/ 368300 h 1866900"/>
                <a:gd name="connsiteX4" fmla="*/ 1390650 w 4013200"/>
                <a:gd name="connsiteY4" fmla="*/ 984250 h 1866900"/>
                <a:gd name="connsiteX5" fmla="*/ 1028700 w 4013200"/>
                <a:gd name="connsiteY5" fmla="*/ 184150 h 1866900"/>
                <a:gd name="connsiteX6" fmla="*/ 1149350 w 4013200"/>
                <a:gd name="connsiteY6" fmla="*/ 1612900 h 1866900"/>
                <a:gd name="connsiteX7" fmla="*/ 1384300 w 4013200"/>
                <a:gd name="connsiteY7" fmla="*/ 952500 h 1866900"/>
                <a:gd name="connsiteX8" fmla="*/ 4013200 w 4013200"/>
                <a:gd name="connsiteY8" fmla="*/ 1377950 h 1866900"/>
                <a:gd name="connsiteX9" fmla="*/ 3911600 w 4013200"/>
                <a:gd name="connsiteY9" fmla="*/ 88900 h 1866900"/>
                <a:gd name="connsiteX10" fmla="*/ 2603500 w 4013200"/>
                <a:gd name="connsiteY10" fmla="*/ 755650 h 1866900"/>
                <a:gd name="connsiteX11" fmla="*/ 2590800 w 4013200"/>
                <a:gd name="connsiteY11" fmla="*/ 1866900 h 1866900"/>
                <a:gd name="connsiteX12" fmla="*/ 2305050 w 4013200"/>
                <a:gd name="connsiteY12" fmla="*/ 368300 h 1866900"/>
                <a:gd name="connsiteX13" fmla="*/ 2311400 w 4013200"/>
                <a:gd name="connsiteY13" fmla="*/ 381000 h 1866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013200" h="1866900">
                  <a:moveTo>
                    <a:pt x="336550" y="0"/>
                  </a:moveTo>
                  <a:lnTo>
                    <a:pt x="0" y="654050"/>
                  </a:lnTo>
                  <a:lnTo>
                    <a:pt x="1003300" y="190500"/>
                  </a:lnTo>
                  <a:lnTo>
                    <a:pt x="2292350" y="368300"/>
                  </a:lnTo>
                  <a:lnTo>
                    <a:pt x="1390650" y="984250"/>
                  </a:lnTo>
                  <a:lnTo>
                    <a:pt x="1028700" y="184150"/>
                  </a:lnTo>
                  <a:lnTo>
                    <a:pt x="1149350" y="1612900"/>
                  </a:lnTo>
                  <a:lnTo>
                    <a:pt x="1384300" y="952500"/>
                  </a:lnTo>
                  <a:lnTo>
                    <a:pt x="4013200" y="1377950"/>
                  </a:lnTo>
                  <a:lnTo>
                    <a:pt x="3911600" y="88900"/>
                  </a:lnTo>
                  <a:lnTo>
                    <a:pt x="2603500" y="755650"/>
                  </a:lnTo>
                  <a:lnTo>
                    <a:pt x="2590800" y="1866900"/>
                  </a:lnTo>
                  <a:lnTo>
                    <a:pt x="2305050" y="368300"/>
                  </a:lnTo>
                  <a:lnTo>
                    <a:pt x="2311400" y="3810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4" name="자유형 63"/>
            <p:cNvSpPr/>
            <p:nvPr/>
          </p:nvSpPr>
          <p:spPr>
            <a:xfrm>
              <a:off x="4013200" y="4781550"/>
              <a:ext cx="1168400" cy="584200"/>
            </a:xfrm>
            <a:custGeom>
              <a:avLst/>
              <a:gdLst>
                <a:gd name="connsiteX0" fmla="*/ 876300 w 1168400"/>
                <a:gd name="connsiteY0" fmla="*/ 0 h 584200"/>
                <a:gd name="connsiteX1" fmla="*/ 1168400 w 1168400"/>
                <a:gd name="connsiteY1" fmla="*/ 387350 h 584200"/>
                <a:gd name="connsiteX2" fmla="*/ 0 w 1168400"/>
                <a:gd name="connsiteY2" fmla="*/ 584200 h 584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68400" h="584200">
                  <a:moveTo>
                    <a:pt x="876300" y="0"/>
                  </a:moveTo>
                  <a:lnTo>
                    <a:pt x="1168400" y="387350"/>
                  </a:lnTo>
                  <a:lnTo>
                    <a:pt x="0" y="5842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5" name="타원 64"/>
            <p:cNvSpPr/>
            <p:nvPr/>
          </p:nvSpPr>
          <p:spPr>
            <a:xfrm>
              <a:off x="2313831" y="214977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6" name="타원 65"/>
            <p:cNvSpPr/>
            <p:nvPr/>
          </p:nvSpPr>
          <p:spPr>
            <a:xfrm>
              <a:off x="3031480" y="20269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7" name="타원 66"/>
            <p:cNvSpPr/>
            <p:nvPr/>
          </p:nvSpPr>
          <p:spPr>
            <a:xfrm>
              <a:off x="2601590" y="26681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8" name="타원 67"/>
            <p:cNvSpPr/>
            <p:nvPr/>
          </p:nvSpPr>
          <p:spPr>
            <a:xfrm>
              <a:off x="2047280" y="357666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9" name="타원 68"/>
            <p:cNvSpPr/>
            <p:nvPr/>
          </p:nvSpPr>
          <p:spPr>
            <a:xfrm>
              <a:off x="3065388" y="35857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0" name="타원 69"/>
            <p:cNvSpPr/>
            <p:nvPr/>
          </p:nvSpPr>
          <p:spPr>
            <a:xfrm>
              <a:off x="3652664" y="26935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1" name="타원 70"/>
            <p:cNvSpPr/>
            <p:nvPr/>
          </p:nvSpPr>
          <p:spPr>
            <a:xfrm>
              <a:off x="3277766" y="101882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2" name="타원 71"/>
            <p:cNvSpPr/>
            <p:nvPr/>
          </p:nvSpPr>
          <p:spPr>
            <a:xfrm>
              <a:off x="4683472" y="52328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3" name="타원 72"/>
            <p:cNvSpPr/>
            <p:nvPr/>
          </p:nvSpPr>
          <p:spPr>
            <a:xfrm>
              <a:off x="4154562" y="131901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4" name="타원 73"/>
            <p:cNvSpPr/>
            <p:nvPr/>
          </p:nvSpPr>
          <p:spPr>
            <a:xfrm>
              <a:off x="4289524" y="219581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5" name="타원 74"/>
            <p:cNvSpPr/>
            <p:nvPr/>
          </p:nvSpPr>
          <p:spPr>
            <a:xfrm>
              <a:off x="4962996" y="13407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6" name="타원 75"/>
            <p:cNvSpPr/>
            <p:nvPr/>
          </p:nvSpPr>
          <p:spPr>
            <a:xfrm>
              <a:off x="5344790" y="89966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7" name="타원 76"/>
            <p:cNvSpPr/>
            <p:nvPr/>
          </p:nvSpPr>
          <p:spPr>
            <a:xfrm>
              <a:off x="6123632" y="80225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8" name="타원 77"/>
            <p:cNvSpPr/>
            <p:nvPr/>
          </p:nvSpPr>
          <p:spPr>
            <a:xfrm>
              <a:off x="5901804" y="194168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9" name="타원 78"/>
            <p:cNvSpPr/>
            <p:nvPr/>
          </p:nvSpPr>
          <p:spPr>
            <a:xfrm>
              <a:off x="4796284" y="195493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0" name="타원 79"/>
            <p:cNvSpPr/>
            <p:nvPr/>
          </p:nvSpPr>
          <p:spPr>
            <a:xfrm>
              <a:off x="5297636" y="22741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1" name="타원 80"/>
            <p:cNvSpPr/>
            <p:nvPr/>
          </p:nvSpPr>
          <p:spPr>
            <a:xfrm>
              <a:off x="4514602" y="28841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2" name="타원 81"/>
            <p:cNvSpPr/>
            <p:nvPr/>
          </p:nvSpPr>
          <p:spPr>
            <a:xfrm>
              <a:off x="4488656" y="378849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3" name="타원 82"/>
            <p:cNvSpPr/>
            <p:nvPr/>
          </p:nvSpPr>
          <p:spPr>
            <a:xfrm>
              <a:off x="3577492" y="454418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4" name="타원 83"/>
            <p:cNvSpPr/>
            <p:nvPr/>
          </p:nvSpPr>
          <p:spPr>
            <a:xfrm>
              <a:off x="2852250" y="43558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5" name="타원 84"/>
            <p:cNvSpPr/>
            <p:nvPr/>
          </p:nvSpPr>
          <p:spPr>
            <a:xfrm>
              <a:off x="3697874" y="596447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6" name="타원 85"/>
            <p:cNvSpPr/>
            <p:nvPr/>
          </p:nvSpPr>
          <p:spPr>
            <a:xfrm>
              <a:off x="2538390" y="500206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7" name="타원 86"/>
            <p:cNvSpPr/>
            <p:nvPr/>
          </p:nvSpPr>
          <p:spPr>
            <a:xfrm>
              <a:off x="3932370" y="530716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8" name="타원 87"/>
            <p:cNvSpPr/>
            <p:nvPr/>
          </p:nvSpPr>
          <p:spPr>
            <a:xfrm>
              <a:off x="5133960" y="510177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9" name="타원 88"/>
            <p:cNvSpPr/>
            <p:nvPr/>
          </p:nvSpPr>
          <p:spPr>
            <a:xfrm>
              <a:off x="4912774" y="515719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0" name="타원 89"/>
            <p:cNvSpPr/>
            <p:nvPr/>
          </p:nvSpPr>
          <p:spPr>
            <a:xfrm>
              <a:off x="4840766" y="471590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1" name="타원 90"/>
            <p:cNvSpPr/>
            <p:nvPr/>
          </p:nvSpPr>
          <p:spPr>
            <a:xfrm>
              <a:off x="5128798" y="624326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2" name="타원 91"/>
            <p:cNvSpPr/>
            <p:nvPr/>
          </p:nvSpPr>
          <p:spPr>
            <a:xfrm>
              <a:off x="6533894" y="571478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3" name="타원 92"/>
            <p:cNvSpPr/>
            <p:nvPr/>
          </p:nvSpPr>
          <p:spPr>
            <a:xfrm>
              <a:off x="6446696" y="44186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4" name="타원 93"/>
            <p:cNvSpPr/>
            <p:nvPr/>
          </p:nvSpPr>
          <p:spPr>
            <a:xfrm>
              <a:off x="7172730" y="372298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5" name="타원 94"/>
            <p:cNvSpPr/>
            <p:nvPr/>
          </p:nvSpPr>
          <p:spPr>
            <a:xfrm>
              <a:off x="7473280" y="460367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6" name="타원 95"/>
            <p:cNvSpPr/>
            <p:nvPr/>
          </p:nvSpPr>
          <p:spPr>
            <a:xfrm>
              <a:off x="6715100" y="350100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7" name="타원 96"/>
            <p:cNvSpPr/>
            <p:nvPr/>
          </p:nvSpPr>
          <p:spPr>
            <a:xfrm>
              <a:off x="5961112" y="297790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8" name="타원 97"/>
            <p:cNvSpPr/>
            <p:nvPr/>
          </p:nvSpPr>
          <p:spPr>
            <a:xfrm>
              <a:off x="5372819" y="3654549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9" name="타원 98"/>
            <p:cNvSpPr/>
            <p:nvPr/>
          </p:nvSpPr>
          <p:spPr>
            <a:xfrm>
              <a:off x="4887813" y="404316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0" name="타원 99"/>
            <p:cNvSpPr/>
            <p:nvPr/>
          </p:nvSpPr>
          <p:spPr>
            <a:xfrm>
              <a:off x="5895925" y="3798565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1" name="타원 100"/>
            <p:cNvSpPr/>
            <p:nvPr/>
          </p:nvSpPr>
          <p:spPr>
            <a:xfrm>
              <a:off x="6484218" y="1707629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2" name="타원 101"/>
            <p:cNvSpPr/>
            <p:nvPr/>
          </p:nvSpPr>
          <p:spPr>
            <a:xfrm>
              <a:off x="7245027" y="173201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3" name="타원 102"/>
            <p:cNvSpPr/>
            <p:nvPr/>
          </p:nvSpPr>
          <p:spPr>
            <a:xfrm>
              <a:off x="6863308" y="297519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4" name="타원 103"/>
            <p:cNvSpPr/>
            <p:nvPr/>
          </p:nvSpPr>
          <p:spPr>
            <a:xfrm>
              <a:off x="7743750" y="3135635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5" name="타원 104"/>
            <p:cNvSpPr/>
            <p:nvPr/>
          </p:nvSpPr>
          <p:spPr>
            <a:xfrm>
              <a:off x="6590134" y="232983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6" name="자유형 105"/>
            <p:cNvSpPr/>
            <p:nvPr/>
          </p:nvSpPr>
          <p:spPr>
            <a:xfrm>
              <a:off x="4591050" y="2324100"/>
              <a:ext cx="809625" cy="1390650"/>
            </a:xfrm>
            <a:custGeom>
              <a:avLst/>
              <a:gdLst>
                <a:gd name="connsiteX0" fmla="*/ 0 w 809625"/>
                <a:gd name="connsiteY0" fmla="*/ 619125 h 1390650"/>
                <a:gd name="connsiteX1" fmla="*/ 723900 w 809625"/>
                <a:gd name="connsiteY1" fmla="*/ 0 h 1390650"/>
                <a:gd name="connsiteX2" fmla="*/ 809625 w 809625"/>
                <a:gd name="connsiteY2" fmla="*/ 1390650 h 13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09625" h="1390650">
                  <a:moveTo>
                    <a:pt x="0" y="619125"/>
                  </a:moveTo>
                  <a:lnTo>
                    <a:pt x="723900" y="0"/>
                  </a:lnTo>
                  <a:lnTo>
                    <a:pt x="809625" y="139065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8082930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19046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활동신청 및 선발</a:t>
            </a:r>
            <a:endParaRPr lang="en-US" altLang="ko-KR" sz="20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344488" y="662477"/>
            <a:ext cx="1849273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그룹 13"/>
          <p:cNvGrpSpPr/>
          <p:nvPr/>
        </p:nvGrpSpPr>
        <p:grpSpPr>
          <a:xfrm>
            <a:off x="570037" y="836712"/>
            <a:ext cx="1162110" cy="369332"/>
            <a:chOff x="1286687" y="1772816"/>
            <a:chExt cx="1162110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0550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신청 유형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21" name="그림 20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sp>
        <p:nvSpPr>
          <p:cNvPr id="9" name="양쪽 대괄호 8"/>
          <p:cNvSpPr/>
          <p:nvPr/>
        </p:nvSpPr>
        <p:spPr>
          <a:xfrm>
            <a:off x="829494" y="1420205"/>
            <a:ext cx="1944216" cy="504056"/>
          </a:xfrm>
          <a:prstGeom prst="bracketPair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ko-KR" altLang="en-US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 발굴형</a:t>
            </a:r>
            <a:r>
              <a:rPr lang="en-US" altLang="ko-KR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(A</a:t>
            </a:r>
            <a:r>
              <a:rPr lang="ko-KR" altLang="en-US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형</a:t>
            </a:r>
            <a:r>
              <a:rPr lang="en-US" altLang="ko-KR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  <a:endParaRPr lang="ko-KR" altLang="en-US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22" name="양쪽 대괄호 21"/>
          <p:cNvSpPr/>
          <p:nvPr/>
        </p:nvSpPr>
        <p:spPr>
          <a:xfrm>
            <a:off x="829494" y="2104281"/>
            <a:ext cx="1944216" cy="504056"/>
          </a:xfrm>
          <a:prstGeom prst="bracketPair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ko-KR" altLang="en-US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멘토 발굴형</a:t>
            </a:r>
            <a:r>
              <a:rPr lang="en-US" altLang="ko-KR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(B</a:t>
            </a:r>
            <a:r>
              <a:rPr lang="ko-KR" altLang="en-US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형</a:t>
            </a:r>
            <a:r>
              <a:rPr lang="en-US" altLang="ko-KR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  <a:endParaRPr lang="ko-KR" altLang="en-US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826668" y="1487567"/>
            <a:ext cx="665438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: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대학과 연계 및 협약을 통해 발굴한 기관 또는 수요조사시스템을 통해 멘토 수요를</a:t>
            </a:r>
            <a:endParaRPr lang="en-US" altLang="ko-KR" sz="16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등록한 기관에 배정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826668" y="2181168"/>
            <a:ext cx="64331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: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선발된 학생이 희망하는 기관을 방문하여 활동기관 담당자와 멘토링 관련 내용 </a:t>
            </a:r>
            <a:endParaRPr lang="en-US" altLang="ko-KR" sz="16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협의 후 멘토링 활동 진행</a:t>
            </a:r>
          </a:p>
        </p:txBody>
      </p:sp>
      <p:grpSp>
        <p:nvGrpSpPr>
          <p:cNvPr id="26" name="그룹 25"/>
          <p:cNvGrpSpPr/>
          <p:nvPr/>
        </p:nvGrpSpPr>
        <p:grpSpPr>
          <a:xfrm>
            <a:off x="570037" y="2996952"/>
            <a:ext cx="1112416" cy="369332"/>
            <a:chOff x="1286687" y="1772816"/>
            <a:chExt cx="1112416" cy="369332"/>
          </a:xfrm>
        </p:grpSpPr>
        <p:sp>
          <p:nvSpPr>
            <p:cNvPr id="27" name="TextBox 26"/>
            <p:cNvSpPr txBox="1"/>
            <p:nvPr/>
          </p:nvSpPr>
          <p:spPr>
            <a:xfrm>
              <a:off x="1393700" y="1772816"/>
              <a:ext cx="10054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참고사항</a:t>
              </a:r>
            </a:p>
          </p:txBody>
        </p:sp>
        <p:sp>
          <p:nvSpPr>
            <p:cNvPr id="28" name="이등변 삼각형 27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23" name="직사각형 22"/>
          <p:cNvSpPr/>
          <p:nvPr/>
        </p:nvSpPr>
        <p:spPr>
          <a:xfrm>
            <a:off x="920552" y="3573016"/>
            <a:ext cx="8208912" cy="2521792"/>
          </a:xfrm>
          <a:prstGeom prst="rect">
            <a:avLst/>
          </a:prstGeom>
          <a:solidFill>
            <a:srgbClr val="E0E0E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0975" indent="-180975">
              <a:lnSpc>
                <a:spcPct val="120000"/>
              </a:lnSpc>
              <a:buClr>
                <a:schemeClr val="tx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 가능 기관은 전국 초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중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고교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아동권리보장원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(www.icareinfo.go.kr), 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학교 밖 청소년지원센터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</a:t>
            </a:r>
          </a:p>
          <a:p>
            <a:pPr indent="180975">
              <a:lnSpc>
                <a:spcPct val="120000"/>
              </a:lnSpc>
              <a:buClr>
                <a:schemeClr val="tx2">
                  <a:lumMod val="75000"/>
                </a:schemeClr>
              </a:buClr>
            </a:pP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사회복지자원봉사인증관리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VMS(www.vms.or.kr), 1365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자원봉사포털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(www.1365.go.kr)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에 등록된 시설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</a:p>
          <a:p>
            <a:pPr indent="180975">
              <a:lnSpc>
                <a:spcPct val="120000"/>
              </a:lnSpc>
              <a:buClr>
                <a:schemeClr val="tx2">
                  <a:lumMod val="75000"/>
                </a:schemeClr>
              </a:buClr>
            </a:pP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청소년방과후아카데미 운영시설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한국청소년활동진흥원 인증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한국장학재단으로 제한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/>
            </a:r>
            <a:b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</a:br>
            <a:r>
              <a:rPr lang="ko-KR" altLang="en-US" sz="5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endParaRPr lang="en-US" altLang="ko-KR" sz="14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20000"/>
              </a:lnSpc>
              <a:buClr>
                <a:schemeClr val="tx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수요조사시스템 외의 사업 참여를 희망하는 신규 활동기관에 대해서는 멘토가 대학으로 기관등록 신청서를 제출하고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기관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등록이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이루어진 뒤 멘토 배정 가능</a:t>
            </a:r>
            <a:endParaRPr lang="en-US" altLang="ko-KR" sz="4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20000"/>
              </a:lnSpc>
              <a:buClr>
                <a:schemeClr val="tx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반드시 대학 담당자의 승인을 얻은 후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기관 </a:t>
            </a:r>
            <a:r>
              <a:rPr lang="ko-KR" altLang="en-US" sz="14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매칭이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이루어져야 활동 가능함</a:t>
            </a:r>
            <a:endParaRPr lang="en-US" altLang="ko-KR" sz="14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20000"/>
              </a:lnSpc>
              <a:buClr>
                <a:schemeClr val="tx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멘토와 활동기관 및 </a:t>
            </a:r>
            <a:r>
              <a:rPr lang="ko-KR" altLang="en-US" sz="14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근로지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담당자가 가족관계 등의 이해관계가 있을 경우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대학에 신고하여 대학은 즉시 멘토링을 중단하고 다른 활동기관 및 근로지에서 멘토링 활동을 수행할 수 있도록 조치</a:t>
            </a:r>
          </a:p>
        </p:txBody>
      </p:sp>
    </p:spTree>
    <p:extLst>
      <p:ext uri="{BB962C8B-B14F-4D97-AF65-F5344CB8AC3E}">
        <p14:creationId xmlns:p14="http://schemas.microsoft.com/office/powerpoint/2010/main" val="11530305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3" y="159680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19046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활동신청 및 선발</a:t>
            </a:r>
            <a:endParaRPr lang="en-US" altLang="ko-KR" sz="20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344488" y="662477"/>
            <a:ext cx="1849273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그룹 13"/>
          <p:cNvGrpSpPr/>
          <p:nvPr/>
        </p:nvGrpSpPr>
        <p:grpSpPr>
          <a:xfrm>
            <a:off x="570037" y="836712"/>
            <a:ext cx="1572479" cy="369332"/>
            <a:chOff x="1286687" y="1772816"/>
            <a:chExt cx="1572479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46546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사업신청 방법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21" name="그림 20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pSp>
        <p:nvGrpSpPr>
          <p:cNvPr id="26" name="그룹 25"/>
          <p:cNvGrpSpPr/>
          <p:nvPr/>
        </p:nvGrpSpPr>
        <p:grpSpPr>
          <a:xfrm>
            <a:off x="570037" y="3438525"/>
            <a:ext cx="1877049" cy="369332"/>
            <a:chOff x="1286687" y="1772816"/>
            <a:chExt cx="1877049" cy="369332"/>
          </a:xfrm>
        </p:grpSpPr>
        <p:sp>
          <p:nvSpPr>
            <p:cNvPr id="27" name="TextBox 26"/>
            <p:cNvSpPr txBox="1"/>
            <p:nvPr/>
          </p:nvSpPr>
          <p:spPr>
            <a:xfrm>
              <a:off x="1393700" y="1772816"/>
              <a:ext cx="17700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신청 및 선발 절차</a:t>
              </a:r>
            </a:p>
          </p:txBody>
        </p:sp>
        <p:sp>
          <p:nvSpPr>
            <p:cNvPr id="28" name="이등변 삼각형 27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44" name="모서리가 둥근 직사각형 43"/>
          <p:cNvSpPr/>
          <p:nvPr/>
        </p:nvSpPr>
        <p:spPr>
          <a:xfrm>
            <a:off x="7490427" y="5255446"/>
            <a:ext cx="1636420" cy="648072"/>
          </a:xfrm>
          <a:prstGeom prst="roundRect">
            <a:avLst/>
          </a:prstGeom>
          <a:solidFill>
            <a:schemeClr val="tx1">
              <a:lumMod val="50000"/>
              <a:lumOff val="5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spc="-2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희망근로지 신청</a:t>
            </a:r>
            <a:endParaRPr lang="en-US" altLang="ko-KR" b="1" spc="-28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algn="ctr"/>
            <a:r>
              <a:rPr lang="en-US" altLang="ko-KR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멘토</a:t>
            </a:r>
            <a:r>
              <a:rPr lang="en-US" altLang="ko-KR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  <a:endParaRPr lang="ko-KR" altLang="en-US" sz="15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45" name="모서리가 둥근 직사각형 44"/>
          <p:cNvSpPr/>
          <p:nvPr/>
        </p:nvSpPr>
        <p:spPr>
          <a:xfrm>
            <a:off x="5253334" y="5255446"/>
            <a:ext cx="1636420" cy="648072"/>
          </a:xfrm>
          <a:prstGeom prst="roundRect">
            <a:avLst/>
          </a:prstGeom>
          <a:solidFill>
            <a:schemeClr val="tx2">
              <a:lumMod val="7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멘토 배정</a:t>
            </a:r>
            <a:endParaRPr lang="en-US" altLang="ko-KR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algn="ctr"/>
            <a:r>
              <a:rPr lang="en-US" altLang="ko-KR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</a:t>
            </a:r>
            <a:r>
              <a:rPr lang="en-US" altLang="ko-KR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  <a:endParaRPr lang="ko-KR" altLang="en-US" sz="15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46" name="모서리가 둥근 직사각형 45"/>
          <p:cNvSpPr/>
          <p:nvPr/>
        </p:nvSpPr>
        <p:spPr>
          <a:xfrm>
            <a:off x="3016244" y="5255446"/>
            <a:ext cx="1636420" cy="648072"/>
          </a:xfrm>
          <a:prstGeom prst="roundRect">
            <a:avLst/>
          </a:prstGeom>
          <a:solidFill>
            <a:schemeClr val="tx1">
              <a:lumMod val="50000"/>
              <a:lumOff val="5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멘토 배정 확인</a:t>
            </a:r>
            <a:endParaRPr lang="en-US" altLang="ko-KR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algn="ctr"/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기관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  <a:endParaRPr lang="ko-KR" altLang="en-US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47" name="모서리가 둥근 직사각형 46"/>
          <p:cNvSpPr/>
          <p:nvPr/>
        </p:nvSpPr>
        <p:spPr>
          <a:xfrm>
            <a:off x="779154" y="5255446"/>
            <a:ext cx="1636420" cy="648072"/>
          </a:xfrm>
          <a:prstGeom prst="roundRect">
            <a:avLst/>
          </a:prstGeom>
          <a:solidFill>
            <a:schemeClr val="tx2">
              <a:lumMod val="7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업무스케줄 등록 및 멘토링 활동</a:t>
            </a:r>
            <a:endParaRPr lang="en-US" altLang="ko-KR" sz="15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algn="ctr"/>
            <a:r>
              <a:rPr lang="en-US" altLang="ko-KR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멘토</a:t>
            </a:r>
            <a:r>
              <a:rPr lang="en-US" altLang="ko-KR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</a:p>
        </p:txBody>
      </p:sp>
      <p:sp>
        <p:nvSpPr>
          <p:cNvPr id="49" name="모서리가 둥근 직사각형 48"/>
          <p:cNvSpPr/>
          <p:nvPr/>
        </p:nvSpPr>
        <p:spPr>
          <a:xfrm>
            <a:off x="7490427" y="4120271"/>
            <a:ext cx="1636420" cy="648072"/>
          </a:xfrm>
          <a:prstGeom prst="roundRect">
            <a:avLst/>
          </a:prstGeom>
          <a:solidFill>
            <a:schemeClr val="tx2">
              <a:lumMod val="7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멘토 수요신청</a:t>
            </a:r>
            <a:endParaRPr lang="en-US" altLang="ko-KR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algn="ctr"/>
            <a:r>
              <a:rPr lang="en-US" altLang="ko-KR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기관</a:t>
            </a:r>
            <a:r>
              <a:rPr lang="en-US" altLang="ko-KR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  <a:r>
              <a:rPr lang="ko-KR" altLang="en-US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</a:p>
        </p:txBody>
      </p:sp>
      <p:sp>
        <p:nvSpPr>
          <p:cNvPr id="50" name="모서리가 둥근 직사각형 49"/>
          <p:cNvSpPr/>
          <p:nvPr/>
        </p:nvSpPr>
        <p:spPr>
          <a:xfrm>
            <a:off x="5253338" y="4120271"/>
            <a:ext cx="1636420" cy="648072"/>
          </a:xfrm>
          <a:prstGeom prst="roundRect">
            <a:avLst/>
          </a:prstGeom>
          <a:solidFill>
            <a:schemeClr val="tx1">
              <a:lumMod val="50000"/>
              <a:lumOff val="5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 추천</a:t>
            </a:r>
            <a:endParaRPr lang="en-US" altLang="ko-KR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algn="ctr"/>
            <a:r>
              <a:rPr lang="en-US" altLang="ko-KR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</a:t>
            </a:r>
            <a:r>
              <a:rPr lang="en-US" altLang="ko-KR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</a:p>
        </p:txBody>
      </p:sp>
      <p:sp>
        <p:nvSpPr>
          <p:cNvPr id="51" name="모서리가 둥근 직사각형 50"/>
          <p:cNvSpPr/>
          <p:nvPr/>
        </p:nvSpPr>
        <p:spPr>
          <a:xfrm>
            <a:off x="3016246" y="4120271"/>
            <a:ext cx="1636420" cy="648072"/>
          </a:xfrm>
          <a:prstGeom prst="roundRect">
            <a:avLst/>
          </a:prstGeom>
          <a:solidFill>
            <a:schemeClr val="tx2">
              <a:lumMod val="7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시간표 입력</a:t>
            </a:r>
            <a:endParaRPr lang="en-US" altLang="ko-KR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algn="ctr"/>
            <a:r>
              <a:rPr lang="en-US" altLang="ko-KR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멘토</a:t>
            </a:r>
            <a:r>
              <a:rPr lang="en-US" altLang="ko-KR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</a:p>
        </p:txBody>
      </p:sp>
      <p:sp>
        <p:nvSpPr>
          <p:cNvPr id="52" name="모서리가 둥근 직사각형 51"/>
          <p:cNvSpPr/>
          <p:nvPr/>
        </p:nvSpPr>
        <p:spPr>
          <a:xfrm>
            <a:off x="779154" y="4120271"/>
            <a:ext cx="1636420" cy="648072"/>
          </a:xfrm>
          <a:prstGeom prst="roundRect">
            <a:avLst/>
          </a:prstGeom>
          <a:solidFill>
            <a:schemeClr val="tx1">
              <a:lumMod val="50000"/>
              <a:lumOff val="5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학생 신청</a:t>
            </a:r>
            <a:endParaRPr lang="en-US" altLang="ko-KR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algn="ctr"/>
            <a:r>
              <a:rPr lang="en-US" altLang="ko-KR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멘토</a:t>
            </a:r>
            <a:r>
              <a:rPr lang="en-US" altLang="ko-KR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556251" y="4244252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&gt;</a:t>
            </a:r>
            <a:endParaRPr lang="ko-KR" altLang="en-US" sz="20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4793343" y="4244252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&gt;</a:t>
            </a:r>
            <a:endParaRPr lang="ko-KR" altLang="en-US" sz="20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7030434" y="4244252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&gt;</a:t>
            </a:r>
            <a:endParaRPr lang="ko-KR" altLang="en-US" sz="20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55" name="TextBox 54"/>
          <p:cNvSpPr txBox="1"/>
          <p:nvPr/>
        </p:nvSpPr>
        <p:spPr>
          <a:xfrm rot="5400000">
            <a:off x="8148978" y="4811839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&gt;</a:t>
            </a:r>
            <a:endParaRPr lang="ko-KR" altLang="en-US" sz="20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56" name="TextBox 55"/>
          <p:cNvSpPr txBox="1"/>
          <p:nvPr/>
        </p:nvSpPr>
        <p:spPr>
          <a:xfrm rot="10800000">
            <a:off x="7030431" y="5379427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&gt;</a:t>
            </a:r>
            <a:endParaRPr lang="ko-KR" altLang="en-US" sz="20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57" name="TextBox 56"/>
          <p:cNvSpPr txBox="1"/>
          <p:nvPr/>
        </p:nvSpPr>
        <p:spPr>
          <a:xfrm rot="10800000">
            <a:off x="4793340" y="5379427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&gt;</a:t>
            </a:r>
            <a:endParaRPr lang="ko-KR" altLang="en-US" sz="20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58" name="TextBox 57"/>
          <p:cNvSpPr txBox="1"/>
          <p:nvPr/>
        </p:nvSpPr>
        <p:spPr>
          <a:xfrm rot="10800000">
            <a:off x="2556250" y="5379427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&gt;</a:t>
            </a:r>
            <a:endParaRPr lang="ko-KR" altLang="en-US" sz="20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74" name="양쪽 대괄호 73"/>
          <p:cNvSpPr/>
          <p:nvPr/>
        </p:nvSpPr>
        <p:spPr>
          <a:xfrm>
            <a:off x="779154" y="1488162"/>
            <a:ext cx="1333649" cy="504056"/>
          </a:xfrm>
          <a:prstGeom prst="bracketPair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ko-KR" altLang="en-US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홈페이지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2193761" y="1489368"/>
            <a:ext cx="77122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: 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한국장학재단 홈페이지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(www.kosaf.go.kr)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로그인 →  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[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인재육성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]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탭 클릭 → 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[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대학생 </a:t>
            </a:r>
            <a:r>
              <a:rPr lang="ko-KR" altLang="en-US" sz="16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지식멘토링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]</a:t>
            </a:r>
          </a:p>
          <a:p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  – [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대학생 청소년교육지원사업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]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메뉴 클릭 → 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[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사업 신청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]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메뉴 클릭</a:t>
            </a:r>
          </a:p>
        </p:txBody>
      </p:sp>
      <p:sp>
        <p:nvSpPr>
          <p:cNvPr id="76" name="양쪽 대괄호 75"/>
          <p:cNvSpPr/>
          <p:nvPr/>
        </p:nvSpPr>
        <p:spPr>
          <a:xfrm>
            <a:off x="742958" y="2393254"/>
            <a:ext cx="1369845" cy="504056"/>
          </a:xfrm>
          <a:prstGeom prst="bracketPair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ko-KR" altLang="en-US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모바일</a:t>
            </a:r>
            <a:endParaRPr lang="ko-KR" altLang="en-US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2193761" y="2442316"/>
            <a:ext cx="73677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: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한국장학재단 </a:t>
            </a:r>
            <a:r>
              <a:rPr lang="ko-KR" altLang="en-US" sz="16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모바일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로그인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→ 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[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인재육성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]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탭 클릭 → 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[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대학생 지식 </a:t>
            </a:r>
            <a:r>
              <a:rPr lang="ko-KR" altLang="en-US" sz="16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멘토링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] – [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대학생 청소년   </a:t>
            </a:r>
            <a:endParaRPr lang="en-US" altLang="ko-KR" sz="16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교육지원사업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]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메뉴 클릭  → 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[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사업 신청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]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메뉴 클릭</a:t>
            </a:r>
          </a:p>
        </p:txBody>
      </p:sp>
    </p:spTree>
    <p:extLst>
      <p:ext uri="{BB962C8B-B14F-4D97-AF65-F5344CB8AC3E}">
        <p14:creationId xmlns:p14="http://schemas.microsoft.com/office/powerpoint/2010/main" val="33780134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sz="2000" b="1" spc="-150">
            <a:ln>
              <a:solidFill>
                <a:schemeClr val="accent1">
                  <a:alpha val="0"/>
                </a:schemeClr>
              </a:solidFill>
            </a:ln>
            <a:solidFill>
              <a:schemeClr val="tx2">
                <a:lumMod val="75000"/>
              </a:schemeClr>
            </a:solidFill>
            <a:latin typeface="함초롬돋움" panose="020B0504000101010101" pitchFamily="50" charset="-127"/>
            <a:ea typeface="함초롬돋움" panose="020B0504000101010101" pitchFamily="50" charset="-127"/>
            <a:cs typeface="함초롬돋움" panose="020B0504000101010101" pitchFamily="50" charset="-127"/>
          </a:defRPr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4886</TotalTime>
  <Words>2245</Words>
  <Application>Microsoft Office PowerPoint</Application>
  <PresentationFormat>A4 용지(210x297mm)</PresentationFormat>
  <Paragraphs>347</Paragraphs>
  <Slides>29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29</vt:i4>
      </vt:variant>
    </vt:vector>
  </HeadingPairs>
  <TitlesOfParts>
    <vt:vector size="34" baseType="lpstr">
      <vt:lpstr>Arial Unicode MS</vt:lpstr>
      <vt:lpstr>맑은 고딕</vt:lpstr>
      <vt:lpstr>함초롬돋움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kosaf</dc:creator>
  <cp:lastModifiedBy>PC</cp:lastModifiedBy>
  <cp:revision>126</cp:revision>
  <dcterms:created xsi:type="dcterms:W3CDTF">2018-08-22T06:52:58Z</dcterms:created>
  <dcterms:modified xsi:type="dcterms:W3CDTF">2023-12-01T06:39:08Z</dcterms:modified>
</cp:coreProperties>
</file>