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58" r:id="rId3"/>
    <p:sldId id="295" r:id="rId4"/>
    <p:sldId id="303" r:id="rId5"/>
    <p:sldId id="257" r:id="rId6"/>
    <p:sldId id="269" r:id="rId7"/>
    <p:sldId id="296" r:id="rId8"/>
    <p:sldId id="263" r:id="rId9"/>
    <p:sldId id="270" r:id="rId10"/>
    <p:sldId id="297" r:id="rId11"/>
    <p:sldId id="272" r:id="rId12"/>
    <p:sldId id="298" r:id="rId13"/>
    <p:sldId id="274" r:id="rId14"/>
    <p:sldId id="275" r:id="rId15"/>
    <p:sldId id="276" r:id="rId16"/>
    <p:sldId id="277" r:id="rId17"/>
    <p:sldId id="299" r:id="rId18"/>
    <p:sldId id="279" r:id="rId19"/>
    <p:sldId id="280" r:id="rId20"/>
    <p:sldId id="281" r:id="rId21"/>
    <p:sldId id="282" r:id="rId22"/>
    <p:sldId id="300" r:id="rId23"/>
    <p:sldId id="302" r:id="rId24"/>
    <p:sldId id="285" r:id="rId25"/>
    <p:sldId id="301" r:id="rId26"/>
    <p:sldId id="287" r:id="rId27"/>
    <p:sldId id="288" r:id="rId28"/>
    <p:sldId id="289" r:id="rId29"/>
    <p:sldId id="290" r:id="rId30"/>
  </p:sldIdLst>
  <p:sldSz cx="9906000" cy="6858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747"/>
    <a:srgbClr val="404040"/>
    <a:srgbClr val="EFF8FF"/>
    <a:srgbClr val="F3FAFF"/>
    <a:srgbClr val="DDF0FF"/>
    <a:srgbClr val="F2F2F2"/>
    <a:srgbClr val="FCFCFC"/>
    <a:srgbClr val="0594FF"/>
    <a:srgbClr val="E4EDF8"/>
    <a:srgbClr val="CDDE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732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2022-03-28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07323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2022-03-28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91607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2022-03-28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49464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2022-03-28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31386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2022-03-28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19563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2022-03-28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14538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2022-03-28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62053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2022-03-28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629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2022-03-28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46528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2022-03-28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58770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2022-03-28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81368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0">
              <a:srgbClr val="17375E"/>
            </a:gs>
            <a:gs pos="20000">
              <a:srgbClr val="17375E"/>
            </a:gs>
            <a:gs pos="0">
              <a:schemeClr val="tx2">
                <a:lumMod val="75000"/>
                <a:alpha val="80000"/>
              </a:schemeClr>
            </a:gs>
            <a:gs pos="50000">
              <a:schemeClr val="tx2">
                <a:lumMod val="75000"/>
              </a:schemeClr>
            </a:gs>
            <a:gs pos="100000">
              <a:schemeClr val="tx2">
                <a:lumMod val="75000"/>
                <a:alpha val="80000"/>
              </a:schemeClr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F270F-E7B7-4986-8EE3-D81121521448}" type="datetimeFigureOut">
              <a:rPr lang="ko-KR" altLang="en-US" smtClean="0"/>
              <a:t>2022-03-28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07442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3" name="그룹 22"/>
          <p:cNvGrpSpPr/>
          <p:nvPr/>
        </p:nvGrpSpPr>
        <p:grpSpPr>
          <a:xfrm>
            <a:off x="2133600" y="598153"/>
            <a:ext cx="5638800" cy="5661694"/>
            <a:chOff x="2047280" y="523280"/>
            <a:chExt cx="5790232" cy="5813748"/>
          </a:xfrm>
        </p:grpSpPr>
        <p:sp>
          <p:nvSpPr>
            <p:cNvPr id="3" name="십이각형 2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자유형 4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자유형 12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자유형 18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자유형 19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타원 45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타원 49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타원 50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타원 51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타원 52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타원 53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타원 54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타원 55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타원 56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타원 57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타원 58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타원 59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타원 60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타원 61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자유형 20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2" name="그룹 41"/>
          <p:cNvGrpSpPr/>
          <p:nvPr/>
        </p:nvGrpSpPr>
        <p:grpSpPr>
          <a:xfrm>
            <a:off x="2073623" y="2492896"/>
            <a:ext cx="5758754" cy="1487568"/>
            <a:chOff x="2127946" y="2290235"/>
            <a:chExt cx="5758754" cy="1487568"/>
          </a:xfrm>
        </p:grpSpPr>
        <p:sp>
          <p:nvSpPr>
            <p:cNvPr id="41" name="직사각형 40"/>
            <p:cNvSpPr/>
            <p:nvPr/>
          </p:nvSpPr>
          <p:spPr>
            <a:xfrm>
              <a:off x="2127946" y="2290235"/>
              <a:ext cx="5758754" cy="148756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" name="그룹 1"/>
            <p:cNvGrpSpPr/>
            <p:nvPr/>
          </p:nvGrpSpPr>
          <p:grpSpPr>
            <a:xfrm>
              <a:off x="2197103" y="2439340"/>
              <a:ext cx="5620448" cy="1189358"/>
              <a:chOff x="313234" y="2328242"/>
              <a:chExt cx="5620448" cy="1189358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313234" y="2353535"/>
                <a:ext cx="5620448" cy="11387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sz="3200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교</a:t>
                </a:r>
                <a:r>
                  <a:rPr lang="en-US" altLang="ko-KR" sz="3200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·</a:t>
                </a:r>
                <a:r>
                  <a:rPr lang="ko-KR" altLang="en-US" sz="3200" spc="-150" dirty="0" err="1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사대생</a:t>
                </a:r>
                <a:r>
                  <a:rPr lang="ko-KR" altLang="en-US" sz="3200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 등 대학생 </a:t>
                </a:r>
                <a:r>
                  <a:rPr lang="ko-KR" altLang="en-US" sz="3200" spc="-150" dirty="0" err="1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튜터링</a:t>
                </a:r>
                <a:r>
                  <a:rPr lang="ko-KR" altLang="en-US" sz="3200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 사업</a:t>
                </a:r>
                <a:endParaRPr lang="en-US" altLang="ko-KR" sz="3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  <a:p>
                <a:pPr algn="ctr"/>
                <a:r>
                  <a:rPr lang="ko-KR" altLang="en-US" sz="3600" b="1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오프라인 안내 참고자료</a:t>
                </a:r>
                <a:endParaRPr lang="en-US" altLang="ko-KR" sz="3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</p:txBody>
          </p:sp>
          <p:cxnSp>
            <p:nvCxnSpPr>
              <p:cNvPr id="6" name="직선 연결선 5"/>
              <p:cNvCxnSpPr/>
              <p:nvPr/>
            </p:nvCxnSpPr>
            <p:spPr>
              <a:xfrm>
                <a:off x="414858" y="3517600"/>
                <a:ext cx="5417192" cy="0"/>
              </a:xfrm>
              <a:prstGeom prst="line">
                <a:avLst/>
              </a:prstGeom>
              <a:ln w="12700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직선 연결선 95"/>
              <p:cNvCxnSpPr/>
              <p:nvPr/>
            </p:nvCxnSpPr>
            <p:spPr>
              <a:xfrm>
                <a:off x="414858" y="2328242"/>
                <a:ext cx="5417192" cy="0"/>
              </a:xfrm>
              <a:prstGeom prst="line">
                <a:avLst/>
              </a:prstGeom>
              <a:ln w="12700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893517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142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3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03</a:t>
              </a:r>
              <a:endParaRPr lang="ko-KR" altLang="en-US" sz="3600" spc="-3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7978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지원내용 및 의무사항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10" name="그룹 9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11" name="십이각형 10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자유형 11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자유형 12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자유형 13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자유형 14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타원 15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타원 16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타원 17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타원 19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타원 20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타원 21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타원 22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타원 23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타원 24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타원 25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타원 26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타원 27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타원 30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타원 31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타원 32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타원 33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타원 34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타원 35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타원 36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타원 37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타원 38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타원 39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타원 40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타원 41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타원 42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타원 43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타원 44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타원 45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타원 46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타원 47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타원 48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타원 49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타원 50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타원 51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타원 52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타원 53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타원 54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타원 55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자유형 56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190631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3631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지원내용 및 의무사항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23224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지원내용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6" name="그룹 25"/>
          <p:cNvGrpSpPr/>
          <p:nvPr/>
        </p:nvGrpSpPr>
        <p:grpSpPr>
          <a:xfrm>
            <a:off x="570037" y="3453218"/>
            <a:ext cx="1572479" cy="369332"/>
            <a:chOff x="1286687" y="1772816"/>
            <a:chExt cx="1572479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4654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활동시간 제한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3" name="그룹 32"/>
          <p:cNvGrpSpPr/>
          <p:nvPr/>
        </p:nvGrpSpPr>
        <p:grpSpPr>
          <a:xfrm>
            <a:off x="5844639" y="836712"/>
            <a:ext cx="1112416" cy="369332"/>
            <a:chOff x="1286687" y="1772816"/>
            <a:chExt cx="1112416" cy="369332"/>
          </a:xfrm>
        </p:grpSpPr>
        <p:sp>
          <p:nvSpPr>
            <p:cNvPr id="34" name="TextBox 33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의무사항</a:t>
              </a:r>
            </a:p>
          </p:txBody>
        </p:sp>
        <p:sp>
          <p:nvSpPr>
            <p:cNvPr id="35" name="이등변 삼각형 34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738435" y="1179026"/>
            <a:ext cx="4574605" cy="2080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시간당 급여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(12,500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활동확인서 발급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사회봉사시간 인정 불가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-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교육과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교직과정 포함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의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참여 시간을 교육봉사시간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최대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60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및 학점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(2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/60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등으로 인정 가능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※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교육봉사시간 인정여부 관련 세부 사항은 대학에서 정함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033120" y="1179026"/>
            <a:ext cx="3523722" cy="16378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업무스케줄 등록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출근부 작성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2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즉시 본인 입력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 marL="180975" indent="-180975">
              <a:lnSpc>
                <a:spcPct val="12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 관리자에게 사업 소개 및 대학 공지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</a:t>
            </a:r>
          </a:p>
          <a:p>
            <a:pPr indent="180975">
              <a:lnSpc>
                <a:spcPct val="120000"/>
              </a:lnSpc>
              <a:buClr>
                <a:srgbClr val="FF4747"/>
              </a:buClr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출근부 승인 관련 내용 안내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aphicFrame>
        <p:nvGraphicFramePr>
          <p:cNvPr id="38" name="표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589088"/>
              </p:ext>
            </p:extLst>
          </p:nvPr>
        </p:nvGraphicFramePr>
        <p:xfrm>
          <a:off x="934543" y="4082006"/>
          <a:ext cx="8036915" cy="12961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073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496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연간 최소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6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일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주당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96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방학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21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10</a:t>
                      </a:r>
                      <a:r>
                        <a:rPr lang="ko-KR" altLang="en-US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8</a:t>
                      </a:r>
                      <a:r>
                        <a:rPr lang="ko-KR" altLang="en-US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</a:t>
                      </a:r>
                      <a:r>
                        <a:rPr lang="ko-KR" altLang="en-US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40</a:t>
                      </a:r>
                      <a:r>
                        <a:rPr lang="ko-KR" altLang="en-US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520</a:t>
                      </a:r>
                      <a:r>
                        <a:rPr lang="ko-KR" altLang="en-US" sz="16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930077" y="5450159"/>
            <a:ext cx="8470589" cy="10838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※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연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10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 미만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의 활동에 대해서는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원칙적으로 장학금을 지급하지 않으나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및 활동기관의 부득이한 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사정으로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활동이 중단된 경우 예외 지급 가능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사유로 인한 중도포기는 인정하지 않음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※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제한시간은 대학마다 상이함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94960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04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5237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및 출근부 작성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353308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536129" y="1297335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활동내용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704528" y="1772816"/>
            <a:ext cx="8823076" cy="3065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내용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대학생이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초중등학교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학생을 대상으로 학습지원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상담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학교생활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교우관계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진로 등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및 피드백 등 지원</a:t>
            </a: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※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이외에 </a:t>
            </a:r>
            <a:r>
              <a:rPr lang="ko-KR" altLang="en-US" sz="14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초중등학교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)·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튜터가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4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튜티에게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필요한 활동이라고 동의한 경우 활동으로 인정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활동기관 업무보조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단순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   노무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등의 활동은 인정하지 않음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85750" indent="-285750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운영방식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방역기준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준수하에서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대면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또는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초중등학교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)·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및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협의를 통해 대면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비대면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블렌디드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수업 등 가능</a:t>
            </a:r>
            <a:endParaRPr lang="en-US" altLang="ko-KR" sz="1600" b="1" spc="-1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-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비대면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시 시작시간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종료시간을 포함한 화면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캡처본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실제 활동 여부 및 시간을 증빙할 수 있는 자료를</a:t>
            </a:r>
            <a:endParaRPr lang="en-US" altLang="ko-KR" sz="1600" b="1" spc="-1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 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출근부 등록 시 증빙자료로 업로드 필요</a:t>
            </a:r>
            <a:endParaRPr lang="en-US" altLang="ko-KR" sz="1600" b="1" spc="-1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 ※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활용 프로그램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줌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(Zoom).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스카이프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(skype), </a:t>
            </a:r>
            <a:r>
              <a:rPr lang="ko-KR" altLang="en-US" sz="14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행아웃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(meet),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네이버밴드 라이브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카카오톡 페이스톡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메타버스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7641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1827356" cy="369332"/>
            <a:chOff x="1286687" y="1772816"/>
            <a:chExt cx="182735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7203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출근부 작성 절차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6" name="그룹 25"/>
          <p:cNvGrpSpPr/>
          <p:nvPr/>
        </p:nvGrpSpPr>
        <p:grpSpPr>
          <a:xfrm>
            <a:off x="570037" y="3504961"/>
            <a:ext cx="1367294" cy="369332"/>
            <a:chOff x="1286687" y="1772816"/>
            <a:chExt cx="1367294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출근부 작성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738436" y="3943392"/>
            <a:ext cx="7372531" cy="21179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사전교육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총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6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차시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을 반드시 이수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하여야 출근부 작성 가능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사전교육은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시간표 입력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업무스케줄 등록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기관배정까지 완료되어야 이수 가능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활동기관 담당자에게 출근부 승인 관련 안내 필수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361950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Tx/>
              <a:buChar char="-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매월 활동 종료 후 출근부 최종 승인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대학제출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필수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361950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Tx/>
              <a:buChar char="-"/>
              <a:tabLst>
                <a:tab pos="361950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시스템 관련 안내 매뉴얼 참고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기관포털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공지사항 확인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출근부는 재단 홈페이지 또는 출근부 앱을 통해 반드시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본인이 활동 후 즉시 직접 입력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31" name="모서리가 둥근 직사각형 30"/>
          <p:cNvSpPr/>
          <p:nvPr/>
        </p:nvSpPr>
        <p:spPr>
          <a:xfrm>
            <a:off x="7490427" y="254795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업무스케줄 등록</a:t>
            </a:r>
          </a:p>
        </p:txBody>
      </p:sp>
      <p:sp>
        <p:nvSpPr>
          <p:cNvPr id="32" name="모서리가 둥근 직사각형 31"/>
          <p:cNvSpPr/>
          <p:nvPr/>
        </p:nvSpPr>
        <p:spPr>
          <a:xfrm>
            <a:off x="5253334" y="2547951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사전교육</a:t>
            </a:r>
            <a:endParaRPr lang="en-US" altLang="ko-KR" sz="16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ko-KR" altLang="en-US" sz="16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이수</a:t>
            </a:r>
          </a:p>
        </p:txBody>
      </p:sp>
      <p:sp>
        <p:nvSpPr>
          <p:cNvPr id="33" name="모서리가 둥근 직사각형 32"/>
          <p:cNvSpPr/>
          <p:nvPr/>
        </p:nvSpPr>
        <p:spPr>
          <a:xfrm>
            <a:off x="3016244" y="254795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</a:t>
            </a:r>
          </a:p>
        </p:txBody>
      </p:sp>
      <p:sp>
        <p:nvSpPr>
          <p:cNvPr id="34" name="모서리가 둥근 직사각형 33"/>
          <p:cNvSpPr/>
          <p:nvPr/>
        </p:nvSpPr>
        <p:spPr>
          <a:xfrm>
            <a:off x="779154" y="2547951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출근부 작성</a:t>
            </a:r>
          </a:p>
        </p:txBody>
      </p:sp>
      <p:sp>
        <p:nvSpPr>
          <p:cNvPr id="35" name="모서리가 둥근 직사각형 34"/>
          <p:cNvSpPr/>
          <p:nvPr/>
        </p:nvSpPr>
        <p:spPr>
          <a:xfrm>
            <a:off x="7490427" y="1412776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배정 </a:t>
            </a:r>
            <a:r>
              <a:rPr lang="ko-KR" altLang="en-US" sz="17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sz="1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확인</a:t>
            </a:r>
          </a:p>
        </p:txBody>
      </p:sp>
      <p:sp>
        <p:nvSpPr>
          <p:cNvPr id="37" name="모서리가 둥근 직사각형 36"/>
          <p:cNvSpPr/>
          <p:nvPr/>
        </p:nvSpPr>
        <p:spPr>
          <a:xfrm>
            <a:off x="5253338" y="141277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 배정</a:t>
            </a:r>
          </a:p>
        </p:txBody>
      </p:sp>
      <p:sp>
        <p:nvSpPr>
          <p:cNvPr id="38" name="모서리가 둥근 직사각형 37"/>
          <p:cNvSpPr/>
          <p:nvPr/>
        </p:nvSpPr>
        <p:spPr>
          <a:xfrm>
            <a:off x="3016246" y="1412776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추천</a:t>
            </a:r>
          </a:p>
        </p:txBody>
      </p:sp>
      <p:sp>
        <p:nvSpPr>
          <p:cNvPr id="39" name="모서리가 둥근 직사각형 38"/>
          <p:cNvSpPr/>
          <p:nvPr/>
        </p:nvSpPr>
        <p:spPr>
          <a:xfrm>
            <a:off x="779154" y="141277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시간표 입력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556251" y="153675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793343" y="153675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030434" y="153675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 rot="5400000">
            <a:off x="8148978" y="210434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4" name="TextBox 43"/>
          <p:cNvSpPr txBox="1"/>
          <p:nvPr/>
        </p:nvSpPr>
        <p:spPr>
          <a:xfrm rot="10800000">
            <a:off x="7030431" y="267193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5" name="TextBox 44"/>
          <p:cNvSpPr txBox="1"/>
          <p:nvPr/>
        </p:nvSpPr>
        <p:spPr>
          <a:xfrm rot="10800000">
            <a:off x="4793340" y="267193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6" name="TextBox 45"/>
          <p:cNvSpPr txBox="1"/>
          <p:nvPr/>
        </p:nvSpPr>
        <p:spPr>
          <a:xfrm rot="10800000">
            <a:off x="2556250" y="267193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47" name="직선 연결선 46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644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2287418" cy="369332"/>
            <a:chOff x="1286687" y="1772816"/>
            <a:chExt cx="2287418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21804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부정근로 유형 및 제재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6" name="그룹 25"/>
          <p:cNvGrpSpPr/>
          <p:nvPr/>
        </p:nvGrpSpPr>
        <p:grpSpPr>
          <a:xfrm>
            <a:off x="570037" y="4678675"/>
            <a:ext cx="2237724" cy="369332"/>
            <a:chOff x="1286687" y="1772816"/>
            <a:chExt cx="2237724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21307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허위 서류제출자 제한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635957"/>
              </p:ext>
            </p:extLst>
          </p:nvPr>
        </p:nvGraphicFramePr>
        <p:xfrm>
          <a:off x="776537" y="1422299"/>
          <a:ext cx="8352927" cy="24496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4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051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유  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정  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제  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969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허위근로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튜터링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활동을 하지 않았거나 할 수 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없음에도 출근부를 작성한 경우</a:t>
                      </a:r>
                      <a:endParaRPr lang="en-US" altLang="ko-KR" sz="14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장학금 환수 및 확정일로부터 </a:t>
                      </a:r>
                      <a:r>
                        <a:rPr lang="en-US" altLang="ko-KR" sz="1400" b="1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</a:t>
                      </a:r>
                      <a:r>
                        <a:rPr lang="ko-KR" altLang="en-US" sz="1400" b="1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 </a:t>
                      </a:r>
                      <a:r>
                        <a:rPr lang="ko-KR" altLang="en-US" sz="1400" b="1" kern="1200" spc="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튜터링</a:t>
                      </a:r>
                      <a:r>
                        <a:rPr lang="ko-KR" altLang="en-US" sz="1400" b="1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활동 참여 제한</a:t>
                      </a:r>
                      <a:endParaRPr lang="ko-KR" altLang="en-US" sz="1600" b="1" kern="1200" spc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969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대체근로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실제 근로시간과 출근부 입력시간이</a:t>
                      </a:r>
                      <a:endParaRPr lang="en-US" altLang="ko-KR" sz="140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상이</a:t>
                      </a: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한 경우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확정일로부터 </a:t>
                      </a:r>
                      <a:r>
                        <a:rPr lang="en-US" altLang="ko-KR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 </a:t>
                      </a:r>
                      <a:r>
                        <a:rPr lang="ko-KR" altLang="en-US" sz="14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튜터링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활동 참여 제한</a:t>
                      </a:r>
                      <a:endParaRPr lang="en-US" altLang="ko-KR" sz="14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969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대리근로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튜터</a:t>
                      </a: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본인이 아닌 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타인이</a:t>
                      </a:r>
                      <a:r>
                        <a:rPr lang="en-US" altLang="ko-KR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</a:t>
                      </a:r>
                      <a:r>
                        <a:rPr lang="ko-KR" altLang="en-US" sz="1400" b="1" kern="1200" spc="-150" baseline="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튜터링</a:t>
                      </a:r>
                      <a:r>
                        <a:rPr lang="ko-KR" altLang="en-US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활동을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대신</a:t>
                      </a: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한 경우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장학금 환수 및 </a:t>
                      </a:r>
                      <a:r>
                        <a:rPr lang="ko-KR" altLang="en-US" sz="1400" b="1" kern="1200" spc="-100" baseline="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튜터와</a:t>
                      </a:r>
                      <a:r>
                        <a:rPr lang="ko-KR" altLang="en-US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대리자 모두 확정일로부터 </a:t>
                      </a:r>
                      <a:r>
                        <a:rPr lang="en-US" altLang="ko-KR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ko-KR" altLang="en-US" sz="1400" b="1" kern="1200" spc="-100" baseline="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튜터링</a:t>
                      </a:r>
                      <a:r>
                        <a:rPr lang="ko-KR" altLang="en-US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활동 참여 제한</a:t>
                      </a:r>
                      <a:endParaRPr lang="en-US" altLang="ko-KR" sz="1400" b="1" kern="1200" spc="-10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867619" y="3894956"/>
            <a:ext cx="8045821" cy="318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※ 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공공재정환수법</a:t>
            </a: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(’20. 1. 1.)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이전 부정근로</a:t>
            </a: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행정오류 등으로 장학금이 지급된 경우 공공재정환수 대상이므로 이자 및</a:t>
            </a: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제재부가금 등 부과 가능</a:t>
            </a:r>
            <a:endParaRPr lang="en-US" altLang="ko-KR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38436" y="5058576"/>
            <a:ext cx="7710765" cy="7391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장학금 지급 전 발견 시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참여 중지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장학금 미지급 및 발견일로부터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2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년 간 사업 참여 제한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장학금 지급 후 발견 시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참여 중지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장학금 환수 및 발견일로부터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2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년 간 사업 참여 제한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36" name="직선 연결선 35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466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유의사항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738436" y="1312193"/>
            <a:ext cx="8262198" cy="44447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선발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대학추천 및 활동기관 배정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이전의 활동에 대해 인정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튜터가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‘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사전교육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’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을 이수하지 않으면 출근부 입력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일시적인 휴강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공결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등으로 인하여 발생된 시간에 이루어진 활동은 그 시간이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학업시간표와 중복되어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인정되지 않음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튜터의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학적이 변동될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변동 당일의 활동까지만 인정됨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※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다음 학기 휴학을 위해 미리 휴학을 신청한 경우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재학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이수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학기까지 활동 인정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대학에서 지정한 학기당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최대활동시간을 초과하는 활동내용은 인정되지 않음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활동의 대가로 장학금이 지급되므로 봉사활동 시간으로 중복 인정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퇴근 시 이동시간은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활동으로 인정되지 않음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※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활동도우미에 한하여 출장에 대한 증빙서류가 있을 경우 예외 인정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타 대학생 근로장학금 사업 간 중복 참여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361950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Tx/>
              <a:buChar char="-"/>
              <a:tabLst>
                <a:tab pos="180975" algn="l"/>
              </a:tabLst>
            </a:pP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대학생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사업 참여 학생은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국가근로자학금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및 다문화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탈북학생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사업에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361950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중복참여 불가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73181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05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199605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</a:t>
              </a:r>
              <a:r>
                <a:rPr lang="ko-KR" altLang="en-US" sz="32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3200" b="1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Tip</a:t>
              </a: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1874905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2038952" cy="369332"/>
            <a:chOff x="1286687" y="1772816"/>
            <a:chExt cx="2038952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9319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사전준비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계획수립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endPara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1227634" y="1907306"/>
            <a:ext cx="7616180" cy="2778993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85750" indent="-200025">
              <a:lnSpc>
                <a:spcPct val="120000"/>
              </a:lnSpc>
              <a:buClr>
                <a:schemeClr val="tx2">
                  <a:lumMod val="75000"/>
                </a:schemeClr>
              </a:buClr>
              <a:buFontTx/>
              <a:buChar char="-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나의 역량을 진단하고 나의 꿈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을 향한 계획을 수립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</a:pPr>
            <a:r>
              <a:rPr lang="ko-KR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나는 현재 어떤 상태이고 싶은가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역량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/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ko-KR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나는 무엇이 되고 싶은가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이를 위해 무엇을 해야 하는가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꿈을 이루는 과정에서 어떤 의미가 있는가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나는 이번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활동을 통해 무엇을 얻을 것인가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이를 얻기 위해서는 어떻게 해야 하는가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</p:txBody>
      </p:sp>
      <p:grpSp>
        <p:nvGrpSpPr>
          <p:cNvPr id="2" name="그룹 1"/>
          <p:cNvGrpSpPr/>
          <p:nvPr/>
        </p:nvGrpSpPr>
        <p:grpSpPr>
          <a:xfrm>
            <a:off x="973510" y="1412776"/>
            <a:ext cx="2418400" cy="690213"/>
            <a:chOff x="1094441" y="1557687"/>
            <a:chExt cx="2418400" cy="690213"/>
          </a:xfrm>
        </p:grpSpPr>
        <p:grpSp>
          <p:nvGrpSpPr>
            <p:cNvPr id="12" name="그룹 11"/>
            <p:cNvGrpSpPr/>
            <p:nvPr/>
          </p:nvGrpSpPr>
          <p:grpSpPr>
            <a:xfrm>
              <a:off x="1094441" y="1557687"/>
              <a:ext cx="2418400" cy="690213"/>
              <a:chOff x="1136576" y="3406130"/>
              <a:chExt cx="2059657" cy="874197"/>
            </a:xfrm>
          </p:grpSpPr>
          <p:sp>
            <p:nvSpPr>
              <p:cNvPr id="16" name="한쪽 모서리가 잘린 사각형 15"/>
              <p:cNvSpPr/>
              <p:nvPr/>
            </p:nvSpPr>
            <p:spPr>
              <a:xfrm flipV="1">
                <a:off x="1136576" y="3406130"/>
                <a:ext cx="2013492" cy="792088"/>
              </a:xfrm>
              <a:prstGeom prst="snip1Rect">
                <a:avLst/>
              </a:prstGeom>
              <a:solidFill>
                <a:schemeClr val="tx1">
                  <a:lumMod val="50000"/>
                  <a:lumOff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한쪽 모서리가 잘린 사각형 16"/>
              <p:cNvSpPr/>
              <p:nvPr/>
            </p:nvSpPr>
            <p:spPr>
              <a:xfrm flipV="1">
                <a:off x="1182741" y="3453383"/>
                <a:ext cx="2013492" cy="792088"/>
              </a:xfrm>
              <a:prstGeom prst="snip1Rect">
                <a:avLst/>
              </a:prstGeom>
              <a:solidFill>
                <a:schemeClr val="tx2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한쪽 모서리가 잘린 사각형 17"/>
              <p:cNvSpPr/>
              <p:nvPr/>
            </p:nvSpPr>
            <p:spPr>
              <a:xfrm flipV="1">
                <a:off x="1159311" y="3488239"/>
                <a:ext cx="2013492" cy="792088"/>
              </a:xfrm>
              <a:prstGeom prst="snip1Rect">
                <a:avLst/>
              </a:prstGeom>
              <a:noFill/>
              <a:ln w="12700">
                <a:solidFill>
                  <a:schemeClr val="bg1">
                    <a:alpha val="7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1365725" y="1718127"/>
              <a:ext cx="18758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b="1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</a:t>
              </a:r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성장계획수립</a:t>
              </a:r>
              <a:endPara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564405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2038952" cy="369332"/>
            <a:chOff x="1286687" y="1772816"/>
            <a:chExt cx="2038952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9319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사전준비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계획수립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endPara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1227634" y="1907306"/>
            <a:ext cx="7616180" cy="2778993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85750" indent="-200025">
              <a:lnSpc>
                <a:spcPct val="120000"/>
              </a:lnSpc>
              <a:buClr>
                <a:schemeClr val="tx2">
                  <a:lumMod val="75000"/>
                </a:schemeClr>
              </a:buClr>
              <a:buFontTx/>
              <a:buChar char="-"/>
            </a:pP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튜티와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함께 유익한 맞춤형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튜터링이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되도록 계획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여건이 허락되는 한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및 활동기관 담당자와 대화를 많이 하여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필요한 것이 무엇인지 파악한다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활동이 끝난 후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달성하고자 하는 목표를 함께 설정해 본다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목표를 달성하기 위하여 수행할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활동에 대해 내용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수단 등을 구체적으로 계획한다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활동을 위한 규칙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상호간 약속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을 수립한다</a:t>
            </a:r>
            <a:r>
              <a:rPr lang="en-US" altLang="ko-KR" sz="1400" kern="0" dirty="0">
                <a:solidFill>
                  <a:schemeClr val="tx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Arial Unicode MS" pitchFamily="50" charset="-127"/>
              </a:rPr>
              <a:t>.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973510" y="1412776"/>
            <a:ext cx="2418400" cy="690213"/>
            <a:chOff x="1094441" y="1557687"/>
            <a:chExt cx="2418400" cy="690213"/>
          </a:xfrm>
        </p:grpSpPr>
        <p:grpSp>
          <p:nvGrpSpPr>
            <p:cNvPr id="12" name="그룹 11"/>
            <p:cNvGrpSpPr/>
            <p:nvPr/>
          </p:nvGrpSpPr>
          <p:grpSpPr>
            <a:xfrm>
              <a:off x="1094441" y="1557687"/>
              <a:ext cx="2418400" cy="690213"/>
              <a:chOff x="1136576" y="3406130"/>
              <a:chExt cx="2059657" cy="874197"/>
            </a:xfrm>
          </p:grpSpPr>
          <p:sp>
            <p:nvSpPr>
              <p:cNvPr id="16" name="한쪽 모서리가 잘린 사각형 15"/>
              <p:cNvSpPr/>
              <p:nvPr/>
            </p:nvSpPr>
            <p:spPr>
              <a:xfrm flipV="1">
                <a:off x="1136576" y="3406130"/>
                <a:ext cx="2013492" cy="792088"/>
              </a:xfrm>
              <a:prstGeom prst="snip1Rect">
                <a:avLst/>
              </a:prstGeom>
              <a:solidFill>
                <a:schemeClr val="tx1">
                  <a:lumMod val="50000"/>
                  <a:lumOff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한쪽 모서리가 잘린 사각형 16"/>
              <p:cNvSpPr/>
              <p:nvPr/>
            </p:nvSpPr>
            <p:spPr>
              <a:xfrm flipV="1">
                <a:off x="1182741" y="3453383"/>
                <a:ext cx="2013492" cy="792088"/>
              </a:xfrm>
              <a:prstGeom prst="snip1Rect">
                <a:avLst/>
              </a:prstGeom>
              <a:solidFill>
                <a:schemeClr val="tx2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한쪽 모서리가 잘린 사각형 17"/>
              <p:cNvSpPr/>
              <p:nvPr/>
            </p:nvSpPr>
            <p:spPr>
              <a:xfrm flipV="1">
                <a:off x="1159311" y="3488239"/>
                <a:ext cx="2013492" cy="792088"/>
              </a:xfrm>
              <a:prstGeom prst="snip1Rect">
                <a:avLst/>
              </a:prstGeom>
              <a:noFill/>
              <a:ln w="12700">
                <a:solidFill>
                  <a:schemeClr val="bg1">
                    <a:alpha val="7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1365725" y="1718127"/>
              <a:ext cx="18758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b="1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튜티</a:t>
              </a:r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성장계획수립</a:t>
              </a:r>
              <a:endPara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22" name="직선 연결선 21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3095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454596" y="457622"/>
            <a:ext cx="1934690" cy="552458"/>
            <a:chOff x="454596" y="457622"/>
            <a:chExt cx="1934690" cy="552458"/>
          </a:xfrm>
        </p:grpSpPr>
        <p:sp>
          <p:nvSpPr>
            <p:cNvPr id="4" name="TextBox 3"/>
            <p:cNvSpPr txBox="1"/>
            <p:nvPr/>
          </p:nvSpPr>
          <p:spPr>
            <a:xfrm>
              <a:off x="454596" y="457622"/>
              <a:ext cx="14991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8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학습내용</a:t>
              </a:r>
              <a:endParaRPr lang="en-US" altLang="ko-KR" sz="28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49935" y="1010080"/>
              <a:ext cx="1308450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이등변 삼각형 2"/>
            <p:cNvSpPr/>
            <p:nvPr/>
          </p:nvSpPr>
          <p:spPr>
            <a:xfrm rot="16200000">
              <a:off x="2121119" y="595081"/>
              <a:ext cx="288032" cy="248303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" name="직사각형 4"/>
          <p:cNvSpPr/>
          <p:nvPr/>
        </p:nvSpPr>
        <p:spPr>
          <a:xfrm>
            <a:off x="2389609" y="142875"/>
            <a:ext cx="7357885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2836193" y="846237"/>
            <a:ext cx="1567540" cy="400110"/>
            <a:chOff x="2836193" y="846237"/>
            <a:chExt cx="1567540" cy="400110"/>
          </a:xfrm>
        </p:grpSpPr>
        <p:sp>
          <p:nvSpPr>
            <p:cNvPr id="9" name="TextBox 8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01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302149" y="846237"/>
              <a:ext cx="11015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사업개요</a:t>
              </a:r>
            </a:p>
          </p:txBody>
        </p:sp>
      </p:grpSp>
      <p:grpSp>
        <p:nvGrpSpPr>
          <p:cNvPr id="15" name="그룹 14"/>
          <p:cNvGrpSpPr/>
          <p:nvPr/>
        </p:nvGrpSpPr>
        <p:grpSpPr>
          <a:xfrm>
            <a:off x="2836193" y="1582054"/>
            <a:ext cx="2370645" cy="400110"/>
            <a:chOff x="2836193" y="846237"/>
            <a:chExt cx="2370645" cy="400110"/>
          </a:xfrm>
        </p:grpSpPr>
        <p:sp>
          <p:nvSpPr>
            <p:cNvPr id="16" name="TextBox 15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02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302149" y="846237"/>
              <a:ext cx="19046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활동신청 및 선발</a:t>
              </a:r>
            </a:p>
          </p:txBody>
        </p:sp>
      </p:grpSp>
      <p:grpSp>
        <p:nvGrpSpPr>
          <p:cNvPr id="19" name="그룹 18"/>
          <p:cNvGrpSpPr/>
          <p:nvPr/>
        </p:nvGrpSpPr>
        <p:grpSpPr>
          <a:xfrm>
            <a:off x="2836193" y="2317871"/>
            <a:ext cx="2829103" cy="400110"/>
            <a:chOff x="2836193" y="846237"/>
            <a:chExt cx="2829103" cy="400110"/>
          </a:xfrm>
        </p:grpSpPr>
        <p:sp>
          <p:nvSpPr>
            <p:cNvPr id="20" name="TextBox 19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03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302149" y="846237"/>
              <a:ext cx="23631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지원내용 및 의무사항</a:t>
              </a:r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2836193" y="3053688"/>
            <a:ext cx="2657582" cy="400110"/>
            <a:chOff x="2836193" y="846237"/>
            <a:chExt cx="2657582" cy="400110"/>
          </a:xfrm>
        </p:grpSpPr>
        <p:sp>
          <p:nvSpPr>
            <p:cNvPr id="23" name="TextBox 22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04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302149" y="846237"/>
              <a:ext cx="21916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및 출근부 작성</a:t>
              </a:r>
            </a:p>
          </p:txBody>
        </p:sp>
      </p:grpSp>
      <p:grpSp>
        <p:nvGrpSpPr>
          <p:cNvPr id="25" name="그룹 24"/>
          <p:cNvGrpSpPr/>
          <p:nvPr/>
        </p:nvGrpSpPr>
        <p:grpSpPr>
          <a:xfrm>
            <a:off x="2836193" y="3789505"/>
            <a:ext cx="1753488" cy="400110"/>
            <a:chOff x="2836193" y="846237"/>
            <a:chExt cx="1753488" cy="400110"/>
          </a:xfrm>
        </p:grpSpPr>
        <p:sp>
          <p:nvSpPr>
            <p:cNvPr id="26" name="TextBox 25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05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302149" y="846237"/>
              <a:ext cx="128753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</a:t>
              </a:r>
              <a:r>
                <a:rPr lang="ko-KR" altLang="en-US" sz="20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2000" b="1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Tip</a:t>
              </a:r>
              <a:endParaRPr lang="ko-KR" altLang="en-US" sz="20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28" name="그룹 27"/>
          <p:cNvGrpSpPr/>
          <p:nvPr/>
        </p:nvGrpSpPr>
        <p:grpSpPr>
          <a:xfrm>
            <a:off x="2836193" y="4525322"/>
            <a:ext cx="1567540" cy="400110"/>
            <a:chOff x="2836193" y="846237"/>
            <a:chExt cx="1567540" cy="400110"/>
          </a:xfrm>
        </p:grpSpPr>
        <p:sp>
          <p:nvSpPr>
            <p:cNvPr id="29" name="TextBox 28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06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302149" y="846237"/>
              <a:ext cx="11015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주의사항</a:t>
              </a:r>
            </a:p>
          </p:txBody>
        </p:sp>
      </p:grpSp>
      <p:grpSp>
        <p:nvGrpSpPr>
          <p:cNvPr id="31" name="그룹 30"/>
          <p:cNvGrpSpPr/>
          <p:nvPr/>
        </p:nvGrpSpPr>
        <p:grpSpPr>
          <a:xfrm>
            <a:off x="2836193" y="5261138"/>
            <a:ext cx="2704069" cy="400110"/>
            <a:chOff x="2836193" y="846237"/>
            <a:chExt cx="2704069" cy="400110"/>
          </a:xfrm>
        </p:grpSpPr>
        <p:sp>
          <p:nvSpPr>
            <p:cNvPr id="32" name="TextBox 31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07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302149" y="846237"/>
              <a:ext cx="22381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자주 묻는 질문</a:t>
              </a:r>
              <a:r>
                <a:rPr lang="en-US" altLang="ko-KR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(FAQ)</a:t>
              </a:r>
              <a:endParaRPr lang="ko-KR" altLang="en-US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18987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1367294" cy="369332"/>
            <a:chOff x="1286687" y="1772816"/>
            <a:chExt cx="1367294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</a:t>
              </a:r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활동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3" name="그룹 2"/>
          <p:cNvGrpSpPr/>
          <p:nvPr/>
        </p:nvGrpSpPr>
        <p:grpSpPr>
          <a:xfrm>
            <a:off x="973510" y="1412776"/>
            <a:ext cx="7870304" cy="1728192"/>
            <a:chOff x="973510" y="1412776"/>
            <a:chExt cx="7870304" cy="1728192"/>
          </a:xfrm>
        </p:grpSpPr>
        <p:sp>
          <p:nvSpPr>
            <p:cNvPr id="19" name="직사각형 18"/>
            <p:cNvSpPr/>
            <p:nvPr/>
          </p:nvSpPr>
          <p:spPr>
            <a:xfrm>
              <a:off x="1227634" y="1907307"/>
              <a:ext cx="7616180" cy="1233661"/>
            </a:xfrm>
            <a:prstGeom prst="rect">
              <a:avLst/>
            </a:prstGeom>
            <a:solidFill>
              <a:srgbClr val="E0E0E0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1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85750" indent="-200025"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  <a:buFontTx/>
                <a:buChar char="-"/>
              </a:pP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계획 대비 실천 현황 및 역량 향상 정도를 끊임없이 체크</a:t>
              </a:r>
              <a:endPara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lvl="0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후 잘하고 있는 점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개선해야 하는 점 등을 각 </a:t>
              </a:r>
              <a:r>
                <a:rPr lang="ko-KR" altLang="en-US" sz="14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역량별로 끊임없이 검토한다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</a:p>
          </p:txBody>
        </p:sp>
        <p:grpSp>
          <p:nvGrpSpPr>
            <p:cNvPr id="2" name="그룹 1"/>
            <p:cNvGrpSpPr/>
            <p:nvPr/>
          </p:nvGrpSpPr>
          <p:grpSpPr>
            <a:xfrm>
              <a:off x="973510" y="1412776"/>
              <a:ext cx="2418400" cy="690213"/>
              <a:chOff x="1094441" y="1557687"/>
              <a:chExt cx="2418400" cy="690213"/>
            </a:xfrm>
          </p:grpSpPr>
          <p:grpSp>
            <p:nvGrpSpPr>
              <p:cNvPr id="12" name="그룹 11"/>
              <p:cNvGrpSpPr/>
              <p:nvPr/>
            </p:nvGrpSpPr>
            <p:grpSpPr>
              <a:xfrm>
                <a:off x="1094441" y="1557687"/>
                <a:ext cx="2418400" cy="690213"/>
                <a:chOff x="1136576" y="3406130"/>
                <a:chExt cx="2059657" cy="874197"/>
              </a:xfrm>
            </p:grpSpPr>
            <p:sp>
              <p:nvSpPr>
                <p:cNvPr id="16" name="한쪽 모서리가 잘린 사각형 15"/>
                <p:cNvSpPr/>
                <p:nvPr/>
              </p:nvSpPr>
              <p:spPr>
                <a:xfrm flipV="1">
                  <a:off x="1136576" y="3406130"/>
                  <a:ext cx="2013492" cy="792088"/>
                </a:xfrm>
                <a:prstGeom prst="snip1Rect">
                  <a:avLst/>
                </a:prstGeom>
                <a:solidFill>
                  <a:schemeClr val="tx1">
                    <a:lumMod val="50000"/>
                    <a:lumOff val="50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7" name="한쪽 모서리가 잘린 사각형 16"/>
                <p:cNvSpPr/>
                <p:nvPr/>
              </p:nvSpPr>
              <p:spPr>
                <a:xfrm flipV="1">
                  <a:off x="1182741" y="3453383"/>
                  <a:ext cx="2013492" cy="792088"/>
                </a:xfrm>
                <a:prstGeom prst="snip1Rect">
                  <a:avLst/>
                </a:prstGeom>
                <a:solidFill>
                  <a:schemeClr val="tx2">
                    <a:lumMod val="75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8" name="한쪽 모서리가 잘린 사각형 17"/>
                <p:cNvSpPr/>
                <p:nvPr/>
              </p:nvSpPr>
              <p:spPr>
                <a:xfrm flipV="1">
                  <a:off x="1159311" y="3488239"/>
                  <a:ext cx="2013492" cy="792088"/>
                </a:xfrm>
                <a:prstGeom prst="snip1Rect">
                  <a:avLst/>
                </a:prstGeom>
                <a:noFill/>
                <a:ln w="12700">
                  <a:solidFill>
                    <a:schemeClr val="bg1">
                      <a:alpha val="7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5" name="TextBox 14"/>
              <p:cNvSpPr txBox="1"/>
              <p:nvPr/>
            </p:nvSpPr>
            <p:spPr>
              <a:xfrm>
                <a:off x="1365725" y="1718127"/>
                <a:ext cx="187583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b="1" spc="-15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활동내용 자가점검</a:t>
                </a:r>
                <a:endPara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</p:txBody>
          </p:sp>
        </p:grpSp>
      </p:grpSp>
      <p:grpSp>
        <p:nvGrpSpPr>
          <p:cNvPr id="20" name="그룹 19"/>
          <p:cNvGrpSpPr/>
          <p:nvPr/>
        </p:nvGrpSpPr>
        <p:grpSpPr>
          <a:xfrm>
            <a:off x="973510" y="3510533"/>
            <a:ext cx="7870304" cy="2592288"/>
            <a:chOff x="973510" y="1412776"/>
            <a:chExt cx="7870304" cy="2592288"/>
          </a:xfrm>
        </p:grpSpPr>
        <p:sp>
          <p:nvSpPr>
            <p:cNvPr id="22" name="직사각형 21"/>
            <p:cNvSpPr/>
            <p:nvPr/>
          </p:nvSpPr>
          <p:spPr>
            <a:xfrm>
              <a:off x="1227634" y="1907307"/>
              <a:ext cx="7616180" cy="2097757"/>
            </a:xfrm>
            <a:prstGeom prst="rect">
              <a:avLst/>
            </a:prstGeom>
            <a:solidFill>
              <a:srgbClr val="E0E0E0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1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85750" indent="-200025"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  <a:buFontTx/>
                <a:buChar char="-"/>
              </a:pP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철저히 준비하고</a:t>
              </a:r>
              <a:r>
                <a:rPr lang="en-US" altLang="ko-KR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600" b="1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튜티와</a:t>
              </a: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진심으로 친해지며</a:t>
              </a:r>
              <a:r>
                <a:rPr lang="en-US" altLang="ko-KR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성실히 </a:t>
              </a:r>
              <a:r>
                <a:rPr lang="ko-KR" altLang="en-US" sz="1600" b="1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튜터링을</a:t>
              </a: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수행</a:t>
              </a:r>
              <a:endPara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lvl="0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하루 전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4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튜터링을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할 내용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준비물 등 체크</a:t>
              </a:r>
              <a:endPara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시작 </a:t>
              </a:r>
              <a:r>
                <a:rPr lang="en-US" altLang="ko-KR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10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분 전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sz="140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ice breaking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관심사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학교생활 이야기 등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r>
                <a:rPr lang="en-US" altLang="ko-KR" sz="140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</a:p>
            <a:p>
              <a:pPr marL="271463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학습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이전시간 내용 복습 →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오늘의 목표 설정 및 흥미유발 →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학습 및 </a:t>
              </a:r>
              <a:r>
                <a:rPr lang="ko-KR" altLang="en-US" sz="14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→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내용정리 및 차주 계획</a:t>
              </a:r>
              <a:endPara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점검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4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수준은 적절한지 등을 점검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보완 및 개선</a:t>
              </a:r>
              <a:endPara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grpSp>
          <p:nvGrpSpPr>
            <p:cNvPr id="23" name="그룹 22"/>
            <p:cNvGrpSpPr/>
            <p:nvPr/>
          </p:nvGrpSpPr>
          <p:grpSpPr>
            <a:xfrm>
              <a:off x="973510" y="1412776"/>
              <a:ext cx="2418400" cy="690213"/>
              <a:chOff x="1094441" y="1557687"/>
              <a:chExt cx="2418400" cy="690213"/>
            </a:xfrm>
          </p:grpSpPr>
          <p:grpSp>
            <p:nvGrpSpPr>
              <p:cNvPr id="24" name="그룹 23"/>
              <p:cNvGrpSpPr/>
              <p:nvPr/>
            </p:nvGrpSpPr>
            <p:grpSpPr>
              <a:xfrm>
                <a:off x="1094441" y="1557687"/>
                <a:ext cx="2418400" cy="690213"/>
                <a:chOff x="1136576" y="3406130"/>
                <a:chExt cx="2059657" cy="874197"/>
              </a:xfrm>
            </p:grpSpPr>
            <p:sp>
              <p:nvSpPr>
                <p:cNvPr id="26" name="한쪽 모서리가 잘린 사각형 25"/>
                <p:cNvSpPr/>
                <p:nvPr/>
              </p:nvSpPr>
              <p:spPr>
                <a:xfrm flipV="1">
                  <a:off x="1136576" y="3406130"/>
                  <a:ext cx="2013492" cy="792088"/>
                </a:xfrm>
                <a:prstGeom prst="snip1Rect">
                  <a:avLst/>
                </a:prstGeom>
                <a:solidFill>
                  <a:schemeClr val="tx1">
                    <a:lumMod val="50000"/>
                    <a:lumOff val="50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7" name="한쪽 모서리가 잘린 사각형 26"/>
                <p:cNvSpPr/>
                <p:nvPr/>
              </p:nvSpPr>
              <p:spPr>
                <a:xfrm flipV="1">
                  <a:off x="1182741" y="3453383"/>
                  <a:ext cx="2013492" cy="792088"/>
                </a:xfrm>
                <a:prstGeom prst="snip1Rect">
                  <a:avLst/>
                </a:prstGeom>
                <a:solidFill>
                  <a:schemeClr val="tx2">
                    <a:lumMod val="75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8" name="한쪽 모서리가 잘린 사각형 27"/>
                <p:cNvSpPr/>
                <p:nvPr/>
              </p:nvSpPr>
              <p:spPr>
                <a:xfrm flipV="1">
                  <a:off x="1159311" y="3488239"/>
                  <a:ext cx="2013492" cy="792088"/>
                </a:xfrm>
                <a:prstGeom prst="snip1Rect">
                  <a:avLst/>
                </a:prstGeom>
                <a:noFill/>
                <a:ln w="12700">
                  <a:solidFill>
                    <a:schemeClr val="bg1">
                      <a:alpha val="7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5" name="TextBox 24"/>
              <p:cNvSpPr txBox="1"/>
              <p:nvPr/>
            </p:nvSpPr>
            <p:spPr>
              <a:xfrm>
                <a:off x="1673503" y="1718127"/>
                <a:ext cx="12602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b="1" spc="-150" dirty="0" err="1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튜터링</a:t>
                </a:r>
                <a:r>
                  <a:rPr lang="ko-KR" altLang="en-US" b="1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 실시</a:t>
                </a:r>
                <a:endParaRPr lang="en-US" altLang="ko-KR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</p:txBody>
          </p:sp>
        </p:grpSp>
      </p:grpSp>
      <p:sp>
        <p:nvSpPr>
          <p:cNvPr id="29" name="TextBox 28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30" name="직선 연결선 29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66248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907232" cy="369332"/>
            <a:chOff x="1286687" y="1772816"/>
            <a:chExt cx="907232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마무리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1227634" y="1907307"/>
            <a:ext cx="7616180" cy="2673822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85750" indent="-200025">
              <a:lnSpc>
                <a:spcPct val="120000"/>
              </a:lnSpc>
              <a:buClr>
                <a:schemeClr val="tx2">
                  <a:lumMod val="75000"/>
                </a:schemeClr>
              </a:buClr>
              <a:buFontTx/>
              <a:buChar char="-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 달성 여부 확인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현재 평가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새로운 목표 설정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튜티와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소감 나누기 등을 통해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85725" indent="180975"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마무리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목표점검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합의한 목표는 무엇이며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어느 정도 달성하였는가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현재평가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 초기 대비 성취현황 및 잘하고 있는 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발전된 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보충해야 할 점 등을 점검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새로운 목표설정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튜티의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중장기 목표 설정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목표달성 방법 연구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종료 후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튜티와의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관계 설정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973510" y="1412776"/>
            <a:ext cx="2418400" cy="690213"/>
            <a:chOff x="1094441" y="1557687"/>
            <a:chExt cx="2418400" cy="690213"/>
          </a:xfrm>
        </p:grpSpPr>
        <p:grpSp>
          <p:nvGrpSpPr>
            <p:cNvPr id="12" name="그룹 11"/>
            <p:cNvGrpSpPr/>
            <p:nvPr/>
          </p:nvGrpSpPr>
          <p:grpSpPr>
            <a:xfrm>
              <a:off x="1094441" y="1557687"/>
              <a:ext cx="2418400" cy="690213"/>
              <a:chOff x="1136576" y="3406130"/>
              <a:chExt cx="2059657" cy="874197"/>
            </a:xfrm>
          </p:grpSpPr>
          <p:sp>
            <p:nvSpPr>
              <p:cNvPr id="16" name="한쪽 모서리가 잘린 사각형 15"/>
              <p:cNvSpPr/>
              <p:nvPr/>
            </p:nvSpPr>
            <p:spPr>
              <a:xfrm flipV="1">
                <a:off x="1136576" y="3406130"/>
                <a:ext cx="2013492" cy="792088"/>
              </a:xfrm>
              <a:prstGeom prst="snip1Rect">
                <a:avLst/>
              </a:prstGeom>
              <a:solidFill>
                <a:schemeClr val="tx1">
                  <a:lumMod val="50000"/>
                  <a:lumOff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한쪽 모서리가 잘린 사각형 16"/>
              <p:cNvSpPr/>
              <p:nvPr/>
            </p:nvSpPr>
            <p:spPr>
              <a:xfrm flipV="1">
                <a:off x="1182741" y="3453383"/>
                <a:ext cx="2013492" cy="792088"/>
              </a:xfrm>
              <a:prstGeom prst="snip1Rect">
                <a:avLst/>
              </a:prstGeom>
              <a:solidFill>
                <a:schemeClr val="tx2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한쪽 모서리가 잘린 사각형 17"/>
              <p:cNvSpPr/>
              <p:nvPr/>
            </p:nvSpPr>
            <p:spPr>
              <a:xfrm flipV="1">
                <a:off x="1159311" y="3488239"/>
                <a:ext cx="2013492" cy="792088"/>
              </a:xfrm>
              <a:prstGeom prst="snip1Rect">
                <a:avLst/>
              </a:prstGeom>
              <a:noFill/>
              <a:ln w="12700">
                <a:solidFill>
                  <a:schemeClr val="bg1">
                    <a:alpha val="7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1673502" y="1718127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마무리</a:t>
              </a:r>
              <a:endParaRPr lang="en-US" altLang="ko-KR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22" name="직선 연결선 21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86596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06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169790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주의사항</a:t>
              </a:r>
              <a:endParaRPr lang="en-US" altLang="ko-KR" sz="32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8425284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주의사항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주의사항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738436" y="1312193"/>
            <a:ext cx="8491427" cy="24248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선발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대학추천 및 기관 배정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이전의 활동에 대해 인정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대학생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사업은 교내장학금 등과 중복수혜 가능하나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활동시간의 중복이 없어야 함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대학생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사업 참여 학생은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국가근로장학금 및 다문화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탈북학생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멘토링 사업과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중복참여 불가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대학생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사업 활동기관과 같은 기관에서 금전적 지원 또는 사회봉사인증 등을 받으며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활동할 수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없음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이중수혜 불가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※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교육과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교직과정 포함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은 대학 자체 기준에 따라 교육봉사시간 및 학점 인정 가능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914710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주의사항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주의사항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738436" y="1312193"/>
            <a:ext cx="8645315" cy="246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튜터의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신청내용 및 제출서류가 허위로 확인될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정학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·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퇴학 등 학사징계를 받은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자퇴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·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제적 등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학생 신분을 상실한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부정근로 내역이 적발된 경우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튜터의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자격 박탈 가능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선발된 모든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튜터는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 시작 전 반드시 활동기관 담당자에게 사업소개 자료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매뉴얼 등을 참고하여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관련 안내를 해 주어야 함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부득이하게 기한 내 출근부 입력을 못하였거나 수정이 필요할 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활동기관 담당자에게 입력 및 수정 요청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대학생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사업은 참여 대학별로 운영 방법 및 기간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 등이 상이함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따라서 소속대학의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rgbClr val="FF4747"/>
              </a:buClr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자체 운영 기준을 꼭 확인하여 활동에 불이익이 없도록 할 것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912835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07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61990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자주 묻는 질문</a:t>
              </a:r>
              <a:r>
                <a:rPr lang="en-US" altLang="ko-KR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(FAQ)</a:t>
              </a:r>
              <a:endParaRPr lang="en-US" altLang="ko-KR" sz="32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9369932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238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자주 묻는 질문</a:t>
            </a:r>
            <a:r>
              <a:rPr lang="en-US" altLang="ko-KR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(FAQ)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182697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 일정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40" name="그룹 39"/>
          <p:cNvGrpSpPr/>
          <p:nvPr/>
        </p:nvGrpSpPr>
        <p:grpSpPr>
          <a:xfrm>
            <a:off x="570037" y="3212976"/>
            <a:ext cx="2082234" cy="369332"/>
            <a:chOff x="1286687" y="1772816"/>
            <a:chExt cx="2082234" cy="369332"/>
          </a:xfrm>
        </p:grpSpPr>
        <p:sp>
          <p:nvSpPr>
            <p:cNvPr id="41" name="TextBox 40"/>
            <p:cNvSpPr txBox="1"/>
            <p:nvPr/>
          </p:nvSpPr>
          <p:spPr>
            <a:xfrm>
              <a:off x="1393700" y="1772816"/>
              <a:ext cx="19752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가능 기관 찾기</a:t>
              </a:r>
            </a:p>
          </p:txBody>
        </p:sp>
        <p:sp>
          <p:nvSpPr>
            <p:cNvPr id="42" name="이등변 삼각형 41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3" name="그룹 42"/>
          <p:cNvGrpSpPr/>
          <p:nvPr/>
        </p:nvGrpSpPr>
        <p:grpSpPr>
          <a:xfrm>
            <a:off x="803377" y="1203770"/>
            <a:ext cx="8398095" cy="1946434"/>
            <a:chOff x="803377" y="1202085"/>
            <a:chExt cx="8398095" cy="1946434"/>
          </a:xfrm>
        </p:grpSpPr>
        <p:sp>
          <p:nvSpPr>
            <p:cNvPr id="44" name="TextBox 43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5" name="직선 연결선 44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1484220" y="1386751"/>
              <a:ext cx="398859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2022</a:t>
              </a: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년도 교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</a:t>
              </a:r>
              <a:r>
                <a:rPr lang="ko-KR" altLang="en-US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사대생</a:t>
              </a: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등 대학생 </a:t>
              </a:r>
              <a:r>
                <a:rPr lang="ko-KR" altLang="en-US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</a:t>
              </a: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사업</a:t>
              </a:r>
              <a:endParaRPr lang="en-US" altLang="ko-KR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일정이 어떻게 되나요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698271" y="2132856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8" name="직선 연결선 47"/>
            <p:cNvCxnSpPr/>
            <p:nvPr/>
          </p:nvCxnSpPr>
          <p:spPr>
            <a:xfrm>
              <a:off x="3817225" y="3044577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4379114" y="2254835"/>
              <a:ext cx="4644220" cy="7848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활동기간은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2022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년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3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월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~ 2023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년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2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월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(12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개월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입니다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</a:p>
            <a:p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단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대학별 활동시간과 기간이 상이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하므로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반드시 소속대학의</a:t>
              </a:r>
              <a:endParaRPr lang="en-US" altLang="ko-KR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공지를 확인해주시기 바랍니다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29" name="그룹 28"/>
          <p:cNvGrpSpPr/>
          <p:nvPr/>
        </p:nvGrpSpPr>
        <p:grpSpPr>
          <a:xfrm>
            <a:off x="803377" y="3663496"/>
            <a:ext cx="8944118" cy="2725383"/>
            <a:chOff x="803377" y="4007038"/>
            <a:chExt cx="8944118" cy="2725383"/>
          </a:xfrm>
        </p:grpSpPr>
        <p:sp>
          <p:nvSpPr>
            <p:cNvPr id="30" name="TextBox 29"/>
            <p:cNvSpPr txBox="1"/>
            <p:nvPr/>
          </p:nvSpPr>
          <p:spPr>
            <a:xfrm>
              <a:off x="803377" y="4007038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32" name="직선 연결선 31"/>
            <p:cNvCxnSpPr/>
            <p:nvPr/>
          </p:nvCxnSpPr>
          <p:spPr>
            <a:xfrm>
              <a:off x="922331" y="4909234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1484220" y="4320678"/>
              <a:ext cx="40831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가능한 기관은 어떻게 찾을 수 있나요</a:t>
              </a:r>
              <a:r>
                <a:rPr lang="en-US" altLang="ko-KR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711516" y="5716758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35" name="직선 연결선 34"/>
            <p:cNvCxnSpPr/>
            <p:nvPr/>
          </p:nvCxnSpPr>
          <p:spPr>
            <a:xfrm>
              <a:off x="2830470" y="6628479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3392359" y="5354823"/>
              <a:ext cx="6355136" cy="1256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  <a:buClr>
                  <a:schemeClr val="tx2">
                    <a:lumMod val="75000"/>
                  </a:schemeClr>
                </a:buClr>
              </a:pPr>
              <a:r>
                <a:rPr lang="ko-KR" altLang="en-US" sz="1400" spc="-2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활동가능기관 중 </a:t>
              </a:r>
              <a:r>
                <a:rPr lang="ko-KR" altLang="en-US" sz="1400" spc="-2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</a:t>
              </a:r>
              <a:r>
                <a:rPr lang="ko-KR" altLang="en-US" sz="1400" spc="-2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수요 신청한 기관은 희망근로지 신청 시 </a:t>
              </a:r>
              <a:r>
                <a:rPr lang="ko-KR" altLang="en-US" sz="1400" spc="-2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확인가능합니다</a:t>
              </a:r>
              <a:r>
                <a:rPr lang="en-US" altLang="ko-KR" sz="1400" spc="-2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  </a:t>
              </a:r>
              <a:r>
                <a:rPr lang="ko-KR" altLang="en-US" sz="1400" spc="-2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또한</a:t>
              </a:r>
              <a:r>
                <a:rPr lang="en-US" altLang="ko-KR" sz="1400" spc="-2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</a:t>
              </a:r>
            </a:p>
            <a:p>
              <a:pPr>
                <a:lnSpc>
                  <a:spcPct val="110000"/>
                </a:lnSpc>
                <a:buClr>
                  <a:schemeClr val="tx2">
                    <a:lumMod val="75000"/>
                  </a:schemeClr>
                </a:buClr>
              </a:pP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교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</a:t>
              </a:r>
              <a:r>
                <a:rPr lang="ko-KR" altLang="en-US" sz="14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사대생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등 대학생 </a:t>
              </a:r>
              <a:r>
                <a:rPr lang="ko-KR" altLang="en-US" sz="14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사업 커뮤니티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(http://cafe.naver.com/hellodcg)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‘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활동참고자료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’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게시판의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‘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활동가능 근로기관 찾기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매뉴얼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’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을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참고해주시기 바랍니다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</a:p>
            <a:p>
              <a:pPr>
                <a:lnSpc>
                  <a:spcPct val="110000"/>
                </a:lnSpc>
                <a:buClr>
                  <a:schemeClr val="tx2">
                    <a:lumMod val="75000"/>
                  </a:schemeClr>
                </a:buClr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※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희망근로지 신청 경로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재단홈페이지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(www.kosaf.go.kr) &gt;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인재육성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&gt; </a:t>
              </a:r>
              <a:r>
                <a:rPr lang="ko-KR" altLang="en-US" sz="12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대학생지식멘토링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&gt;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교사대생 등 대학생 </a:t>
              </a:r>
              <a:r>
                <a:rPr lang="ko-KR" altLang="en-US" sz="12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사업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&gt;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희망근로지 신청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270072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238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자주 묻는 질문</a:t>
            </a:r>
            <a:r>
              <a:rPr lang="en-US" altLang="ko-KR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(FAQ)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182697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기관 변경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31" name="그룹 30"/>
          <p:cNvGrpSpPr/>
          <p:nvPr/>
        </p:nvGrpSpPr>
        <p:grpSpPr>
          <a:xfrm>
            <a:off x="803377" y="1202085"/>
            <a:ext cx="8433157" cy="1946434"/>
            <a:chOff x="803377" y="1202085"/>
            <a:chExt cx="8433157" cy="1946434"/>
          </a:xfrm>
        </p:grpSpPr>
        <p:sp>
          <p:nvSpPr>
            <p:cNvPr id="8" name="TextBox 7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16" name="직선 연결선 15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484220" y="1525250"/>
              <a:ext cx="36231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중 활동기관을 변경할 수 있나요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  <a:endParaRPr lang="ko-KR" altLang="en-US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698271" y="2132856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27" name="직선 연결선 26"/>
            <p:cNvCxnSpPr/>
            <p:nvPr/>
          </p:nvCxnSpPr>
          <p:spPr>
            <a:xfrm>
              <a:off x="3817225" y="3044577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4379114" y="2363688"/>
              <a:ext cx="4857420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부득이한 사유로 근로기관을 변경해야 할 경우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기관 및 소속대학</a:t>
              </a:r>
              <a:endParaRPr lang="en-US" altLang="ko-KR" sz="15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담당자와의 협의 하에 변경 가능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합니다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40" name="그룹 39"/>
          <p:cNvGrpSpPr/>
          <p:nvPr/>
        </p:nvGrpSpPr>
        <p:grpSpPr>
          <a:xfrm>
            <a:off x="570037" y="3125147"/>
            <a:ext cx="1112416" cy="369332"/>
            <a:chOff x="1286687" y="1772816"/>
            <a:chExt cx="1112416" cy="369332"/>
          </a:xfrm>
        </p:grpSpPr>
        <p:sp>
          <p:nvSpPr>
            <p:cNvPr id="41" name="TextBox 40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성적기준</a:t>
              </a:r>
            </a:p>
          </p:txBody>
        </p:sp>
        <p:sp>
          <p:nvSpPr>
            <p:cNvPr id="42" name="이등변 삼각형 41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" name="그룹 1"/>
          <p:cNvGrpSpPr/>
          <p:nvPr/>
        </p:nvGrpSpPr>
        <p:grpSpPr>
          <a:xfrm>
            <a:off x="803377" y="3500045"/>
            <a:ext cx="8426429" cy="2726085"/>
            <a:chOff x="803377" y="4007038"/>
            <a:chExt cx="8426429" cy="2726085"/>
          </a:xfrm>
        </p:grpSpPr>
        <p:sp>
          <p:nvSpPr>
            <p:cNvPr id="44" name="TextBox 43"/>
            <p:cNvSpPr txBox="1"/>
            <p:nvPr/>
          </p:nvSpPr>
          <p:spPr>
            <a:xfrm>
              <a:off x="803377" y="4007038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5" name="직선 연결선 44"/>
            <p:cNvCxnSpPr/>
            <p:nvPr/>
          </p:nvCxnSpPr>
          <p:spPr>
            <a:xfrm>
              <a:off x="922331" y="4909234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1484220" y="4320678"/>
              <a:ext cx="37785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사업참여 시 별도의 성적기준이 있나요</a:t>
              </a:r>
              <a:r>
                <a:rPr lang="en-US" altLang="ko-KR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654427" y="5717460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8" name="직선 연결선 47"/>
            <p:cNvCxnSpPr/>
            <p:nvPr/>
          </p:nvCxnSpPr>
          <p:spPr>
            <a:xfrm>
              <a:off x="3773381" y="6629181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4372386" y="5226190"/>
              <a:ext cx="4857420" cy="13068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교사대생의 경우 성적기준 제한이 없습니다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일반대생의 경우 </a:t>
              </a:r>
              <a:r>
                <a:rPr lang="ko-KR" altLang="en-US" sz="15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초중등학교에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배정될 </a:t>
              </a:r>
              <a:r>
                <a:rPr lang="ko-KR" altLang="en-US" sz="15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튜터는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성적기준 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B0(80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점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/100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점 만점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이상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그 외 활동기관 </a:t>
              </a:r>
              <a:r>
                <a:rPr lang="ko-KR" altLang="en-US" sz="15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튜터는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C0(70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점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/100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점 만점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이상 </a:t>
              </a:r>
              <a:r>
                <a:rPr lang="ko-KR" altLang="en-US" sz="15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충족해야합니다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단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신입생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편입생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재입학생의 경우 첫 학기에 한해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성적기준 적용을 받지 않습니다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.)</a:t>
              </a:r>
              <a:endParaRPr lang="ko-KR" altLang="en-US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03366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238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자주 묻는 질문</a:t>
            </a:r>
            <a:r>
              <a:rPr lang="en-US" altLang="ko-KR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(FAQ)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182697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572479" cy="369332"/>
            <a:chOff x="1286687" y="1772816"/>
            <a:chExt cx="1572479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4654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 지급일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31" name="그룹 30"/>
          <p:cNvGrpSpPr/>
          <p:nvPr/>
        </p:nvGrpSpPr>
        <p:grpSpPr>
          <a:xfrm>
            <a:off x="803377" y="1202085"/>
            <a:ext cx="8818571" cy="2027967"/>
            <a:chOff x="803377" y="1202085"/>
            <a:chExt cx="8818571" cy="2027967"/>
          </a:xfrm>
        </p:grpSpPr>
        <p:sp>
          <p:nvSpPr>
            <p:cNvPr id="8" name="TextBox 7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16" name="직선 연결선 15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484220" y="1525250"/>
              <a:ext cx="31133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 지급 일자는 언제인가요</a:t>
              </a:r>
              <a:r>
                <a:rPr lang="en-US" altLang="ko-KR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  <a:endParaRPr lang="ko-KR" altLang="en-US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504728" y="2214389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27" name="직선 연결선 26"/>
            <p:cNvCxnSpPr/>
            <p:nvPr/>
          </p:nvCxnSpPr>
          <p:spPr>
            <a:xfrm>
              <a:off x="2623682" y="3126110"/>
              <a:ext cx="6649798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3185571" y="2270056"/>
              <a:ext cx="6436377" cy="8540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참여대학별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장학금의 지급 일자는 상이합니다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또한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기관에서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활동하는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모든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b="1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튜터의</a:t>
              </a:r>
              <a:endPara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10000"/>
                </a:lnSpc>
              </a:pP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출근부가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제출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되고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대학의 승인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 이루어진 후 장학금 지급이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가능하므로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대학의</a:t>
              </a:r>
              <a:endParaRPr lang="en-US" altLang="ko-KR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10000"/>
                </a:lnSpc>
              </a:pP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일정에 맞추어 출근부 제출이 잘 될 수 있도록 기관 담당자에게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안내해주시기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바랍니다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17" name="그룹 16"/>
          <p:cNvGrpSpPr/>
          <p:nvPr/>
        </p:nvGrpSpPr>
        <p:grpSpPr>
          <a:xfrm>
            <a:off x="803377" y="4005064"/>
            <a:ext cx="8398095" cy="1946434"/>
            <a:chOff x="803377" y="1202085"/>
            <a:chExt cx="8398095" cy="1946434"/>
          </a:xfrm>
        </p:grpSpPr>
        <p:sp>
          <p:nvSpPr>
            <p:cNvPr id="18" name="TextBox 17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19" name="직선 연결선 18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1484220" y="1386751"/>
              <a:ext cx="290816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학기 중 학적변동이 있을 경우</a:t>
              </a:r>
              <a:endParaRPr lang="en-US" altLang="ko-KR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장학금을 지급받을 수 있나요</a:t>
              </a:r>
              <a:r>
                <a:rPr lang="en-US" altLang="ko-KR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  <a:endParaRPr lang="ko-KR" altLang="en-US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698271" y="2132856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24" name="직선 연결선 23"/>
            <p:cNvCxnSpPr/>
            <p:nvPr/>
          </p:nvCxnSpPr>
          <p:spPr>
            <a:xfrm>
              <a:off x="3817225" y="3044577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4379114" y="2254835"/>
              <a:ext cx="4568879" cy="7848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신청 당시 재학생이면 활동이 가능하나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학기 중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학적 변동</a:t>
              </a:r>
              <a:endParaRPr lang="en-US" altLang="ko-KR" sz="15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휴학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졸업 등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 있을 경우 </a:t>
              </a:r>
              <a:r>
                <a:rPr lang="ko-KR" altLang="en-US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변동일자까지의</a:t>
              </a:r>
              <a:r>
                <a:rPr lang="en-US" altLang="ko-KR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에 대해서만</a:t>
              </a:r>
              <a:endParaRPr lang="en-US" altLang="ko-KR" sz="15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장학금이 지급됩니다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22638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" name="그룹 4"/>
          <p:cNvGrpSpPr/>
          <p:nvPr/>
        </p:nvGrpSpPr>
        <p:grpSpPr>
          <a:xfrm>
            <a:off x="1814966" y="1962471"/>
            <a:ext cx="6276077" cy="3116751"/>
            <a:chOff x="1814966" y="2221928"/>
            <a:chExt cx="6276077" cy="3116751"/>
          </a:xfrm>
        </p:grpSpPr>
        <p:sp>
          <p:nvSpPr>
            <p:cNvPr id="4" name="TextBox 3"/>
            <p:cNvSpPr txBox="1"/>
            <p:nvPr/>
          </p:nvSpPr>
          <p:spPr>
            <a:xfrm>
              <a:off x="1814966" y="2221928"/>
              <a:ext cx="6276077" cy="31167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ko-KR" altLang="en-US" sz="40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감사합니다</a:t>
              </a:r>
              <a:endParaRPr lang="en-US" altLang="ko-KR" sz="40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28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한국장학재단 </a:t>
              </a:r>
              <a:r>
                <a:rPr lang="ko-KR" altLang="en-US" sz="28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대학취업장학부</a:t>
              </a:r>
              <a:r>
                <a:rPr lang="ko-KR" altLang="en-US" sz="28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28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근로장학팀</a:t>
              </a:r>
              <a:endParaRPr lang="en-US" altLang="ko-KR" sz="28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연락처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1599-2290</a:t>
              </a:r>
            </a:p>
            <a:p>
              <a:pPr algn="ctr">
                <a:lnSpc>
                  <a:spcPct val="130000"/>
                </a:lnSpc>
              </a:pP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메일주소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kormentoring@kosaf.go.kr</a:t>
              </a:r>
            </a:p>
            <a:p>
              <a:pPr algn="ctr">
                <a:lnSpc>
                  <a:spcPct val="130000"/>
                </a:lnSpc>
              </a:pP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커뮤니티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http://cafe.naver.com/hellodcg</a:t>
              </a:r>
            </a:p>
            <a:p>
              <a:pPr algn="ctr">
                <a:lnSpc>
                  <a:spcPct val="130000"/>
                </a:lnSpc>
              </a:pP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홈페이지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http://www.kosaf.go.kr</a:t>
              </a: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1944754" y="3203451"/>
              <a:ext cx="6016492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53867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142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3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01</a:t>
              </a:r>
              <a:endParaRPr lang="ko-KR" altLang="en-US" sz="3600" spc="-3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169790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사업개요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151757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사업개요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 소개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738436" y="1283618"/>
            <a:ext cx="8751068" cy="739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대학생이 희망하는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초중등학교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학생들에게 교과학습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상담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학교생활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교우관계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진로 등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등을 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 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오프라인으로 집중 지원하는 사업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pic>
        <p:nvPicPr>
          <p:cNvPr id="32" name="그림 3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738436" y="3789040"/>
            <a:ext cx="8751068" cy="1428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코로나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19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로 인한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초중등학생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학습결손 등의 회복을 위하여 예비교사인 교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대학생이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튜터링을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통해 학습 보충 지원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대학생에게는 지식과 경험을 나누는 가치 있는 교육봉사활동 기회를 제공하고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초중등학생에게는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튜터링을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통한 학습결손 회복 추진 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34" name="그룹 33"/>
          <p:cNvGrpSpPr/>
          <p:nvPr/>
        </p:nvGrpSpPr>
        <p:grpSpPr>
          <a:xfrm>
            <a:off x="570037" y="3347700"/>
            <a:ext cx="1162110" cy="369332"/>
            <a:chOff x="1286687" y="1772816"/>
            <a:chExt cx="1162110" cy="369332"/>
          </a:xfrm>
        </p:grpSpPr>
        <p:sp>
          <p:nvSpPr>
            <p:cNvPr id="35" name="TextBox 34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 목적</a:t>
              </a:r>
            </a:p>
          </p:txBody>
        </p:sp>
        <p:sp>
          <p:nvSpPr>
            <p:cNvPr id="36" name="이등변 삼각형 35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010635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사업개요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신청 대상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738436" y="1283618"/>
            <a:ext cx="7523213" cy="138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대학생 중 아래의 조건을 충족한 학생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-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교육대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사범대학 재학생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교육과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교직과정 포함</a:t>
            </a:r>
            <a:r>
              <a:rPr lang="en-US" altLang="ko-KR" sz="1600" b="1" spc="-150" baseline="30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*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*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교육대학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사범대학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일반대학 교육과 및 교직과정 중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초중등학교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및 특수학교 정교사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(2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급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양성과정에 한함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-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일반대생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교육부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한국장학재단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소속대학 등의 선발 기준을 충족한 대학생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pic>
        <p:nvPicPr>
          <p:cNvPr id="32" name="그림 3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747314" y="4936450"/>
            <a:ext cx="7228261" cy="14711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대한민국 국적으로 외국대학에 재학 중인 대학생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휴학생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졸업생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자퇴생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조기취업자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사업체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위탁생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시간제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등록생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평생교육시설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등록생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※ 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신청 이후 학적 변동이 있을 경우 변동 당일의 활동까지만 인정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-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다음 학기 휴학을 위해 미리 휴학을 신청한 경우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재학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이수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학기까지 활동 인정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34" name="그룹 33"/>
          <p:cNvGrpSpPr/>
          <p:nvPr/>
        </p:nvGrpSpPr>
        <p:grpSpPr>
          <a:xfrm>
            <a:off x="578915" y="4495110"/>
            <a:ext cx="1367294" cy="369332"/>
            <a:chOff x="1286687" y="1772816"/>
            <a:chExt cx="1367294" cy="369332"/>
          </a:xfrm>
        </p:grpSpPr>
        <p:sp>
          <p:nvSpPr>
            <p:cNvPr id="35" name="TextBox 34"/>
            <p:cNvSpPr txBox="1"/>
            <p:nvPr/>
          </p:nvSpPr>
          <p:spPr>
            <a:xfrm>
              <a:off x="1393700" y="1772816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제외 대상자</a:t>
              </a:r>
            </a:p>
          </p:txBody>
        </p:sp>
        <p:sp>
          <p:nvSpPr>
            <p:cNvPr id="36" name="이등변 삼각형 35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직사각형 1">
            <a:extLst>
              <a:ext uri="{FF2B5EF4-FFF2-40B4-BE49-F238E27FC236}">
                <a16:creationId xmlns:a16="http://schemas.microsoft.com/office/drawing/2014/main" id="{DB52FCA4-68EA-4673-B05C-F12C62F78731}"/>
              </a:ext>
            </a:extLst>
          </p:cNvPr>
          <p:cNvSpPr/>
          <p:nvPr/>
        </p:nvSpPr>
        <p:spPr>
          <a:xfrm>
            <a:off x="920552" y="2744733"/>
            <a:ext cx="7920880" cy="154452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en-US" altLang="ko-KR" sz="1400" dirty="0">
                <a:solidFill>
                  <a:schemeClr val="tx1"/>
                </a:solidFill>
              </a:rPr>
              <a:t>• (</a:t>
            </a:r>
            <a:r>
              <a:rPr lang="ko-KR" altLang="en-US" sz="1400" b="1" dirty="0">
                <a:solidFill>
                  <a:schemeClr val="tx1"/>
                </a:solidFill>
              </a:rPr>
              <a:t>공통사항</a:t>
            </a:r>
            <a:r>
              <a:rPr lang="en-US" altLang="ko-KR" sz="1400" dirty="0">
                <a:solidFill>
                  <a:schemeClr val="tx1"/>
                </a:solidFill>
              </a:rPr>
              <a:t>)</a:t>
            </a:r>
            <a:r>
              <a:rPr lang="ko-KR" altLang="en-US" sz="1400" dirty="0">
                <a:solidFill>
                  <a:schemeClr val="tx1"/>
                </a:solidFill>
              </a:rPr>
              <a:t> ➊ 대한민국 국적 소지</a:t>
            </a:r>
            <a:r>
              <a:rPr lang="en-US" altLang="ko-KR" sz="1400" dirty="0">
                <a:solidFill>
                  <a:schemeClr val="tx1"/>
                </a:solidFill>
              </a:rPr>
              <a:t>, </a:t>
            </a:r>
            <a:r>
              <a:rPr lang="ko-KR" altLang="en-US" sz="1400" dirty="0">
                <a:solidFill>
                  <a:schemeClr val="tx1"/>
                </a:solidFill>
              </a:rPr>
              <a:t>➋ 지원대상 대학의 재학생</a:t>
            </a:r>
            <a:r>
              <a:rPr lang="en-US" altLang="ko-KR" sz="1400" dirty="0">
                <a:solidFill>
                  <a:schemeClr val="tx1"/>
                </a:solidFill>
              </a:rPr>
              <a:t>(</a:t>
            </a:r>
            <a:r>
              <a:rPr lang="ko-KR" altLang="en-US" sz="1400" dirty="0">
                <a:solidFill>
                  <a:schemeClr val="tx1"/>
                </a:solidFill>
              </a:rPr>
              <a:t>휴학생</a:t>
            </a:r>
            <a:r>
              <a:rPr lang="en-US" altLang="ko-KR" sz="1400" dirty="0">
                <a:solidFill>
                  <a:schemeClr val="tx1"/>
                </a:solidFill>
              </a:rPr>
              <a:t>, </a:t>
            </a:r>
            <a:r>
              <a:rPr lang="ko-KR" altLang="en-US" sz="1400" dirty="0">
                <a:solidFill>
                  <a:schemeClr val="tx1"/>
                </a:solidFill>
              </a:rPr>
              <a:t>시간제 </a:t>
            </a:r>
            <a:r>
              <a:rPr lang="ko-KR" altLang="en-US" sz="1400" dirty="0" err="1">
                <a:solidFill>
                  <a:schemeClr val="tx1"/>
                </a:solidFill>
              </a:rPr>
              <a:t>등록생</a:t>
            </a:r>
            <a:r>
              <a:rPr lang="ko-KR" altLang="en-US" sz="1400" dirty="0">
                <a:solidFill>
                  <a:schemeClr val="tx1"/>
                </a:solidFill>
              </a:rPr>
              <a:t> 등 제외</a:t>
            </a:r>
            <a:r>
              <a:rPr lang="en-US" altLang="ko-KR" sz="1400" dirty="0">
                <a:solidFill>
                  <a:schemeClr val="tx1"/>
                </a:solidFill>
              </a:rPr>
              <a:t>) </a:t>
            </a:r>
            <a:r>
              <a:rPr lang="ko-KR" altLang="en-US" sz="1400" dirty="0">
                <a:solidFill>
                  <a:schemeClr val="tx1"/>
                </a:solidFill>
              </a:rPr>
              <a:t>❸ 「아동</a:t>
            </a:r>
            <a:r>
              <a:rPr lang="en-US" altLang="ko-KR" sz="1400" dirty="0">
                <a:solidFill>
                  <a:schemeClr val="tx1"/>
                </a:solidFill>
              </a:rPr>
              <a:t>‧</a:t>
            </a:r>
            <a:r>
              <a:rPr lang="ko-KR" altLang="en-US" sz="1400" dirty="0">
                <a:solidFill>
                  <a:schemeClr val="tx1"/>
                </a:solidFill>
              </a:rPr>
              <a:t>청소년의 성보호에 관한 법률」 등 관련 결격사유에 해당하지 않는 자</a:t>
            </a:r>
          </a:p>
          <a:p>
            <a:pPr fontAlgn="base"/>
            <a:r>
              <a:rPr lang="en-US" altLang="ko-KR" sz="1400" dirty="0">
                <a:solidFill>
                  <a:schemeClr val="tx1"/>
                </a:solidFill>
              </a:rPr>
              <a:t>• (</a:t>
            </a:r>
            <a:r>
              <a:rPr lang="ko-KR" altLang="en-US" sz="1400" b="1" dirty="0">
                <a:solidFill>
                  <a:schemeClr val="tx1"/>
                </a:solidFill>
              </a:rPr>
              <a:t>교</a:t>
            </a:r>
            <a:r>
              <a:rPr lang="en-US" altLang="ko-KR" sz="1400" b="1" dirty="0">
                <a:solidFill>
                  <a:schemeClr val="tx1"/>
                </a:solidFill>
              </a:rPr>
              <a:t>‧</a:t>
            </a:r>
            <a:r>
              <a:rPr lang="ko-KR" altLang="en-US" sz="1400" b="1" dirty="0" err="1">
                <a:solidFill>
                  <a:schemeClr val="tx1"/>
                </a:solidFill>
              </a:rPr>
              <a:t>사대생</a:t>
            </a:r>
            <a:r>
              <a:rPr lang="ko-KR" altLang="en-US" sz="1400" b="1" dirty="0">
                <a:solidFill>
                  <a:schemeClr val="tx1"/>
                </a:solidFill>
              </a:rPr>
              <a:t> 등</a:t>
            </a:r>
            <a:r>
              <a:rPr lang="en-US" altLang="ko-KR" sz="1400" dirty="0">
                <a:solidFill>
                  <a:schemeClr val="tx1"/>
                </a:solidFill>
              </a:rPr>
              <a:t>) </a:t>
            </a:r>
            <a:r>
              <a:rPr lang="ko-KR" altLang="en-US" sz="1400" dirty="0">
                <a:solidFill>
                  <a:schemeClr val="tx1"/>
                </a:solidFill>
              </a:rPr>
              <a:t>성적기준 제한 없음</a:t>
            </a:r>
            <a:r>
              <a:rPr lang="en-US" altLang="ko-KR" sz="1400" dirty="0">
                <a:solidFill>
                  <a:schemeClr val="tx1"/>
                </a:solidFill>
              </a:rPr>
              <a:t>(</a:t>
            </a:r>
            <a:r>
              <a:rPr lang="ko-KR" altLang="en-US" sz="1400" dirty="0">
                <a:solidFill>
                  <a:schemeClr val="tx1"/>
                </a:solidFill>
              </a:rPr>
              <a:t>단</a:t>
            </a:r>
            <a:r>
              <a:rPr lang="en-US" altLang="ko-KR" sz="1400" dirty="0">
                <a:solidFill>
                  <a:schemeClr val="tx1"/>
                </a:solidFill>
              </a:rPr>
              <a:t>, </a:t>
            </a:r>
            <a:r>
              <a:rPr lang="ko-KR" altLang="en-US" sz="1400" dirty="0">
                <a:solidFill>
                  <a:schemeClr val="tx1"/>
                </a:solidFill>
              </a:rPr>
              <a:t>학칙 등에 따라 징계 중인 경우 해당기간 내 불가</a:t>
            </a:r>
            <a:r>
              <a:rPr lang="en-US" altLang="ko-KR" sz="1400" dirty="0">
                <a:solidFill>
                  <a:schemeClr val="tx1"/>
                </a:solidFill>
              </a:rPr>
              <a:t>)</a:t>
            </a:r>
            <a:endParaRPr lang="ko-KR" altLang="en-US" sz="1400" dirty="0">
              <a:solidFill>
                <a:schemeClr val="tx1"/>
              </a:solidFill>
            </a:endParaRPr>
          </a:p>
          <a:p>
            <a:pPr fontAlgn="base"/>
            <a:r>
              <a:rPr lang="ko-KR" altLang="en-US" sz="1400" dirty="0">
                <a:solidFill>
                  <a:schemeClr val="tx1"/>
                </a:solidFill>
              </a:rPr>
              <a:t>* 교직과정 중인 학생이 성적 </a:t>
            </a:r>
            <a:r>
              <a:rPr lang="ko-KR" altLang="en-US" sz="1400" dirty="0" err="1">
                <a:solidFill>
                  <a:schemeClr val="tx1"/>
                </a:solidFill>
              </a:rPr>
              <a:t>미충족</a:t>
            </a:r>
            <a:r>
              <a:rPr lang="ko-KR" altLang="en-US" sz="1400" dirty="0">
                <a:solidFill>
                  <a:schemeClr val="tx1"/>
                </a:solidFill>
              </a:rPr>
              <a:t> 시 교직과정 증빙서류를 포함하여 특별추천으로 승인</a:t>
            </a:r>
          </a:p>
          <a:p>
            <a:pPr fontAlgn="base"/>
            <a:r>
              <a:rPr lang="en-US" altLang="ko-KR" sz="1400" dirty="0">
                <a:solidFill>
                  <a:schemeClr val="tx1"/>
                </a:solidFill>
              </a:rPr>
              <a:t>• (</a:t>
            </a:r>
            <a:r>
              <a:rPr lang="ko-KR" altLang="en-US" sz="1400" b="1" dirty="0">
                <a:solidFill>
                  <a:schemeClr val="tx1"/>
                </a:solidFill>
              </a:rPr>
              <a:t>일반대생</a:t>
            </a:r>
            <a:r>
              <a:rPr lang="en-US" altLang="ko-KR" sz="1400" dirty="0">
                <a:solidFill>
                  <a:schemeClr val="tx1"/>
                </a:solidFill>
              </a:rPr>
              <a:t>) </a:t>
            </a:r>
            <a:r>
              <a:rPr lang="ko-KR" altLang="en-US" sz="1400" dirty="0">
                <a:solidFill>
                  <a:schemeClr val="tx1"/>
                </a:solidFill>
              </a:rPr>
              <a:t>➊ </a:t>
            </a:r>
            <a:r>
              <a:rPr lang="en-US" altLang="ko-KR" sz="1400" dirty="0">
                <a:solidFill>
                  <a:schemeClr val="tx1"/>
                </a:solidFill>
              </a:rPr>
              <a:t>(</a:t>
            </a:r>
            <a:r>
              <a:rPr lang="ko-KR" altLang="en-US" sz="1400" b="1" dirty="0" err="1">
                <a:solidFill>
                  <a:schemeClr val="tx1"/>
                </a:solidFill>
              </a:rPr>
              <a:t>초중등학교</a:t>
            </a:r>
            <a:r>
              <a:rPr lang="ko-KR" altLang="en-US" sz="1400" b="1" dirty="0">
                <a:solidFill>
                  <a:schemeClr val="tx1"/>
                </a:solidFill>
              </a:rPr>
              <a:t> </a:t>
            </a:r>
            <a:r>
              <a:rPr lang="ko-KR" altLang="en-US" sz="1400" b="1" dirty="0" err="1">
                <a:solidFill>
                  <a:schemeClr val="tx1"/>
                </a:solidFill>
              </a:rPr>
              <a:t>튜터</a:t>
            </a:r>
            <a:r>
              <a:rPr lang="en-US" altLang="ko-KR" sz="1400" dirty="0">
                <a:solidFill>
                  <a:schemeClr val="tx1"/>
                </a:solidFill>
              </a:rPr>
              <a:t>) </a:t>
            </a:r>
            <a:r>
              <a:rPr lang="ko-KR" altLang="en-US" sz="1400" dirty="0">
                <a:solidFill>
                  <a:schemeClr val="tx1"/>
                </a:solidFill>
              </a:rPr>
              <a:t>성적기준 </a:t>
            </a:r>
            <a:r>
              <a:rPr lang="en-US" altLang="ko-KR" sz="1400" dirty="0">
                <a:solidFill>
                  <a:schemeClr val="tx1"/>
                </a:solidFill>
              </a:rPr>
              <a:t>B</a:t>
            </a:r>
            <a:r>
              <a:rPr lang="en-US" altLang="ko-KR" sz="1400" baseline="30000" dirty="0">
                <a:solidFill>
                  <a:schemeClr val="tx1"/>
                </a:solidFill>
              </a:rPr>
              <a:t>0</a:t>
            </a:r>
            <a:r>
              <a:rPr lang="en-US" altLang="ko-KR" sz="1400" dirty="0">
                <a:solidFill>
                  <a:schemeClr val="tx1"/>
                </a:solidFill>
              </a:rPr>
              <a:t>(80</a:t>
            </a:r>
            <a:r>
              <a:rPr lang="ko-KR" altLang="en-US" sz="1400" dirty="0">
                <a:solidFill>
                  <a:schemeClr val="tx1"/>
                </a:solidFill>
              </a:rPr>
              <a:t>점</a:t>
            </a:r>
            <a:r>
              <a:rPr lang="en-US" altLang="ko-KR" sz="1400" dirty="0">
                <a:solidFill>
                  <a:schemeClr val="tx1"/>
                </a:solidFill>
              </a:rPr>
              <a:t>/100</a:t>
            </a:r>
            <a:r>
              <a:rPr lang="ko-KR" altLang="en-US" sz="1400" dirty="0">
                <a:solidFill>
                  <a:schemeClr val="tx1"/>
                </a:solidFill>
              </a:rPr>
              <a:t>점 만점</a:t>
            </a:r>
            <a:r>
              <a:rPr lang="en-US" altLang="ko-KR" sz="1400" dirty="0">
                <a:solidFill>
                  <a:schemeClr val="tx1"/>
                </a:solidFill>
              </a:rPr>
              <a:t>) </a:t>
            </a:r>
            <a:r>
              <a:rPr lang="ko-KR" altLang="en-US" sz="1400" dirty="0">
                <a:solidFill>
                  <a:schemeClr val="tx1"/>
                </a:solidFill>
              </a:rPr>
              <a:t>이상을 충족하는 자 ➋ </a:t>
            </a:r>
            <a:r>
              <a:rPr lang="en-US" altLang="ko-KR" sz="1400" dirty="0">
                <a:solidFill>
                  <a:schemeClr val="tx1"/>
                </a:solidFill>
              </a:rPr>
              <a:t>(</a:t>
            </a:r>
            <a:r>
              <a:rPr lang="ko-KR" altLang="en-US" sz="1400" b="1" dirty="0">
                <a:solidFill>
                  <a:schemeClr val="tx1"/>
                </a:solidFill>
              </a:rPr>
              <a:t>그 외 활동기관 </a:t>
            </a:r>
            <a:r>
              <a:rPr lang="ko-KR" altLang="en-US" sz="1400" b="1" dirty="0" err="1">
                <a:solidFill>
                  <a:schemeClr val="tx1"/>
                </a:solidFill>
              </a:rPr>
              <a:t>튜터</a:t>
            </a:r>
            <a:r>
              <a:rPr lang="en-US" altLang="ko-KR" sz="1400" dirty="0">
                <a:solidFill>
                  <a:schemeClr val="tx1"/>
                </a:solidFill>
              </a:rPr>
              <a:t>) </a:t>
            </a:r>
            <a:r>
              <a:rPr lang="ko-KR" altLang="en-US" sz="1400" dirty="0">
                <a:solidFill>
                  <a:schemeClr val="tx1"/>
                </a:solidFill>
              </a:rPr>
              <a:t>성적기준 </a:t>
            </a:r>
            <a:r>
              <a:rPr lang="en-US" altLang="ko-KR" sz="1400" dirty="0">
                <a:solidFill>
                  <a:schemeClr val="tx1"/>
                </a:solidFill>
              </a:rPr>
              <a:t>C</a:t>
            </a:r>
            <a:r>
              <a:rPr lang="en-US" altLang="ko-KR" sz="1400" baseline="30000" dirty="0">
                <a:solidFill>
                  <a:schemeClr val="tx1"/>
                </a:solidFill>
              </a:rPr>
              <a:t>0</a:t>
            </a:r>
            <a:r>
              <a:rPr lang="en-US" altLang="ko-KR" sz="1400" dirty="0">
                <a:solidFill>
                  <a:schemeClr val="tx1"/>
                </a:solidFill>
              </a:rPr>
              <a:t>(70</a:t>
            </a:r>
            <a:r>
              <a:rPr lang="ko-KR" altLang="en-US" sz="1400" dirty="0">
                <a:solidFill>
                  <a:schemeClr val="tx1"/>
                </a:solidFill>
              </a:rPr>
              <a:t>점</a:t>
            </a:r>
            <a:r>
              <a:rPr lang="en-US" altLang="ko-KR" sz="1400" dirty="0">
                <a:solidFill>
                  <a:schemeClr val="tx1"/>
                </a:solidFill>
              </a:rPr>
              <a:t>/100</a:t>
            </a:r>
            <a:r>
              <a:rPr lang="ko-KR" altLang="en-US" sz="1400" dirty="0">
                <a:solidFill>
                  <a:schemeClr val="tx1"/>
                </a:solidFill>
              </a:rPr>
              <a:t>점 만점</a:t>
            </a:r>
            <a:r>
              <a:rPr lang="en-US" altLang="ko-KR" sz="1400" dirty="0">
                <a:solidFill>
                  <a:schemeClr val="tx1"/>
                </a:solidFill>
              </a:rPr>
              <a:t>) </a:t>
            </a:r>
            <a:r>
              <a:rPr lang="ko-KR" altLang="en-US" sz="1400" dirty="0">
                <a:solidFill>
                  <a:schemeClr val="tx1"/>
                </a:solidFill>
              </a:rPr>
              <a:t>이상을 </a:t>
            </a:r>
            <a:r>
              <a:rPr lang="ko-KR" altLang="en-US" sz="1400" dirty="0" err="1">
                <a:solidFill>
                  <a:schemeClr val="tx1"/>
                </a:solidFill>
              </a:rPr>
              <a:t>충족하는자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897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사업개요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그림 3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455557"/>
              </p:ext>
            </p:extLst>
          </p:nvPr>
        </p:nvGraphicFramePr>
        <p:xfrm>
          <a:off x="560512" y="731452"/>
          <a:ext cx="8784976" cy="58399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448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010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사업 기간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-176213" algn="l" defTabSz="914400" rtl="0" eaLnBrk="1" latin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2022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3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~ 2023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</a:t>
                      </a:r>
                      <a:endParaRPr lang="en-US" altLang="ko-KR" sz="15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0" algn="l" defTabSz="914400" rtl="0" eaLnBrk="1" latinLnBrk="1" hangingPunct="1"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   (1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 </a:t>
                      </a:r>
                      <a:r>
                        <a:rPr lang="en-US" altLang="ko-KR" sz="1400" b="0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2022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3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~ </a:t>
                      </a:r>
                      <a:r>
                        <a:rPr lang="en-US" altLang="ko-KR" sz="1400" b="0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2022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8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</a:t>
                      </a:r>
                      <a:endParaRPr lang="en-US" altLang="ko-KR" sz="14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0" algn="l" defTabSz="914400" rtl="0" eaLnBrk="1" latinLnBrk="1" hangingPunct="1"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   (2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 </a:t>
                      </a:r>
                      <a:r>
                        <a:rPr lang="en-US" altLang="ko-KR" sz="1400" b="0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2022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9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~ </a:t>
                      </a:r>
                      <a:r>
                        <a:rPr lang="en-US" altLang="ko-KR" sz="1400" b="0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2023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219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 기관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-176213" algn="l" defTabSz="914400" rtl="0" eaLnBrk="1" latinLnBrk="1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전국 초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·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중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·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고교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지역아동센터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학교 밖 청소년지원센터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*</a:t>
                      </a:r>
                      <a:r>
                        <a:rPr lang="en-US" altLang="ko-KR" sz="15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VMS, 1365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정부인증포털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</a:t>
                      </a:r>
                      <a:r>
                        <a:rPr lang="ko-KR" altLang="en-US" sz="15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에 등록되어</a:t>
                      </a:r>
                      <a:endParaRPr lang="en-US" altLang="ko-KR" sz="1500" b="1" kern="1200" spc="-15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176213" algn="l" defTabSz="914400" rtl="0" eaLnBrk="1" latinLnBrk="1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500" b="1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있는 시설 및 청소년방과후아카데미 운영시설</a:t>
                      </a:r>
                      <a:r>
                        <a:rPr lang="en-US" altLang="ko-KR" sz="1400" b="0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400" b="0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한국청소년활동진흥원 인증</a:t>
                      </a:r>
                      <a:r>
                        <a:rPr lang="en-US" altLang="ko-KR" sz="1400" b="0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), </a:t>
                      </a:r>
                      <a:r>
                        <a:rPr lang="ko-KR" altLang="en-US" sz="1400" b="1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한국장학재단</a:t>
                      </a:r>
                      <a:r>
                        <a:rPr lang="ko-KR" altLang="en-US" sz="1500" b="1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으로 제한함</a:t>
                      </a:r>
                      <a:endParaRPr lang="en-US" altLang="ko-KR" sz="1500" b="1" kern="1200" spc="-17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0" algn="l" defTabSz="914400" rtl="0" eaLnBrk="1" latinLnBrk="1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※ </a:t>
                      </a:r>
                      <a:r>
                        <a:rPr lang="ko-KR" altLang="en-US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지역아동센터 중앙지원단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(www.icareinfo.go.kr), </a:t>
                      </a:r>
                      <a:r>
                        <a:rPr lang="ko-KR" altLang="en-US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보건복지부 사회복지자원봉사인증관리센터 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VMS</a:t>
                      </a:r>
                    </a:p>
                    <a:p>
                      <a:pPr marL="0" indent="176213" algn="l" defTabSz="914400" rtl="0" eaLnBrk="1" latinLnBrk="1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(www.vms.or.kr), </a:t>
                      </a:r>
                      <a:r>
                        <a:rPr lang="ko-KR" altLang="en-US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행정자치부 자원봉사포탈 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1365(www.1365.go.kr)</a:t>
                      </a:r>
                      <a:r>
                        <a:rPr lang="ko-KR" altLang="en-US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에 등록되어 있는 시설로 제한함</a:t>
                      </a:r>
                      <a:endParaRPr lang="en-US" altLang="ko-KR" sz="1400" b="0" kern="1200" spc="-15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0" algn="l" defTabSz="914400" rtl="0" eaLnBrk="1" latinLnBrk="1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※ </a:t>
                      </a:r>
                      <a:r>
                        <a:rPr lang="ko-KR" altLang="en-US" sz="1400" b="1" kern="1200" spc="-150" baseline="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어린이집</a:t>
                      </a:r>
                      <a:r>
                        <a:rPr lang="en-US" altLang="ko-KR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유치원</a:t>
                      </a:r>
                      <a:r>
                        <a:rPr lang="en-US" altLang="ko-KR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노인복지시설 등 활동 불가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튜티</a:t>
                      </a:r>
                      <a:endParaRPr lang="ko-KR" altLang="en-US" sz="14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-176213" algn="l" defTabSz="914400" rtl="0" eaLnBrk="1" latin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초중등학교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학생</a:t>
                      </a:r>
                      <a:r>
                        <a:rPr lang="en-US" altLang="ko-KR" sz="1500" b="1" kern="1200" spc="-150" baseline="300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*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특수학교 및 학교 밖 청소년 포함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</a:t>
                      </a:r>
                    </a:p>
                    <a:p>
                      <a:pPr marL="0" indent="0" algn="l" defTabSz="914400" rtl="0" eaLnBrk="1" latinLnBrk="1" hangingPunct="1">
                        <a:buFont typeface="Arial" panose="020B0604020202020204" pitchFamily="34" charset="0"/>
                        <a:buNone/>
                      </a:pPr>
                      <a:r>
                        <a:rPr lang="en-US" altLang="ko-KR" sz="15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 </a:t>
                      </a:r>
                      <a:r>
                        <a:rPr lang="en-US" altLang="ko-KR" sz="15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- </a:t>
                      </a:r>
                      <a:r>
                        <a:rPr lang="ko-KR" altLang="en-US" sz="15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모든 학생을 대상으로 ① 담임</a:t>
                      </a:r>
                      <a:r>
                        <a:rPr lang="en-US" altLang="ko-KR" sz="15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·</a:t>
                      </a:r>
                      <a:r>
                        <a:rPr lang="ko-KR" altLang="en-US" sz="15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교과교사 등이 학습보충 등이 필요하다고 인정하거나 ② 스스로 </a:t>
                      </a:r>
                      <a:endParaRPr lang="en-US" altLang="ko-KR" sz="1500" b="0" kern="1200" spc="-15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0" algn="l" defTabSz="914400" rtl="0" eaLnBrk="1" latinLnBrk="1" hangingPunct="1">
                        <a:buFont typeface="Arial" panose="020B0604020202020204" pitchFamily="34" charset="0"/>
                        <a:buNone/>
                      </a:pPr>
                      <a:r>
                        <a:rPr lang="en-US" altLang="ko-KR" sz="15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    </a:t>
                      </a:r>
                      <a:r>
                        <a:rPr lang="ko-KR" altLang="en-US" sz="15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참여를 희망하는 모든 학생</a:t>
                      </a:r>
                      <a:endParaRPr lang="ko-KR" altLang="en-US" sz="1100" b="0" kern="1200" spc="-15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4136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 시간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1" hangingPunct="1"/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algn="l" defTabSz="914400" rtl="0" eaLnBrk="1" latinLnBrk="1" hangingPunct="1"/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algn="l" defTabSz="914400" rtl="0" eaLnBrk="1" latinLnBrk="1" hangingPunct="1"/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algn="l" defTabSz="914400" rtl="0" eaLnBrk="1" latinLnBrk="1" hangingPunct="1"/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360363" algn="l" defTabSz="914400" rtl="0" eaLnBrk="1" latinLnBrk="1" hangingPunct="1"/>
                      <a:r>
                        <a:rPr lang="en-US" altLang="ko-KR" sz="12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※ </a:t>
                      </a:r>
                      <a:r>
                        <a:rPr lang="ko-KR" altLang="en-US" sz="12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활동시간은 소속대학에 따라 상이할 수 있음</a:t>
                      </a:r>
                      <a:endParaRPr lang="ko-KR" altLang="en-US" sz="11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rgbClr val="FF4747"/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 장소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80975" marR="0" indent="-180975" algn="l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대면 </a:t>
                      </a: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튜터링의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경우 </a:t>
                      </a: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튜티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소속학교로 하되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튜터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초중등학교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기관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및 </a:t>
                      </a: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튜티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대학 간 협의를 통해 활동장소 변경 가능</a:t>
                      </a:r>
                      <a:endParaRPr lang="en-US" altLang="ko-KR" sz="15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rgbClr val="FF0000"/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 </a:t>
                      </a:r>
                      <a:r>
                        <a:rPr lang="en-US" altLang="ko-KR" sz="13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※ </a:t>
                      </a:r>
                      <a:r>
                        <a:rPr lang="ko-KR" altLang="en-US" sz="13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장소변경은 공공시설로 한하며</a:t>
                      </a:r>
                      <a:r>
                        <a:rPr lang="en-US" altLang="ko-KR" sz="13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3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학습보충 및 상담 등 교육활동 이외에 부적절한 상황이 발생하지 않도록 유의</a:t>
                      </a:r>
                      <a:endParaRPr lang="en-US" altLang="ko-KR" sz="13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 내용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80975" indent="-180975" algn="l" defTabSz="914400" rtl="0" eaLnBrk="1" latin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학습지도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상담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학교생활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·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교우관계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·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진로 등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및 피드백 등 지원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723512"/>
              </p:ext>
            </p:extLst>
          </p:nvPr>
        </p:nvGraphicFramePr>
        <p:xfrm>
          <a:off x="2360712" y="4194454"/>
          <a:ext cx="6604000" cy="8366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602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연간 최소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2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일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주당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방학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10</a:t>
                      </a:r>
                      <a:r>
                        <a:rPr lang="ko-KR" altLang="en-US" sz="12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8</a:t>
                      </a:r>
                      <a:r>
                        <a:rPr lang="ko-KR" altLang="en-US" sz="12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</a:t>
                      </a:r>
                      <a:r>
                        <a:rPr lang="ko-KR" altLang="en-US" sz="12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40</a:t>
                      </a:r>
                      <a:r>
                        <a:rPr lang="ko-KR" altLang="en-US" sz="12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520</a:t>
                      </a:r>
                      <a:r>
                        <a:rPr lang="ko-KR" altLang="en-US" sz="12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8053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142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3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02</a:t>
              </a:r>
              <a:endParaRPr lang="ko-KR" altLang="en-US" sz="3600" spc="-3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04121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활동신청 및 선발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808293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9046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활동신청 및 선발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849273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신청 유형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9" name="양쪽 대괄호 8"/>
          <p:cNvSpPr/>
          <p:nvPr/>
        </p:nvSpPr>
        <p:spPr>
          <a:xfrm>
            <a:off x="829494" y="1420205"/>
            <a:ext cx="1944216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발굴형</a:t>
            </a:r>
            <a:r>
              <a:rPr lang="en-US" altLang="ko-KR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(A</a:t>
            </a:r>
            <a:r>
              <a: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형</a:t>
            </a:r>
            <a:r>
              <a:rPr lang="en-US" altLang="ko-KR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22" name="양쪽 대괄호 21"/>
          <p:cNvSpPr/>
          <p:nvPr/>
        </p:nvSpPr>
        <p:spPr>
          <a:xfrm>
            <a:off x="829494" y="2104281"/>
            <a:ext cx="1944216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발굴형</a:t>
            </a:r>
            <a:r>
              <a: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(B</a:t>
            </a:r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형</a:t>
            </a:r>
            <a:r>
              <a: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26668" y="1487567"/>
            <a:ext cx="66543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대학과 연계 및 협약을 통해 발굴한 기관 또는 수요조사시스템을 통해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수요를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등록한 기관에 배정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826668" y="2181168"/>
            <a:ext cx="64331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선발된 학생이 희망하는 기관을 방문하여 활동기관 담당자와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관련 내용 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협의 후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 진행</a:t>
            </a:r>
          </a:p>
        </p:txBody>
      </p:sp>
      <p:grpSp>
        <p:nvGrpSpPr>
          <p:cNvPr id="26" name="그룹 25"/>
          <p:cNvGrpSpPr/>
          <p:nvPr/>
        </p:nvGrpSpPr>
        <p:grpSpPr>
          <a:xfrm>
            <a:off x="570037" y="2996952"/>
            <a:ext cx="1112416" cy="369332"/>
            <a:chOff x="1286687" y="1772816"/>
            <a:chExt cx="1112416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참고사항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3" name="직사각형 22"/>
          <p:cNvSpPr/>
          <p:nvPr/>
        </p:nvSpPr>
        <p:spPr>
          <a:xfrm>
            <a:off x="920552" y="3573016"/>
            <a:ext cx="8208912" cy="2521792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가능 기관은 전국 초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중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고교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지역아동센터 중앙지원단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(www.icareinfo.go.kr),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학교 밖 청소년지원센터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</a:t>
            </a:r>
          </a:p>
          <a:p>
            <a:pPr indent="180975"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사회복지자원봉사인증관리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VMS(www.vms.or.kr), 1365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자원봉사포털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(www.1365.go.kr)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에 등록된 시설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</a:p>
          <a:p>
            <a:pPr indent="180975"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청소년방과후아카데미 운영시설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한국청소년활동진흥원 인증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한국장학재단으로 제한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/>
            </a:r>
            <a:b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</a:br>
            <a:r>
              <a:rPr lang="ko-KR" altLang="en-US" sz="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수요조사시스템 외의 사업 참여를 희망하는 신규 활동기관에 대해서는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대학으로 기관등록 신청서를 제출하고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등록이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이루어진 뒤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배정 가능</a:t>
            </a:r>
            <a:endParaRPr lang="en-US" altLang="ko-KR" sz="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반드시 대학 담당자의 승인을 얻은 후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매칭이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이루어져야 활동 가능함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튜터는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복수의 활동기관에서 활동 불가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활동기관 및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근로지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담당자가 가족관계 등의 이해관계가 있을 경우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대학에 신고하여 대학은 즉시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튜터링을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중단하고 다른 활동기관 및 근로지에서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활동을 수행할 수 있도록 조치</a:t>
            </a:r>
          </a:p>
        </p:txBody>
      </p:sp>
    </p:spTree>
    <p:extLst>
      <p:ext uri="{BB962C8B-B14F-4D97-AF65-F5344CB8AC3E}">
        <p14:creationId xmlns:p14="http://schemas.microsoft.com/office/powerpoint/2010/main" val="1153030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3" y="159680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9046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활동신청 및 선발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849273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572479" cy="369332"/>
            <a:chOff x="1286687" y="1772816"/>
            <a:chExt cx="1572479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4654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사업신청 방법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6" name="그룹 25"/>
          <p:cNvGrpSpPr/>
          <p:nvPr/>
        </p:nvGrpSpPr>
        <p:grpSpPr>
          <a:xfrm>
            <a:off x="570037" y="3438525"/>
            <a:ext cx="1877049" cy="369332"/>
            <a:chOff x="1286687" y="1772816"/>
            <a:chExt cx="1877049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7700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신청 및 선발 절차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4" name="모서리가 둥근 직사각형 43"/>
          <p:cNvSpPr/>
          <p:nvPr/>
        </p:nvSpPr>
        <p:spPr>
          <a:xfrm>
            <a:off x="7490427" y="525544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2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희망근로지 신청</a:t>
            </a:r>
            <a:endParaRPr lang="en-US" altLang="ko-KR" b="1" spc="-2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sz="15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5" name="모서리가 둥근 직사각형 44"/>
          <p:cNvSpPr/>
          <p:nvPr/>
        </p:nvSpPr>
        <p:spPr>
          <a:xfrm>
            <a:off x="5253334" y="5255446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배정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sz="15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6" name="모서리가 둥근 직사각형 45"/>
          <p:cNvSpPr/>
          <p:nvPr/>
        </p:nvSpPr>
        <p:spPr>
          <a:xfrm>
            <a:off x="3016244" y="525544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배정 확인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7" name="모서리가 둥근 직사각형 46"/>
          <p:cNvSpPr/>
          <p:nvPr/>
        </p:nvSpPr>
        <p:spPr>
          <a:xfrm>
            <a:off x="779154" y="5255446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업무스케줄 등록 및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49" name="모서리가 둥근 직사각형 48"/>
          <p:cNvSpPr/>
          <p:nvPr/>
        </p:nvSpPr>
        <p:spPr>
          <a:xfrm>
            <a:off x="7490427" y="4120271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수요신청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</a:p>
        </p:txBody>
      </p:sp>
      <p:sp>
        <p:nvSpPr>
          <p:cNvPr id="50" name="모서리가 둥근 직사각형 49"/>
          <p:cNvSpPr/>
          <p:nvPr/>
        </p:nvSpPr>
        <p:spPr>
          <a:xfrm>
            <a:off x="5253338" y="412027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추천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51" name="모서리가 둥근 직사각형 50"/>
          <p:cNvSpPr/>
          <p:nvPr/>
        </p:nvSpPr>
        <p:spPr>
          <a:xfrm>
            <a:off x="3016246" y="4120271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시간표 입력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52" name="모서리가 둥근 직사각형 51"/>
          <p:cNvSpPr/>
          <p:nvPr/>
        </p:nvSpPr>
        <p:spPr>
          <a:xfrm>
            <a:off x="779154" y="412027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학생 신청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56251" y="424425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793343" y="424425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030434" y="424425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5" name="TextBox 54"/>
          <p:cNvSpPr txBox="1"/>
          <p:nvPr/>
        </p:nvSpPr>
        <p:spPr>
          <a:xfrm rot="5400000">
            <a:off x="8148978" y="4811839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6" name="TextBox 55"/>
          <p:cNvSpPr txBox="1"/>
          <p:nvPr/>
        </p:nvSpPr>
        <p:spPr>
          <a:xfrm rot="10800000">
            <a:off x="7030431" y="537942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7" name="TextBox 56"/>
          <p:cNvSpPr txBox="1"/>
          <p:nvPr/>
        </p:nvSpPr>
        <p:spPr>
          <a:xfrm rot="10800000">
            <a:off x="4793340" y="537942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8" name="TextBox 57"/>
          <p:cNvSpPr txBox="1"/>
          <p:nvPr/>
        </p:nvSpPr>
        <p:spPr>
          <a:xfrm rot="10800000">
            <a:off x="2556250" y="537942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74" name="양쪽 대괄호 73"/>
          <p:cNvSpPr/>
          <p:nvPr/>
        </p:nvSpPr>
        <p:spPr>
          <a:xfrm>
            <a:off x="779154" y="1488162"/>
            <a:ext cx="1333649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홈페이지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2193761" y="1489368"/>
            <a:ext cx="77122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한국장학재단 홈페이지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(www.kosaf.go.kr)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로그인 → 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인재육성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탭 클릭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지식멘토링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</a:t>
            </a:r>
          </a:p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 – 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교사대생 등 대학생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사업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메뉴 클릭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신청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메뉴 클릭</a:t>
            </a:r>
          </a:p>
        </p:txBody>
      </p:sp>
      <p:sp>
        <p:nvSpPr>
          <p:cNvPr id="76" name="양쪽 대괄호 75"/>
          <p:cNvSpPr/>
          <p:nvPr/>
        </p:nvSpPr>
        <p:spPr>
          <a:xfrm>
            <a:off x="742958" y="2393254"/>
            <a:ext cx="1369845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모바일</a:t>
            </a:r>
            <a:endParaRPr lang="ko-KR" altLang="en-US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193761" y="2442316"/>
            <a:ext cx="7367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한국장학재단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모바일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로그인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인재육성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탭 클릭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지식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– 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교사대생 등 대학생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사업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메뉴 클릭 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신청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메뉴 클릭</a:t>
            </a:r>
          </a:p>
        </p:txBody>
      </p:sp>
    </p:spTree>
    <p:extLst>
      <p:ext uri="{BB962C8B-B14F-4D97-AF65-F5344CB8AC3E}">
        <p14:creationId xmlns:p14="http://schemas.microsoft.com/office/powerpoint/2010/main" val="3378013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b="1" spc="-150">
            <a:ln>
              <a:solidFill>
                <a:schemeClr val="accent1">
                  <a:alpha val="0"/>
                </a:schemeClr>
              </a:solidFill>
            </a:ln>
            <a:solidFill>
              <a:schemeClr val="tx2">
                <a:lumMod val="75000"/>
              </a:schemeClr>
            </a:solidFill>
            <a:latin typeface="함초롬돋움" panose="020B0504000101010101" pitchFamily="50" charset="-127"/>
            <a:ea typeface="함초롬돋움" panose="020B0504000101010101" pitchFamily="50" charset="-127"/>
            <a:cs typeface="함초롬돋움" panose="020B0504000101010101" pitchFamily="50" charset="-127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4847</TotalTime>
  <Words>2402</Words>
  <Application>Microsoft Office PowerPoint</Application>
  <PresentationFormat>A4 용지(210x297mm)</PresentationFormat>
  <Paragraphs>346</Paragraphs>
  <Slides>29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29</vt:i4>
      </vt:variant>
    </vt:vector>
  </HeadingPairs>
  <TitlesOfParts>
    <vt:vector size="34" baseType="lpstr">
      <vt:lpstr>Arial Unicode MS</vt:lpstr>
      <vt:lpstr>맑은 고딕</vt:lpstr>
      <vt:lpstr>함초롬돋움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kosaf</dc:creator>
  <cp:lastModifiedBy>PC</cp:lastModifiedBy>
  <cp:revision>114</cp:revision>
  <dcterms:created xsi:type="dcterms:W3CDTF">2018-08-22T06:52:58Z</dcterms:created>
  <dcterms:modified xsi:type="dcterms:W3CDTF">2022-03-28T04:42:59Z</dcterms:modified>
</cp:coreProperties>
</file>