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7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CB37D56-3416-C0E4-35F9-E0C4761875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9B855F5-C415-0F35-A12D-8F0191512F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E0D6300-E457-DDF0-70D3-E4A98CEB5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02412-DC1C-4427-B5BD-905EA3C6CF85}" type="datetimeFigureOut">
              <a:rPr lang="ko-KR" altLang="en-US" smtClean="0"/>
              <a:t>2026-06-17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4EBDA41-EDA8-6CF2-94E3-2E4777DC9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AF7E48C-0E84-72DB-3C84-491E0667B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F2C9-011C-4BB4-8E6E-3F4A9EEA77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5344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CFC5A47-3A13-E94D-D110-0311035A1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013EBBA-4556-598D-7DAF-3D9DA030E0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869A135-5531-9C12-82A0-B5851C282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02412-DC1C-4427-B5BD-905EA3C6CF85}" type="datetimeFigureOut">
              <a:rPr lang="ko-KR" altLang="en-US" smtClean="0"/>
              <a:t>2026-06-17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B639A20-4103-F7B3-2080-FFECBF97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E9F302B-9658-F2A0-9763-4CFD6134E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F2C9-011C-4BB4-8E6E-3F4A9EEA77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6507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5A037F8C-BA67-3483-1FAD-EFD8421459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119564D-A380-DD97-1D56-9545A30CDE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D2F8F3E-3F7D-611C-3FC4-A3F8E645F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02412-DC1C-4427-B5BD-905EA3C6CF85}" type="datetimeFigureOut">
              <a:rPr lang="ko-KR" altLang="en-US" smtClean="0"/>
              <a:t>2026-06-17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13EAEE9-356F-6F1A-FEEB-B25704038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E9B4E04-F54A-79AD-7A50-DC50B9656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F2C9-011C-4BB4-8E6E-3F4A9EEA77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3203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3AA3C5C-BDD6-1AC3-2400-8D09A08BF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FD8A35F-7851-7419-25F2-F51ADEE934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DA7168D-ADFF-9B96-FC87-851F17A7B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02412-DC1C-4427-B5BD-905EA3C6CF85}" type="datetimeFigureOut">
              <a:rPr lang="ko-KR" altLang="en-US" smtClean="0"/>
              <a:t>2026-06-17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A54B474-CC19-70D7-5E3F-DDBDD581A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C65F736-95B1-D4E3-1092-7EF286884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F2C9-011C-4BB4-8E6E-3F4A9EEA77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5562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DE965DE-6757-9EA3-6C09-6F1833ABD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D70F011-0585-0A40-A974-2041D6B898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9CCA15A-E5F2-794B-716A-C9BB8C3DA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02412-DC1C-4427-B5BD-905EA3C6CF85}" type="datetimeFigureOut">
              <a:rPr lang="ko-KR" altLang="en-US" smtClean="0"/>
              <a:t>2026-06-17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E7D6634-5CA6-21CB-05A7-15718FF1E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F619439-D811-0A78-4089-7E02712C7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F2C9-011C-4BB4-8E6E-3F4A9EEA77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5559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3739327-EFD5-1E3C-048E-6BB793FED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543CAF4-5A6F-0AE7-7921-B8C98CFF87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A2911830-7E07-DB89-22D2-310CCF99D5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1D4489C-6B36-D839-0735-9DBCB1D77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02412-DC1C-4427-B5BD-905EA3C6CF85}" type="datetimeFigureOut">
              <a:rPr lang="ko-KR" altLang="en-US" smtClean="0"/>
              <a:t>2026-06-17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1B9EDC7-7DE0-4B05-69E1-8F0DC82BF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F25AD14-09BD-4009-9DA2-9C0FFAF74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F2C9-011C-4BB4-8E6E-3F4A9EEA77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3154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8A1936A-CD74-C882-B135-E0DD8F769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448957E-FAA1-E45F-47FD-B68AF79A18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5D5A301-518E-01AC-8D18-28621E01AE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0AE4CD7-E72E-4AF3-AD7D-743EFC27A6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0A9D1A87-F175-EA0C-5674-19BDE918BC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DB9D6AF-F939-77CC-6626-F94F56FC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02412-DC1C-4427-B5BD-905EA3C6CF85}" type="datetimeFigureOut">
              <a:rPr lang="ko-KR" altLang="en-US" smtClean="0"/>
              <a:t>2026-06-17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14A4A59B-E851-404A-9B08-00CEC71E0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FF36732-ABAB-6D64-78B6-E5335715A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F2C9-011C-4BB4-8E6E-3F4A9EEA77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5652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CACE858-1C7B-6186-236B-19D5B03D8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96B7BDD-BB87-1008-A395-FF862A721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02412-DC1C-4427-B5BD-905EA3C6CF85}" type="datetimeFigureOut">
              <a:rPr lang="ko-KR" altLang="en-US" smtClean="0"/>
              <a:t>2026-06-17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4C1FF718-37A3-20EE-181F-BFA7320A4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77B5B404-7B7A-9A01-394F-1C0762AC4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F2C9-011C-4BB4-8E6E-3F4A9EEA77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1174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0DB2A6D-4CA4-1B61-851B-B7FEBA213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02412-DC1C-4427-B5BD-905EA3C6CF85}" type="datetimeFigureOut">
              <a:rPr lang="ko-KR" altLang="en-US" smtClean="0"/>
              <a:t>2026-06-17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F06A8FFC-61E9-56D5-7F0A-27EA74F94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87321B85-C1FA-9760-DCE7-A9D8C05C9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F2C9-011C-4BB4-8E6E-3F4A9EEA77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0510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BCD2307-313D-01A6-9C80-BF19A3382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D3A9DB6-63D0-8C0A-6F92-AE72DEB84A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1903051-3769-4665-BF31-133D21F9EF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8277808-CE27-5D2C-FE08-F372932B8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02412-DC1C-4427-B5BD-905EA3C6CF85}" type="datetimeFigureOut">
              <a:rPr lang="ko-KR" altLang="en-US" smtClean="0"/>
              <a:t>2026-06-17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DE29D61-8270-817B-2287-563E894AB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BA9003A-8363-FDFC-40B5-B7EC5C21D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F2C9-011C-4BB4-8E6E-3F4A9EEA77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2469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1B3C80A-6390-6D07-55B1-9614564A8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D4D28FF-FDA5-DF77-69B8-52DE8C6301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2714910-BFB1-44B6-0A89-62070F024F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44042EA-B91B-44B6-9BD9-303BA58FD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02412-DC1C-4427-B5BD-905EA3C6CF85}" type="datetimeFigureOut">
              <a:rPr lang="ko-KR" altLang="en-US" smtClean="0"/>
              <a:t>2026-06-17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6778962-898D-A7F9-D5EB-D3FBE385D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1E91FDD-708B-E054-C4D3-DEF2B47FA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F2C9-011C-4BB4-8E6E-3F4A9EEA77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8094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7605A04D-3CF5-C13B-2BBC-9F7B66A43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8991350-3431-CE39-A9EC-6A727534D8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46FFDE8-1264-F807-8AAD-18CE46F0A3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F02412-DC1C-4427-B5BD-905EA3C6CF85}" type="datetimeFigureOut">
              <a:rPr lang="ko-KR" altLang="en-US" smtClean="0"/>
              <a:t>2026-06-17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0ACB7A7-E6A8-874A-5DF8-ECD2350A3C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21489BF-65E8-020C-44E0-5C50ECD5BB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C6F2C9-011C-4BB4-8E6E-3F4A9EEA77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3762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883A6F4B-A6B1-EB32-92D6-977ECA342F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1719644"/>
              </p:ext>
            </p:extLst>
          </p:nvPr>
        </p:nvGraphicFramePr>
        <p:xfrm>
          <a:off x="607290" y="544945"/>
          <a:ext cx="10725728" cy="5273964"/>
        </p:xfrm>
        <a:graphic>
          <a:graphicData uri="http://schemas.openxmlformats.org/drawingml/2006/table">
            <a:tbl>
              <a:tblPr/>
              <a:tblGrid>
                <a:gridCol w="10725728">
                  <a:extLst>
                    <a:ext uri="{9D8B030D-6E8A-4147-A177-3AD203B41FA5}">
                      <a16:colId xmlns:a16="http://schemas.microsoft.com/office/drawing/2014/main" val="2218467145"/>
                    </a:ext>
                  </a:extLst>
                </a:gridCol>
              </a:tblGrid>
              <a:tr h="131849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ko-KR" sz="2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854772"/>
                  </a:ext>
                </a:extLst>
              </a:tr>
              <a:tr h="131849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ko-KR" sz="4000" b="1" dirty="0"/>
                        <a:t>아이템명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1429031"/>
                  </a:ext>
                </a:extLst>
              </a:tr>
              <a:tr h="13184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2400" dirty="0" err="1"/>
                        <a:t>팀명</a:t>
                      </a:r>
                      <a:endParaRPr lang="ko-KR" altLang="ko-KR" sz="2400" dirty="0"/>
                    </a:p>
                    <a:p>
                      <a:pPr algn="ctr">
                        <a:buNone/>
                      </a:pPr>
                      <a:endParaRPr lang="en-US" altLang="ko-KR" sz="2400" dirty="0"/>
                    </a:p>
                    <a:p>
                      <a:pPr algn="ctr">
                        <a:buNone/>
                      </a:pPr>
                      <a:r>
                        <a:rPr lang="ko-KR" sz="2400" dirty="0"/>
                        <a:t>대표자</a:t>
                      </a:r>
                      <a:r>
                        <a:rPr lang="en-US" altLang="ko-KR" sz="2400" dirty="0"/>
                        <a:t>/</a:t>
                      </a:r>
                      <a:r>
                        <a:rPr lang="ko-KR" altLang="en-US" sz="2400" dirty="0"/>
                        <a:t>팀원</a:t>
                      </a:r>
                      <a:endParaRPr lang="ko-KR" sz="2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3608047"/>
                  </a:ext>
                </a:extLst>
              </a:tr>
              <a:tr h="131849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ko-KR" sz="2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15950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3652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F8022CD-9206-F9AD-63DE-9EB3433EC320}"/>
              </a:ext>
            </a:extLst>
          </p:cNvPr>
          <p:cNvSpPr txBox="1"/>
          <p:nvPr/>
        </p:nvSpPr>
        <p:spPr>
          <a:xfrm>
            <a:off x="572655" y="531383"/>
            <a:ext cx="6096000" cy="3512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  <a:buNone/>
            </a:pPr>
            <a:r>
              <a:rPr lang="ko-KR" altLang="ko-KR" sz="2400" b="1" dirty="0"/>
              <a:t>2. 아이템 개요</a:t>
            </a:r>
          </a:p>
          <a:p>
            <a:pPr>
              <a:lnSpc>
                <a:spcPct val="200000"/>
              </a:lnSpc>
              <a:buNone/>
            </a:pPr>
            <a:r>
              <a:rPr lang="ko-KR" altLang="ko-KR" b="1" dirty="0"/>
              <a:t>2-1. 아이템 </a:t>
            </a:r>
            <a:r>
              <a:rPr lang="ko-KR" altLang="ko-KR" b="1" dirty="0" err="1"/>
              <a:t>한줄</a:t>
            </a:r>
            <a:r>
              <a:rPr lang="ko-KR" altLang="ko-KR" b="1" dirty="0"/>
              <a:t> 소개</a:t>
            </a:r>
          </a:p>
          <a:p>
            <a:pPr>
              <a:lnSpc>
                <a:spcPct val="200000"/>
              </a:lnSpc>
              <a:buNone/>
            </a:pPr>
            <a:r>
              <a:rPr lang="ko-KR" altLang="ko-KR" dirty="0"/>
              <a:t>(30자 이내)</a:t>
            </a:r>
          </a:p>
          <a:p>
            <a:pPr>
              <a:lnSpc>
                <a:spcPct val="200000"/>
              </a:lnSpc>
              <a:buNone/>
            </a:pPr>
            <a:r>
              <a:rPr lang="ko-KR" altLang="ko-KR" dirty="0"/>
              <a:t>예시 : AI 기반 반려동물 건강관리 플랫폼</a:t>
            </a:r>
          </a:p>
          <a:p>
            <a:pPr>
              <a:lnSpc>
                <a:spcPct val="200000"/>
              </a:lnSpc>
              <a:buNone/>
            </a:pPr>
            <a:r>
              <a:rPr lang="ko-KR" altLang="ko-KR" b="1" dirty="0"/>
              <a:t>2-2. 아이템 설명</a:t>
            </a:r>
          </a:p>
          <a:p>
            <a:pPr>
              <a:lnSpc>
                <a:spcPct val="200000"/>
              </a:lnSpc>
              <a:buNone/>
            </a:pPr>
            <a:r>
              <a:rPr lang="ko-KR" altLang="ko-KR" dirty="0"/>
              <a:t>(300자 이내)</a:t>
            </a:r>
          </a:p>
        </p:txBody>
      </p:sp>
    </p:spTree>
    <p:extLst>
      <p:ext uri="{BB962C8B-B14F-4D97-AF65-F5344CB8AC3E}">
        <p14:creationId xmlns:p14="http://schemas.microsoft.com/office/powerpoint/2010/main" val="2647932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AFF0143-EF1E-A75D-C75D-670C9F873921}"/>
              </a:ext>
            </a:extLst>
          </p:cNvPr>
          <p:cNvSpPr txBox="1"/>
          <p:nvPr/>
        </p:nvSpPr>
        <p:spPr>
          <a:xfrm>
            <a:off x="838200" y="562647"/>
            <a:ext cx="6096000" cy="4747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ko-KR" altLang="ko-KR" sz="2400" b="1" dirty="0"/>
              <a:t>3. 문제정의</a:t>
            </a:r>
          </a:p>
          <a:p>
            <a:pPr>
              <a:lnSpc>
                <a:spcPct val="150000"/>
              </a:lnSpc>
              <a:buNone/>
            </a:pPr>
            <a:r>
              <a:rPr lang="ko-KR" altLang="ko-KR" b="1" dirty="0"/>
              <a:t>3-1. 해결하고자 하는 문제</a:t>
            </a:r>
          </a:p>
          <a:p>
            <a:pPr>
              <a:lnSpc>
                <a:spcPct val="150000"/>
              </a:lnSpc>
            </a:pPr>
            <a:r>
              <a:rPr lang="ko-KR" altLang="ko-KR" dirty="0"/>
              <a:t>고객은 누구인가?</a:t>
            </a:r>
          </a:p>
          <a:p>
            <a:pPr>
              <a:lnSpc>
                <a:spcPct val="150000"/>
              </a:lnSpc>
            </a:pPr>
            <a:r>
              <a:rPr lang="ko-KR" altLang="ko-KR" dirty="0"/>
              <a:t>고객이 겪는 문제는 무엇인가?</a:t>
            </a:r>
          </a:p>
          <a:p>
            <a:pPr>
              <a:lnSpc>
                <a:spcPct val="150000"/>
              </a:lnSpc>
            </a:pPr>
            <a:r>
              <a:rPr lang="ko-KR" altLang="ko-KR" dirty="0"/>
              <a:t>기존 해결방법의 한계는?</a:t>
            </a:r>
          </a:p>
          <a:p>
            <a:pPr>
              <a:lnSpc>
                <a:spcPct val="150000"/>
              </a:lnSpc>
              <a:buNone/>
            </a:pPr>
            <a:br>
              <a:rPr lang="ko-KR" altLang="ko-KR" dirty="0"/>
            </a:br>
            <a:endParaRPr lang="ko-KR" altLang="ko-KR" dirty="0"/>
          </a:p>
          <a:p>
            <a:pPr>
              <a:lnSpc>
                <a:spcPct val="150000"/>
              </a:lnSpc>
              <a:buNone/>
            </a:pPr>
            <a:r>
              <a:rPr lang="ko-KR" altLang="ko-KR" b="1" dirty="0"/>
              <a:t>3-2. 시장 필요성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ko-KR" dirty="0"/>
              <a:t>현재 시장 상황 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ko-KR" dirty="0"/>
              <a:t>고객 불편사항 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ko-KR" dirty="0"/>
              <a:t>해결 필요성 </a:t>
            </a:r>
          </a:p>
        </p:txBody>
      </p:sp>
    </p:spTree>
    <p:extLst>
      <p:ext uri="{BB962C8B-B14F-4D97-AF65-F5344CB8AC3E}">
        <p14:creationId xmlns:p14="http://schemas.microsoft.com/office/powerpoint/2010/main" val="2471039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5F71DCF-C3E7-1871-CD33-CDB389C561D5}"/>
              </a:ext>
            </a:extLst>
          </p:cNvPr>
          <p:cNvSpPr txBox="1"/>
          <p:nvPr/>
        </p:nvSpPr>
        <p:spPr>
          <a:xfrm>
            <a:off x="674255" y="771344"/>
            <a:ext cx="6096000" cy="30857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ko-KR" altLang="ko-KR" sz="2400" b="1" dirty="0"/>
              <a:t>4. 솔루션 제안</a:t>
            </a:r>
          </a:p>
          <a:p>
            <a:pPr>
              <a:lnSpc>
                <a:spcPct val="150000"/>
              </a:lnSpc>
              <a:buNone/>
            </a:pPr>
            <a:endParaRPr lang="en-US" altLang="ko-KR" b="1" dirty="0"/>
          </a:p>
          <a:p>
            <a:pPr>
              <a:lnSpc>
                <a:spcPct val="150000"/>
              </a:lnSpc>
              <a:buNone/>
            </a:pPr>
            <a:r>
              <a:rPr lang="ko-KR" altLang="ko-KR" b="1" dirty="0"/>
              <a:t>4-1. 제품(서비스) 소개</a:t>
            </a:r>
            <a:endParaRPr lang="en-US" altLang="ko-KR" b="1" dirty="0"/>
          </a:p>
          <a:p>
            <a:pPr>
              <a:lnSpc>
                <a:spcPct val="150000"/>
              </a:lnSpc>
              <a:buNone/>
            </a:pPr>
            <a:endParaRPr lang="en-US" altLang="ko-KR" b="1" dirty="0"/>
          </a:p>
          <a:p>
            <a:pPr>
              <a:lnSpc>
                <a:spcPct val="150000"/>
              </a:lnSpc>
              <a:buNone/>
            </a:pPr>
            <a:r>
              <a:rPr lang="ko-KR" altLang="en-US" b="1" dirty="0"/>
              <a:t>주요기능</a:t>
            </a:r>
            <a:endParaRPr lang="en-US" altLang="ko-KR" b="1" dirty="0"/>
          </a:p>
          <a:p>
            <a:pPr>
              <a:lnSpc>
                <a:spcPct val="150000"/>
              </a:lnSpc>
              <a:buNone/>
            </a:pPr>
            <a:r>
              <a:rPr lang="ko-KR" altLang="en-US" b="1" dirty="0"/>
              <a:t>차별성</a:t>
            </a:r>
            <a:endParaRPr lang="en-US" altLang="ko-KR" b="1" dirty="0"/>
          </a:p>
          <a:p>
            <a:pPr>
              <a:lnSpc>
                <a:spcPct val="150000"/>
              </a:lnSpc>
              <a:buNone/>
            </a:pPr>
            <a:r>
              <a:rPr lang="ko-KR" altLang="en-US" b="1" dirty="0"/>
              <a:t>핵심가치</a:t>
            </a:r>
            <a:endParaRPr lang="ko-KR" altLang="ko-KR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A310C0-59BB-D562-B54D-9C9799F77F5E}"/>
              </a:ext>
            </a:extLst>
          </p:cNvPr>
          <p:cNvSpPr txBox="1"/>
          <p:nvPr/>
        </p:nvSpPr>
        <p:spPr>
          <a:xfrm>
            <a:off x="674255" y="4475309"/>
            <a:ext cx="6096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ko-KR" altLang="ko-KR" b="1" dirty="0"/>
              <a:t>4-2. 시제품 현황</a:t>
            </a:r>
          </a:p>
          <a:p>
            <a:pPr>
              <a:buNone/>
            </a:pPr>
            <a:r>
              <a:rPr lang="ko-KR" altLang="ko-KR" dirty="0"/>
              <a:t>□ 아이디어 단계</a:t>
            </a:r>
          </a:p>
          <a:p>
            <a:pPr>
              <a:buNone/>
            </a:pPr>
            <a:r>
              <a:rPr lang="ko-KR" altLang="ko-KR" dirty="0"/>
              <a:t>□ 설계 단계</a:t>
            </a:r>
          </a:p>
          <a:p>
            <a:pPr>
              <a:buNone/>
            </a:pPr>
            <a:r>
              <a:rPr lang="ko-KR" altLang="ko-KR" dirty="0"/>
              <a:t>□ 시제품 제작 완료</a:t>
            </a:r>
          </a:p>
          <a:p>
            <a:pPr>
              <a:buNone/>
            </a:pPr>
            <a:r>
              <a:rPr lang="ko-KR" altLang="ko-KR" dirty="0"/>
              <a:t>□ 판매 및 테스트 진행</a:t>
            </a:r>
          </a:p>
          <a:p>
            <a:pPr>
              <a:buNone/>
            </a:pPr>
            <a:r>
              <a:rPr lang="ko-KR" altLang="ko-KR" dirty="0"/>
              <a:t>사진 첨부 가능</a:t>
            </a:r>
          </a:p>
        </p:txBody>
      </p:sp>
    </p:spTree>
    <p:extLst>
      <p:ext uri="{BB962C8B-B14F-4D97-AF65-F5344CB8AC3E}">
        <p14:creationId xmlns:p14="http://schemas.microsoft.com/office/powerpoint/2010/main" val="1857174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9148114-0594-F93F-7F09-BF7C0B8D9F82}"/>
              </a:ext>
            </a:extLst>
          </p:cNvPr>
          <p:cNvSpPr txBox="1"/>
          <p:nvPr/>
        </p:nvSpPr>
        <p:spPr>
          <a:xfrm>
            <a:off x="711199" y="660599"/>
            <a:ext cx="6096000" cy="5163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ko-KR" altLang="ko-KR" sz="2400" b="1" dirty="0"/>
              <a:t>5. 비즈니스모델</a:t>
            </a:r>
          </a:p>
          <a:p>
            <a:pPr>
              <a:lnSpc>
                <a:spcPct val="150000"/>
              </a:lnSpc>
              <a:buNone/>
            </a:pPr>
            <a:endParaRPr lang="en-US" altLang="ko-KR" b="1" dirty="0"/>
          </a:p>
          <a:p>
            <a:pPr>
              <a:lnSpc>
                <a:spcPct val="150000"/>
              </a:lnSpc>
              <a:buNone/>
            </a:pPr>
            <a:r>
              <a:rPr lang="ko-KR" altLang="ko-KR" b="1" dirty="0"/>
              <a:t>5-1. 고객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ko-KR" dirty="0"/>
              <a:t>주요 고객층 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ko-KR" dirty="0"/>
              <a:t>목표시장</a:t>
            </a:r>
            <a:endParaRPr lang="en-US" altLang="ko-KR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ko-KR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ko-KR" b="1" dirty="0"/>
              <a:t>5-</a:t>
            </a:r>
            <a:r>
              <a:rPr lang="en-US" altLang="ko-KR" b="1" dirty="0"/>
              <a:t>2</a:t>
            </a:r>
            <a:r>
              <a:rPr lang="ko-KR" altLang="ko-KR" b="1" dirty="0"/>
              <a:t>. </a:t>
            </a:r>
            <a:r>
              <a:rPr lang="ko-KR" altLang="en-US" b="1" dirty="0"/>
              <a:t>수익구조</a:t>
            </a:r>
            <a:endParaRPr lang="ko-KR" altLang="ko-KR" b="1" dirty="0"/>
          </a:p>
          <a:p>
            <a:pPr>
              <a:lnSpc>
                <a:spcPct val="150000"/>
              </a:lnSpc>
            </a:pPr>
            <a:endParaRPr lang="en-US" altLang="ko-KR" dirty="0"/>
          </a:p>
          <a:p>
            <a:pPr>
              <a:lnSpc>
                <a:spcPct val="150000"/>
              </a:lnSpc>
            </a:pP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ko-KR" b="1" dirty="0"/>
              <a:t>5-</a:t>
            </a:r>
            <a:r>
              <a:rPr lang="en-US" altLang="ko-KR" b="1" dirty="0"/>
              <a:t>3</a:t>
            </a:r>
            <a:r>
              <a:rPr lang="ko-KR" altLang="ko-KR" b="1" dirty="0"/>
              <a:t>. </a:t>
            </a:r>
            <a:r>
              <a:rPr lang="ko-KR" altLang="en-US" b="1" dirty="0"/>
              <a:t>경쟁사 분석</a:t>
            </a:r>
            <a:endParaRPr lang="ko-KR" altLang="ko-KR" b="1" dirty="0"/>
          </a:p>
          <a:p>
            <a:pPr>
              <a:lnSpc>
                <a:spcPct val="150000"/>
              </a:lnSpc>
            </a:pPr>
            <a:endParaRPr lang="ko-KR" altLang="ko-KR" dirty="0"/>
          </a:p>
        </p:txBody>
      </p:sp>
    </p:spTree>
    <p:extLst>
      <p:ext uri="{BB962C8B-B14F-4D97-AF65-F5344CB8AC3E}">
        <p14:creationId xmlns:p14="http://schemas.microsoft.com/office/powerpoint/2010/main" val="4213562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7AFF178-E395-CA2D-36E0-3B394C4828F8}"/>
              </a:ext>
            </a:extLst>
          </p:cNvPr>
          <p:cNvSpPr txBox="1"/>
          <p:nvPr/>
        </p:nvSpPr>
        <p:spPr>
          <a:xfrm>
            <a:off x="886690" y="494529"/>
            <a:ext cx="6096000" cy="39167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ko-KR" altLang="ko-KR" sz="2400" b="1" dirty="0"/>
              <a:t>6. 시장검증 계획</a:t>
            </a:r>
          </a:p>
          <a:p>
            <a:pPr>
              <a:lnSpc>
                <a:spcPct val="150000"/>
              </a:lnSpc>
              <a:buNone/>
            </a:pPr>
            <a:endParaRPr lang="en-US" altLang="ko-KR" b="1" dirty="0"/>
          </a:p>
          <a:p>
            <a:pPr>
              <a:lnSpc>
                <a:spcPct val="150000"/>
              </a:lnSpc>
              <a:buNone/>
            </a:pPr>
            <a:r>
              <a:rPr lang="ko-KR" altLang="ko-KR" b="1" dirty="0"/>
              <a:t>고객검증 방법</a:t>
            </a:r>
          </a:p>
          <a:p>
            <a:pPr>
              <a:lnSpc>
                <a:spcPct val="150000"/>
              </a:lnSpc>
              <a:buNone/>
            </a:pPr>
            <a:r>
              <a:rPr lang="ko-KR" altLang="ko-KR" dirty="0"/>
              <a:t>□ 설문조사</a:t>
            </a:r>
          </a:p>
          <a:p>
            <a:pPr>
              <a:lnSpc>
                <a:spcPct val="150000"/>
              </a:lnSpc>
              <a:buNone/>
            </a:pPr>
            <a:r>
              <a:rPr lang="ko-KR" altLang="ko-KR" dirty="0"/>
              <a:t>□ 인터뷰</a:t>
            </a:r>
          </a:p>
          <a:p>
            <a:pPr>
              <a:lnSpc>
                <a:spcPct val="150000"/>
              </a:lnSpc>
              <a:buNone/>
            </a:pPr>
            <a:r>
              <a:rPr lang="ko-KR" altLang="ko-KR" dirty="0"/>
              <a:t>□ SNS 반응조사</a:t>
            </a:r>
          </a:p>
          <a:p>
            <a:pPr>
              <a:lnSpc>
                <a:spcPct val="150000"/>
              </a:lnSpc>
              <a:buNone/>
            </a:pPr>
            <a:r>
              <a:rPr lang="ko-KR" altLang="ko-KR" dirty="0"/>
              <a:t>□ </a:t>
            </a:r>
            <a:r>
              <a:rPr lang="ko-KR" altLang="ko-KR" dirty="0" err="1"/>
              <a:t>플리마켓</a:t>
            </a:r>
            <a:r>
              <a:rPr lang="ko-KR" altLang="ko-KR" dirty="0"/>
              <a:t> 판매</a:t>
            </a:r>
          </a:p>
          <a:p>
            <a:pPr>
              <a:lnSpc>
                <a:spcPct val="150000"/>
              </a:lnSpc>
              <a:buNone/>
            </a:pPr>
            <a:r>
              <a:rPr lang="ko-KR" altLang="ko-KR" dirty="0"/>
              <a:t>□ </a:t>
            </a:r>
            <a:r>
              <a:rPr lang="ko-KR" altLang="ko-KR" dirty="0" err="1"/>
              <a:t>크라우드펀딩</a:t>
            </a:r>
            <a:endParaRPr lang="ko-KR" altLang="ko-KR" dirty="0"/>
          </a:p>
          <a:p>
            <a:pPr>
              <a:lnSpc>
                <a:spcPct val="150000"/>
              </a:lnSpc>
              <a:buNone/>
            </a:pPr>
            <a:r>
              <a:rPr lang="ko-KR" altLang="ko-KR" dirty="0"/>
              <a:t>□ 기타</a:t>
            </a:r>
          </a:p>
        </p:txBody>
      </p:sp>
    </p:spTree>
    <p:extLst>
      <p:ext uri="{BB962C8B-B14F-4D97-AF65-F5344CB8AC3E}">
        <p14:creationId xmlns:p14="http://schemas.microsoft.com/office/powerpoint/2010/main" val="2572675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FE79D6A-3075-A092-C044-56E0DBF1B774}"/>
              </a:ext>
            </a:extLst>
          </p:cNvPr>
          <p:cNvSpPr txBox="1"/>
          <p:nvPr/>
        </p:nvSpPr>
        <p:spPr>
          <a:xfrm>
            <a:off x="838200" y="474868"/>
            <a:ext cx="6096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ko-KR" altLang="ko-KR" sz="2400" b="1" dirty="0"/>
              <a:t>7. 사업화 계획</a:t>
            </a:r>
            <a:endParaRPr lang="en-US" altLang="ko-KR" sz="2400" b="1" dirty="0"/>
          </a:p>
          <a:p>
            <a:pPr>
              <a:buNone/>
            </a:pPr>
            <a:endParaRPr lang="en-US" altLang="ko-KR" sz="2400" b="1" dirty="0"/>
          </a:p>
          <a:p>
            <a:pPr>
              <a:buNone/>
            </a:pPr>
            <a:endParaRPr lang="en-US" altLang="ko-KR" sz="2400" b="1" dirty="0"/>
          </a:p>
          <a:p>
            <a:pPr>
              <a:buNone/>
            </a:pPr>
            <a:r>
              <a:rPr lang="ko-KR" altLang="en-US" sz="2400" b="1" dirty="0"/>
              <a:t>아이디어 구현을 위한 구체적인 계획 제시</a:t>
            </a:r>
            <a:endParaRPr lang="ko-KR" altLang="ko-KR" sz="2400" b="1" dirty="0"/>
          </a:p>
        </p:txBody>
      </p:sp>
    </p:spTree>
    <p:extLst>
      <p:ext uri="{BB962C8B-B14F-4D97-AF65-F5344CB8AC3E}">
        <p14:creationId xmlns:p14="http://schemas.microsoft.com/office/powerpoint/2010/main" val="20790002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A3E1EFD9-F5C7-397C-532E-C94B37725A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9153731"/>
              </p:ext>
            </p:extLst>
          </p:nvPr>
        </p:nvGraphicFramePr>
        <p:xfrm>
          <a:off x="838200" y="2063505"/>
          <a:ext cx="10515600" cy="2194560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4127254818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59817047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5299584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/>
                        <a:t>항목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/>
                        <a:t>금액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/>
                        <a:t>활용내용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2651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/>
                        <a:t>재료비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ko-KR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ko-KR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8214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dirty="0"/>
                        <a:t>제작비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ko-KR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ko-KR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0628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/>
                        <a:t>디자인비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ko-KR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ko-KR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02949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/>
                        <a:t>마케팅비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ko-KR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ko-KR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15588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/>
                        <a:t>기타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ko-KR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ko-K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0816611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BEECF7A-C549-997A-1238-F02F2FFC81E2}"/>
              </a:ext>
            </a:extLst>
          </p:cNvPr>
          <p:cNvSpPr txBox="1"/>
          <p:nvPr/>
        </p:nvSpPr>
        <p:spPr>
          <a:xfrm>
            <a:off x="952500" y="581710"/>
            <a:ext cx="6096000" cy="5749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ko-KR" altLang="ko-KR" sz="2400" b="1" dirty="0"/>
              <a:t>8. 예산 활용계획</a:t>
            </a:r>
          </a:p>
        </p:txBody>
      </p:sp>
    </p:spTree>
    <p:extLst>
      <p:ext uri="{BB962C8B-B14F-4D97-AF65-F5344CB8AC3E}">
        <p14:creationId xmlns:p14="http://schemas.microsoft.com/office/powerpoint/2010/main" val="14162252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0C648FD-6197-F032-DA42-E1F10AFB87F4}"/>
              </a:ext>
            </a:extLst>
          </p:cNvPr>
          <p:cNvSpPr txBox="1"/>
          <p:nvPr/>
        </p:nvSpPr>
        <p:spPr>
          <a:xfrm>
            <a:off x="591128" y="439157"/>
            <a:ext cx="6096000" cy="35086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ko-KR" altLang="ko-KR" sz="2400" b="1" dirty="0"/>
              <a:t>9. 기대효과</a:t>
            </a:r>
          </a:p>
          <a:p>
            <a:pPr>
              <a:buNone/>
            </a:pPr>
            <a:endParaRPr lang="en-US" altLang="ko-KR" b="1" dirty="0"/>
          </a:p>
          <a:p>
            <a:pPr>
              <a:buNone/>
            </a:pPr>
            <a:r>
              <a:rPr lang="en-US" altLang="ko-KR" b="1" dirty="0"/>
              <a:t>9-1</a:t>
            </a:r>
            <a:r>
              <a:rPr lang="ko-KR" altLang="ko-KR" b="1" dirty="0"/>
              <a:t>정량적 성과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o-KR" altLang="ko-KR" dirty="0"/>
              <a:t>판매 목표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o-KR" altLang="ko-KR" dirty="0"/>
              <a:t>고객 확보 목표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o-KR" altLang="ko-KR" dirty="0"/>
              <a:t>SNS 홍보 목표 </a:t>
            </a:r>
          </a:p>
          <a:p>
            <a:pPr>
              <a:buNone/>
            </a:pPr>
            <a:endParaRPr lang="en-US" altLang="ko-KR" b="1" dirty="0"/>
          </a:p>
          <a:p>
            <a:pPr>
              <a:buNone/>
            </a:pPr>
            <a:r>
              <a:rPr lang="en-US" altLang="ko-KR" b="1" dirty="0"/>
              <a:t>9-2 </a:t>
            </a:r>
            <a:r>
              <a:rPr lang="ko-KR" altLang="ko-KR" b="1" dirty="0"/>
              <a:t>정성적 성과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o-KR" altLang="ko-KR" dirty="0"/>
              <a:t>고객 문제 해결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o-KR" altLang="ko-KR" dirty="0"/>
              <a:t>창업역량 강화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o-KR" altLang="ko-KR" dirty="0"/>
              <a:t>지역사회 기여</a:t>
            </a:r>
          </a:p>
        </p:txBody>
      </p:sp>
    </p:spTree>
    <p:extLst>
      <p:ext uri="{BB962C8B-B14F-4D97-AF65-F5344CB8AC3E}">
        <p14:creationId xmlns:p14="http://schemas.microsoft.com/office/powerpoint/2010/main" val="506404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187</Words>
  <Application>Microsoft Office PowerPoint</Application>
  <PresentationFormat>와이드스크린</PresentationFormat>
  <Paragraphs>77</Paragraphs>
  <Slides>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2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곽동신</dc:creator>
  <cp:lastModifiedBy>곽동신</cp:lastModifiedBy>
  <cp:revision>1</cp:revision>
  <dcterms:created xsi:type="dcterms:W3CDTF">2026-06-17T03:08:18Z</dcterms:created>
  <dcterms:modified xsi:type="dcterms:W3CDTF">2026-06-17T03:18:04Z</dcterms:modified>
</cp:coreProperties>
</file>