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4"/>
  </p:handoutMasterIdLst>
  <p:sldIdLst>
    <p:sldId id="261" r:id="rId2"/>
    <p:sldId id="262" r:id="rId3"/>
    <p:sldId id="263" r:id="rId4"/>
    <p:sldId id="258" r:id="rId5"/>
    <p:sldId id="259" r:id="rId6"/>
    <p:sldId id="270" r:id="rId7"/>
    <p:sldId id="271" r:id="rId8"/>
    <p:sldId id="264" r:id="rId9"/>
    <p:sldId id="273" r:id="rId10"/>
    <p:sldId id="266" r:id="rId11"/>
    <p:sldId id="267" r:id="rId12"/>
    <p:sldId id="272" r:id="rId13"/>
  </p:sldIdLst>
  <p:sldSz cx="12192000" cy="6858000"/>
  <p:notesSz cx="6797675" cy="9926638"/>
  <p:embeddedFontLst>
    <p:embeddedFont>
      <p:font typeface="G마켓 산스 Bold" panose="02000000000000000000" pitchFamily="50" charset="-127"/>
      <p:regular r:id="rId15"/>
    </p:embeddedFont>
    <p:embeddedFont>
      <p:font typeface="KoPubWorld돋움체 Medium" panose="00000600000000000000" pitchFamily="2" charset="-127"/>
      <p:regular r:id="rId16"/>
    </p:embeddedFont>
    <p:embeddedFont>
      <p:font typeface="함초롬바탕" panose="02030604000101010101" pitchFamily="18" charset="-127"/>
      <p:regular r:id="rId17"/>
      <p:bold r:id="rId18"/>
    </p:embeddedFont>
    <p:embeddedFont>
      <p:font typeface="맑은 고딕" panose="020B0503020000020004" pitchFamily="50" charset="-127"/>
      <p:regular r:id="rId19"/>
      <p:bold r:id="rId20"/>
    </p:embeddedFont>
    <p:embeddedFont>
      <p:font typeface="KoPubWorld돋움체 Bold" panose="00000800000000000000" pitchFamily="2" charset="-127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EFF"/>
    <a:srgbClr val="BFBFBF"/>
    <a:srgbClr val="ED7D31"/>
    <a:srgbClr val="404040"/>
    <a:srgbClr val="B60007"/>
    <a:srgbClr val="BF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E746E-D87A-4CBD-927F-4F40F44AE2BD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A04C3-5DAC-4B75-8E49-270D574406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45262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842665F9-6D7D-86B3-8376-7B821D7CA3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EE485966-5B66-FA57-D181-F533AB5AB11C}"/>
              </a:ext>
            </a:extLst>
          </p:cNvPr>
          <p:cNvCxnSpPr>
            <a:cxnSpLocks/>
          </p:cNvCxnSpPr>
          <p:nvPr userDrawn="1"/>
        </p:nvCxnSpPr>
        <p:spPr>
          <a:xfrm flipV="1">
            <a:off x="583407" y="0"/>
            <a:ext cx="0" cy="725075"/>
          </a:xfrm>
          <a:prstGeom prst="line">
            <a:avLst/>
          </a:prstGeom>
          <a:ln w="76200">
            <a:solidFill>
              <a:srgbClr val="B600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사각형: 둥근 위쪽 모서리 9">
            <a:extLst>
              <a:ext uri="{FF2B5EF4-FFF2-40B4-BE49-F238E27FC236}">
                <a16:creationId xmlns:a16="http://schemas.microsoft.com/office/drawing/2014/main" id="{C665F7CF-53DA-7F14-FF11-AE8F59E84F6C}"/>
              </a:ext>
            </a:extLst>
          </p:cNvPr>
          <p:cNvSpPr/>
          <p:nvPr userDrawn="1"/>
        </p:nvSpPr>
        <p:spPr>
          <a:xfrm>
            <a:off x="300455" y="865330"/>
            <a:ext cx="11591090" cy="5992670"/>
          </a:xfrm>
          <a:prstGeom prst="round2SameRect">
            <a:avLst>
              <a:gd name="adj1" fmla="val 359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8" t="36015" r="59842" b="50835"/>
          <a:stretch/>
        </p:blipFill>
        <p:spPr>
          <a:xfrm>
            <a:off x="11076495" y="65988"/>
            <a:ext cx="652381" cy="79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78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94B09F4-68BD-FABE-902F-28A2C401F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A4ECAA9-A33D-E3F4-8EC3-624983BBD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65DDF3C-5998-BBF4-F0E5-1B13DC8AA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A5120-7CDA-489C-ABE8-019BDE5023EC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5A97710-8B19-0CD5-E3BD-CED400C50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84BB1B7-3BBB-234C-186F-114FE2DAE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E0082E-CC6E-4768-A442-9D7C4DE5C0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481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6DF87169-9F96-1E42-7F0F-88333ADAC5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E15406D-8254-9057-6098-F396313D0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EE04FB0-6F61-181C-9233-BD4002649A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A5120-7CDA-489C-ABE8-019BDE5023EC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C9378C2-9E9A-B1B4-864C-D98E0FED5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A5E6705-165E-DB15-2028-BD2E03D9D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E0082E-CC6E-4768-A442-9D7C4DE5C0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308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55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083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D469A37-B7AB-6CB5-8057-C5E4A751B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2AE3B78-FE1F-4DA4-9C19-566AEE5607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4590C0B-F9F2-CD96-DF0A-F2D0901AD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D969F35-DB76-97B0-6F3D-A438AFCDB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A5120-7CDA-489C-ABE8-019BDE5023EC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81324E2-165B-D771-2FFE-1AED49EB9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321EB52-D0F8-87A1-0453-D9A2D54EA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E0082E-CC6E-4768-A442-9D7C4DE5C0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8528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8C97BC-62CC-5231-BCD0-72A21837E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30A45D2-FD25-7F0A-653D-56FA499C5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DFE652B-6EBC-00A3-A37A-EC156A226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3F42F3F-1820-DECD-FCC5-D5D0A83A4E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83E98C88-F598-C1D4-4F3D-59156DF6C3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B94A6E8-97A4-AF80-8881-30749274ED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A5120-7CDA-489C-ABE8-019BDE5023EC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9C6EF9A-0730-8701-C79C-47E517839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D61B72C9-8E7D-E11B-04BA-F8D546FFE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E0082E-CC6E-4768-A442-9D7C4DE5C0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8984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7307458-8201-220B-1F8E-0C440FFA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1F0A3B9-37E9-3BAA-A801-A28F9FA09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A5120-7CDA-489C-ABE8-019BDE5023EC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BB18B4C-EAA1-48C4-E538-9C40B15B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85D8C85-0287-9CC1-1F05-DC44ECFE2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E0082E-CC6E-4768-A442-9D7C4DE5C0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13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B9FCCF9-D8A2-233F-84B5-E473EAF5EB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A5120-7CDA-489C-ABE8-019BDE5023EC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2E5703E-6511-5037-9E49-5696CE63D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CD4EEC-B2A6-EF10-72E3-979C98EB9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E0082E-CC6E-4768-A442-9D7C4DE5C0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393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E5FB15C-2653-9EE0-BD3A-46BB76A36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FE776AF-2895-B5F4-BFA4-15AC07022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7F30504-D70A-75AA-695A-44475305F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2FF1C94-7795-57CE-9316-0B060FC27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A5120-7CDA-489C-ABE8-019BDE5023EC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11A2A47-0E8D-92A8-5AFE-760BB478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0CC31C7-8174-D481-7DA6-892231411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E0082E-CC6E-4768-A442-9D7C4DE5C0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8394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0C9F6D-89D1-EB64-C2F8-B53430230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E98C03D4-CE30-EB9A-0AA5-4106D043AC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14FC589-F8C8-BFAD-FC25-144024711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1F2AF23-6639-3E10-8A58-CEB66576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A5120-7CDA-489C-ABE8-019BDE5023EC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4226EF9-E523-4166-DF66-7E4708FC2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722F626-4BA8-132A-9DA4-CD37A1A4D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E0082E-CC6E-4768-A442-9D7C4DE5C0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7186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208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armyoffice.mil.kr/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9038D8D-758D-99F7-2134-AF03B148FC82}"/>
              </a:ext>
            </a:extLst>
          </p:cNvPr>
          <p:cNvSpPr txBox="1"/>
          <p:nvPr/>
        </p:nvSpPr>
        <p:spPr>
          <a:xfrm>
            <a:off x="817393" y="1764766"/>
            <a:ext cx="105217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54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2024</a:t>
            </a:r>
            <a:r>
              <a:rPr lang="ko-KR" altLang="en-US" sz="54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년 후반기 </a:t>
            </a:r>
            <a:r>
              <a:rPr lang="en-US" altLang="ko-KR" sz="54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ROTC </a:t>
            </a:r>
            <a:r>
              <a:rPr lang="ko-KR" altLang="en-US" sz="54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모집 </a:t>
            </a:r>
            <a:r>
              <a:rPr lang="en-US" altLang="ko-KR" sz="54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</a:t>
            </a:r>
            <a:r>
              <a:rPr lang="ko-KR" altLang="en-US" sz="54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 홍보</a:t>
            </a:r>
            <a:endParaRPr lang="ko-KR" altLang="en-US" sz="540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G마켓 산스 Bold" panose="02000000000000000000" pitchFamily="50" charset="-127"/>
              <a:ea typeface="G마켓 산스 Bold" panose="02000000000000000000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9038D8D-758D-99F7-2134-AF03B148FC82}"/>
              </a:ext>
            </a:extLst>
          </p:cNvPr>
          <p:cNvSpPr txBox="1"/>
          <p:nvPr/>
        </p:nvSpPr>
        <p:spPr>
          <a:xfrm>
            <a:off x="3020839" y="5641769"/>
            <a:ext cx="6067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제</a:t>
            </a:r>
            <a:r>
              <a:rPr lang="en-US" altLang="ko-KR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169(</a:t>
            </a:r>
            <a:r>
              <a:rPr lang="ko-KR" altLang="en-US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목원대</a:t>
            </a:r>
            <a:r>
              <a:rPr lang="en-US" altLang="ko-KR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)</a:t>
            </a:r>
            <a:r>
              <a:rPr lang="ko-KR" altLang="en-US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학생군사교육단</a:t>
            </a:r>
            <a:endParaRPr lang="ko-KR" altLang="en-US" sz="360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G마켓 산스 Bold" panose="02000000000000000000" pitchFamily="50" charset="-127"/>
              <a:ea typeface="G마켓 산스 Bold" panose="02000000000000000000" pitchFamily="50" charset="-127"/>
              <a:cs typeface="KoPubWorld돋움체 Medium" panose="00000600000000000000" pitchFamily="2" charset="-127"/>
            </a:endParaRPr>
          </a:p>
        </p:txBody>
      </p:sp>
      <p:pic>
        <p:nvPicPr>
          <p:cNvPr id="1028" name="Picture 4" descr="https://search2.kakaocdn.net/argon/229x0_80_wr/Hc5fNTi4SU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087" y="3380422"/>
            <a:ext cx="1635517" cy="156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84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EAD4C9A5-3113-1136-4922-71DC9827BDB5}"/>
              </a:ext>
            </a:extLst>
          </p:cNvPr>
          <p:cNvGrpSpPr/>
          <p:nvPr/>
        </p:nvGrpSpPr>
        <p:grpSpPr>
          <a:xfrm>
            <a:off x="813515" y="2216941"/>
            <a:ext cx="6304303" cy="400110"/>
            <a:chOff x="1269322" y="2424298"/>
            <a:chExt cx="4701902" cy="298412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8CCB806E-16DF-D63E-6D4C-CA18916C0499}"/>
                </a:ext>
              </a:extLst>
            </p:cNvPr>
            <p:cNvGrpSpPr/>
            <p:nvPr/>
          </p:nvGrpSpPr>
          <p:grpSpPr>
            <a:xfrm>
              <a:off x="1269322" y="2439520"/>
              <a:ext cx="193259" cy="181190"/>
              <a:chOff x="4410636" y="801733"/>
              <a:chExt cx="285220" cy="267408"/>
            </a:xfrm>
          </p:grpSpPr>
          <p:sp>
            <p:nvSpPr>
              <p:cNvPr id="19" name="사각형: 둥근 모서리 18">
                <a:extLst>
                  <a:ext uri="{FF2B5EF4-FFF2-40B4-BE49-F238E27FC236}">
                    <a16:creationId xmlns:a16="http://schemas.microsoft.com/office/drawing/2014/main" id="{B55EC268-5076-AB80-F6B4-EE1BAD45B5EA}"/>
                  </a:ext>
                </a:extLst>
              </p:cNvPr>
              <p:cNvSpPr/>
              <p:nvPr/>
            </p:nvSpPr>
            <p:spPr>
              <a:xfrm>
                <a:off x="4410636" y="830229"/>
                <a:ext cx="238912" cy="238912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00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C175C59B-945E-0CA3-4452-8FA68839E9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6945" y="801733"/>
                <a:ext cx="238911" cy="199327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2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FC3EE01-7100-AB32-3F1F-721EEC27A45F}"/>
                </a:ext>
              </a:extLst>
            </p:cNvPr>
            <p:cNvSpPr txBox="1"/>
            <p:nvPr/>
          </p:nvSpPr>
          <p:spPr>
            <a:xfrm>
              <a:off x="1424665" y="2424298"/>
              <a:ext cx="4546559" cy="298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ko-KR" altLang="en-US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지원서 및 개인정보 수집 </a:t>
              </a:r>
              <a:r>
                <a:rPr lang="en-US" altLang="ko-KR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· </a:t>
              </a:r>
              <a:r>
                <a:rPr lang="ko-KR" altLang="en-US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이용 </a:t>
              </a:r>
              <a:r>
                <a:rPr lang="en-US" altLang="ko-KR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·</a:t>
              </a:r>
              <a:r>
                <a:rPr lang="ko-KR" altLang="en-US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 제공 동의서 작성</a:t>
              </a:r>
              <a:endParaRPr lang="ko-KR" altLang="en-US" sz="2000" spc="-90" dirty="0">
                <a:solidFill>
                  <a:srgbClr val="B60007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A0816AEA-CD92-004E-2BFE-7B2DA487363A}"/>
              </a:ext>
            </a:extLst>
          </p:cNvPr>
          <p:cNvGrpSpPr/>
          <p:nvPr/>
        </p:nvGrpSpPr>
        <p:grpSpPr>
          <a:xfrm>
            <a:off x="813515" y="3054389"/>
            <a:ext cx="6304303" cy="707886"/>
            <a:chOff x="1269322" y="2424298"/>
            <a:chExt cx="4701902" cy="527959"/>
          </a:xfrm>
        </p:grpSpPr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E1DDC85E-8950-2034-58ED-FC6956B316C2}"/>
                </a:ext>
              </a:extLst>
            </p:cNvPr>
            <p:cNvGrpSpPr/>
            <p:nvPr/>
          </p:nvGrpSpPr>
          <p:grpSpPr>
            <a:xfrm>
              <a:off x="1269322" y="2439520"/>
              <a:ext cx="193259" cy="181190"/>
              <a:chOff x="4410636" y="801733"/>
              <a:chExt cx="285220" cy="267408"/>
            </a:xfrm>
          </p:grpSpPr>
          <p:sp>
            <p:nvSpPr>
              <p:cNvPr id="25" name="사각형: 둥근 모서리 24">
                <a:extLst>
                  <a:ext uri="{FF2B5EF4-FFF2-40B4-BE49-F238E27FC236}">
                    <a16:creationId xmlns:a16="http://schemas.microsoft.com/office/drawing/2014/main" id="{CC6258CD-3CE9-CA9E-C584-90C743005C26}"/>
                  </a:ext>
                </a:extLst>
              </p:cNvPr>
              <p:cNvSpPr/>
              <p:nvPr/>
            </p:nvSpPr>
            <p:spPr>
              <a:xfrm>
                <a:off x="4410636" y="830229"/>
                <a:ext cx="238912" cy="238912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00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27" name="Freeform 144">
                <a:extLst>
                  <a:ext uri="{FF2B5EF4-FFF2-40B4-BE49-F238E27FC236}">
                    <a16:creationId xmlns:a16="http://schemas.microsoft.com/office/drawing/2014/main" id="{6F048498-EF41-3891-A78A-5FEC1A03E0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6945" y="801733"/>
                <a:ext cx="238911" cy="199327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2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DB78282-37ED-76BD-C2E5-65EE5B85A78E}"/>
                </a:ext>
              </a:extLst>
            </p:cNvPr>
            <p:cNvSpPr txBox="1"/>
            <p:nvPr/>
          </p:nvSpPr>
          <p:spPr>
            <a:xfrm>
              <a:off x="1424665" y="2424298"/>
              <a:ext cx="4546559" cy="5279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ko-KR" altLang="en-US" sz="2000" spc="-90" dirty="0" smtClean="0">
                  <a:solidFill>
                    <a:srgbClr val="40404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성적증명서</a:t>
              </a:r>
              <a:r>
                <a:rPr lang="en-US" altLang="ko-KR" sz="2000" spc="-90" dirty="0" smtClean="0">
                  <a:solidFill>
                    <a:srgbClr val="40404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(</a:t>
              </a:r>
              <a:r>
                <a:rPr lang="ko-KR" altLang="en-US" sz="2000" spc="-90" dirty="0" smtClean="0">
                  <a:solidFill>
                    <a:srgbClr val="40404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수능 또는 내신</a:t>
              </a:r>
              <a:r>
                <a:rPr lang="en-US" altLang="ko-KR" sz="2000" spc="-90" dirty="0" smtClean="0">
                  <a:solidFill>
                    <a:srgbClr val="40404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, </a:t>
              </a:r>
              <a:r>
                <a:rPr lang="ko-KR" altLang="en-US" sz="2000" spc="-90" dirty="0" smtClean="0">
                  <a:solidFill>
                    <a:srgbClr val="40404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대학</a:t>
              </a:r>
              <a:r>
                <a:rPr lang="en-US" altLang="ko-KR" sz="2000" spc="-90" dirty="0" smtClean="0">
                  <a:solidFill>
                    <a:srgbClr val="40404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)</a:t>
              </a:r>
              <a:r>
                <a:rPr lang="ko-KR" altLang="en-US" sz="2000" spc="-90" dirty="0" smtClean="0">
                  <a:solidFill>
                    <a:srgbClr val="40404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 </a:t>
              </a:r>
              <a:r>
                <a:rPr lang="ko-KR" altLang="en-US" sz="2000" spc="-90" dirty="0" err="1" smtClean="0">
                  <a:solidFill>
                    <a:srgbClr val="40404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스캔본</a:t>
              </a:r>
              <a:r>
                <a:rPr lang="ko-KR" altLang="en-US" sz="2000" spc="-90" dirty="0" smtClean="0">
                  <a:solidFill>
                    <a:srgbClr val="40404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 </a:t>
              </a:r>
              <a:r>
                <a:rPr lang="ko-KR" altLang="en-US" sz="2000" spc="-90" dirty="0" err="1" smtClean="0">
                  <a:solidFill>
                    <a:srgbClr val="40404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업로드후</a:t>
              </a:r>
              <a:r>
                <a:rPr lang="ko-KR" altLang="en-US" sz="2000" spc="-90" dirty="0" smtClean="0">
                  <a:solidFill>
                    <a:srgbClr val="40404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 원본은 </a:t>
              </a:r>
              <a:endParaRPr lang="en-US" altLang="ko-KR" sz="2000" spc="-90" dirty="0" smtClean="0">
                <a:solidFill>
                  <a:srgbClr val="40404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  <a:p>
              <a:pPr defTabSz="914400" latinLnBrk="1">
                <a:defRPr/>
              </a:pPr>
              <a:r>
                <a:rPr lang="ko-KR" altLang="en-US" sz="2000" spc="-90" dirty="0" smtClean="0">
                  <a:solidFill>
                    <a:srgbClr val="40404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학군단으로 </a:t>
              </a:r>
              <a:r>
                <a:rPr lang="ko-KR" altLang="en-US" sz="2000" spc="-90" dirty="0" smtClean="0">
                  <a:solidFill>
                    <a:srgbClr val="40404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제출</a:t>
              </a:r>
              <a:endParaRPr lang="ko-KR" altLang="en-US" sz="2000" spc="-90" dirty="0">
                <a:solidFill>
                  <a:srgbClr val="40404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80BC230-9536-C65E-5482-3E0D618463CA}"/>
              </a:ext>
            </a:extLst>
          </p:cNvPr>
          <p:cNvSpPr txBox="1"/>
          <p:nvPr/>
        </p:nvSpPr>
        <p:spPr>
          <a:xfrm>
            <a:off x="681619" y="198580"/>
            <a:ext cx="61102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60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지원서 접수방법</a:t>
            </a: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767DEF71-1683-43B5-9FE1-6BD988293051}"/>
              </a:ext>
            </a:extLst>
          </p:cNvPr>
          <p:cNvGrpSpPr/>
          <p:nvPr/>
        </p:nvGrpSpPr>
        <p:grpSpPr>
          <a:xfrm>
            <a:off x="826215" y="1388791"/>
            <a:ext cx="6304303" cy="400110"/>
            <a:chOff x="1269322" y="2424298"/>
            <a:chExt cx="4701902" cy="298412"/>
          </a:xfrm>
        </p:grpSpPr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0A36698B-67AE-4B02-9377-97EBB559F322}"/>
                </a:ext>
              </a:extLst>
            </p:cNvPr>
            <p:cNvGrpSpPr/>
            <p:nvPr/>
          </p:nvGrpSpPr>
          <p:grpSpPr>
            <a:xfrm>
              <a:off x="1269322" y="2439520"/>
              <a:ext cx="193259" cy="181190"/>
              <a:chOff x="4410636" y="801733"/>
              <a:chExt cx="285220" cy="267408"/>
            </a:xfrm>
          </p:grpSpPr>
          <p:sp>
            <p:nvSpPr>
              <p:cNvPr id="43" name="사각형: 둥근 모서리 42">
                <a:extLst>
                  <a:ext uri="{FF2B5EF4-FFF2-40B4-BE49-F238E27FC236}">
                    <a16:creationId xmlns:a16="http://schemas.microsoft.com/office/drawing/2014/main" id="{3DCE10CA-AB56-443C-A57F-C9A6A82BA17A}"/>
                  </a:ext>
                </a:extLst>
              </p:cNvPr>
              <p:cNvSpPr/>
              <p:nvPr/>
            </p:nvSpPr>
            <p:spPr>
              <a:xfrm>
                <a:off x="4410636" y="830229"/>
                <a:ext cx="238912" cy="238912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00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44" name="Freeform 144">
                <a:extLst>
                  <a:ext uri="{FF2B5EF4-FFF2-40B4-BE49-F238E27FC236}">
                    <a16:creationId xmlns:a16="http://schemas.microsoft.com/office/drawing/2014/main" id="{4AD43C13-498E-4481-BCD2-379AD0C0D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6945" y="801733"/>
                <a:ext cx="238911" cy="199327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2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DBE98E4-5F19-4C09-A6A5-0CF961DDBC41}"/>
                </a:ext>
              </a:extLst>
            </p:cNvPr>
            <p:cNvSpPr txBox="1"/>
            <p:nvPr/>
          </p:nvSpPr>
          <p:spPr>
            <a:xfrm>
              <a:off x="1424665" y="2424298"/>
              <a:ext cx="4546559" cy="298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ko-KR" altLang="en-US" sz="2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인터넷 홈페이지 </a:t>
              </a:r>
              <a:r>
                <a:rPr lang="en-US" altLang="ko-KR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  <a:hlinkClick r:id="rId2"/>
                </a:rPr>
                <a:t>acq.armyofficer.mil.kr</a:t>
              </a:r>
              <a:r>
                <a:rPr lang="ko-KR" altLang="en-US" sz="2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에 접속</a:t>
              </a:r>
              <a:endParaRPr lang="ko-KR" altLang="en-US" sz="2000" spc="-90" dirty="0">
                <a:solidFill>
                  <a:srgbClr val="B60007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B630C76E-A7CF-453A-83EA-6F6E5677A417}"/>
              </a:ext>
            </a:extLst>
          </p:cNvPr>
          <p:cNvGrpSpPr/>
          <p:nvPr/>
        </p:nvGrpSpPr>
        <p:grpSpPr>
          <a:xfrm>
            <a:off x="813514" y="4961981"/>
            <a:ext cx="6554439" cy="707886"/>
            <a:chOff x="1269322" y="2424298"/>
            <a:chExt cx="4701902" cy="527959"/>
          </a:xfrm>
        </p:grpSpPr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0E5BADE2-CDEA-4C9C-9FC3-5692F96785F8}"/>
                </a:ext>
              </a:extLst>
            </p:cNvPr>
            <p:cNvGrpSpPr/>
            <p:nvPr/>
          </p:nvGrpSpPr>
          <p:grpSpPr>
            <a:xfrm>
              <a:off x="1269322" y="2439520"/>
              <a:ext cx="193259" cy="181190"/>
              <a:chOff x="4410636" y="801733"/>
              <a:chExt cx="285220" cy="267408"/>
            </a:xfrm>
          </p:grpSpPr>
          <p:sp>
            <p:nvSpPr>
              <p:cNvPr id="48" name="사각형: 둥근 모서리 47">
                <a:extLst>
                  <a:ext uri="{FF2B5EF4-FFF2-40B4-BE49-F238E27FC236}">
                    <a16:creationId xmlns:a16="http://schemas.microsoft.com/office/drawing/2014/main" id="{89CD6445-9837-4B96-AD4E-F43ECE0B474B}"/>
                  </a:ext>
                </a:extLst>
              </p:cNvPr>
              <p:cNvSpPr/>
              <p:nvPr/>
            </p:nvSpPr>
            <p:spPr>
              <a:xfrm>
                <a:off x="4410636" y="830229"/>
                <a:ext cx="238912" cy="238912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00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49" name="Freeform 144">
                <a:extLst>
                  <a:ext uri="{FF2B5EF4-FFF2-40B4-BE49-F238E27FC236}">
                    <a16:creationId xmlns:a16="http://schemas.microsoft.com/office/drawing/2014/main" id="{B5CA5761-595C-4342-9B2B-14AEE69FA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6945" y="801733"/>
                <a:ext cx="238911" cy="199327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2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A1B1E95-9B3F-487B-B795-CE27ECDEB376}"/>
                </a:ext>
              </a:extLst>
            </p:cNvPr>
            <p:cNvSpPr txBox="1"/>
            <p:nvPr/>
          </p:nvSpPr>
          <p:spPr>
            <a:xfrm>
              <a:off x="1424665" y="2424298"/>
              <a:ext cx="4546559" cy="5279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ko-KR" altLang="en-US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전반기 지원자 중 인성검사</a:t>
              </a:r>
              <a:r>
                <a:rPr lang="en-US" altLang="ko-KR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, </a:t>
              </a:r>
              <a:r>
                <a:rPr lang="ko-KR" altLang="en-US" sz="2000" spc="-9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체력인증</a:t>
              </a:r>
              <a:r>
                <a:rPr lang="en-US" altLang="ko-KR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, </a:t>
              </a:r>
              <a:r>
                <a:rPr lang="ko-KR" altLang="en-US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신체검사 </a:t>
              </a:r>
              <a:r>
                <a:rPr lang="ko-KR" altLang="en-US" sz="2000" spc="-9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실시자는</a:t>
              </a:r>
              <a:r>
                <a:rPr lang="ko-KR" altLang="en-US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 전반기</a:t>
              </a:r>
              <a:endParaRPr lang="en-US" altLang="ko-KR" sz="2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  <a:p>
              <a:pPr>
                <a:defRPr/>
              </a:pPr>
              <a:r>
                <a:rPr lang="ko-KR" altLang="en-US" sz="2000" spc="-9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제출서류로 대체 가능</a:t>
              </a:r>
              <a:endParaRPr lang="ko-KR" altLang="en-US" sz="200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7F4F67F5-8F90-4799-83A4-62F20DC58593}"/>
              </a:ext>
            </a:extLst>
          </p:cNvPr>
          <p:cNvGrpSpPr/>
          <p:nvPr/>
        </p:nvGrpSpPr>
        <p:grpSpPr>
          <a:xfrm>
            <a:off x="813515" y="4130857"/>
            <a:ext cx="6304303" cy="400110"/>
            <a:chOff x="1269322" y="2424298"/>
            <a:chExt cx="4701902" cy="298412"/>
          </a:xfrm>
        </p:grpSpPr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6EBEE09A-3659-4A7F-ACBE-86E3190960B8}"/>
                </a:ext>
              </a:extLst>
            </p:cNvPr>
            <p:cNvGrpSpPr/>
            <p:nvPr/>
          </p:nvGrpSpPr>
          <p:grpSpPr>
            <a:xfrm>
              <a:off x="1269322" y="2439520"/>
              <a:ext cx="193259" cy="181190"/>
              <a:chOff x="4410636" y="801733"/>
              <a:chExt cx="285220" cy="267408"/>
            </a:xfrm>
          </p:grpSpPr>
          <p:sp>
            <p:nvSpPr>
              <p:cNvPr id="58" name="사각형: 둥근 모서리 57">
                <a:extLst>
                  <a:ext uri="{FF2B5EF4-FFF2-40B4-BE49-F238E27FC236}">
                    <a16:creationId xmlns:a16="http://schemas.microsoft.com/office/drawing/2014/main" id="{530C9BBC-43DB-4AA6-B89B-20AB592815BE}"/>
                  </a:ext>
                </a:extLst>
              </p:cNvPr>
              <p:cNvSpPr/>
              <p:nvPr/>
            </p:nvSpPr>
            <p:spPr>
              <a:xfrm>
                <a:off x="4410636" y="830229"/>
                <a:ext cx="238912" cy="238912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00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59" name="Freeform 144">
                <a:extLst>
                  <a:ext uri="{FF2B5EF4-FFF2-40B4-BE49-F238E27FC236}">
                    <a16:creationId xmlns:a16="http://schemas.microsoft.com/office/drawing/2014/main" id="{3631FEB1-9B50-4BE6-8247-004495446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6945" y="801733"/>
                <a:ext cx="238911" cy="199327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2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BBBEC90-0F6B-4C5E-A1FD-DDA0D4D29E0E}"/>
                </a:ext>
              </a:extLst>
            </p:cNvPr>
            <p:cNvSpPr txBox="1"/>
            <p:nvPr/>
          </p:nvSpPr>
          <p:spPr>
            <a:xfrm>
              <a:off x="1424665" y="2424298"/>
              <a:ext cx="4546559" cy="298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ko-KR" altLang="en-US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가점 서류</a:t>
              </a:r>
              <a:r>
                <a:rPr lang="en-US" altLang="ko-KR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, </a:t>
              </a:r>
              <a:r>
                <a:rPr lang="ko-KR" altLang="en-US" sz="2000" spc="-9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체력인증서</a:t>
              </a:r>
              <a:r>
                <a:rPr lang="ko-KR" altLang="en-US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 원본을 학군단으로 제출</a:t>
              </a:r>
              <a:r>
                <a:rPr lang="en-US" altLang="ko-KR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(</a:t>
              </a:r>
              <a:r>
                <a:rPr lang="ko-KR" altLang="en-US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우편 가능</a:t>
              </a:r>
              <a:r>
                <a:rPr lang="en-US" altLang="ko-KR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)</a:t>
              </a:r>
              <a:endParaRPr lang="ko-KR" altLang="en-US" sz="2000" spc="-90" dirty="0">
                <a:solidFill>
                  <a:srgbClr val="B60007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</p:grpSp>
      <p:pic>
        <p:nvPicPr>
          <p:cNvPr id="16" name="그림 15">
            <a:extLst>
              <a:ext uri="{FF2B5EF4-FFF2-40B4-BE49-F238E27FC236}">
                <a16:creationId xmlns:a16="http://schemas.microsoft.com/office/drawing/2014/main" id="{9220C8E0-C0A9-4615-93B8-A22AE6314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54" y="2760431"/>
            <a:ext cx="3837995" cy="33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7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EAD4C9A5-3113-1136-4922-71DC9827BDB5}"/>
              </a:ext>
            </a:extLst>
          </p:cNvPr>
          <p:cNvGrpSpPr/>
          <p:nvPr/>
        </p:nvGrpSpPr>
        <p:grpSpPr>
          <a:xfrm>
            <a:off x="837666" y="2091004"/>
            <a:ext cx="6304294" cy="400110"/>
            <a:chOff x="1269329" y="2424298"/>
            <a:chExt cx="4701895" cy="298412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8CCB806E-16DF-D63E-6D4C-CA18916C0499}"/>
                </a:ext>
              </a:extLst>
            </p:cNvPr>
            <p:cNvGrpSpPr/>
            <p:nvPr/>
          </p:nvGrpSpPr>
          <p:grpSpPr>
            <a:xfrm>
              <a:off x="1269329" y="2454820"/>
              <a:ext cx="183339" cy="165892"/>
              <a:chOff x="4410636" y="824311"/>
              <a:chExt cx="270579" cy="244830"/>
            </a:xfrm>
          </p:grpSpPr>
          <p:sp>
            <p:nvSpPr>
              <p:cNvPr id="19" name="사각형: 둥근 모서리 18">
                <a:extLst>
                  <a:ext uri="{FF2B5EF4-FFF2-40B4-BE49-F238E27FC236}">
                    <a16:creationId xmlns:a16="http://schemas.microsoft.com/office/drawing/2014/main" id="{B55EC268-5076-AB80-F6B4-EE1BAD45B5EA}"/>
                  </a:ext>
                </a:extLst>
              </p:cNvPr>
              <p:cNvSpPr/>
              <p:nvPr/>
            </p:nvSpPr>
            <p:spPr>
              <a:xfrm>
                <a:off x="4410636" y="830229"/>
                <a:ext cx="238912" cy="238912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00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C175C59B-945E-0CA3-4452-8FA68839E9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2305" y="824311"/>
                <a:ext cx="238910" cy="199327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2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FC3EE01-7100-AB32-3F1F-721EEC27A45F}"/>
                </a:ext>
              </a:extLst>
            </p:cNvPr>
            <p:cNvSpPr txBox="1"/>
            <p:nvPr/>
          </p:nvSpPr>
          <p:spPr>
            <a:xfrm>
              <a:off x="1424665" y="2424298"/>
              <a:ext cx="4546559" cy="298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ko-KR" altLang="en-US" sz="2000" spc="-90" dirty="0" smtClean="0">
                  <a:solidFill>
                    <a:srgbClr val="40404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수능성적증명서</a:t>
              </a:r>
              <a:endParaRPr lang="ko-KR" altLang="en-US" sz="2000" spc="-90" dirty="0">
                <a:solidFill>
                  <a:srgbClr val="40404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A0816AEA-CD92-004E-2BFE-7B2DA487363A}"/>
              </a:ext>
            </a:extLst>
          </p:cNvPr>
          <p:cNvGrpSpPr/>
          <p:nvPr/>
        </p:nvGrpSpPr>
        <p:grpSpPr>
          <a:xfrm>
            <a:off x="836861" y="1253147"/>
            <a:ext cx="6304302" cy="400110"/>
            <a:chOff x="1269323" y="2424298"/>
            <a:chExt cx="4701901" cy="298412"/>
          </a:xfrm>
        </p:grpSpPr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E1DDC85E-8950-2034-58ED-FC6956B316C2}"/>
                </a:ext>
              </a:extLst>
            </p:cNvPr>
            <p:cNvGrpSpPr/>
            <p:nvPr/>
          </p:nvGrpSpPr>
          <p:grpSpPr>
            <a:xfrm>
              <a:off x="1269323" y="2458829"/>
              <a:ext cx="174793" cy="161882"/>
              <a:chOff x="4410636" y="830229"/>
              <a:chExt cx="257967" cy="238912"/>
            </a:xfrm>
          </p:grpSpPr>
          <p:sp>
            <p:nvSpPr>
              <p:cNvPr id="25" name="사각형: 둥근 모서리 24">
                <a:extLst>
                  <a:ext uri="{FF2B5EF4-FFF2-40B4-BE49-F238E27FC236}">
                    <a16:creationId xmlns:a16="http://schemas.microsoft.com/office/drawing/2014/main" id="{CC6258CD-3CE9-CA9E-C584-90C743005C26}"/>
                  </a:ext>
                </a:extLst>
              </p:cNvPr>
              <p:cNvSpPr/>
              <p:nvPr/>
            </p:nvSpPr>
            <p:spPr>
              <a:xfrm>
                <a:off x="4410636" y="830229"/>
                <a:ext cx="238912" cy="238912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00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27" name="Freeform 144">
                <a:extLst>
                  <a:ext uri="{FF2B5EF4-FFF2-40B4-BE49-F238E27FC236}">
                    <a16:creationId xmlns:a16="http://schemas.microsoft.com/office/drawing/2014/main" id="{6F048498-EF41-3891-A78A-5FEC1A03E0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693" y="837439"/>
                <a:ext cx="238910" cy="199327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2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DB78282-37ED-76BD-C2E5-65EE5B85A78E}"/>
                </a:ext>
              </a:extLst>
            </p:cNvPr>
            <p:cNvSpPr txBox="1"/>
            <p:nvPr/>
          </p:nvSpPr>
          <p:spPr>
            <a:xfrm>
              <a:off x="1424665" y="2424298"/>
              <a:ext cx="4546559" cy="298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ko-KR" altLang="en-US" sz="2000" spc="-90" dirty="0" smtClean="0">
                  <a:solidFill>
                    <a:srgbClr val="40404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대학성적증명서 </a:t>
              </a:r>
              <a:endParaRPr lang="ko-KR" altLang="en-US" sz="2000" spc="-90" dirty="0">
                <a:solidFill>
                  <a:srgbClr val="40404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80BC230-9536-C65E-5482-3E0D618463CA}"/>
              </a:ext>
            </a:extLst>
          </p:cNvPr>
          <p:cNvSpPr txBox="1"/>
          <p:nvPr/>
        </p:nvSpPr>
        <p:spPr>
          <a:xfrm>
            <a:off x="681618" y="198580"/>
            <a:ext cx="150106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60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학군단 제출서류 </a:t>
            </a:r>
            <a:r>
              <a:rPr lang="en-US" altLang="ko-KR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(</a:t>
            </a:r>
            <a:r>
              <a:rPr lang="ko-KR" altLang="en-US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직접 </a:t>
            </a:r>
            <a:r>
              <a:rPr lang="ko-KR" altLang="en-US" sz="360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또는 </a:t>
            </a:r>
            <a:r>
              <a:rPr lang="ko-KR" altLang="en-US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등기</a:t>
            </a:r>
            <a:r>
              <a:rPr lang="en-US" altLang="ko-KR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)</a:t>
            </a:r>
            <a:endParaRPr lang="ko-KR" altLang="en-US" sz="360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G마켓 산스 Bold" panose="02000000000000000000" pitchFamily="50" charset="-127"/>
              <a:ea typeface="G마켓 산스 Bold" panose="02000000000000000000" pitchFamily="50" charset="-127"/>
              <a:cs typeface="KoPubWorld돋움체 Medium" panose="00000600000000000000" pitchFamily="2" charset="-127"/>
            </a:endParaRP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0E5BADE2-CDEA-4C9C-9FC3-5692F96785F8}"/>
              </a:ext>
            </a:extLst>
          </p:cNvPr>
          <p:cNvGrpSpPr/>
          <p:nvPr/>
        </p:nvGrpSpPr>
        <p:grpSpPr>
          <a:xfrm>
            <a:off x="836859" y="5211931"/>
            <a:ext cx="217071" cy="217051"/>
            <a:chOff x="4410625" y="830230"/>
            <a:chExt cx="238934" cy="238912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89CD6445-9837-4B96-AD4E-F43ECE0B474B}"/>
                </a:ext>
              </a:extLst>
            </p:cNvPr>
            <p:cNvSpPr/>
            <p:nvPr/>
          </p:nvSpPr>
          <p:spPr>
            <a:xfrm>
              <a:off x="4410646" y="830230"/>
              <a:ext cx="238913" cy="238912"/>
            </a:xfrm>
            <a:prstGeom prst="roundRect">
              <a:avLst>
                <a:gd name="adj" fmla="val 31676"/>
              </a:avLst>
            </a:prstGeom>
            <a:solidFill>
              <a:srgbClr val="B600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 dirty="0">
                <a:solidFill>
                  <a:schemeClr val="tx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sp>
          <p:nvSpPr>
            <p:cNvPr id="49" name="Freeform 144">
              <a:extLst>
                <a:ext uri="{FF2B5EF4-FFF2-40B4-BE49-F238E27FC236}">
                  <a16:creationId xmlns:a16="http://schemas.microsoft.com/office/drawing/2014/main" id="{B5CA5761-595C-4342-9B2B-14AEE69FA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625" y="845419"/>
              <a:ext cx="238910" cy="199327"/>
            </a:xfrm>
            <a:custGeom>
              <a:avLst/>
              <a:gdLst>
                <a:gd name="T0" fmla="*/ 42 w 338"/>
                <a:gd name="T1" fmla="*/ 145 h 282"/>
                <a:gd name="T2" fmla="*/ 0 w 338"/>
                <a:gd name="T3" fmla="*/ 185 h 282"/>
                <a:gd name="T4" fmla="*/ 98 w 338"/>
                <a:gd name="T5" fmla="*/ 282 h 282"/>
                <a:gd name="T6" fmla="*/ 338 w 338"/>
                <a:gd name="T7" fmla="*/ 40 h 282"/>
                <a:gd name="T8" fmla="*/ 298 w 338"/>
                <a:gd name="T9" fmla="*/ 0 h 282"/>
                <a:gd name="T10" fmla="*/ 98 w 338"/>
                <a:gd name="T11" fmla="*/ 201 h 282"/>
                <a:gd name="T12" fmla="*/ 42 w 338"/>
                <a:gd name="T13" fmla="*/ 14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282">
                  <a:moveTo>
                    <a:pt x="42" y="145"/>
                  </a:moveTo>
                  <a:lnTo>
                    <a:pt x="0" y="185"/>
                  </a:lnTo>
                  <a:lnTo>
                    <a:pt x="98" y="282"/>
                  </a:lnTo>
                  <a:lnTo>
                    <a:pt x="338" y="40"/>
                  </a:lnTo>
                  <a:lnTo>
                    <a:pt x="298" y="0"/>
                  </a:lnTo>
                  <a:lnTo>
                    <a:pt x="98" y="201"/>
                  </a:lnTo>
                  <a:lnTo>
                    <a:pt x="42" y="145"/>
                  </a:lnTo>
                  <a:close/>
                </a:path>
              </a:pathLst>
            </a:custGeom>
            <a:solidFill>
              <a:srgbClr val="FEF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49" tIns="40325" rIns="80649" bIns="40325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0650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0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BD325F07-C2D8-437F-B676-B07537C9CC1F}"/>
              </a:ext>
            </a:extLst>
          </p:cNvPr>
          <p:cNvSpPr txBox="1"/>
          <p:nvPr/>
        </p:nvSpPr>
        <p:spPr>
          <a:xfrm>
            <a:off x="1090135" y="5165773"/>
            <a:ext cx="75772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latinLnBrk="1">
              <a:defRPr/>
            </a:pPr>
            <a:r>
              <a:rPr lang="ko-KR" altLang="en-US" sz="2000" spc="-9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가점서류</a:t>
            </a:r>
            <a:r>
              <a:rPr lang="en-US" altLang="ko-KR" sz="2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, </a:t>
            </a:r>
            <a:r>
              <a:rPr lang="ko-KR" altLang="en-US" sz="2000" spc="-9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체력인증은</a:t>
            </a:r>
            <a:r>
              <a:rPr lang="ko-KR" altLang="en-US" sz="2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인터넷 지원접수체계로 </a:t>
            </a:r>
            <a:r>
              <a:rPr lang="ko-KR" altLang="en-US" sz="2000" spc="-9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스캔본</a:t>
            </a:r>
            <a:r>
              <a:rPr lang="ko-KR" altLang="en-US" sz="2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업로드 후 학군단에 제출</a:t>
            </a:r>
            <a:endParaRPr lang="ko-KR" altLang="en-US" sz="2000" spc="-90" dirty="0">
              <a:solidFill>
                <a:srgbClr val="B60007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</p:txBody>
      </p: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7F4F67F5-8F90-4799-83A4-62F20DC58593}"/>
              </a:ext>
            </a:extLst>
          </p:cNvPr>
          <p:cNvGrpSpPr/>
          <p:nvPr/>
        </p:nvGrpSpPr>
        <p:grpSpPr>
          <a:xfrm>
            <a:off x="846550" y="3836250"/>
            <a:ext cx="6320692" cy="400110"/>
            <a:chOff x="1297861" y="2417016"/>
            <a:chExt cx="4714125" cy="298412"/>
          </a:xfrm>
        </p:grpSpPr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6EBEE09A-3659-4A7F-ACBE-86E3190960B8}"/>
                </a:ext>
              </a:extLst>
            </p:cNvPr>
            <p:cNvGrpSpPr/>
            <p:nvPr/>
          </p:nvGrpSpPr>
          <p:grpSpPr>
            <a:xfrm>
              <a:off x="1297861" y="2463696"/>
              <a:ext cx="181105" cy="161882"/>
              <a:chOff x="4452745" y="837414"/>
              <a:chExt cx="267282" cy="238913"/>
            </a:xfrm>
          </p:grpSpPr>
          <p:sp>
            <p:nvSpPr>
              <p:cNvPr id="58" name="사각형: 둥근 모서리 57">
                <a:extLst>
                  <a:ext uri="{FF2B5EF4-FFF2-40B4-BE49-F238E27FC236}">
                    <a16:creationId xmlns:a16="http://schemas.microsoft.com/office/drawing/2014/main" id="{530C9BBC-43DB-4AA6-B89B-20AB592815BE}"/>
                  </a:ext>
                </a:extLst>
              </p:cNvPr>
              <p:cNvSpPr/>
              <p:nvPr/>
            </p:nvSpPr>
            <p:spPr>
              <a:xfrm>
                <a:off x="4452745" y="837414"/>
                <a:ext cx="238912" cy="238913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00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59" name="Freeform 144">
                <a:extLst>
                  <a:ext uri="{FF2B5EF4-FFF2-40B4-BE49-F238E27FC236}">
                    <a16:creationId xmlns:a16="http://schemas.microsoft.com/office/drawing/2014/main" id="{3631FEB1-9B50-4BE6-8247-004495446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1116" y="851859"/>
                <a:ext cx="238911" cy="199327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2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BBBEC90-0F6B-4C5E-A1FD-DDA0D4D29E0E}"/>
                </a:ext>
              </a:extLst>
            </p:cNvPr>
            <p:cNvSpPr txBox="1"/>
            <p:nvPr/>
          </p:nvSpPr>
          <p:spPr>
            <a:xfrm>
              <a:off x="1465427" y="2417016"/>
              <a:ext cx="4546559" cy="298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ko-KR" altLang="en-US" sz="2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수능 </a:t>
              </a:r>
              <a:r>
                <a:rPr lang="ko-KR" altLang="en-US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또는 내신 </a:t>
              </a:r>
              <a:r>
                <a:rPr lang="ko-KR" altLang="en-US" sz="2000" spc="-9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적용제한</a:t>
              </a:r>
              <a:r>
                <a:rPr lang="ko-KR" altLang="en-US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 증명서류</a:t>
              </a:r>
              <a:endParaRPr lang="ko-KR" altLang="en-US" sz="2000" spc="-90" dirty="0">
                <a:solidFill>
                  <a:srgbClr val="B60007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</p:grp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C756043-67DB-465B-8B29-2061B54DED44}"/>
              </a:ext>
            </a:extLst>
          </p:cNvPr>
          <p:cNvSpPr/>
          <p:nvPr/>
        </p:nvSpPr>
        <p:spPr>
          <a:xfrm>
            <a:off x="1090135" y="1614022"/>
            <a:ext cx="9968900" cy="338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defTabSz="121917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6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전</a:t>
            </a:r>
            <a:r>
              <a:rPr lang="en-US" altLang="ko-KR" sz="16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(</a:t>
            </a:r>
            <a:r>
              <a:rPr lang="ko-KR" altLang="en-US" sz="16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모든</a:t>
            </a:r>
            <a:r>
              <a:rPr lang="en-US" altLang="ko-KR" sz="16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) </a:t>
            </a:r>
            <a:r>
              <a:rPr lang="ko-KR" altLang="en-US" sz="16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학년 포기학점</a:t>
            </a:r>
            <a:r>
              <a:rPr lang="en-US" altLang="ko-KR" sz="16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(F</a:t>
            </a:r>
            <a:r>
              <a:rPr lang="ko-KR" altLang="en-US" sz="16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학점</a:t>
            </a:r>
            <a:r>
              <a:rPr lang="en-US" altLang="ko-KR" sz="16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)</a:t>
            </a:r>
            <a:r>
              <a:rPr lang="ko-KR" altLang="en-US" sz="16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이 포함된 이수학점</a:t>
            </a:r>
            <a:r>
              <a:rPr lang="en-US" altLang="ko-KR" sz="16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, </a:t>
            </a:r>
            <a:r>
              <a:rPr lang="ko-KR" altLang="en-US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평균점수</a:t>
            </a:r>
            <a:r>
              <a:rPr lang="en-US" altLang="ko-KR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, </a:t>
            </a:r>
            <a:r>
              <a:rPr lang="ko-KR" altLang="en-US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백분율 기재</a:t>
            </a:r>
            <a:endParaRPr lang="ko-KR" altLang="en-US" sz="1600" spc="-9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KoPubWorld돋움체 Bold" panose="00000800000000000000" pitchFamily="2" charset="-127"/>
              <a:sym typeface="Poppins SemiBold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CD2FF896-B80C-4DA2-8FB6-82321BBCC92B}"/>
              </a:ext>
            </a:extLst>
          </p:cNvPr>
          <p:cNvSpPr/>
          <p:nvPr/>
        </p:nvSpPr>
        <p:spPr>
          <a:xfrm>
            <a:off x="1067406" y="4255044"/>
            <a:ext cx="9968900" cy="338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defTabSz="121917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수능성적 및 내신성적 적용 제한 지원자의 외국계 및 특성화 고교성적증명서 및 검정고시 성적증명서</a:t>
            </a:r>
            <a:endParaRPr lang="ko-KR" altLang="en-US" sz="1600" spc="-9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KoPubWorld돋움체 Bold" panose="00000800000000000000" pitchFamily="2" charset="-127"/>
              <a:sym typeface="Poppins SemiBold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B0D97CFF-3515-439A-A7C2-75A11923500C}"/>
              </a:ext>
            </a:extLst>
          </p:cNvPr>
          <p:cNvSpPr/>
          <p:nvPr/>
        </p:nvSpPr>
        <p:spPr>
          <a:xfrm>
            <a:off x="1067406" y="4572329"/>
            <a:ext cx="9968900" cy="338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defTabSz="121917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내신성적이 </a:t>
            </a:r>
            <a:r>
              <a:rPr lang="en-US" altLang="ko-KR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1 ~ 9</a:t>
            </a:r>
            <a:r>
              <a:rPr lang="ko-KR" altLang="en-US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등급으로 명시되지 않은 고교성적증명서 </a:t>
            </a:r>
            <a:r>
              <a:rPr lang="en-US" altLang="ko-KR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(A ~ C</a:t>
            </a:r>
            <a:r>
              <a:rPr lang="ko-KR" altLang="en-US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등급 명시</a:t>
            </a:r>
            <a:r>
              <a:rPr lang="en-US" altLang="ko-KR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)</a:t>
            </a:r>
            <a:endParaRPr lang="ko-KR" altLang="en-US" sz="1600" spc="-9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KoPubWorld돋움체 Bold" panose="00000800000000000000" pitchFamily="2" charset="-127"/>
              <a:sym typeface="Poppins SemiBold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108C52D-E8C4-4FE2-A7F5-8A0888700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23" y="3232583"/>
            <a:ext cx="2317035" cy="3018044"/>
          </a:xfrm>
          <a:prstGeom prst="rect">
            <a:avLst/>
          </a:prstGeom>
        </p:spPr>
      </p:pic>
      <p:sp>
        <p:nvSpPr>
          <p:cNvPr id="61" name="직사각형 60">
            <a:extLst>
              <a:ext uri="{FF2B5EF4-FFF2-40B4-BE49-F238E27FC236}">
                <a16:creationId xmlns:a16="http://schemas.microsoft.com/office/drawing/2014/main" id="{EC756043-67DB-465B-8B29-2061B54DED44}"/>
              </a:ext>
            </a:extLst>
          </p:cNvPr>
          <p:cNvSpPr/>
          <p:nvPr/>
        </p:nvSpPr>
        <p:spPr>
          <a:xfrm>
            <a:off x="1096778" y="2470068"/>
            <a:ext cx="9968900" cy="338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defTabSz="121917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국어 </a:t>
            </a:r>
            <a:r>
              <a:rPr lang="en-US" altLang="ko-KR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+ </a:t>
            </a:r>
            <a:r>
              <a:rPr lang="ko-KR" altLang="en-US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수학 또는 국어 </a:t>
            </a:r>
            <a:r>
              <a:rPr lang="en-US" altLang="ko-KR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+ </a:t>
            </a:r>
            <a:r>
              <a:rPr lang="ko-KR" altLang="en-US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영어 성적의 등급</a:t>
            </a:r>
            <a:r>
              <a:rPr lang="en-US" altLang="ko-KR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, </a:t>
            </a:r>
            <a:r>
              <a:rPr lang="ko-KR" altLang="en-US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백분위</a:t>
            </a:r>
            <a:endParaRPr lang="ko-KR" altLang="en-US" sz="1600" spc="-9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KoPubWorld돋움체 Bold" panose="00000800000000000000" pitchFamily="2" charset="-127"/>
              <a:sym typeface="Poppins SemiBold"/>
            </a:endParaRPr>
          </a:p>
        </p:txBody>
      </p: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EAD4C9A5-3113-1136-4922-71DC9827BDB5}"/>
              </a:ext>
            </a:extLst>
          </p:cNvPr>
          <p:cNvGrpSpPr/>
          <p:nvPr/>
        </p:nvGrpSpPr>
        <p:grpSpPr>
          <a:xfrm>
            <a:off x="837661" y="2929514"/>
            <a:ext cx="6304299" cy="400110"/>
            <a:chOff x="1269325" y="2424298"/>
            <a:chExt cx="4701899" cy="298412"/>
          </a:xfrm>
        </p:grpSpPr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8CCB806E-16DF-D63E-6D4C-CA18916C0499}"/>
                </a:ext>
              </a:extLst>
            </p:cNvPr>
            <p:cNvGrpSpPr/>
            <p:nvPr/>
          </p:nvGrpSpPr>
          <p:grpSpPr>
            <a:xfrm>
              <a:off x="1269325" y="2454170"/>
              <a:ext cx="176399" cy="166541"/>
              <a:chOff x="4410636" y="823353"/>
              <a:chExt cx="260337" cy="245788"/>
            </a:xfrm>
          </p:grpSpPr>
          <p:sp>
            <p:nvSpPr>
              <p:cNvPr id="65" name="사각형: 둥근 모서리 18">
                <a:extLst>
                  <a:ext uri="{FF2B5EF4-FFF2-40B4-BE49-F238E27FC236}">
                    <a16:creationId xmlns:a16="http://schemas.microsoft.com/office/drawing/2014/main" id="{B55EC268-5076-AB80-F6B4-EE1BAD45B5EA}"/>
                  </a:ext>
                </a:extLst>
              </p:cNvPr>
              <p:cNvSpPr/>
              <p:nvPr/>
            </p:nvSpPr>
            <p:spPr>
              <a:xfrm>
                <a:off x="4410636" y="830229"/>
                <a:ext cx="238912" cy="238912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00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66" name="Freeform 144">
                <a:extLst>
                  <a:ext uri="{FF2B5EF4-FFF2-40B4-BE49-F238E27FC236}">
                    <a16:creationId xmlns:a16="http://schemas.microsoft.com/office/drawing/2014/main" id="{C175C59B-945E-0CA3-4452-8FA68839E9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2063" y="823353"/>
                <a:ext cx="238910" cy="199327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2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FC3EE01-7100-AB32-3F1F-721EEC27A45F}"/>
                </a:ext>
              </a:extLst>
            </p:cNvPr>
            <p:cNvSpPr txBox="1"/>
            <p:nvPr/>
          </p:nvSpPr>
          <p:spPr>
            <a:xfrm>
              <a:off x="1424665" y="2424298"/>
              <a:ext cx="4546559" cy="298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ko-KR" altLang="en-US" sz="2000" spc="-90" dirty="0" smtClean="0">
                  <a:solidFill>
                    <a:srgbClr val="40404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내신성적증명서</a:t>
              </a:r>
              <a:endParaRPr lang="ko-KR" altLang="en-US" sz="2000" spc="-90" dirty="0">
                <a:solidFill>
                  <a:srgbClr val="40404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</p:grp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EC756043-67DB-465B-8B29-2061B54DED44}"/>
              </a:ext>
            </a:extLst>
          </p:cNvPr>
          <p:cNvSpPr/>
          <p:nvPr/>
        </p:nvSpPr>
        <p:spPr>
          <a:xfrm>
            <a:off x="1096778" y="3344315"/>
            <a:ext cx="9968900" cy="338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defTabSz="121917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전 학년 국어 </a:t>
            </a:r>
            <a:r>
              <a:rPr lang="en-US" altLang="ko-KR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+ </a:t>
            </a:r>
            <a:r>
              <a:rPr lang="ko-KR" altLang="en-US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영어 </a:t>
            </a:r>
            <a:r>
              <a:rPr lang="en-US" altLang="ko-KR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+ </a:t>
            </a:r>
            <a:r>
              <a:rPr lang="ko-KR" altLang="en-US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수학 성적의 과목</a:t>
            </a:r>
            <a:r>
              <a:rPr lang="en-US" altLang="ko-KR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, </a:t>
            </a:r>
            <a:r>
              <a:rPr lang="ko-KR" altLang="en-US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단위</a:t>
            </a:r>
            <a:r>
              <a:rPr lang="en-US" altLang="ko-KR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, </a:t>
            </a:r>
            <a:r>
              <a:rPr lang="ko-KR" altLang="en-US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등급 </a:t>
            </a:r>
            <a:r>
              <a:rPr lang="en-US" altLang="ko-KR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(1 ~ 9</a:t>
            </a:r>
            <a:r>
              <a:rPr lang="ko-KR" altLang="en-US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등급</a:t>
            </a:r>
            <a:r>
              <a:rPr lang="en-US" altLang="ko-KR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)</a:t>
            </a:r>
            <a:endParaRPr lang="ko-KR" altLang="en-US" sz="1600" spc="-9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KoPubWorld돋움체 Bold" panose="00000800000000000000" pitchFamily="2" charset="-127"/>
              <a:sym typeface="Poppi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5807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0BC230-9536-C65E-5482-3E0D618463CA}"/>
              </a:ext>
            </a:extLst>
          </p:cNvPr>
          <p:cNvSpPr txBox="1"/>
          <p:nvPr/>
        </p:nvSpPr>
        <p:spPr>
          <a:xfrm>
            <a:off x="681618" y="198580"/>
            <a:ext cx="150106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온라인 문의</a:t>
            </a:r>
            <a:endParaRPr lang="ko-KR" altLang="en-US" sz="360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G마켓 산스 Bold" panose="02000000000000000000" pitchFamily="50" charset="-127"/>
              <a:ea typeface="G마켓 산스 Bold" panose="02000000000000000000" pitchFamily="50" charset="-127"/>
              <a:cs typeface="KoPubWorld돋움체 Medium" panose="00000600000000000000" pitchFamily="2" charset="-127"/>
            </a:endParaRP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767DEF71-1683-43B5-9FE1-6BD988293051}"/>
              </a:ext>
            </a:extLst>
          </p:cNvPr>
          <p:cNvGrpSpPr/>
          <p:nvPr/>
        </p:nvGrpSpPr>
        <p:grpSpPr>
          <a:xfrm>
            <a:off x="808284" y="1232455"/>
            <a:ext cx="10602665" cy="446276"/>
            <a:chOff x="1269322" y="2424298"/>
            <a:chExt cx="7804393" cy="332844"/>
          </a:xfrm>
        </p:grpSpPr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0A36698B-67AE-4B02-9377-97EBB559F322}"/>
                </a:ext>
              </a:extLst>
            </p:cNvPr>
            <p:cNvGrpSpPr/>
            <p:nvPr/>
          </p:nvGrpSpPr>
          <p:grpSpPr>
            <a:xfrm>
              <a:off x="1269322" y="2439520"/>
              <a:ext cx="3683340" cy="200499"/>
              <a:chOff x="4410636" y="801733"/>
              <a:chExt cx="5436032" cy="295905"/>
            </a:xfrm>
          </p:grpSpPr>
          <p:sp>
            <p:nvSpPr>
              <p:cNvPr id="43" name="사각형: 둥근 모서리 42">
                <a:extLst>
                  <a:ext uri="{FF2B5EF4-FFF2-40B4-BE49-F238E27FC236}">
                    <a16:creationId xmlns:a16="http://schemas.microsoft.com/office/drawing/2014/main" id="{3DCE10CA-AB56-443C-A57F-C9A6A82BA17A}"/>
                  </a:ext>
                </a:extLst>
              </p:cNvPr>
              <p:cNvSpPr/>
              <p:nvPr/>
            </p:nvSpPr>
            <p:spPr>
              <a:xfrm>
                <a:off x="4410636" y="830229"/>
                <a:ext cx="238912" cy="238912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00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44" name="Freeform 144">
                <a:extLst>
                  <a:ext uri="{FF2B5EF4-FFF2-40B4-BE49-F238E27FC236}">
                    <a16:creationId xmlns:a16="http://schemas.microsoft.com/office/drawing/2014/main" id="{4AD43C13-498E-4481-BCD2-379AD0C0D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6945" y="801733"/>
                <a:ext cx="238911" cy="199327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2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  <p:sp>
            <p:nvSpPr>
              <p:cNvPr id="62" name="사각형: 둥근 모서리 42">
                <a:extLst>
                  <a:ext uri="{FF2B5EF4-FFF2-40B4-BE49-F238E27FC236}">
                    <a16:creationId xmlns:a16="http://schemas.microsoft.com/office/drawing/2014/main" id="{3DCE10CA-AB56-443C-A57F-C9A6A82BA17A}"/>
                  </a:ext>
                </a:extLst>
              </p:cNvPr>
              <p:cNvSpPr/>
              <p:nvPr/>
            </p:nvSpPr>
            <p:spPr>
              <a:xfrm>
                <a:off x="9561452" y="858726"/>
                <a:ext cx="238913" cy="238912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00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63" name="Freeform 144">
                <a:extLst>
                  <a:ext uri="{FF2B5EF4-FFF2-40B4-BE49-F238E27FC236}">
                    <a16:creationId xmlns:a16="http://schemas.microsoft.com/office/drawing/2014/main" id="{4AD43C13-498E-4481-BCD2-379AD0C0D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7757" y="830229"/>
                <a:ext cx="238911" cy="199327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2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DBE98E4-5F19-4C09-A6A5-0CF961DDBC41}"/>
                </a:ext>
              </a:extLst>
            </p:cNvPr>
            <p:cNvSpPr txBox="1"/>
            <p:nvPr/>
          </p:nvSpPr>
          <p:spPr>
            <a:xfrm>
              <a:off x="1424665" y="2424298"/>
              <a:ext cx="1884497" cy="298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ko-KR" altLang="en-US" sz="2000" spc="-9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카카오톡</a:t>
              </a:r>
              <a:r>
                <a:rPr lang="ko-KR" altLang="en-US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 전체 검색</a:t>
              </a:r>
              <a:endParaRPr lang="ko-KR" altLang="en-US" sz="2000" spc="-90" dirty="0">
                <a:solidFill>
                  <a:srgbClr val="B60007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DBE98E4-5F19-4C09-A6A5-0CF961DDBC41}"/>
                </a:ext>
              </a:extLst>
            </p:cNvPr>
            <p:cNvSpPr txBox="1"/>
            <p:nvPr/>
          </p:nvSpPr>
          <p:spPr>
            <a:xfrm>
              <a:off x="4984038" y="2458730"/>
              <a:ext cx="4089677" cy="298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ko-KR" altLang="en-US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목원대학교 홈페이지 → 일반 공지 → </a:t>
              </a:r>
              <a:r>
                <a:rPr lang="en-US" altLang="ko-KR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‘</a:t>
              </a:r>
              <a:r>
                <a:rPr lang="ko-KR" altLang="en-US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학군단</a:t>
              </a:r>
              <a:r>
                <a:rPr lang="en-US" altLang="ko-KR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’</a:t>
              </a:r>
              <a:r>
                <a:rPr lang="ko-KR" altLang="en-US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 검색 </a:t>
              </a:r>
              <a:endParaRPr lang="ko-KR" altLang="en-US" sz="2000" spc="-90" dirty="0">
                <a:solidFill>
                  <a:srgbClr val="B60007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</p:grp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5B9AD7E7-D665-4717-8EBC-BB92E78256C5}"/>
              </a:ext>
            </a:extLst>
          </p:cNvPr>
          <p:cNvSpPr/>
          <p:nvPr/>
        </p:nvSpPr>
        <p:spPr>
          <a:xfrm>
            <a:off x="808284" y="1652825"/>
            <a:ext cx="4633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ko-KR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1:1 </a:t>
            </a:r>
            <a:r>
              <a:rPr lang="ko-KR" altLang="en-US" sz="1600" spc="-9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채팅방에서</a:t>
            </a:r>
            <a:r>
              <a:rPr lang="ko-KR" altLang="en-US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 </a:t>
            </a:r>
            <a:r>
              <a:rPr lang="en-US" altLang="ko-KR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‘ </a:t>
            </a:r>
            <a:r>
              <a:rPr lang="ko-KR" altLang="en-US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목원대학교 학군단</a:t>
            </a:r>
            <a:r>
              <a:rPr lang="en-US" altLang="ko-KR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 ’ </a:t>
            </a:r>
            <a:r>
              <a:rPr lang="ko-KR" altLang="en-US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검색</a:t>
            </a:r>
            <a:endParaRPr lang="ko-KR" altLang="en-US" sz="1600" spc="-9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KoPubWorld돋움체 Bold" panose="00000800000000000000" pitchFamily="2" charset="-127"/>
              <a:sym typeface="Poppins SemiBold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65" y="1704621"/>
            <a:ext cx="5776876" cy="494069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84" y="2020109"/>
            <a:ext cx="4633292" cy="462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7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0BC230-9536-C65E-5482-3E0D618463CA}"/>
              </a:ext>
            </a:extLst>
          </p:cNvPr>
          <p:cNvSpPr txBox="1"/>
          <p:nvPr/>
        </p:nvSpPr>
        <p:spPr>
          <a:xfrm>
            <a:off x="681619" y="198580"/>
            <a:ext cx="61102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ROTC</a:t>
            </a:r>
            <a:r>
              <a:rPr lang="ko-KR" altLang="en-US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가 뭐죠</a:t>
            </a:r>
            <a:r>
              <a:rPr lang="en-US" altLang="ko-KR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?</a:t>
            </a:r>
            <a:endParaRPr lang="ko-KR" altLang="en-US" sz="360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G마켓 산스 Bold" panose="02000000000000000000" pitchFamily="50" charset="-127"/>
              <a:ea typeface="G마켓 산스 Bold" panose="02000000000000000000" pitchFamily="50" charset="-127"/>
              <a:cs typeface="KoPubWorld돋움체 Medium" panose="00000600000000000000" pitchFamily="2" charset="-127"/>
            </a:endParaRP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767DEF71-1683-43B5-9FE1-6BD988293051}"/>
              </a:ext>
            </a:extLst>
          </p:cNvPr>
          <p:cNvGrpSpPr/>
          <p:nvPr/>
        </p:nvGrpSpPr>
        <p:grpSpPr>
          <a:xfrm>
            <a:off x="811967" y="1364984"/>
            <a:ext cx="9954771" cy="2865961"/>
            <a:chOff x="1262583" y="2424298"/>
            <a:chExt cx="4708641" cy="2137501"/>
          </a:xfrm>
        </p:grpSpPr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0A36698B-67AE-4B02-9377-97EBB559F322}"/>
                </a:ext>
              </a:extLst>
            </p:cNvPr>
            <p:cNvGrpSpPr/>
            <p:nvPr/>
          </p:nvGrpSpPr>
          <p:grpSpPr>
            <a:xfrm>
              <a:off x="1262583" y="2458829"/>
              <a:ext cx="168607" cy="2102970"/>
              <a:chOff x="4400718" y="830229"/>
              <a:chExt cx="248839" cy="3103641"/>
            </a:xfrm>
          </p:grpSpPr>
          <p:sp>
            <p:nvSpPr>
              <p:cNvPr id="43" name="사각형: 둥근 모서리 42">
                <a:extLst>
                  <a:ext uri="{FF2B5EF4-FFF2-40B4-BE49-F238E27FC236}">
                    <a16:creationId xmlns:a16="http://schemas.microsoft.com/office/drawing/2014/main" id="{3DCE10CA-AB56-443C-A57F-C9A6A82BA17A}"/>
                  </a:ext>
                </a:extLst>
              </p:cNvPr>
              <p:cNvSpPr/>
              <p:nvPr/>
            </p:nvSpPr>
            <p:spPr>
              <a:xfrm>
                <a:off x="4410636" y="830229"/>
                <a:ext cx="238912" cy="238912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00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44" name="Freeform 144">
                <a:extLst>
                  <a:ext uri="{FF2B5EF4-FFF2-40B4-BE49-F238E27FC236}">
                    <a16:creationId xmlns:a16="http://schemas.microsoft.com/office/drawing/2014/main" id="{4AD43C13-498E-4481-BCD2-379AD0C0D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3673" y="859946"/>
                <a:ext cx="206236" cy="166534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2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  <p:sp>
            <p:nvSpPr>
              <p:cNvPr id="29" name="사각형: 둥근 모서리 42">
                <a:extLst>
                  <a:ext uri="{FF2B5EF4-FFF2-40B4-BE49-F238E27FC236}">
                    <a16:creationId xmlns:a16="http://schemas.microsoft.com/office/drawing/2014/main" id="{3DCE10CA-AB56-443C-A57F-C9A6A82BA17A}"/>
                  </a:ext>
                </a:extLst>
              </p:cNvPr>
              <p:cNvSpPr/>
              <p:nvPr/>
            </p:nvSpPr>
            <p:spPr>
              <a:xfrm>
                <a:off x="4410645" y="1895085"/>
                <a:ext cx="238912" cy="238912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00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30" name="Freeform 144">
                <a:extLst>
                  <a:ext uri="{FF2B5EF4-FFF2-40B4-BE49-F238E27FC236}">
                    <a16:creationId xmlns:a16="http://schemas.microsoft.com/office/drawing/2014/main" id="{4AD43C13-498E-4481-BCD2-379AD0C0D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3682" y="1924802"/>
                <a:ext cx="206236" cy="166534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2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  <p:sp>
            <p:nvSpPr>
              <p:cNvPr id="31" name="사각형: 둥근 모서리 42">
                <a:extLst>
                  <a:ext uri="{FF2B5EF4-FFF2-40B4-BE49-F238E27FC236}">
                    <a16:creationId xmlns:a16="http://schemas.microsoft.com/office/drawing/2014/main" id="{3DCE10CA-AB56-443C-A57F-C9A6A82BA17A}"/>
                  </a:ext>
                </a:extLst>
              </p:cNvPr>
              <p:cNvSpPr/>
              <p:nvPr/>
            </p:nvSpPr>
            <p:spPr>
              <a:xfrm>
                <a:off x="4400997" y="2952261"/>
                <a:ext cx="238912" cy="238912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00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32" name="Freeform 144">
                <a:extLst>
                  <a:ext uri="{FF2B5EF4-FFF2-40B4-BE49-F238E27FC236}">
                    <a16:creationId xmlns:a16="http://schemas.microsoft.com/office/drawing/2014/main" id="{4AD43C13-498E-4481-BCD2-379AD0C0D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034" y="2981978"/>
                <a:ext cx="206236" cy="166534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2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  <p:sp>
            <p:nvSpPr>
              <p:cNvPr id="53" name="사각형: 둥근 모서리 42">
                <a:extLst>
                  <a:ext uri="{FF2B5EF4-FFF2-40B4-BE49-F238E27FC236}">
                    <a16:creationId xmlns:a16="http://schemas.microsoft.com/office/drawing/2014/main" id="{3DCE10CA-AB56-443C-A57F-C9A6A82BA17A}"/>
                  </a:ext>
                </a:extLst>
              </p:cNvPr>
              <p:cNvSpPr/>
              <p:nvPr/>
            </p:nvSpPr>
            <p:spPr>
              <a:xfrm>
                <a:off x="4400718" y="3694959"/>
                <a:ext cx="238912" cy="238911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00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54" name="Freeform 144">
                <a:extLst>
                  <a:ext uri="{FF2B5EF4-FFF2-40B4-BE49-F238E27FC236}">
                    <a16:creationId xmlns:a16="http://schemas.microsoft.com/office/drawing/2014/main" id="{4AD43C13-498E-4481-BCD2-379AD0C0D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3755" y="3735161"/>
                <a:ext cx="206236" cy="166534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2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DBE98E4-5F19-4C09-A6A5-0CF961DDBC41}"/>
                </a:ext>
              </a:extLst>
            </p:cNvPr>
            <p:cNvSpPr txBox="1"/>
            <p:nvPr/>
          </p:nvSpPr>
          <p:spPr>
            <a:xfrm>
              <a:off x="1424665" y="2424298"/>
              <a:ext cx="4546559" cy="5279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en-US" altLang="ko-KR" sz="2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ROTC</a:t>
              </a:r>
              <a:r>
                <a:rPr lang="ko-KR" altLang="en-US" sz="2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제도는 무한한 가능성과 잠재력을 가진 대학생 중 우수자를 선발</a:t>
              </a:r>
              <a:r>
                <a:rPr lang="en-US" altLang="ko-KR" sz="2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, </a:t>
              </a:r>
              <a:endParaRPr lang="en-US" altLang="ko-KR" sz="2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  <a:p>
              <a:pPr defTabSz="914400" latinLnBrk="1">
                <a:defRPr/>
              </a:pPr>
              <a:r>
                <a:rPr lang="en-US" altLang="ko-KR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2</a:t>
              </a:r>
              <a:r>
                <a:rPr lang="ko-KR" altLang="en-US" sz="2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년간의 군사훈련을 거쳐 </a:t>
              </a:r>
              <a:r>
                <a:rPr lang="ko-KR" altLang="en-US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졸업과 </a:t>
              </a:r>
              <a:r>
                <a:rPr lang="ko-KR" altLang="en-US" sz="2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동시에 장교로 임관하는 제도 입니다</a:t>
              </a:r>
              <a:r>
                <a:rPr lang="en-US" altLang="ko-KR" sz="2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.</a:t>
              </a:r>
              <a:r>
                <a:rPr lang="ko-KR" altLang="en-US" sz="2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 </a:t>
              </a:r>
              <a:endParaRPr lang="ko-KR" altLang="en-US" sz="2000" spc="-90" dirty="0">
                <a:solidFill>
                  <a:srgbClr val="B60007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A1C2916-597F-468B-AD39-CC9297855CD6}"/>
              </a:ext>
            </a:extLst>
          </p:cNvPr>
          <p:cNvSpPr txBox="1"/>
          <p:nvPr/>
        </p:nvSpPr>
        <p:spPr>
          <a:xfrm>
            <a:off x="1167511" y="2328948"/>
            <a:ext cx="9612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latinLnBrk="1">
              <a:defRPr/>
            </a:pPr>
            <a:r>
              <a:rPr lang="en-US" altLang="ko-KR" sz="2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1961</a:t>
            </a:r>
            <a:r>
              <a:rPr lang="ko-KR" altLang="en-US" sz="2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년도에 장차 군과 사회의 유능한 인재를 양성하는 목적으로 만들어진 </a:t>
            </a:r>
            <a:r>
              <a:rPr lang="en-US" altLang="ko-KR" sz="2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ROTC</a:t>
            </a:r>
            <a:r>
              <a:rPr lang="ko-KR" altLang="en-US" sz="2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제도는 </a:t>
            </a:r>
            <a:endParaRPr lang="en-US" altLang="ko-KR" sz="2000" spc="-90" dirty="0" smtClean="0">
              <a:solidFill>
                <a:schemeClr val="tx1">
                  <a:lumMod val="75000"/>
                  <a:lumOff val="25000"/>
                </a:schemeClr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  <a:p>
            <a:pPr defTabSz="914400" latinLnBrk="1">
              <a:defRPr/>
            </a:pPr>
            <a:r>
              <a:rPr lang="ko-KR" altLang="en-US" sz="2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우수한 대학생들에게 </a:t>
            </a:r>
            <a:r>
              <a:rPr lang="ko-KR" altLang="en-US" sz="2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새로운 미래를 열어주는 특별한 기회가 되어 왔습니다</a:t>
            </a:r>
            <a:r>
              <a:rPr lang="en-US" altLang="ko-KR" sz="2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.</a:t>
            </a:r>
            <a:r>
              <a:rPr lang="ko-KR" altLang="en-US" sz="2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</a:t>
            </a:r>
            <a:endParaRPr lang="ko-KR" altLang="en-US" sz="2000" spc="-90" dirty="0">
              <a:solidFill>
                <a:srgbClr val="B60007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E0FACE7-3905-4E46-ABB4-D4AFAA56E6CE}"/>
              </a:ext>
            </a:extLst>
          </p:cNvPr>
          <p:cNvSpPr txBox="1"/>
          <p:nvPr/>
        </p:nvSpPr>
        <p:spPr>
          <a:xfrm>
            <a:off x="1154633" y="3281981"/>
            <a:ext cx="9612104" cy="400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latinLnBrk="1">
              <a:defRPr/>
            </a:pPr>
            <a:r>
              <a:rPr lang="en-US" altLang="ko-KR" sz="2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ROTC</a:t>
            </a:r>
            <a:r>
              <a:rPr lang="ko-KR" altLang="en-US" sz="2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제도의 가장 큰 특징은 자유로운 대학생활의 이점을 충분히 살릴 수 </a:t>
            </a:r>
            <a:r>
              <a:rPr lang="ko-KR" altLang="en-US" sz="2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있다는 </a:t>
            </a:r>
            <a:r>
              <a:rPr lang="ko-KR" altLang="en-US" sz="2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것입니다</a:t>
            </a:r>
            <a:r>
              <a:rPr lang="en-US" altLang="ko-KR" sz="2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.</a:t>
            </a:r>
            <a:r>
              <a:rPr lang="ko-KR" altLang="en-US" sz="2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</a:t>
            </a:r>
            <a:endParaRPr lang="ko-KR" altLang="en-US" sz="2000" spc="-90" dirty="0">
              <a:solidFill>
                <a:srgbClr val="B60007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1F0F166-89ED-485D-9A0B-537EAC3D5D57}"/>
              </a:ext>
            </a:extLst>
          </p:cNvPr>
          <p:cNvSpPr txBox="1"/>
          <p:nvPr/>
        </p:nvSpPr>
        <p:spPr>
          <a:xfrm>
            <a:off x="1154633" y="3955057"/>
            <a:ext cx="96121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latinLnBrk="1">
              <a:defRPr/>
            </a:pPr>
            <a:r>
              <a:rPr lang="ko-KR" altLang="en-US" sz="2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학기 중 </a:t>
            </a:r>
            <a:r>
              <a:rPr lang="ko-KR" altLang="en-US" sz="2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인성 및 리더십 등 </a:t>
            </a:r>
            <a:r>
              <a:rPr lang="ko-KR" altLang="en-US" sz="2000" spc="-9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교내교육을</a:t>
            </a:r>
            <a:r>
              <a:rPr lang="ko-KR" altLang="en-US" sz="2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받고 방학기간에 </a:t>
            </a:r>
            <a:r>
              <a:rPr lang="ko-KR" altLang="en-US" sz="2000" spc="-9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입영훈련을</a:t>
            </a:r>
            <a:r>
              <a:rPr lang="ko-KR" altLang="en-US" sz="2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이수합니다</a:t>
            </a:r>
            <a:r>
              <a:rPr lang="en-US" altLang="ko-KR" sz="2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.</a:t>
            </a:r>
            <a:r>
              <a:rPr lang="ko-KR" altLang="en-US" sz="2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</a:t>
            </a:r>
            <a:endParaRPr lang="ko-KR" altLang="en-US" sz="2000" spc="-90" dirty="0">
              <a:solidFill>
                <a:srgbClr val="B60007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75A4D24-C0FF-413E-AFAA-292FE8730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9"/>
          <a:stretch/>
        </p:blipFill>
        <p:spPr>
          <a:xfrm>
            <a:off x="2758509" y="4628134"/>
            <a:ext cx="6430108" cy="188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5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E9F79A1-F920-4486-B055-D39A9E950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12" y="1493410"/>
            <a:ext cx="5400675" cy="4191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C3EE01-7100-AB32-3F1F-721EEC27A45F}"/>
              </a:ext>
            </a:extLst>
          </p:cNvPr>
          <p:cNvSpPr txBox="1"/>
          <p:nvPr/>
        </p:nvSpPr>
        <p:spPr>
          <a:xfrm>
            <a:off x="1319129" y="2613374"/>
            <a:ext cx="80523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latinLnBrk="1">
              <a:defRPr/>
            </a:pPr>
            <a:r>
              <a:rPr lang="ko-KR" altLang="en-US" sz="2000" spc="-90" dirty="0">
                <a:solidFill>
                  <a:srgbClr val="40404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군가산복무자 </a:t>
            </a:r>
            <a:r>
              <a:rPr lang="ko-KR" altLang="en-US" sz="2000" spc="-90" dirty="0" err="1">
                <a:solidFill>
                  <a:srgbClr val="40404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지원시</a:t>
            </a:r>
            <a:r>
              <a:rPr lang="ko-KR" altLang="en-US" sz="2000" spc="-90" dirty="0">
                <a:solidFill>
                  <a:srgbClr val="40404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</a:t>
            </a:r>
            <a:r>
              <a:rPr lang="ko-KR" altLang="en-US" sz="2000" spc="-90" dirty="0" smtClean="0">
                <a:solidFill>
                  <a:srgbClr val="40404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장학금 등 혜택 제공</a:t>
            </a:r>
            <a:endParaRPr lang="ko-KR" altLang="en-US" sz="2000" spc="-90" dirty="0">
              <a:solidFill>
                <a:srgbClr val="404040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B78282-37ED-76BD-C2E5-65EE5B85A78E}"/>
              </a:ext>
            </a:extLst>
          </p:cNvPr>
          <p:cNvSpPr txBox="1"/>
          <p:nvPr/>
        </p:nvSpPr>
        <p:spPr>
          <a:xfrm>
            <a:off x="1310163" y="3510030"/>
            <a:ext cx="60960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latinLnBrk="1">
              <a:defRPr/>
            </a:pPr>
            <a:r>
              <a:rPr lang="ko-KR" altLang="en-US" sz="2000" spc="-90" dirty="0">
                <a:solidFill>
                  <a:srgbClr val="40404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임관 후 장교의 신분으로 전공분야의 실무 터득 가능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0BC230-9536-C65E-5482-3E0D618463CA}"/>
              </a:ext>
            </a:extLst>
          </p:cNvPr>
          <p:cNvSpPr txBox="1"/>
          <p:nvPr/>
        </p:nvSpPr>
        <p:spPr>
          <a:xfrm>
            <a:off x="681618" y="198580"/>
            <a:ext cx="150106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60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ROTC </a:t>
            </a:r>
            <a:r>
              <a:rPr lang="ko-KR" altLang="en-US" sz="360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제도의 특징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DBE98E4-5F19-4C09-A6A5-0CF961DDBC41}"/>
              </a:ext>
            </a:extLst>
          </p:cNvPr>
          <p:cNvSpPr txBox="1"/>
          <p:nvPr/>
        </p:nvSpPr>
        <p:spPr>
          <a:xfrm>
            <a:off x="1319128" y="1710026"/>
            <a:ext cx="60960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latinLnBrk="1">
              <a:defRPr/>
            </a:pPr>
            <a:r>
              <a:rPr lang="ko-KR" altLang="en-US" sz="2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대학생활 중 계급에 상응한 금전 및 각종 혜택 제공</a:t>
            </a:r>
            <a:endParaRPr lang="ko-KR" altLang="en-US" sz="2000" spc="-90" dirty="0">
              <a:solidFill>
                <a:srgbClr val="B60007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BBBEC90-0F6B-4C5E-A1FD-DDA0D4D29E0E}"/>
              </a:ext>
            </a:extLst>
          </p:cNvPr>
          <p:cNvSpPr txBox="1"/>
          <p:nvPr/>
        </p:nvSpPr>
        <p:spPr>
          <a:xfrm>
            <a:off x="1310164" y="4376199"/>
            <a:ext cx="86900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latinLnBrk="1">
              <a:defRPr/>
            </a:pPr>
            <a:r>
              <a:rPr lang="ko-KR" altLang="en-US" sz="2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장기복무 </a:t>
            </a:r>
            <a:r>
              <a:rPr lang="ko-KR" altLang="en-US" sz="2000" spc="-9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지원시</a:t>
            </a:r>
            <a:r>
              <a:rPr lang="ko-KR" altLang="en-US" sz="2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국내외 민간대학원 위탁교육</a:t>
            </a:r>
            <a:r>
              <a:rPr lang="en-US" altLang="ko-KR" sz="2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, </a:t>
            </a:r>
            <a:r>
              <a:rPr lang="ko-KR" altLang="en-US" sz="2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미국 등 우방국 군사교육 등의 </a:t>
            </a:r>
            <a:r>
              <a:rPr lang="ko-KR" altLang="en-US" sz="2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혜택 제공</a:t>
            </a:r>
            <a:endParaRPr lang="ko-KR" altLang="en-US" sz="2000" spc="-90" dirty="0">
              <a:solidFill>
                <a:srgbClr val="B60007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983045" y="1770439"/>
            <a:ext cx="342242" cy="217051"/>
            <a:chOff x="826215" y="1435089"/>
            <a:chExt cx="342242" cy="217051"/>
          </a:xfrm>
        </p:grpSpPr>
        <p:sp>
          <p:nvSpPr>
            <p:cNvPr id="28" name="사각형: 둥근 모서리 42">
              <a:extLst>
                <a:ext uri="{FF2B5EF4-FFF2-40B4-BE49-F238E27FC236}">
                  <a16:creationId xmlns:a16="http://schemas.microsoft.com/office/drawing/2014/main" id="{3DCE10CA-AB56-443C-A57F-C9A6A82BA17A}"/>
                </a:ext>
              </a:extLst>
            </p:cNvPr>
            <p:cNvSpPr/>
            <p:nvPr/>
          </p:nvSpPr>
          <p:spPr>
            <a:xfrm>
              <a:off x="826215" y="1435089"/>
              <a:ext cx="342242" cy="217051"/>
            </a:xfrm>
            <a:prstGeom prst="roundRect">
              <a:avLst>
                <a:gd name="adj" fmla="val 31676"/>
              </a:avLst>
            </a:prstGeom>
            <a:solidFill>
              <a:srgbClr val="B600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 dirty="0">
                <a:solidFill>
                  <a:schemeClr val="tx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sp>
          <p:nvSpPr>
            <p:cNvPr id="29" name="Freeform 144">
              <a:extLst>
                <a:ext uri="{FF2B5EF4-FFF2-40B4-BE49-F238E27FC236}">
                  <a16:creationId xmlns:a16="http://schemas.microsoft.com/office/drawing/2014/main" id="{4AD43C13-498E-4481-BCD2-379AD0C0D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232" y="1453070"/>
              <a:ext cx="288208" cy="181088"/>
            </a:xfrm>
            <a:custGeom>
              <a:avLst/>
              <a:gdLst>
                <a:gd name="T0" fmla="*/ 42 w 338"/>
                <a:gd name="T1" fmla="*/ 145 h 282"/>
                <a:gd name="T2" fmla="*/ 0 w 338"/>
                <a:gd name="T3" fmla="*/ 185 h 282"/>
                <a:gd name="T4" fmla="*/ 98 w 338"/>
                <a:gd name="T5" fmla="*/ 282 h 282"/>
                <a:gd name="T6" fmla="*/ 338 w 338"/>
                <a:gd name="T7" fmla="*/ 40 h 282"/>
                <a:gd name="T8" fmla="*/ 298 w 338"/>
                <a:gd name="T9" fmla="*/ 0 h 282"/>
                <a:gd name="T10" fmla="*/ 98 w 338"/>
                <a:gd name="T11" fmla="*/ 201 h 282"/>
                <a:gd name="T12" fmla="*/ 42 w 338"/>
                <a:gd name="T13" fmla="*/ 14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282">
                  <a:moveTo>
                    <a:pt x="42" y="145"/>
                  </a:moveTo>
                  <a:lnTo>
                    <a:pt x="0" y="185"/>
                  </a:lnTo>
                  <a:lnTo>
                    <a:pt x="98" y="282"/>
                  </a:lnTo>
                  <a:lnTo>
                    <a:pt x="338" y="40"/>
                  </a:lnTo>
                  <a:lnTo>
                    <a:pt x="298" y="0"/>
                  </a:lnTo>
                  <a:lnTo>
                    <a:pt x="98" y="201"/>
                  </a:lnTo>
                  <a:lnTo>
                    <a:pt x="42" y="145"/>
                  </a:lnTo>
                  <a:close/>
                </a:path>
              </a:pathLst>
            </a:custGeom>
            <a:solidFill>
              <a:srgbClr val="FEF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49" tIns="40325" rIns="80649" bIns="40325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0650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0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958957" y="2665182"/>
            <a:ext cx="342242" cy="217051"/>
            <a:chOff x="826215" y="1435089"/>
            <a:chExt cx="342242" cy="217051"/>
          </a:xfrm>
        </p:grpSpPr>
        <p:sp>
          <p:nvSpPr>
            <p:cNvPr id="31" name="사각형: 둥근 모서리 42">
              <a:extLst>
                <a:ext uri="{FF2B5EF4-FFF2-40B4-BE49-F238E27FC236}">
                  <a16:creationId xmlns:a16="http://schemas.microsoft.com/office/drawing/2014/main" id="{3DCE10CA-AB56-443C-A57F-C9A6A82BA17A}"/>
                </a:ext>
              </a:extLst>
            </p:cNvPr>
            <p:cNvSpPr/>
            <p:nvPr/>
          </p:nvSpPr>
          <p:spPr>
            <a:xfrm>
              <a:off x="826215" y="1435089"/>
              <a:ext cx="342242" cy="217051"/>
            </a:xfrm>
            <a:prstGeom prst="roundRect">
              <a:avLst>
                <a:gd name="adj" fmla="val 31676"/>
              </a:avLst>
            </a:prstGeom>
            <a:solidFill>
              <a:srgbClr val="B600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 dirty="0">
                <a:solidFill>
                  <a:schemeClr val="tx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sp>
          <p:nvSpPr>
            <p:cNvPr id="32" name="Freeform 144">
              <a:extLst>
                <a:ext uri="{FF2B5EF4-FFF2-40B4-BE49-F238E27FC236}">
                  <a16:creationId xmlns:a16="http://schemas.microsoft.com/office/drawing/2014/main" id="{4AD43C13-498E-4481-BCD2-379AD0C0D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232" y="1453070"/>
              <a:ext cx="288208" cy="181088"/>
            </a:xfrm>
            <a:custGeom>
              <a:avLst/>
              <a:gdLst>
                <a:gd name="T0" fmla="*/ 42 w 338"/>
                <a:gd name="T1" fmla="*/ 145 h 282"/>
                <a:gd name="T2" fmla="*/ 0 w 338"/>
                <a:gd name="T3" fmla="*/ 185 h 282"/>
                <a:gd name="T4" fmla="*/ 98 w 338"/>
                <a:gd name="T5" fmla="*/ 282 h 282"/>
                <a:gd name="T6" fmla="*/ 338 w 338"/>
                <a:gd name="T7" fmla="*/ 40 h 282"/>
                <a:gd name="T8" fmla="*/ 298 w 338"/>
                <a:gd name="T9" fmla="*/ 0 h 282"/>
                <a:gd name="T10" fmla="*/ 98 w 338"/>
                <a:gd name="T11" fmla="*/ 201 h 282"/>
                <a:gd name="T12" fmla="*/ 42 w 338"/>
                <a:gd name="T13" fmla="*/ 14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282">
                  <a:moveTo>
                    <a:pt x="42" y="145"/>
                  </a:moveTo>
                  <a:lnTo>
                    <a:pt x="0" y="185"/>
                  </a:lnTo>
                  <a:lnTo>
                    <a:pt x="98" y="282"/>
                  </a:lnTo>
                  <a:lnTo>
                    <a:pt x="338" y="40"/>
                  </a:lnTo>
                  <a:lnTo>
                    <a:pt x="298" y="0"/>
                  </a:lnTo>
                  <a:lnTo>
                    <a:pt x="98" y="201"/>
                  </a:lnTo>
                  <a:lnTo>
                    <a:pt x="42" y="145"/>
                  </a:lnTo>
                  <a:close/>
                </a:path>
              </a:pathLst>
            </a:custGeom>
            <a:solidFill>
              <a:srgbClr val="FEF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49" tIns="40325" rIns="80649" bIns="40325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0650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0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958956" y="3570929"/>
            <a:ext cx="342242" cy="217051"/>
            <a:chOff x="826215" y="1435089"/>
            <a:chExt cx="342242" cy="217051"/>
          </a:xfrm>
        </p:grpSpPr>
        <p:sp>
          <p:nvSpPr>
            <p:cNvPr id="34" name="사각형: 둥근 모서리 42">
              <a:extLst>
                <a:ext uri="{FF2B5EF4-FFF2-40B4-BE49-F238E27FC236}">
                  <a16:creationId xmlns:a16="http://schemas.microsoft.com/office/drawing/2014/main" id="{3DCE10CA-AB56-443C-A57F-C9A6A82BA17A}"/>
                </a:ext>
              </a:extLst>
            </p:cNvPr>
            <p:cNvSpPr/>
            <p:nvPr/>
          </p:nvSpPr>
          <p:spPr>
            <a:xfrm>
              <a:off x="826215" y="1435089"/>
              <a:ext cx="342242" cy="217051"/>
            </a:xfrm>
            <a:prstGeom prst="roundRect">
              <a:avLst>
                <a:gd name="adj" fmla="val 31676"/>
              </a:avLst>
            </a:prstGeom>
            <a:solidFill>
              <a:srgbClr val="B600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 dirty="0">
                <a:solidFill>
                  <a:schemeClr val="tx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sp>
          <p:nvSpPr>
            <p:cNvPr id="35" name="Freeform 144">
              <a:extLst>
                <a:ext uri="{FF2B5EF4-FFF2-40B4-BE49-F238E27FC236}">
                  <a16:creationId xmlns:a16="http://schemas.microsoft.com/office/drawing/2014/main" id="{4AD43C13-498E-4481-BCD2-379AD0C0D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232" y="1453070"/>
              <a:ext cx="288208" cy="181088"/>
            </a:xfrm>
            <a:custGeom>
              <a:avLst/>
              <a:gdLst>
                <a:gd name="T0" fmla="*/ 42 w 338"/>
                <a:gd name="T1" fmla="*/ 145 h 282"/>
                <a:gd name="T2" fmla="*/ 0 w 338"/>
                <a:gd name="T3" fmla="*/ 185 h 282"/>
                <a:gd name="T4" fmla="*/ 98 w 338"/>
                <a:gd name="T5" fmla="*/ 282 h 282"/>
                <a:gd name="T6" fmla="*/ 338 w 338"/>
                <a:gd name="T7" fmla="*/ 40 h 282"/>
                <a:gd name="T8" fmla="*/ 298 w 338"/>
                <a:gd name="T9" fmla="*/ 0 h 282"/>
                <a:gd name="T10" fmla="*/ 98 w 338"/>
                <a:gd name="T11" fmla="*/ 201 h 282"/>
                <a:gd name="T12" fmla="*/ 42 w 338"/>
                <a:gd name="T13" fmla="*/ 14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282">
                  <a:moveTo>
                    <a:pt x="42" y="145"/>
                  </a:moveTo>
                  <a:lnTo>
                    <a:pt x="0" y="185"/>
                  </a:lnTo>
                  <a:lnTo>
                    <a:pt x="98" y="282"/>
                  </a:lnTo>
                  <a:lnTo>
                    <a:pt x="338" y="40"/>
                  </a:lnTo>
                  <a:lnTo>
                    <a:pt x="298" y="0"/>
                  </a:lnTo>
                  <a:lnTo>
                    <a:pt x="98" y="201"/>
                  </a:lnTo>
                  <a:lnTo>
                    <a:pt x="42" y="145"/>
                  </a:lnTo>
                  <a:close/>
                </a:path>
              </a:pathLst>
            </a:custGeom>
            <a:solidFill>
              <a:srgbClr val="FEF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49" tIns="40325" rIns="80649" bIns="40325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0650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0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958957" y="4440833"/>
            <a:ext cx="342242" cy="217051"/>
            <a:chOff x="826215" y="1435089"/>
            <a:chExt cx="342242" cy="217051"/>
          </a:xfrm>
        </p:grpSpPr>
        <p:sp>
          <p:nvSpPr>
            <p:cNvPr id="37" name="사각형: 둥근 모서리 42">
              <a:extLst>
                <a:ext uri="{FF2B5EF4-FFF2-40B4-BE49-F238E27FC236}">
                  <a16:creationId xmlns:a16="http://schemas.microsoft.com/office/drawing/2014/main" id="{3DCE10CA-AB56-443C-A57F-C9A6A82BA17A}"/>
                </a:ext>
              </a:extLst>
            </p:cNvPr>
            <p:cNvSpPr/>
            <p:nvPr/>
          </p:nvSpPr>
          <p:spPr>
            <a:xfrm>
              <a:off x="826215" y="1435089"/>
              <a:ext cx="342242" cy="217051"/>
            </a:xfrm>
            <a:prstGeom prst="roundRect">
              <a:avLst>
                <a:gd name="adj" fmla="val 31676"/>
              </a:avLst>
            </a:prstGeom>
            <a:solidFill>
              <a:srgbClr val="B600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 dirty="0">
                <a:solidFill>
                  <a:schemeClr val="tx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sp>
          <p:nvSpPr>
            <p:cNvPr id="38" name="Freeform 144">
              <a:extLst>
                <a:ext uri="{FF2B5EF4-FFF2-40B4-BE49-F238E27FC236}">
                  <a16:creationId xmlns:a16="http://schemas.microsoft.com/office/drawing/2014/main" id="{4AD43C13-498E-4481-BCD2-379AD0C0D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232" y="1453070"/>
              <a:ext cx="288208" cy="181088"/>
            </a:xfrm>
            <a:custGeom>
              <a:avLst/>
              <a:gdLst>
                <a:gd name="T0" fmla="*/ 42 w 338"/>
                <a:gd name="T1" fmla="*/ 145 h 282"/>
                <a:gd name="T2" fmla="*/ 0 w 338"/>
                <a:gd name="T3" fmla="*/ 185 h 282"/>
                <a:gd name="T4" fmla="*/ 98 w 338"/>
                <a:gd name="T5" fmla="*/ 282 h 282"/>
                <a:gd name="T6" fmla="*/ 338 w 338"/>
                <a:gd name="T7" fmla="*/ 40 h 282"/>
                <a:gd name="T8" fmla="*/ 298 w 338"/>
                <a:gd name="T9" fmla="*/ 0 h 282"/>
                <a:gd name="T10" fmla="*/ 98 w 338"/>
                <a:gd name="T11" fmla="*/ 201 h 282"/>
                <a:gd name="T12" fmla="*/ 42 w 338"/>
                <a:gd name="T13" fmla="*/ 14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282">
                  <a:moveTo>
                    <a:pt x="42" y="145"/>
                  </a:moveTo>
                  <a:lnTo>
                    <a:pt x="0" y="185"/>
                  </a:lnTo>
                  <a:lnTo>
                    <a:pt x="98" y="282"/>
                  </a:lnTo>
                  <a:lnTo>
                    <a:pt x="338" y="40"/>
                  </a:lnTo>
                  <a:lnTo>
                    <a:pt x="298" y="0"/>
                  </a:lnTo>
                  <a:lnTo>
                    <a:pt x="98" y="201"/>
                  </a:lnTo>
                  <a:lnTo>
                    <a:pt x="42" y="145"/>
                  </a:lnTo>
                  <a:close/>
                </a:path>
              </a:pathLst>
            </a:custGeom>
            <a:solidFill>
              <a:srgbClr val="FEF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49" tIns="40325" rIns="80649" bIns="40325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0650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0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BBBEC90-0F6B-4C5E-A1FD-DDA0D4D29E0E}"/>
              </a:ext>
            </a:extLst>
          </p:cNvPr>
          <p:cNvSpPr txBox="1"/>
          <p:nvPr/>
        </p:nvSpPr>
        <p:spPr>
          <a:xfrm>
            <a:off x="1310164" y="5242368"/>
            <a:ext cx="86900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latinLnBrk="1">
              <a:defRPr/>
            </a:pPr>
            <a:r>
              <a:rPr lang="ko-KR" altLang="en-US" sz="2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학군단 생활 중 </a:t>
            </a:r>
            <a:r>
              <a:rPr lang="ko-KR" altLang="en-US" sz="2000" spc="-9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휴학여건</a:t>
            </a:r>
            <a:r>
              <a:rPr lang="ko-KR" altLang="en-US" sz="2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보장 </a:t>
            </a:r>
            <a:r>
              <a:rPr lang="en-US" altLang="ko-KR" sz="2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(</a:t>
            </a:r>
            <a:r>
              <a:rPr lang="ko-KR" altLang="en-US" sz="2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개인 건강문제</a:t>
            </a:r>
            <a:r>
              <a:rPr lang="en-US" altLang="ko-KR" sz="2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, </a:t>
            </a:r>
            <a:r>
              <a:rPr lang="ko-KR" altLang="en-US" sz="2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어학연수</a:t>
            </a:r>
            <a:r>
              <a:rPr lang="en-US" altLang="ko-KR" sz="2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, </a:t>
            </a:r>
            <a:r>
              <a:rPr lang="ko-KR" altLang="en-US" sz="2000" spc="-9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인턴쉽</a:t>
            </a:r>
            <a:r>
              <a:rPr lang="en-US" altLang="ko-KR" sz="2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, </a:t>
            </a:r>
            <a:r>
              <a:rPr lang="ko-KR" altLang="en-US" sz="2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복수전공</a:t>
            </a:r>
            <a:r>
              <a:rPr lang="en-US" altLang="ko-KR" sz="2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, </a:t>
            </a:r>
            <a:r>
              <a:rPr lang="ko-KR" altLang="en-US" sz="2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교환학생 등</a:t>
            </a:r>
            <a:r>
              <a:rPr lang="en-US" altLang="ko-KR" sz="2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)</a:t>
            </a:r>
            <a:endParaRPr lang="ko-KR" altLang="en-US" sz="2000" spc="-90" dirty="0">
              <a:solidFill>
                <a:srgbClr val="B60007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958957" y="5307002"/>
            <a:ext cx="342242" cy="217051"/>
            <a:chOff x="826215" y="1435089"/>
            <a:chExt cx="342242" cy="217051"/>
          </a:xfrm>
        </p:grpSpPr>
        <p:sp>
          <p:nvSpPr>
            <p:cNvPr id="22" name="사각형: 둥근 모서리 42">
              <a:extLst>
                <a:ext uri="{FF2B5EF4-FFF2-40B4-BE49-F238E27FC236}">
                  <a16:creationId xmlns:a16="http://schemas.microsoft.com/office/drawing/2014/main" id="{3DCE10CA-AB56-443C-A57F-C9A6A82BA17A}"/>
                </a:ext>
              </a:extLst>
            </p:cNvPr>
            <p:cNvSpPr/>
            <p:nvPr/>
          </p:nvSpPr>
          <p:spPr>
            <a:xfrm>
              <a:off x="826215" y="1435089"/>
              <a:ext cx="342242" cy="217051"/>
            </a:xfrm>
            <a:prstGeom prst="roundRect">
              <a:avLst>
                <a:gd name="adj" fmla="val 31676"/>
              </a:avLst>
            </a:prstGeom>
            <a:solidFill>
              <a:srgbClr val="B600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 dirty="0">
                <a:solidFill>
                  <a:schemeClr val="tx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sp>
          <p:nvSpPr>
            <p:cNvPr id="23" name="Freeform 144">
              <a:extLst>
                <a:ext uri="{FF2B5EF4-FFF2-40B4-BE49-F238E27FC236}">
                  <a16:creationId xmlns:a16="http://schemas.microsoft.com/office/drawing/2014/main" id="{4AD43C13-498E-4481-BCD2-379AD0C0D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232" y="1453070"/>
              <a:ext cx="288208" cy="181088"/>
            </a:xfrm>
            <a:custGeom>
              <a:avLst/>
              <a:gdLst>
                <a:gd name="T0" fmla="*/ 42 w 338"/>
                <a:gd name="T1" fmla="*/ 145 h 282"/>
                <a:gd name="T2" fmla="*/ 0 w 338"/>
                <a:gd name="T3" fmla="*/ 185 h 282"/>
                <a:gd name="T4" fmla="*/ 98 w 338"/>
                <a:gd name="T5" fmla="*/ 282 h 282"/>
                <a:gd name="T6" fmla="*/ 338 w 338"/>
                <a:gd name="T7" fmla="*/ 40 h 282"/>
                <a:gd name="T8" fmla="*/ 298 w 338"/>
                <a:gd name="T9" fmla="*/ 0 h 282"/>
                <a:gd name="T10" fmla="*/ 98 w 338"/>
                <a:gd name="T11" fmla="*/ 201 h 282"/>
                <a:gd name="T12" fmla="*/ 42 w 338"/>
                <a:gd name="T13" fmla="*/ 14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282">
                  <a:moveTo>
                    <a:pt x="42" y="145"/>
                  </a:moveTo>
                  <a:lnTo>
                    <a:pt x="0" y="185"/>
                  </a:lnTo>
                  <a:lnTo>
                    <a:pt x="98" y="282"/>
                  </a:lnTo>
                  <a:lnTo>
                    <a:pt x="338" y="40"/>
                  </a:lnTo>
                  <a:lnTo>
                    <a:pt x="298" y="0"/>
                  </a:lnTo>
                  <a:lnTo>
                    <a:pt x="98" y="201"/>
                  </a:lnTo>
                  <a:lnTo>
                    <a:pt x="42" y="145"/>
                  </a:lnTo>
                  <a:close/>
                </a:path>
              </a:pathLst>
            </a:custGeom>
            <a:solidFill>
              <a:srgbClr val="FEF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49" tIns="40325" rIns="80649" bIns="40325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0650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0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671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E2B0E851-5BB8-32B3-FB8B-DC54C9BBCD24}"/>
              </a:ext>
            </a:extLst>
          </p:cNvPr>
          <p:cNvSpPr/>
          <p:nvPr/>
        </p:nvSpPr>
        <p:spPr>
          <a:xfrm>
            <a:off x="6197499" y="1303765"/>
            <a:ext cx="5351333" cy="4376019"/>
          </a:xfrm>
          <a:prstGeom prst="roundRect">
            <a:avLst>
              <a:gd name="adj" fmla="val 3153"/>
            </a:avLst>
          </a:prstGeom>
          <a:noFill/>
          <a:ln w="63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63" name="사각형: 둥근 위쪽 모서리 62">
            <a:extLst>
              <a:ext uri="{FF2B5EF4-FFF2-40B4-BE49-F238E27FC236}">
                <a16:creationId xmlns:a16="http://schemas.microsoft.com/office/drawing/2014/main" id="{9ECAAF3D-0224-E08D-2889-298E7E98C28B}"/>
              </a:ext>
            </a:extLst>
          </p:cNvPr>
          <p:cNvSpPr/>
          <p:nvPr/>
        </p:nvSpPr>
        <p:spPr>
          <a:xfrm rot="10800000">
            <a:off x="6201525" y="5147590"/>
            <a:ext cx="5344569" cy="521173"/>
          </a:xfrm>
          <a:prstGeom prst="round2SameRect">
            <a:avLst>
              <a:gd name="adj1" fmla="val 23721"/>
              <a:gd name="adj2" fmla="val 0"/>
            </a:avLst>
          </a:prstGeom>
          <a:solidFill>
            <a:srgbClr val="B600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tlCol="0" anchor="ctr"/>
          <a:lstStyle/>
          <a:p>
            <a:endParaRPr lang="ko-KR" altLang="en-US" sz="1400" b="1" spc="-90" dirty="0">
              <a:solidFill>
                <a:schemeClr val="bg1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E3486580-F37E-ECDA-2662-1DE6AC186CB5}"/>
              </a:ext>
            </a:extLst>
          </p:cNvPr>
          <p:cNvSpPr/>
          <p:nvPr/>
        </p:nvSpPr>
        <p:spPr>
          <a:xfrm>
            <a:off x="602468" y="1292744"/>
            <a:ext cx="5351333" cy="4376019"/>
          </a:xfrm>
          <a:prstGeom prst="roundRect">
            <a:avLst>
              <a:gd name="adj" fmla="val 3153"/>
            </a:avLst>
          </a:prstGeom>
          <a:noFill/>
          <a:ln w="63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47" name="사각형: 둥근 위쪽 모서리 46">
            <a:extLst>
              <a:ext uri="{FF2B5EF4-FFF2-40B4-BE49-F238E27FC236}">
                <a16:creationId xmlns:a16="http://schemas.microsoft.com/office/drawing/2014/main" id="{05F1B5BB-4115-B793-DDFD-201984DE2852}"/>
              </a:ext>
            </a:extLst>
          </p:cNvPr>
          <p:cNvSpPr/>
          <p:nvPr/>
        </p:nvSpPr>
        <p:spPr>
          <a:xfrm rot="10800000">
            <a:off x="609230" y="5147590"/>
            <a:ext cx="5344569" cy="521173"/>
          </a:xfrm>
          <a:prstGeom prst="round2SameRect">
            <a:avLst>
              <a:gd name="adj1" fmla="val 23721"/>
              <a:gd name="adj2" fmla="val 0"/>
            </a:avLst>
          </a:prstGeom>
          <a:solidFill>
            <a:srgbClr val="B600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tlCol="0" anchor="ctr"/>
          <a:lstStyle/>
          <a:p>
            <a:endParaRPr lang="ko-KR" altLang="en-US" sz="1400" b="1" spc="-90" dirty="0">
              <a:solidFill>
                <a:schemeClr val="bg1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9757FF77-B1F6-A50C-B3FB-0174C23792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642241"/>
              </p:ext>
            </p:extLst>
          </p:nvPr>
        </p:nvGraphicFramePr>
        <p:xfrm>
          <a:off x="6509955" y="1650832"/>
          <a:ext cx="3679403" cy="12557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6595">
                  <a:extLst>
                    <a:ext uri="{9D8B030D-6E8A-4147-A177-3AD203B41FA5}">
                      <a16:colId xmlns:a16="http://schemas.microsoft.com/office/drawing/2014/main" val="3959750196"/>
                    </a:ext>
                  </a:extLst>
                </a:gridCol>
                <a:gridCol w="624663">
                  <a:extLst>
                    <a:ext uri="{9D8B030D-6E8A-4147-A177-3AD203B41FA5}">
                      <a16:colId xmlns:a16="http://schemas.microsoft.com/office/drawing/2014/main" val="2171697882"/>
                    </a:ext>
                  </a:extLst>
                </a:gridCol>
                <a:gridCol w="525629">
                  <a:extLst>
                    <a:ext uri="{9D8B030D-6E8A-4147-A177-3AD203B41FA5}">
                      <a16:colId xmlns:a16="http://schemas.microsoft.com/office/drawing/2014/main" val="1374823153"/>
                    </a:ext>
                  </a:extLst>
                </a:gridCol>
                <a:gridCol w="525629">
                  <a:extLst>
                    <a:ext uri="{9D8B030D-6E8A-4147-A177-3AD203B41FA5}">
                      <a16:colId xmlns:a16="http://schemas.microsoft.com/office/drawing/2014/main" val="2411175811"/>
                    </a:ext>
                  </a:extLst>
                </a:gridCol>
                <a:gridCol w="525629">
                  <a:extLst>
                    <a:ext uri="{9D8B030D-6E8A-4147-A177-3AD203B41FA5}">
                      <a16:colId xmlns:a16="http://schemas.microsoft.com/office/drawing/2014/main" val="1275219948"/>
                    </a:ext>
                  </a:extLst>
                </a:gridCol>
                <a:gridCol w="525629">
                  <a:extLst>
                    <a:ext uri="{9D8B030D-6E8A-4147-A177-3AD203B41FA5}">
                      <a16:colId xmlns:a16="http://schemas.microsoft.com/office/drawing/2014/main" val="1092819322"/>
                    </a:ext>
                  </a:extLst>
                </a:gridCol>
                <a:gridCol w="525629">
                  <a:extLst>
                    <a:ext uri="{9D8B030D-6E8A-4147-A177-3AD203B41FA5}">
                      <a16:colId xmlns:a16="http://schemas.microsoft.com/office/drawing/2014/main" val="2100099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구분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90" dirty="0">
                          <a:solidFill>
                            <a:schemeClr val="bg1"/>
                          </a:solidFill>
                          <a:latin typeface="+mj-ea"/>
                          <a:ea typeface="+mn-ea"/>
                          <a:cs typeface="KoPubWorld돋움체 Bold" panose="00000800000000000000" pitchFamily="2" charset="-127"/>
                        </a:rPr>
                        <a:t>계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훈련병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이등병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일등병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상등병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병장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8675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복무</a:t>
                      </a:r>
                      <a:endParaRPr lang="en-US" altLang="ko-KR" sz="9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KoPubWorld돋움체 Bold" panose="00000800000000000000" pitchFamily="2" charset="-127"/>
                      </a:endParaRPr>
                    </a:p>
                    <a:p>
                      <a:pPr algn="ctr" latinLnBrk="1"/>
                      <a:r>
                        <a:rPr lang="ko-KR" altLang="en-US" sz="9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기간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n-ea"/>
                          <a:cs typeface="KoPubWorld돋움체 Bold" panose="00000800000000000000" pitchFamily="2" charset="-127"/>
                        </a:rPr>
                        <a:t>18</a:t>
                      </a:r>
                      <a:r>
                        <a:rPr lang="ko-KR" altLang="en-US" sz="9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n-ea"/>
                          <a:cs typeface="KoPubWorld돋움체 Bold" panose="00000800000000000000" pitchFamily="2" charset="-127"/>
                        </a:rPr>
                        <a:t>개월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1</a:t>
                      </a:r>
                      <a:r>
                        <a:rPr lang="ko-KR" altLang="en-US" sz="9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개월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1</a:t>
                      </a:r>
                      <a:r>
                        <a:rPr lang="ko-KR" altLang="en-US" sz="9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개월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6</a:t>
                      </a:r>
                      <a:r>
                        <a:rPr lang="ko-KR" altLang="en-US" sz="9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개월</a:t>
                      </a:r>
                      <a:endParaRPr lang="ko-KR" altLang="en-US" sz="9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6</a:t>
                      </a:r>
                      <a:r>
                        <a:rPr lang="ko-KR" altLang="en-US" sz="9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개월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4</a:t>
                      </a:r>
                      <a:r>
                        <a:rPr lang="ko-KR" altLang="en-US" sz="9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개월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021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월급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2,430</a:t>
                      </a:r>
                      <a:r>
                        <a:rPr lang="ko-KR" altLang="en-US" sz="9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만원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121917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en-US" altLang="ko-KR" sz="900" kern="1200" spc="-90" dirty="0">
                          <a:solidFill>
                            <a:srgbClr val="B60007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105</a:t>
                      </a:r>
                      <a:r>
                        <a:rPr lang="ko-KR" altLang="en-US" sz="900" kern="1200" spc="-90" dirty="0">
                          <a:solidFill>
                            <a:srgbClr val="B60007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만원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121917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en-US" altLang="ko-KR" sz="900" kern="1200" spc="-90" dirty="0">
                          <a:solidFill>
                            <a:srgbClr val="B60007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105</a:t>
                      </a:r>
                      <a:r>
                        <a:rPr lang="ko-KR" altLang="en-US" sz="900" kern="1200" spc="-90" dirty="0">
                          <a:solidFill>
                            <a:srgbClr val="B60007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만원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121917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en-US" altLang="ko-KR" sz="900" kern="1200" spc="-90" dirty="0">
                          <a:solidFill>
                            <a:srgbClr val="B60007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120</a:t>
                      </a:r>
                      <a:r>
                        <a:rPr lang="ko-KR" altLang="en-US" sz="900" kern="1200" spc="-90" dirty="0">
                          <a:solidFill>
                            <a:srgbClr val="B60007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만원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121917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en-US" altLang="ko-KR" sz="900" kern="1200" spc="-90" dirty="0">
                          <a:solidFill>
                            <a:srgbClr val="B60007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140</a:t>
                      </a:r>
                      <a:r>
                        <a:rPr lang="ko-KR" altLang="en-US" sz="900" kern="1200" spc="-90" dirty="0">
                          <a:solidFill>
                            <a:srgbClr val="B60007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만원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121917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en-US" altLang="ko-KR" sz="900" kern="1200" spc="-90" dirty="0">
                          <a:solidFill>
                            <a:srgbClr val="B60007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165</a:t>
                      </a:r>
                      <a:r>
                        <a:rPr lang="ko-KR" altLang="en-US" sz="900" kern="1200" spc="-90" dirty="0">
                          <a:solidFill>
                            <a:srgbClr val="B60007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만원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6085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진급</a:t>
                      </a:r>
                      <a:endParaRPr lang="en-US" altLang="ko-KR" sz="9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KoPubWorld돋움체 Bold" panose="00000800000000000000" pitchFamily="2" charset="-127"/>
                      </a:endParaRPr>
                    </a:p>
                    <a:p>
                      <a:pPr algn="ctr" latinLnBrk="1"/>
                      <a:r>
                        <a:rPr lang="ko-KR" altLang="en-US" sz="9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체계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자동</a:t>
                      </a:r>
                      <a:endParaRPr lang="en-US" altLang="ko-KR" sz="9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  <a:p>
                      <a:pPr algn="ctr" latinLnBrk="1"/>
                      <a:r>
                        <a:rPr lang="ko-KR" altLang="en-US" sz="9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진급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121917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ko-KR" altLang="en-US" sz="7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자체심사제 적용</a:t>
                      </a:r>
                      <a:endParaRPr lang="en-US" altLang="ko-KR" sz="7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  <a:p>
                      <a:pPr marL="0" indent="0" algn="ctr" defTabSz="121917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en-US" altLang="ko-KR" sz="7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(</a:t>
                      </a:r>
                      <a:r>
                        <a:rPr lang="ko-KR" altLang="en-US" sz="7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조기진급 또는 진급누락 </a:t>
                      </a:r>
                      <a:r>
                        <a:rPr lang="en-US" altLang="ko-KR" sz="7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/ </a:t>
                      </a:r>
                      <a:r>
                        <a:rPr lang="ko-KR" altLang="en-US" sz="7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최대 </a:t>
                      </a:r>
                      <a:r>
                        <a:rPr lang="en-US" altLang="ko-KR" sz="7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2</a:t>
                      </a:r>
                      <a:r>
                        <a:rPr lang="ko-KR" altLang="en-US" sz="7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개월</a:t>
                      </a:r>
                      <a:r>
                        <a:rPr lang="en-US" altLang="ko-KR" sz="7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)</a:t>
                      </a:r>
                      <a:endParaRPr lang="ko-KR" altLang="en-US" sz="7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716751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9038D8D-758D-99F7-2134-AF03B148FC82}"/>
              </a:ext>
            </a:extLst>
          </p:cNvPr>
          <p:cNvSpPr txBox="1"/>
          <p:nvPr/>
        </p:nvSpPr>
        <p:spPr>
          <a:xfrm>
            <a:off x="681618" y="180767"/>
            <a:ext cx="81951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장교</a:t>
            </a:r>
            <a:r>
              <a:rPr lang="en-US" altLang="ko-KR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, </a:t>
            </a:r>
            <a:r>
              <a:rPr lang="ko-KR" altLang="en-US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병 </a:t>
            </a:r>
            <a:r>
              <a:rPr lang="ko-KR" altLang="en-US" sz="3600" spc="-150" dirty="0" err="1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복무시</a:t>
            </a:r>
            <a:r>
              <a:rPr lang="ko-KR" altLang="en-US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 금전적 수혜 비교 </a:t>
            </a:r>
            <a:r>
              <a:rPr lang="en-US" altLang="ko-KR" sz="24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(2024</a:t>
            </a:r>
            <a:r>
              <a:rPr lang="ko-KR" altLang="en-US" sz="24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년 기준</a:t>
            </a:r>
            <a:r>
              <a:rPr lang="en-US" altLang="ko-KR" sz="240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)</a:t>
            </a:r>
            <a:endParaRPr lang="ko-KR" altLang="en-US" sz="240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G마켓 산스 Bold" panose="02000000000000000000" pitchFamily="50" charset="-127"/>
              <a:ea typeface="G마켓 산스 Bold" panose="02000000000000000000" pitchFamily="50" charset="-127"/>
              <a:cs typeface="KoPubWorld돋움체 Medium" panose="00000600000000000000" pitchFamily="2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39579DCD-920A-C49B-8D48-95345E5CC7C0}"/>
              </a:ext>
            </a:extLst>
          </p:cNvPr>
          <p:cNvGrpSpPr/>
          <p:nvPr/>
        </p:nvGrpSpPr>
        <p:grpSpPr>
          <a:xfrm>
            <a:off x="878670" y="1167181"/>
            <a:ext cx="968610" cy="311478"/>
            <a:chOff x="604518" y="3391585"/>
            <a:chExt cx="1524325" cy="438522"/>
          </a:xfrm>
        </p:grpSpPr>
        <p:sp>
          <p:nvSpPr>
            <p:cNvPr id="9" name="직각 삼각형 8">
              <a:extLst>
                <a:ext uri="{FF2B5EF4-FFF2-40B4-BE49-F238E27FC236}">
                  <a16:creationId xmlns:a16="http://schemas.microsoft.com/office/drawing/2014/main" id="{2A59D8D9-80E8-5B12-D1D1-84985FA4A573}"/>
                </a:ext>
              </a:extLst>
            </p:cNvPr>
            <p:cNvSpPr/>
            <p:nvPr/>
          </p:nvSpPr>
          <p:spPr>
            <a:xfrm flipH="1">
              <a:off x="604518" y="3391599"/>
              <a:ext cx="171760" cy="178449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sp>
          <p:nvSpPr>
            <p:cNvPr id="10" name="직각 삼각형 9">
              <a:extLst>
                <a:ext uri="{FF2B5EF4-FFF2-40B4-BE49-F238E27FC236}">
                  <a16:creationId xmlns:a16="http://schemas.microsoft.com/office/drawing/2014/main" id="{FBB04EAC-898D-7A05-B945-D0BE115C47AF}"/>
                </a:ext>
              </a:extLst>
            </p:cNvPr>
            <p:cNvSpPr/>
            <p:nvPr/>
          </p:nvSpPr>
          <p:spPr>
            <a:xfrm>
              <a:off x="1941992" y="3391600"/>
              <a:ext cx="186851" cy="178685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32DA56ED-4761-1AC4-4F57-9D987EAAFF81}"/>
                </a:ext>
              </a:extLst>
            </p:cNvPr>
            <p:cNvGrpSpPr/>
            <p:nvPr/>
          </p:nvGrpSpPr>
          <p:grpSpPr>
            <a:xfrm>
              <a:off x="776255" y="3391585"/>
              <a:ext cx="1166156" cy="438522"/>
              <a:chOff x="776255" y="3498592"/>
              <a:chExt cx="1166156" cy="438522"/>
            </a:xfrm>
          </p:grpSpPr>
          <p:sp>
            <p:nvSpPr>
              <p:cNvPr id="13" name="사각형: 둥근 위쪽 모서리 12">
                <a:extLst>
                  <a:ext uri="{FF2B5EF4-FFF2-40B4-BE49-F238E27FC236}">
                    <a16:creationId xmlns:a16="http://schemas.microsoft.com/office/drawing/2014/main" id="{1823AAD9-1A4A-1A45-6E4E-B2F90B430FBA}"/>
                  </a:ext>
                </a:extLst>
              </p:cNvPr>
              <p:cNvSpPr/>
              <p:nvPr/>
            </p:nvSpPr>
            <p:spPr>
              <a:xfrm rot="10800000">
                <a:off x="776255" y="3498592"/>
                <a:ext cx="1166156" cy="43852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72000" rtlCol="0" anchor="ctr"/>
              <a:lstStyle/>
              <a:p>
                <a:endParaRPr lang="ko-KR" altLang="en-US" sz="1400" b="1" spc="-90" dirty="0">
                  <a:solidFill>
                    <a:schemeClr val="bg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E23A80-C2C8-3493-4670-2381DA7589DC}"/>
                  </a:ext>
                </a:extLst>
              </p:cNvPr>
              <p:cNvSpPr txBox="1"/>
              <p:nvPr/>
            </p:nvSpPr>
            <p:spPr>
              <a:xfrm>
                <a:off x="888299" y="3514108"/>
                <a:ext cx="952687" cy="37476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/>
              <a:p>
                <a:pPr algn="ctr"/>
                <a:r>
                  <a:rPr lang="ko-KR" altLang="en-US" sz="1400" spc="-90" dirty="0">
                    <a:solidFill>
                      <a:schemeClr val="bg1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장교</a:t>
                </a: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AB970049-8376-3085-3705-964BFCE08E0C}"/>
              </a:ext>
            </a:extLst>
          </p:cNvPr>
          <p:cNvGrpSpPr/>
          <p:nvPr/>
        </p:nvGrpSpPr>
        <p:grpSpPr>
          <a:xfrm>
            <a:off x="829628" y="1551238"/>
            <a:ext cx="3250312" cy="261610"/>
            <a:chOff x="1269322" y="2424298"/>
            <a:chExt cx="3250312" cy="261610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1EA05FC5-8F7C-4852-7816-268DFF4E987F}"/>
                </a:ext>
              </a:extLst>
            </p:cNvPr>
            <p:cNvGrpSpPr/>
            <p:nvPr/>
          </p:nvGrpSpPr>
          <p:grpSpPr>
            <a:xfrm>
              <a:off x="1269322" y="2439520"/>
              <a:ext cx="193259" cy="181190"/>
              <a:chOff x="4410636" y="801733"/>
              <a:chExt cx="285220" cy="267408"/>
            </a:xfrm>
          </p:grpSpPr>
          <p:sp>
            <p:nvSpPr>
              <p:cNvPr id="18" name="사각형: 둥근 모서리 17">
                <a:extLst>
                  <a:ext uri="{FF2B5EF4-FFF2-40B4-BE49-F238E27FC236}">
                    <a16:creationId xmlns:a16="http://schemas.microsoft.com/office/drawing/2014/main" id="{EFE40B21-708B-1F0C-70D4-5975F791B548}"/>
                  </a:ext>
                </a:extLst>
              </p:cNvPr>
              <p:cNvSpPr/>
              <p:nvPr/>
            </p:nvSpPr>
            <p:spPr>
              <a:xfrm>
                <a:off x="4410636" y="830229"/>
                <a:ext cx="238912" cy="238912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19" name="Freeform 144">
                <a:extLst>
                  <a:ext uri="{FF2B5EF4-FFF2-40B4-BE49-F238E27FC236}">
                    <a16:creationId xmlns:a16="http://schemas.microsoft.com/office/drawing/2014/main" id="{047EBDC0-EAFB-5AFA-4F47-3166D3173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6945" y="801733"/>
                <a:ext cx="238911" cy="199327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1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E2FC557-0122-38F9-8FA2-5690400008C1}"/>
                </a:ext>
              </a:extLst>
            </p:cNvPr>
            <p:cNvSpPr txBox="1"/>
            <p:nvPr/>
          </p:nvSpPr>
          <p:spPr>
            <a:xfrm>
              <a:off x="1418656" y="2424298"/>
              <a:ext cx="310097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학군단 </a:t>
              </a:r>
              <a:r>
                <a:rPr lang="en-US" altLang="ko-KR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(</a:t>
              </a: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공통</a:t>
              </a:r>
              <a:r>
                <a:rPr lang="en-US" altLang="ko-KR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)</a:t>
              </a:r>
            </a:p>
          </p:txBody>
        </p:sp>
      </p:grp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DE6862CB-29A6-6B12-2F0B-62A70014F14C}"/>
              </a:ext>
            </a:extLst>
          </p:cNvPr>
          <p:cNvSpPr/>
          <p:nvPr/>
        </p:nvSpPr>
        <p:spPr>
          <a:xfrm>
            <a:off x="1761092" y="1547715"/>
            <a:ext cx="3725688" cy="121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 defTabSz="121917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단기복무장려금</a:t>
            </a:r>
            <a:r>
              <a:rPr lang="ko-KR" altLang="en-US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 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: </a:t>
            </a:r>
            <a:r>
              <a:rPr lang="en-US" altLang="ko-KR" sz="1100" spc="-90" dirty="0">
                <a:solidFill>
                  <a:srgbClr val="B60007"/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1,200</a:t>
            </a:r>
            <a:r>
              <a:rPr lang="ko-KR" altLang="en-US" sz="1100" spc="-90" dirty="0" smtClean="0">
                <a:solidFill>
                  <a:srgbClr val="B60007"/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만원</a:t>
            </a:r>
            <a:endParaRPr lang="en-US" altLang="ko-KR" sz="1100" spc="-90" dirty="0" smtClean="0">
              <a:solidFill>
                <a:srgbClr val="B60007"/>
              </a:solidFill>
              <a:latin typeface="+mj-ea"/>
              <a:ea typeface="+mj-ea"/>
              <a:cs typeface="KoPubWorld돋움체 Bold" panose="00000800000000000000" pitchFamily="2" charset="-127"/>
              <a:sym typeface="Poppins SemiBold"/>
            </a:endParaRPr>
          </a:p>
          <a:p>
            <a:pPr marL="88900" indent="-88900" defTabSz="121917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000" spc="-9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/>
                <a:ea typeface="KoPubWorld돋움체 Bold"/>
                <a:cs typeface="KoPubWorld돋움체 Bold" panose="00000800000000000000" pitchFamily="2" charset="-127"/>
                <a:sym typeface="Poppins SemiBold"/>
              </a:rPr>
              <a:t>입영훈련봉급 </a:t>
            </a:r>
            <a:r>
              <a:rPr lang="en-US" altLang="ko-KR" sz="8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:  </a:t>
            </a:r>
            <a:r>
              <a:rPr lang="en-US" altLang="ko-KR" sz="1100" spc="-90" dirty="0" smtClean="0">
                <a:solidFill>
                  <a:srgbClr val="B60007"/>
                </a:solidFill>
                <a:latin typeface="KoPubWorld돋움체 Bold"/>
                <a:ea typeface="KoPubWorld돋움체 Bold"/>
                <a:cs typeface="KoPubWorld돋움체 Bold" panose="00000800000000000000" pitchFamily="2" charset="-127"/>
                <a:sym typeface="Poppins SemiBold"/>
              </a:rPr>
              <a:t>3,875,000</a:t>
            </a:r>
            <a:r>
              <a:rPr lang="ko-KR" altLang="en-US" sz="1100" spc="-90" dirty="0" smtClean="0">
                <a:solidFill>
                  <a:srgbClr val="B60007"/>
                </a:solidFill>
                <a:latin typeface="KoPubWorld돋움체 Bold"/>
                <a:ea typeface="KoPubWorld돋움체 Bold"/>
                <a:cs typeface="KoPubWorld돋움체 Bold" panose="00000800000000000000" pitchFamily="2" charset="-127"/>
                <a:sym typeface="Poppins SemiBold"/>
              </a:rPr>
              <a:t>원</a:t>
            </a:r>
            <a:r>
              <a:rPr lang="en-US" altLang="ko-KR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</a:br>
            <a:r>
              <a:rPr lang="en-US" altLang="ko-KR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- 2~3</a:t>
            </a:r>
            <a:r>
              <a:rPr lang="ko-KR" alt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학년 </a:t>
            </a:r>
            <a:r>
              <a:rPr lang="en-US" altLang="ko-KR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1,250,000 * 2,    4</a:t>
            </a:r>
            <a:r>
              <a:rPr lang="ko-KR" alt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학년 </a:t>
            </a:r>
            <a:r>
              <a:rPr lang="en-US" altLang="ko-KR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1,375,000</a:t>
            </a:r>
          </a:p>
          <a:p>
            <a:pPr marL="88900" indent="-88900" defTabSz="121917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000" spc="-9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부교재비</a:t>
            </a:r>
            <a:r>
              <a:rPr lang="ko-KR" altLang="en-US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 </a:t>
            </a:r>
            <a:r>
              <a:rPr lang="en-US" altLang="ko-KR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: 68,120</a:t>
            </a:r>
            <a:r>
              <a:rPr lang="ko-KR" altLang="en-US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원 * </a:t>
            </a:r>
            <a:r>
              <a:rPr lang="en-US" altLang="ko-KR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16</a:t>
            </a:r>
            <a:r>
              <a:rPr lang="ko-KR" altLang="en-US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개월 </a:t>
            </a:r>
            <a:r>
              <a:rPr lang="en-US" altLang="ko-KR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= </a:t>
            </a:r>
            <a:r>
              <a:rPr lang="en-US" altLang="ko-KR" sz="1100" spc="-90" dirty="0" smtClean="0">
                <a:solidFill>
                  <a:srgbClr val="B60007"/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1,089,920</a:t>
            </a:r>
            <a:r>
              <a:rPr lang="ko-KR" altLang="en-US" sz="1100" spc="-90" dirty="0" smtClean="0">
                <a:solidFill>
                  <a:srgbClr val="B60007"/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원</a:t>
            </a:r>
            <a:endParaRPr lang="en-US" altLang="ko-KR" sz="1100" spc="-90" dirty="0" smtClean="0">
              <a:solidFill>
                <a:srgbClr val="B60007"/>
              </a:solidFill>
              <a:latin typeface="+mj-ea"/>
              <a:ea typeface="+mj-ea"/>
              <a:cs typeface="KoPubWorld돋움체 Bold" panose="00000800000000000000" pitchFamily="2" charset="-127"/>
              <a:sym typeface="Poppins SemiBold"/>
            </a:endParaRPr>
          </a:p>
          <a:p>
            <a:pPr marL="88900" indent="-88900" defTabSz="121917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학군생활지원금</a:t>
            </a:r>
            <a:r>
              <a:rPr lang="ko-KR" altLang="en-US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 </a:t>
            </a:r>
            <a:r>
              <a:rPr lang="en-US" altLang="ko-KR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: 180,000</a:t>
            </a:r>
            <a:r>
              <a:rPr lang="ko-KR" altLang="en-US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원 * </a:t>
            </a:r>
            <a:r>
              <a:rPr lang="en-US" altLang="ko-KR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20</a:t>
            </a:r>
            <a:r>
              <a:rPr lang="ko-KR" altLang="en-US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개월 </a:t>
            </a:r>
            <a:r>
              <a:rPr lang="en-US" altLang="ko-KR" sz="1100" spc="-90" dirty="0" smtClean="0">
                <a:solidFill>
                  <a:srgbClr val="B60007"/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3,600,000</a:t>
            </a:r>
            <a:r>
              <a:rPr lang="ko-KR" altLang="en-US" sz="1100" spc="-90" dirty="0" smtClean="0">
                <a:solidFill>
                  <a:srgbClr val="B60007"/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원</a:t>
            </a:r>
            <a:endParaRPr lang="en-US" altLang="ko-KR" sz="1100" spc="-90" dirty="0" smtClean="0">
              <a:solidFill>
                <a:srgbClr val="B60007"/>
              </a:solidFill>
              <a:latin typeface="+mj-ea"/>
              <a:ea typeface="+mj-ea"/>
              <a:cs typeface="KoPubWorld돋움체 Bold" panose="00000800000000000000" pitchFamily="2" charset="-127"/>
              <a:sym typeface="Poppins SemiBold"/>
            </a:endParaRPr>
          </a:p>
          <a:p>
            <a:pPr defTabSz="121917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  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-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학습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, </a:t>
            </a:r>
            <a:r>
              <a:rPr lang="ko-KR" alt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도서류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학원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문화생활 구매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비용</a:t>
            </a:r>
            <a:endParaRPr lang="en-US" altLang="ko-KR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KoPubWorld돋움체 Bold" panose="00000800000000000000" pitchFamily="2" charset="-127"/>
              <a:sym typeface="Poppins SemiBold"/>
            </a:endParaRPr>
          </a:p>
          <a:p>
            <a:pPr marL="88900" indent="-88900" defTabSz="121917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000" spc="-9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/>
                <a:ea typeface="KoPubWorld돋움체 Bold"/>
                <a:cs typeface="KoPubWorld돋움체 Bold" panose="00000800000000000000" pitchFamily="2" charset="-127"/>
                <a:sym typeface="Poppins SemiBold"/>
              </a:rPr>
              <a:t>미국 텍사스 </a:t>
            </a:r>
            <a:r>
              <a:rPr lang="en-US" altLang="ko-KR" sz="1000" spc="-9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/>
                <a:ea typeface="KoPubWorld돋움체 Bold"/>
                <a:cs typeface="KoPubWorld돋움체 Bold" panose="00000800000000000000" pitchFamily="2" charset="-127"/>
                <a:sym typeface="Poppins SemiBold"/>
              </a:rPr>
              <a:t>A&amp;M </a:t>
            </a:r>
            <a:r>
              <a:rPr lang="ko-KR" altLang="en-US" sz="1000" spc="-9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/>
                <a:ea typeface="KoPubWorld돋움체 Bold"/>
                <a:cs typeface="KoPubWorld돋움체 Bold" panose="00000800000000000000" pitchFamily="2" charset="-127"/>
                <a:sym typeface="Poppins SemiBold"/>
              </a:rPr>
              <a:t>대학교 연수 </a:t>
            </a:r>
            <a:r>
              <a:rPr lang="en-US" altLang="ko-KR" sz="1000" spc="-9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/>
                <a:ea typeface="KoPubWorld돋움체 Bold"/>
                <a:cs typeface="KoPubWorld돋움체 Bold" panose="00000800000000000000" pitchFamily="2" charset="-127"/>
                <a:sym typeface="Poppins SemiBold"/>
              </a:rPr>
              <a:t>(</a:t>
            </a:r>
            <a:r>
              <a:rPr lang="ko-KR" altLang="en-US" sz="1000" spc="-9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/>
                <a:ea typeface="KoPubWorld돋움체 Bold"/>
                <a:cs typeface="KoPubWorld돋움체 Bold" panose="00000800000000000000" pitchFamily="2" charset="-127"/>
                <a:sym typeface="Poppins SemiBold"/>
              </a:rPr>
              <a:t>지원후</a:t>
            </a:r>
            <a:r>
              <a:rPr lang="ko-KR" altLang="en-US" sz="1000" spc="-9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/>
                <a:ea typeface="KoPubWorld돋움체 Bold"/>
                <a:cs typeface="KoPubWorld돋움체 Bold" panose="00000800000000000000" pitchFamily="2" charset="-127"/>
                <a:sym typeface="Poppins SemiBold"/>
              </a:rPr>
              <a:t> 선발</a:t>
            </a:r>
            <a:r>
              <a:rPr lang="en-US" altLang="ko-KR" sz="1000" spc="-9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/>
                <a:ea typeface="KoPubWorld돋움체 Bold"/>
                <a:cs typeface="KoPubWorld돋움체 Bold" panose="00000800000000000000" pitchFamily="2" charset="-127"/>
                <a:sym typeface="Poppins SemiBold"/>
              </a:rPr>
              <a:t>)</a:t>
            </a:r>
            <a:endParaRPr lang="ko-KR" altLang="en-US" sz="1000" spc="-90" dirty="0" smtClean="0">
              <a:solidFill>
                <a:prstClr val="black">
                  <a:lumMod val="75000"/>
                  <a:lumOff val="25000"/>
                </a:prstClr>
              </a:solidFill>
              <a:latin typeface="KoPubWorld돋움체 Bold"/>
              <a:ea typeface="KoPubWorld돋움체 Bold"/>
              <a:cs typeface="KoPubWorld돋움체 Bold" panose="00000800000000000000" pitchFamily="2" charset="-127"/>
              <a:sym typeface="Poppins SemiBold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1D6E08BE-E78E-ACC2-0102-1879E1DBEB21}"/>
              </a:ext>
            </a:extLst>
          </p:cNvPr>
          <p:cNvGrpSpPr/>
          <p:nvPr/>
        </p:nvGrpSpPr>
        <p:grpSpPr>
          <a:xfrm>
            <a:off x="6487402" y="1178205"/>
            <a:ext cx="968610" cy="318798"/>
            <a:chOff x="604518" y="3391585"/>
            <a:chExt cx="1524325" cy="448827"/>
          </a:xfrm>
        </p:grpSpPr>
        <p:sp>
          <p:nvSpPr>
            <p:cNvPr id="25" name="직각 삼각형 24">
              <a:extLst>
                <a:ext uri="{FF2B5EF4-FFF2-40B4-BE49-F238E27FC236}">
                  <a16:creationId xmlns:a16="http://schemas.microsoft.com/office/drawing/2014/main" id="{B64A7807-A4CB-AA9B-4729-977C90A17BBE}"/>
                </a:ext>
              </a:extLst>
            </p:cNvPr>
            <p:cNvSpPr/>
            <p:nvPr/>
          </p:nvSpPr>
          <p:spPr>
            <a:xfrm flipH="1">
              <a:off x="604518" y="3391599"/>
              <a:ext cx="171760" cy="178449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sp>
          <p:nvSpPr>
            <p:cNvPr id="26" name="직각 삼각형 25">
              <a:extLst>
                <a:ext uri="{FF2B5EF4-FFF2-40B4-BE49-F238E27FC236}">
                  <a16:creationId xmlns:a16="http://schemas.microsoft.com/office/drawing/2014/main" id="{2940BF0A-A3E0-26FD-6728-AF2A11AE07FE}"/>
                </a:ext>
              </a:extLst>
            </p:cNvPr>
            <p:cNvSpPr/>
            <p:nvPr/>
          </p:nvSpPr>
          <p:spPr>
            <a:xfrm>
              <a:off x="1941992" y="3391600"/>
              <a:ext cx="186851" cy="178685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B635A706-4510-A6BD-7A2C-E9EAD484FE5E}"/>
                </a:ext>
              </a:extLst>
            </p:cNvPr>
            <p:cNvGrpSpPr/>
            <p:nvPr/>
          </p:nvGrpSpPr>
          <p:grpSpPr>
            <a:xfrm>
              <a:off x="776255" y="3391585"/>
              <a:ext cx="1166156" cy="448827"/>
              <a:chOff x="776255" y="3498592"/>
              <a:chExt cx="1166156" cy="448827"/>
            </a:xfrm>
          </p:grpSpPr>
          <p:sp>
            <p:nvSpPr>
              <p:cNvPr id="28" name="사각형: 둥근 위쪽 모서리 27">
                <a:extLst>
                  <a:ext uri="{FF2B5EF4-FFF2-40B4-BE49-F238E27FC236}">
                    <a16:creationId xmlns:a16="http://schemas.microsoft.com/office/drawing/2014/main" id="{D5BC3E87-E752-FCCD-E0FE-7550638452D7}"/>
                  </a:ext>
                </a:extLst>
              </p:cNvPr>
              <p:cNvSpPr/>
              <p:nvPr/>
            </p:nvSpPr>
            <p:spPr>
              <a:xfrm rot="10800000">
                <a:off x="776255" y="3498592"/>
                <a:ext cx="1166156" cy="43852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72000" rtlCol="0" anchor="ctr"/>
              <a:lstStyle/>
              <a:p>
                <a:endParaRPr lang="ko-KR" altLang="en-US" sz="1400" b="1" spc="-90" dirty="0">
                  <a:solidFill>
                    <a:schemeClr val="bg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F15D27-277E-3310-F70A-3AA5E2715940}"/>
                  </a:ext>
                </a:extLst>
              </p:cNvPr>
              <p:cNvSpPr txBox="1"/>
              <p:nvPr/>
            </p:nvSpPr>
            <p:spPr>
              <a:xfrm>
                <a:off x="888299" y="3514108"/>
                <a:ext cx="952687" cy="433311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/>
              <a:p>
                <a:pPr algn="ctr"/>
                <a:r>
                  <a:rPr lang="ko-KR" altLang="en-US" sz="1400" spc="-90" dirty="0" smtClean="0">
                    <a:solidFill>
                      <a:schemeClr val="bg1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병</a:t>
                </a:r>
                <a:endParaRPr lang="ko-KR" altLang="en-US" sz="1400" spc="-90" dirty="0">
                  <a:solidFill>
                    <a:schemeClr val="bg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74C138B9-F96F-24DB-2376-40A80FE75033}"/>
              </a:ext>
            </a:extLst>
          </p:cNvPr>
          <p:cNvGrpSpPr/>
          <p:nvPr/>
        </p:nvGrpSpPr>
        <p:grpSpPr>
          <a:xfrm>
            <a:off x="829628" y="2765012"/>
            <a:ext cx="3250312" cy="261610"/>
            <a:chOff x="1269322" y="2424298"/>
            <a:chExt cx="3250312" cy="261610"/>
          </a:xfrm>
        </p:grpSpPr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134B3BEC-14A3-0448-FC75-207474530A22}"/>
                </a:ext>
              </a:extLst>
            </p:cNvPr>
            <p:cNvGrpSpPr/>
            <p:nvPr/>
          </p:nvGrpSpPr>
          <p:grpSpPr>
            <a:xfrm>
              <a:off x="1269322" y="2439520"/>
              <a:ext cx="193259" cy="181190"/>
              <a:chOff x="4410636" y="801733"/>
              <a:chExt cx="285220" cy="267408"/>
            </a:xfrm>
          </p:grpSpPr>
          <p:sp>
            <p:nvSpPr>
              <p:cNvPr id="33" name="사각형: 둥근 모서리 32">
                <a:extLst>
                  <a:ext uri="{FF2B5EF4-FFF2-40B4-BE49-F238E27FC236}">
                    <a16:creationId xmlns:a16="http://schemas.microsoft.com/office/drawing/2014/main" id="{F82EAB2C-8F41-3576-81C6-656CB215923F}"/>
                  </a:ext>
                </a:extLst>
              </p:cNvPr>
              <p:cNvSpPr/>
              <p:nvPr/>
            </p:nvSpPr>
            <p:spPr>
              <a:xfrm>
                <a:off x="4410636" y="830229"/>
                <a:ext cx="238912" cy="238912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34" name="Freeform 144">
                <a:extLst>
                  <a:ext uri="{FF2B5EF4-FFF2-40B4-BE49-F238E27FC236}">
                    <a16:creationId xmlns:a16="http://schemas.microsoft.com/office/drawing/2014/main" id="{D4C13878-CB42-5C8D-6A20-2B8324DA7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6945" y="801733"/>
                <a:ext cx="238911" cy="199327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1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B42CC98-A2F0-BA4F-3094-1E510252F9FE}"/>
                </a:ext>
              </a:extLst>
            </p:cNvPr>
            <p:cNvSpPr txBox="1"/>
            <p:nvPr/>
          </p:nvSpPr>
          <p:spPr>
            <a:xfrm>
              <a:off x="1418656" y="2424298"/>
              <a:ext cx="310097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ko-KR" altLang="en-US" sz="11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목원대학군단</a:t>
              </a:r>
              <a:endParaRPr lang="ko-KR" altLang="en-US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</p:grp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2E6D2850-AFFB-706D-1B1F-9A21FE74DC75}"/>
              </a:ext>
            </a:extLst>
          </p:cNvPr>
          <p:cNvSpPr/>
          <p:nvPr/>
        </p:nvSpPr>
        <p:spPr>
          <a:xfrm>
            <a:off x="1767729" y="2799545"/>
            <a:ext cx="3725688" cy="105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 defTabSz="121917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ROTC</a:t>
            </a:r>
            <a:r>
              <a:rPr lang="ko-KR" altLang="en-US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 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장학금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 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: </a:t>
            </a:r>
            <a:r>
              <a:rPr lang="ko-KR" altLang="en-US" sz="1000" spc="-9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매학기</a:t>
            </a:r>
            <a:r>
              <a:rPr lang="ko-KR" altLang="en-US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 </a:t>
            </a:r>
            <a:r>
              <a:rPr lang="en-US" altLang="ko-KR" sz="1100" spc="-90" dirty="0" smtClean="0">
                <a:solidFill>
                  <a:srgbClr val="B60007"/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30</a:t>
            </a:r>
            <a:r>
              <a:rPr lang="ko-KR" altLang="en-US" sz="1100" spc="-90" dirty="0" smtClean="0">
                <a:solidFill>
                  <a:srgbClr val="B60007"/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만원 </a:t>
            </a:r>
            <a:r>
              <a:rPr lang="en-US" altLang="ko-KR" sz="1100" spc="-90" dirty="0" smtClean="0">
                <a:solidFill>
                  <a:srgbClr val="B60007"/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~ 150</a:t>
            </a:r>
            <a:r>
              <a:rPr lang="ko-KR" altLang="en-US" sz="1100" spc="-90" dirty="0" smtClean="0">
                <a:solidFill>
                  <a:srgbClr val="B60007"/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만원</a:t>
            </a:r>
            <a:r>
              <a:rPr lang="ko-KR" altLang="en-US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 </a:t>
            </a:r>
            <a:r>
              <a:rPr lang="en-US" altLang="ko-KR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(</a:t>
            </a:r>
            <a:r>
              <a:rPr lang="ko-KR" altLang="en-US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전원</a:t>
            </a:r>
            <a:r>
              <a:rPr lang="en-US" altLang="ko-KR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)</a:t>
            </a:r>
            <a:endParaRPr lang="ko-KR" altLang="en-US" sz="1000" spc="-9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KoPubWorld돋움체 Bold" panose="00000800000000000000" pitchFamily="2" charset="-127"/>
              <a:sym typeface="Poppins SemiBold"/>
            </a:endParaRPr>
          </a:p>
          <a:p>
            <a:pPr marL="88900" lvl="0" indent="-88900" defTabSz="121917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ROTC </a:t>
            </a:r>
            <a:r>
              <a:rPr lang="ko-KR" altLang="en-US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장학금 </a:t>
            </a:r>
            <a:r>
              <a:rPr lang="en-US" altLang="ko-KR" sz="1000" spc="-9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KoPubWorld돋움체 Bold" panose="00000800000000000000" pitchFamily="2" charset="-127"/>
                <a:sym typeface="Poppins SemiBold"/>
              </a:rPr>
              <a:t>(</a:t>
            </a:r>
            <a:r>
              <a:rPr lang="ko-KR" altLang="en-US" sz="1000" spc="-9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KoPubWorld돋움체 Bold" panose="00000800000000000000" pitchFamily="2" charset="-127"/>
                <a:sym typeface="Poppins SemiBold"/>
              </a:rPr>
              <a:t>여학생</a:t>
            </a:r>
            <a:r>
              <a:rPr lang="en-US" altLang="ko-KR" sz="1000" spc="-9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KoPubWorld돋움체 Bold" panose="00000800000000000000" pitchFamily="2" charset="-127"/>
                <a:sym typeface="Poppins SemiBold"/>
              </a:rPr>
              <a:t>) </a:t>
            </a:r>
            <a:r>
              <a:rPr lang="en-US" altLang="ko-KR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: </a:t>
            </a:r>
            <a:r>
              <a:rPr lang="ko-KR" altLang="en-US" sz="1000" spc="-9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매학기</a:t>
            </a:r>
            <a:r>
              <a:rPr lang="ko-KR" altLang="en-US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 </a:t>
            </a:r>
            <a:r>
              <a:rPr lang="ko-KR" altLang="en-US" sz="1100" spc="-90" dirty="0" smtClean="0">
                <a:solidFill>
                  <a:srgbClr val="B60007"/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등록금 </a:t>
            </a:r>
            <a:r>
              <a:rPr lang="en-US" altLang="ko-KR" sz="1100" spc="-90" dirty="0" smtClean="0">
                <a:solidFill>
                  <a:srgbClr val="B60007"/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50% </a:t>
            </a:r>
            <a:r>
              <a:rPr lang="ko-KR" altLang="en-US" sz="1100" spc="-90" dirty="0" smtClean="0">
                <a:solidFill>
                  <a:srgbClr val="B60007"/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감면 </a:t>
            </a:r>
            <a:r>
              <a:rPr lang="en-US" altLang="ko-KR" sz="1000" spc="-9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KoPubWorld돋움체 Bold" panose="00000800000000000000" pitchFamily="2" charset="-127"/>
                <a:sym typeface="Poppins SemiBold"/>
              </a:rPr>
              <a:t>(</a:t>
            </a:r>
            <a:r>
              <a:rPr lang="ko-KR" altLang="en-US" sz="1000" spc="-90" dirty="0" err="1" smtClean="0">
                <a:solidFill>
                  <a:prstClr val="black">
                    <a:lumMod val="75000"/>
                    <a:lumOff val="25000"/>
                  </a:prstClr>
                </a:solidFill>
                <a:cs typeface="KoPubWorld돋움체 Bold" panose="00000800000000000000" pitchFamily="2" charset="-127"/>
                <a:sym typeface="Poppins SemiBold"/>
              </a:rPr>
              <a:t>약간명</a:t>
            </a:r>
            <a:r>
              <a:rPr lang="en-US" altLang="ko-KR" sz="1000" spc="-9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KoPubWorld돋움체 Bold" panose="00000800000000000000" pitchFamily="2" charset="-127"/>
                <a:sym typeface="Poppins SemiBold"/>
              </a:rPr>
              <a:t>)</a:t>
            </a:r>
            <a:r>
              <a:rPr lang="ko-KR" altLang="en-US" sz="1100" spc="-90" dirty="0" smtClean="0">
                <a:solidFill>
                  <a:srgbClr val="B60007"/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 </a:t>
            </a:r>
            <a:endParaRPr lang="ko-KR" altLang="en-US" sz="1000" spc="-9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KoPubWorld돋움체 Bold" panose="00000800000000000000" pitchFamily="2" charset="-127"/>
              <a:sym typeface="Poppins SemiBold"/>
            </a:endParaRPr>
          </a:p>
          <a:p>
            <a:pPr marL="88900" indent="-88900" defTabSz="121917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cs typeface="KoPubWorld돋움체 Bold" panose="00000800000000000000" pitchFamily="2" charset="-127"/>
                <a:sym typeface="Poppins SemiBold"/>
              </a:rPr>
              <a:t>ROTC </a:t>
            </a:r>
            <a:r>
              <a:rPr lang="ko-KR" altLang="en-US" sz="1000" b="1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cs typeface="KoPubWorld돋움체 Bold" panose="00000800000000000000" pitchFamily="2" charset="-127"/>
                <a:sym typeface="Poppins SemiBold"/>
              </a:rPr>
              <a:t>지원비 </a:t>
            </a:r>
            <a:r>
              <a:rPr lang="en-US" altLang="ko-KR" sz="1000" b="1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cs typeface="KoPubWorld돋움체 Bold" panose="00000800000000000000" pitchFamily="2" charset="-127"/>
                <a:sym typeface="Poppins SemiBold"/>
              </a:rPr>
              <a:t>: </a:t>
            </a:r>
            <a:r>
              <a:rPr lang="ko-KR" altLang="en-US" sz="1000" b="1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cs typeface="KoPubWorld돋움체 Bold" panose="00000800000000000000" pitchFamily="2" charset="-127"/>
                <a:sym typeface="Poppins SemiBold"/>
              </a:rPr>
              <a:t>연 </a:t>
            </a:r>
            <a:r>
              <a:rPr lang="en-US" altLang="ko-KR" sz="1100" b="1" spc="-90" dirty="0" smtClean="0">
                <a:solidFill>
                  <a:srgbClr val="B60007"/>
                </a:solidFill>
                <a:latin typeface="+mj-ea"/>
                <a:cs typeface="KoPubWorld돋움체 Bold" panose="00000800000000000000" pitchFamily="2" charset="-127"/>
                <a:sym typeface="Poppins SemiBold"/>
              </a:rPr>
              <a:t>140</a:t>
            </a:r>
            <a:r>
              <a:rPr lang="ko-KR" altLang="en-US" sz="1100" b="1" spc="-90" dirty="0" err="1" smtClean="0">
                <a:solidFill>
                  <a:srgbClr val="B60007"/>
                </a:solidFill>
                <a:latin typeface="+mj-ea"/>
                <a:cs typeface="KoPubWorld돋움체 Bold" panose="00000800000000000000" pitchFamily="2" charset="-127"/>
                <a:sym typeface="Poppins SemiBold"/>
              </a:rPr>
              <a:t>여만원</a:t>
            </a:r>
            <a:r>
              <a:rPr lang="ko-KR" altLang="en-US" sz="1100" b="1" spc="-90" dirty="0">
                <a:solidFill>
                  <a:srgbClr val="B60007"/>
                </a:solidFill>
                <a:latin typeface="+mj-ea"/>
                <a:cs typeface="KoPubWorld돋움체 Bold" panose="00000800000000000000" pitchFamily="2" charset="-127"/>
                <a:sym typeface="Poppins SemiBold"/>
              </a:rPr>
              <a:t> </a:t>
            </a:r>
            <a:r>
              <a:rPr lang="ko-KR" altLang="en-US" sz="1100" b="1" spc="-90" dirty="0" smtClean="0">
                <a:solidFill>
                  <a:srgbClr val="B60007"/>
                </a:solidFill>
                <a:latin typeface="+mj-ea"/>
                <a:cs typeface="KoPubWorld돋움체 Bold" panose="00000800000000000000" pitchFamily="2" charset="-127"/>
                <a:sym typeface="Poppins SemiBold"/>
              </a:rPr>
              <a:t>    </a:t>
            </a:r>
            <a:r>
              <a:rPr lang="en-US" altLang="ko-KR" sz="8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KoPubWorld돋움체 Bold" panose="00000800000000000000" pitchFamily="2" charset="-127"/>
                <a:sym typeface="Poppins SemiBold"/>
              </a:rPr>
              <a:t>* </a:t>
            </a:r>
            <a:r>
              <a:rPr lang="ko-KR" altLang="en-US" sz="800" dirty="0" err="1" smtClean="0">
                <a:solidFill>
                  <a:prstClr val="black">
                    <a:lumMod val="75000"/>
                    <a:lumOff val="25000"/>
                  </a:prstClr>
                </a:solidFill>
                <a:cs typeface="KoPubWorld돋움체 Bold" panose="00000800000000000000" pitchFamily="2" charset="-127"/>
                <a:sym typeface="Poppins SemiBold"/>
              </a:rPr>
              <a:t>행사간</a:t>
            </a:r>
            <a:r>
              <a:rPr lang="ko-KR" altLang="en-US" sz="8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KoPubWorld돋움체 Bold" panose="00000800000000000000" pitchFamily="2" charset="-127"/>
                <a:sym typeface="Poppins SemiBold"/>
              </a:rPr>
              <a:t> 식비</a:t>
            </a:r>
            <a:r>
              <a:rPr lang="en-US" altLang="ko-KR" sz="800" dirty="0">
                <a:solidFill>
                  <a:prstClr val="black">
                    <a:lumMod val="75000"/>
                    <a:lumOff val="25000"/>
                  </a:prstClr>
                </a:solidFill>
                <a:cs typeface="KoPubWorld돋움체 Bold" panose="00000800000000000000" pitchFamily="2" charset="-127"/>
                <a:sym typeface="Poppins SemiBold"/>
              </a:rPr>
              <a:t> </a:t>
            </a:r>
            <a:r>
              <a:rPr lang="ko-KR" altLang="en-US" sz="8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KoPubWorld돋움체 Bold" panose="00000800000000000000" pitchFamily="2" charset="-127"/>
                <a:sym typeface="Poppins SemiBold"/>
              </a:rPr>
              <a:t>등 각종 경비</a:t>
            </a:r>
            <a:r>
              <a:rPr lang="en-US" altLang="ko-KR" sz="8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KoPubWorld돋움체 Bold" panose="00000800000000000000" pitchFamily="2" charset="-127"/>
                <a:sym typeface="Poppins SemiBold"/>
              </a:rPr>
              <a:t> </a:t>
            </a:r>
            <a:endParaRPr lang="en-US" altLang="ko-KR" sz="1000" b="1" spc="-9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KoPubWorld돋움체 Bold" panose="00000800000000000000" pitchFamily="2" charset="-127"/>
              <a:sym typeface="Poppins SemiBold"/>
            </a:endParaRPr>
          </a:p>
          <a:p>
            <a:pPr marL="88900" indent="-88900" defTabSz="121917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000" b="1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해외전사적지 </a:t>
            </a:r>
            <a:r>
              <a:rPr lang="ko-KR" altLang="en-US" sz="1000" b="1" spc="-9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답사비용</a:t>
            </a:r>
            <a:r>
              <a:rPr lang="ko-KR" altLang="en-US" sz="1000" b="1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 </a:t>
            </a:r>
            <a:r>
              <a:rPr lang="en-US" altLang="ko-KR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(4</a:t>
            </a:r>
            <a:r>
              <a:rPr lang="ko-KR" altLang="en-US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학년</a:t>
            </a:r>
            <a:r>
              <a:rPr lang="en-US" altLang="ko-KR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)</a:t>
            </a:r>
            <a:r>
              <a:rPr lang="ko-KR" altLang="en-US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 </a:t>
            </a:r>
            <a:r>
              <a:rPr lang="en-US" altLang="ko-KR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:</a:t>
            </a:r>
            <a:r>
              <a:rPr lang="ko-KR" altLang="en-US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 </a:t>
            </a:r>
            <a:r>
              <a:rPr lang="ko-KR" altLang="en-US" sz="1100" spc="-90" dirty="0" smtClean="0">
                <a:solidFill>
                  <a:srgbClr val="B60007"/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전액 지원</a:t>
            </a:r>
            <a:endParaRPr lang="ko-KR" altLang="en-US" sz="1100" spc="-90" dirty="0">
              <a:solidFill>
                <a:srgbClr val="B60007"/>
              </a:solidFill>
              <a:latin typeface="+mj-ea"/>
              <a:ea typeface="+mj-ea"/>
              <a:cs typeface="KoPubWorld돋움체 Bold" panose="00000800000000000000" pitchFamily="2" charset="-127"/>
              <a:sym typeface="Poppins SemiBold"/>
            </a:endParaRPr>
          </a:p>
          <a:p>
            <a:pPr marL="88900" indent="-88900" defTabSz="121917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000" b="1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국내전사적지 </a:t>
            </a:r>
            <a:r>
              <a:rPr lang="ko-KR" altLang="en-US" sz="1000" b="1" spc="-9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답사비용</a:t>
            </a:r>
            <a:r>
              <a:rPr lang="ko-KR" altLang="en-US" sz="1000" b="1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 </a:t>
            </a:r>
            <a:r>
              <a:rPr lang="en-US" altLang="ko-KR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(3</a:t>
            </a:r>
            <a:r>
              <a:rPr lang="ko-KR" altLang="en-US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학년</a:t>
            </a:r>
            <a:r>
              <a:rPr lang="en-US" altLang="ko-KR" sz="10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) : </a:t>
            </a:r>
            <a:r>
              <a:rPr lang="ko-KR" altLang="en-US" sz="1100" spc="-90" dirty="0" smtClean="0">
                <a:solidFill>
                  <a:srgbClr val="B60007"/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전액 지원</a:t>
            </a:r>
            <a:endParaRPr lang="en-US" altLang="ko-KR" sz="1100" spc="-90" dirty="0" smtClean="0">
              <a:solidFill>
                <a:srgbClr val="B60007"/>
              </a:solidFill>
              <a:latin typeface="+mj-ea"/>
              <a:ea typeface="+mj-ea"/>
              <a:cs typeface="KoPubWorld돋움체 Bold" panose="00000800000000000000" pitchFamily="2" charset="-127"/>
              <a:sym typeface="Poppins SemiBold"/>
            </a:endParaRPr>
          </a:p>
          <a:p>
            <a:pPr marL="88900" indent="-88900" defTabSz="121917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000" b="1" spc="-9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KoPubWorld돋움체 Bold" panose="00000800000000000000" pitchFamily="2" charset="-127"/>
                <a:sym typeface="Poppins SemiBold"/>
              </a:rPr>
              <a:t>기숙사 입주 </a:t>
            </a:r>
            <a:r>
              <a:rPr lang="ko-KR" altLang="en-US" sz="1000" b="1" spc="-90" dirty="0" err="1" smtClean="0">
                <a:solidFill>
                  <a:prstClr val="black">
                    <a:lumMod val="75000"/>
                    <a:lumOff val="25000"/>
                  </a:prstClr>
                </a:solidFill>
                <a:cs typeface="KoPubWorld돋움체 Bold" panose="00000800000000000000" pitchFamily="2" charset="-127"/>
                <a:sym typeface="Poppins SemiBold"/>
              </a:rPr>
              <a:t>희망시</a:t>
            </a:r>
            <a:r>
              <a:rPr lang="ko-KR" altLang="en-US" sz="1000" b="1" spc="-9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KoPubWorld돋움체 Bold" panose="00000800000000000000" pitchFamily="2" charset="-127"/>
                <a:sym typeface="Poppins SemiBold"/>
              </a:rPr>
              <a:t> 우선권 부여 </a:t>
            </a:r>
            <a:r>
              <a:rPr lang="en-US" altLang="ko-KR" sz="1000" spc="-9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KoPubWorld돋움체 Bold" panose="00000800000000000000" pitchFamily="2" charset="-127"/>
                <a:sym typeface="Poppins SemiBold"/>
              </a:rPr>
              <a:t>(</a:t>
            </a:r>
            <a:r>
              <a:rPr lang="ko-KR" altLang="en-US" sz="1000" spc="-9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KoPubWorld돋움체 Bold" panose="00000800000000000000" pitchFamily="2" charset="-127"/>
                <a:sym typeface="Poppins SemiBold"/>
              </a:rPr>
              <a:t>대전 거주자 포함</a:t>
            </a:r>
            <a:r>
              <a:rPr lang="en-US" altLang="ko-KR" sz="1000" spc="-9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KoPubWorld돋움체 Bold" panose="00000800000000000000" pitchFamily="2" charset="-127"/>
                <a:sym typeface="Poppins SemiBold"/>
              </a:rPr>
              <a:t>)</a:t>
            </a:r>
            <a:endParaRPr lang="ko-KR" altLang="en-US" sz="1100" spc="-90" dirty="0">
              <a:solidFill>
                <a:srgbClr val="B60007"/>
              </a:solidFill>
              <a:latin typeface="+mj-ea"/>
              <a:ea typeface="+mj-ea"/>
              <a:cs typeface="KoPubWorld돋움체 Bold" panose="00000800000000000000" pitchFamily="2" charset="-127"/>
              <a:sym typeface="Poppins SemiBold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6CDBB50E-0713-5AE0-32B5-2AF9352F6D1B}"/>
              </a:ext>
            </a:extLst>
          </p:cNvPr>
          <p:cNvGrpSpPr/>
          <p:nvPr/>
        </p:nvGrpSpPr>
        <p:grpSpPr>
          <a:xfrm>
            <a:off x="825431" y="3873656"/>
            <a:ext cx="3245163" cy="261610"/>
            <a:chOff x="1269322" y="2721949"/>
            <a:chExt cx="3245163" cy="261610"/>
          </a:xfrm>
        </p:grpSpPr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3064BED2-7F88-A3C0-32B5-F20CC7327F6B}"/>
                </a:ext>
              </a:extLst>
            </p:cNvPr>
            <p:cNvGrpSpPr/>
            <p:nvPr/>
          </p:nvGrpSpPr>
          <p:grpSpPr>
            <a:xfrm>
              <a:off x="1269322" y="2737979"/>
              <a:ext cx="193259" cy="181190"/>
              <a:chOff x="4410636" y="1242217"/>
              <a:chExt cx="285220" cy="267408"/>
            </a:xfrm>
          </p:grpSpPr>
          <p:sp>
            <p:nvSpPr>
              <p:cNvPr id="39" name="사각형: 둥근 모서리 38">
                <a:extLst>
                  <a:ext uri="{FF2B5EF4-FFF2-40B4-BE49-F238E27FC236}">
                    <a16:creationId xmlns:a16="http://schemas.microsoft.com/office/drawing/2014/main" id="{4EE89F81-D1FA-4C02-6346-EE66DEFACDBB}"/>
                  </a:ext>
                </a:extLst>
              </p:cNvPr>
              <p:cNvSpPr/>
              <p:nvPr/>
            </p:nvSpPr>
            <p:spPr>
              <a:xfrm>
                <a:off x="4410636" y="1270713"/>
                <a:ext cx="238912" cy="238912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40" name="Freeform 144">
                <a:extLst>
                  <a:ext uri="{FF2B5EF4-FFF2-40B4-BE49-F238E27FC236}">
                    <a16:creationId xmlns:a16="http://schemas.microsoft.com/office/drawing/2014/main" id="{C90BBCFD-C6DB-5ABD-5990-73FA6EFE03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6945" y="1242217"/>
                <a:ext cx="238911" cy="199327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1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BBA4FD6-F5B7-0C55-26F9-C1EBF6B654BE}"/>
                </a:ext>
              </a:extLst>
            </p:cNvPr>
            <p:cNvSpPr txBox="1"/>
            <p:nvPr/>
          </p:nvSpPr>
          <p:spPr>
            <a:xfrm>
              <a:off x="1413507" y="2721949"/>
              <a:ext cx="310097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장교복무기간</a:t>
              </a:r>
            </a:p>
          </p:txBody>
        </p:sp>
      </p:grp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53ADCBEA-C442-052E-22D4-34EA4E72775E}"/>
              </a:ext>
            </a:extLst>
          </p:cNvPr>
          <p:cNvSpPr/>
          <p:nvPr/>
        </p:nvSpPr>
        <p:spPr>
          <a:xfrm>
            <a:off x="1761092" y="3875379"/>
            <a:ext cx="3725688" cy="95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 defTabSz="121917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000" b="1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장교 </a:t>
            </a:r>
            <a:r>
              <a:rPr lang="en-US" altLang="ko-KR" sz="1000" b="1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28</a:t>
            </a:r>
            <a:r>
              <a:rPr lang="ko-KR" altLang="en-US" sz="1000" b="1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개월 </a:t>
            </a:r>
            <a:r>
              <a:rPr lang="ko-KR" altLang="en-US" sz="1000" b="1" spc="-9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복무시</a:t>
            </a:r>
            <a:r>
              <a:rPr lang="ko-KR" altLang="en-US" sz="1000" b="1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 </a:t>
            </a:r>
            <a:r>
              <a:rPr lang="en-US" altLang="ko-KR" sz="1100" spc="-90" dirty="0">
                <a:solidFill>
                  <a:srgbClr val="B60007"/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8,068</a:t>
            </a:r>
            <a:r>
              <a:rPr lang="ko-KR" altLang="en-US" sz="1100" spc="-90" dirty="0">
                <a:solidFill>
                  <a:srgbClr val="B60007"/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만원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 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(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월 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288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만원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)</a:t>
            </a:r>
            <a:b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</a:b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-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봉급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(5,718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만원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),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직급보조비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(490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만원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), </a:t>
            </a:r>
            <a:b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</a:b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  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시간외수당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(798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만원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/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월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28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시간 초과근무시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), </a:t>
            </a:r>
            <a:b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</a:b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  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영외급식비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(378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만원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),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성과상여금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(S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등급 시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449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만원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), </a:t>
            </a:r>
            <a:b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</a:b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  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연가보상비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(28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개월간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22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일 이상 </a:t>
            </a:r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미실시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238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만원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)</a:t>
            </a:r>
          </a:p>
          <a:p>
            <a:pPr marL="88900" indent="-88900" defTabSz="121917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000" b="1" spc="-9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전역시</a:t>
            </a:r>
            <a:r>
              <a:rPr lang="ko-KR" altLang="en-US" sz="1000" b="1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 퇴직금 </a:t>
            </a:r>
            <a:r>
              <a:rPr lang="en-US" altLang="ko-KR" sz="1100" spc="-90" dirty="0">
                <a:solidFill>
                  <a:srgbClr val="B60007"/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557</a:t>
            </a:r>
            <a:r>
              <a:rPr lang="ko-KR" altLang="en-US" sz="1100" spc="-90" dirty="0" smtClean="0">
                <a:solidFill>
                  <a:srgbClr val="B60007"/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만원</a:t>
            </a:r>
            <a:endParaRPr lang="en-US" altLang="ko-KR" sz="1000" spc="-9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KoPubWorld돋움체 Bold" panose="00000800000000000000" pitchFamily="2" charset="-127"/>
              <a:sym typeface="Poppins SemiBold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D12740-1CA2-9A59-AE46-A8B92EC3E3AE}"/>
              </a:ext>
            </a:extLst>
          </p:cNvPr>
          <p:cNvSpPr txBox="1"/>
          <p:nvPr/>
        </p:nvSpPr>
        <p:spPr>
          <a:xfrm>
            <a:off x="570290" y="5887808"/>
            <a:ext cx="68263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00" latinLnBrk="1">
              <a:buFont typeface="Wingdings" panose="05000000000000000000" pitchFamily="2" charset="2"/>
              <a:buChar char="ü"/>
              <a:defRPr/>
            </a:pPr>
            <a:r>
              <a:rPr lang="en-US" altLang="ko-KR" sz="1600" spc="-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3</a:t>
            </a:r>
            <a:r>
              <a:rPr lang="ko-KR" altLang="en-US" sz="16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학년 부터는 개인생활 비용을 대학</a:t>
            </a:r>
            <a:r>
              <a:rPr lang="en-US" altLang="ko-KR" sz="16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, </a:t>
            </a:r>
            <a:r>
              <a:rPr lang="ko-KR" altLang="en-US" sz="16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국가 보조로 </a:t>
            </a:r>
            <a:r>
              <a:rPr kumimoji="0" lang="ko-KR" altLang="en-US" sz="2000" b="0" i="0" u="none" strike="noStrike" kern="1200" cap="none" spc="-90" normalizeH="0" baseline="0" noProof="0" dirty="0">
                <a:ln>
                  <a:noFill/>
                </a:ln>
                <a:solidFill>
                  <a:srgbClr val="B60007"/>
                </a:solidFill>
                <a:effectLst/>
                <a:uLnTx/>
                <a:uFillTx/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학업에 전념 가능</a:t>
            </a:r>
            <a:endParaRPr lang="en-US" altLang="ko-KR" sz="1600" spc="-90" dirty="0">
              <a:solidFill>
                <a:schemeClr val="tx1">
                  <a:lumMod val="75000"/>
                  <a:lumOff val="25000"/>
                </a:schemeClr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  <a:p>
            <a:pPr marL="285750" indent="-285750" defTabSz="914400" latinLnBrk="1">
              <a:buFont typeface="Wingdings" panose="05000000000000000000" pitchFamily="2" charset="2"/>
              <a:buChar char="ü"/>
              <a:defRPr/>
            </a:pPr>
            <a:r>
              <a:rPr lang="ko-KR" altLang="en-US" sz="16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임관과 동시에 </a:t>
            </a:r>
            <a:r>
              <a:rPr lang="ko-KR" altLang="en-US" sz="2000" spc="-90" dirty="0">
                <a:solidFill>
                  <a:srgbClr val="B60007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경제적 독립</a:t>
            </a:r>
            <a:r>
              <a:rPr lang="ko-KR" altLang="en-US" sz="16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가능</a:t>
            </a:r>
            <a:endParaRPr lang="en-US" altLang="ko-KR" sz="1600" spc="-90" dirty="0">
              <a:solidFill>
                <a:schemeClr val="tx1">
                  <a:lumMod val="75000"/>
                  <a:lumOff val="25000"/>
                </a:schemeClr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</p:txBody>
      </p:sp>
      <p:sp>
        <p:nvSpPr>
          <p:cNvPr id="48" name="타원 47">
            <a:extLst>
              <a:ext uri="{FF2B5EF4-FFF2-40B4-BE49-F238E27FC236}">
                <a16:creationId xmlns:a16="http://schemas.microsoft.com/office/drawing/2014/main" id="{E78B8B7A-95B6-FE79-3888-AC3A93B1CD04}"/>
              </a:ext>
            </a:extLst>
          </p:cNvPr>
          <p:cNvSpPr/>
          <p:nvPr/>
        </p:nvSpPr>
        <p:spPr>
          <a:xfrm>
            <a:off x="4654900" y="1622021"/>
            <a:ext cx="848247" cy="84824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100" spc="-90" dirty="0">
                <a:solidFill>
                  <a:schemeClr val="bg1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약</a:t>
            </a:r>
            <a:endParaRPr lang="en-US" altLang="ko-KR" sz="1100" spc="-90" dirty="0">
              <a:solidFill>
                <a:schemeClr val="bg1"/>
              </a:solidFill>
              <a:latin typeface="+mj-ea"/>
              <a:ea typeface="+mj-ea"/>
              <a:cs typeface="KoPubWorld돋움체 Bold" panose="00000800000000000000" pitchFamily="2" charset="-127"/>
            </a:endParaRPr>
          </a:p>
          <a:p>
            <a:pPr algn="ctr"/>
            <a:r>
              <a:rPr lang="en-US" altLang="ko-KR" sz="1200" spc="-90" dirty="0">
                <a:solidFill>
                  <a:srgbClr val="FFFF00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2,056</a:t>
            </a:r>
            <a:r>
              <a:rPr lang="ko-KR" altLang="en-US" sz="1200" spc="-90" dirty="0">
                <a:solidFill>
                  <a:srgbClr val="FFFF00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만원</a:t>
            </a:r>
            <a:endParaRPr lang="en-US" altLang="ko-KR" sz="1200" spc="-90" dirty="0">
              <a:solidFill>
                <a:srgbClr val="FFFF00"/>
              </a:solidFill>
              <a:latin typeface="+mj-ea"/>
              <a:ea typeface="+mj-ea"/>
              <a:cs typeface="KoPubWorld돋움체 Bold" panose="00000800000000000000" pitchFamily="2" charset="-127"/>
            </a:endParaRPr>
          </a:p>
          <a:p>
            <a:pPr algn="ctr"/>
            <a:r>
              <a:rPr lang="ko-KR" altLang="en-US" sz="1100" spc="-90" dirty="0">
                <a:solidFill>
                  <a:schemeClr val="bg1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수혜</a:t>
            </a: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D07FF496-8D94-A113-064D-C6EA9C9085CC}"/>
              </a:ext>
            </a:extLst>
          </p:cNvPr>
          <p:cNvSpPr/>
          <p:nvPr/>
        </p:nvSpPr>
        <p:spPr>
          <a:xfrm>
            <a:off x="4645169" y="2824180"/>
            <a:ext cx="848248" cy="84824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100" spc="-90" dirty="0">
                <a:solidFill>
                  <a:schemeClr val="bg1"/>
                </a:solidFill>
                <a:latin typeface="+mj-ea"/>
                <a:cs typeface="KoPubWorld돋움체 Bold" panose="00000800000000000000" pitchFamily="2" charset="-127"/>
              </a:rPr>
              <a:t>약</a:t>
            </a:r>
            <a:endParaRPr lang="en-US" altLang="ko-KR" sz="1100" spc="-90" dirty="0">
              <a:solidFill>
                <a:schemeClr val="bg1"/>
              </a:solidFill>
              <a:latin typeface="+mj-ea"/>
              <a:cs typeface="KoPubWorld돋움체 Bold" panose="00000800000000000000" pitchFamily="2" charset="-127"/>
            </a:endParaRPr>
          </a:p>
          <a:p>
            <a:pPr algn="ctr"/>
            <a:r>
              <a:rPr lang="en-US" altLang="ko-KR" sz="1200" spc="-90" dirty="0" smtClean="0">
                <a:solidFill>
                  <a:srgbClr val="FFFF00"/>
                </a:solidFill>
                <a:latin typeface="+mj-ea"/>
                <a:cs typeface="KoPubWorld돋움체 Bold" panose="00000800000000000000" pitchFamily="2" charset="-127"/>
              </a:rPr>
              <a:t>584</a:t>
            </a:r>
            <a:r>
              <a:rPr lang="ko-KR" altLang="en-US" sz="1200" spc="-90" dirty="0" smtClean="0">
                <a:solidFill>
                  <a:srgbClr val="FFFF00"/>
                </a:solidFill>
                <a:latin typeface="+mj-ea"/>
                <a:cs typeface="KoPubWorld돋움체 Bold" panose="00000800000000000000" pitchFamily="2" charset="-127"/>
              </a:rPr>
              <a:t>만원</a:t>
            </a:r>
            <a:endParaRPr lang="en-US" altLang="ko-KR" sz="1200" spc="-90" dirty="0">
              <a:solidFill>
                <a:srgbClr val="FFFF00"/>
              </a:solidFill>
              <a:latin typeface="+mj-ea"/>
              <a:cs typeface="KoPubWorld돋움체 Bold" panose="00000800000000000000" pitchFamily="2" charset="-127"/>
            </a:endParaRPr>
          </a:p>
          <a:p>
            <a:pPr algn="ctr"/>
            <a:r>
              <a:rPr lang="ko-KR" altLang="en-US" sz="1100" spc="-90" dirty="0">
                <a:solidFill>
                  <a:schemeClr val="bg1"/>
                </a:solidFill>
                <a:latin typeface="+mj-ea"/>
                <a:cs typeface="KoPubWorld돋움체 Bold" panose="00000800000000000000" pitchFamily="2" charset="-127"/>
              </a:rPr>
              <a:t>수혜</a:t>
            </a:r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D4F8AF98-A5E6-27C8-D4BE-9563A935B603}"/>
              </a:ext>
            </a:extLst>
          </p:cNvPr>
          <p:cNvSpPr/>
          <p:nvPr/>
        </p:nvSpPr>
        <p:spPr>
          <a:xfrm>
            <a:off x="4642526" y="3915966"/>
            <a:ext cx="876009" cy="876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100" spc="-90" dirty="0" err="1">
                <a:solidFill>
                  <a:schemeClr val="bg1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복무시</a:t>
            </a:r>
            <a:r>
              <a:rPr lang="ko-KR" altLang="en-US" sz="1100" spc="-90" dirty="0">
                <a:solidFill>
                  <a:schemeClr val="bg1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 </a:t>
            </a:r>
            <a:endParaRPr lang="en-US" altLang="ko-KR" sz="1100" spc="-90" dirty="0">
              <a:solidFill>
                <a:schemeClr val="bg1"/>
              </a:solidFill>
              <a:latin typeface="+mj-ea"/>
              <a:ea typeface="+mj-ea"/>
              <a:cs typeface="KoPubWorld돋움체 Bold" panose="00000800000000000000" pitchFamily="2" charset="-127"/>
            </a:endParaRPr>
          </a:p>
          <a:p>
            <a:pPr algn="ctr"/>
            <a:r>
              <a:rPr lang="en-US" altLang="ko-KR" sz="1200" spc="-90" dirty="0">
                <a:solidFill>
                  <a:srgbClr val="FFFF00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8,625</a:t>
            </a:r>
            <a:r>
              <a:rPr lang="ko-KR" altLang="en-US" sz="1200" spc="-90" dirty="0">
                <a:solidFill>
                  <a:srgbClr val="FFFF00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만원 </a:t>
            </a:r>
            <a:r>
              <a:rPr lang="ko-KR" altLang="en-US" sz="1100" spc="-90" dirty="0">
                <a:solidFill>
                  <a:schemeClr val="bg1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수혜</a:t>
            </a:r>
          </a:p>
        </p:txBody>
      </p:sp>
      <p:sp>
        <p:nvSpPr>
          <p:cNvPr id="51" name="타원 50">
            <a:extLst>
              <a:ext uri="{FF2B5EF4-FFF2-40B4-BE49-F238E27FC236}">
                <a16:creationId xmlns:a16="http://schemas.microsoft.com/office/drawing/2014/main" id="{47239192-91CE-B7E8-C1E1-FFB83D5D9B46}"/>
              </a:ext>
            </a:extLst>
          </p:cNvPr>
          <p:cNvSpPr/>
          <p:nvPr/>
        </p:nvSpPr>
        <p:spPr>
          <a:xfrm>
            <a:off x="10375821" y="2441264"/>
            <a:ext cx="986551" cy="986551"/>
          </a:xfrm>
          <a:prstGeom prst="ellipse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400" spc="-90" dirty="0">
                <a:solidFill>
                  <a:srgbClr val="FFFF00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3,933</a:t>
            </a:r>
            <a:r>
              <a:rPr lang="ko-KR" altLang="en-US" sz="1400" spc="-90" dirty="0">
                <a:solidFill>
                  <a:srgbClr val="FFFF00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만원 </a:t>
            </a:r>
            <a:r>
              <a:rPr lang="ko-KR" altLang="en-US" sz="1200" spc="-90" dirty="0">
                <a:solidFill>
                  <a:schemeClr val="bg1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수혜</a:t>
            </a:r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F19A4990-CFB7-2B9B-4DBA-FD0CC91CC5E2}"/>
              </a:ext>
            </a:extLst>
          </p:cNvPr>
          <p:cNvGrpSpPr/>
          <p:nvPr/>
        </p:nvGrpSpPr>
        <p:grpSpPr>
          <a:xfrm>
            <a:off x="6500291" y="2978725"/>
            <a:ext cx="3250312" cy="261610"/>
            <a:chOff x="1269322" y="2424298"/>
            <a:chExt cx="3250312" cy="261610"/>
          </a:xfrm>
        </p:grpSpPr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id="{95BF7DE4-0BD8-1B0E-6BAB-C0DA70B92C53}"/>
                </a:ext>
              </a:extLst>
            </p:cNvPr>
            <p:cNvGrpSpPr/>
            <p:nvPr/>
          </p:nvGrpSpPr>
          <p:grpSpPr>
            <a:xfrm>
              <a:off x="1269322" y="2439520"/>
              <a:ext cx="193259" cy="181190"/>
              <a:chOff x="4410636" y="801733"/>
              <a:chExt cx="285220" cy="267408"/>
            </a:xfrm>
          </p:grpSpPr>
          <p:sp>
            <p:nvSpPr>
              <p:cNvPr id="56" name="사각형: 둥근 모서리 55">
                <a:extLst>
                  <a:ext uri="{FF2B5EF4-FFF2-40B4-BE49-F238E27FC236}">
                    <a16:creationId xmlns:a16="http://schemas.microsoft.com/office/drawing/2014/main" id="{9299D375-8F83-3730-C958-3197FA8EEA74}"/>
                  </a:ext>
                </a:extLst>
              </p:cNvPr>
              <p:cNvSpPr/>
              <p:nvPr/>
            </p:nvSpPr>
            <p:spPr>
              <a:xfrm>
                <a:off x="4410636" y="830229"/>
                <a:ext cx="238912" cy="238912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57" name="Freeform 144">
                <a:extLst>
                  <a:ext uri="{FF2B5EF4-FFF2-40B4-BE49-F238E27FC236}">
                    <a16:creationId xmlns:a16="http://schemas.microsoft.com/office/drawing/2014/main" id="{B81FE0C0-3E9E-95B5-56D4-516B38D10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6945" y="801733"/>
                <a:ext cx="238911" cy="199327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1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06DD901-514B-015C-7F77-9F0BFBD41C9D}"/>
                </a:ext>
              </a:extLst>
            </p:cNvPr>
            <p:cNvSpPr txBox="1"/>
            <p:nvPr/>
          </p:nvSpPr>
          <p:spPr>
            <a:xfrm>
              <a:off x="1418656" y="2424298"/>
              <a:ext cx="310097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ko-KR" altLang="en-US" sz="1100" spc="-9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장병내일준비적금</a:t>
              </a: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 지급</a:t>
              </a:r>
            </a:p>
          </p:txBody>
        </p:sp>
      </p:grp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ADEC7774-F9AB-ABE5-BC47-32D4E9F1B56F}"/>
              </a:ext>
            </a:extLst>
          </p:cNvPr>
          <p:cNvSpPr/>
          <p:nvPr/>
        </p:nvSpPr>
        <p:spPr>
          <a:xfrm>
            <a:off x="6671901" y="3168848"/>
            <a:ext cx="44657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 defTabSz="121917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육군 복무기간 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18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개월 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/ 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개인이 월 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40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만원 </a:t>
            </a:r>
            <a:r>
              <a:rPr lang="ko-KR" altLang="en-US" sz="1000" spc="-9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납입시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 최종 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: </a:t>
            </a:r>
            <a:b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</a:b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754.2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만원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(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개인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) + </a:t>
            </a:r>
            <a:r>
              <a:rPr lang="ko-KR" altLang="en-US" sz="1000" spc="-9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매칭지원금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(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국가지원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) 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약 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748.5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만원 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= </a:t>
            </a:r>
            <a:r>
              <a:rPr lang="en-US" altLang="ko-KR" sz="1100" spc="-90" dirty="0">
                <a:solidFill>
                  <a:srgbClr val="B60007"/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1,503</a:t>
            </a:r>
            <a:r>
              <a:rPr lang="ko-KR" altLang="en-US" sz="1100" spc="-90" dirty="0">
                <a:solidFill>
                  <a:srgbClr val="B60007"/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만원 지급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7677F34-45FC-FD90-F893-B5BDFF13FA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036363" y="4740424"/>
            <a:ext cx="2567964" cy="40716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619D2758-1448-7690-D13F-B89BAD9A9E23}"/>
              </a:ext>
            </a:extLst>
          </p:cNvPr>
          <p:cNvGrpSpPr/>
          <p:nvPr/>
        </p:nvGrpSpPr>
        <p:grpSpPr>
          <a:xfrm>
            <a:off x="6492024" y="3561555"/>
            <a:ext cx="3250312" cy="261610"/>
            <a:chOff x="1269322" y="2424298"/>
            <a:chExt cx="3250312" cy="261610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E0F3BAE5-B397-AEE4-6CFD-DE81D5F14603}"/>
                </a:ext>
              </a:extLst>
            </p:cNvPr>
            <p:cNvGrpSpPr/>
            <p:nvPr/>
          </p:nvGrpSpPr>
          <p:grpSpPr>
            <a:xfrm>
              <a:off x="1269322" y="2439520"/>
              <a:ext cx="193259" cy="181190"/>
              <a:chOff x="4410636" y="801733"/>
              <a:chExt cx="285220" cy="267408"/>
            </a:xfrm>
          </p:grpSpPr>
          <p:sp>
            <p:nvSpPr>
              <p:cNvPr id="22" name="사각형: 둥근 모서리 21">
                <a:extLst>
                  <a:ext uri="{FF2B5EF4-FFF2-40B4-BE49-F238E27FC236}">
                    <a16:creationId xmlns:a16="http://schemas.microsoft.com/office/drawing/2014/main" id="{20C07BF7-BE9F-8C06-ABC3-44B264C33A8B}"/>
                  </a:ext>
                </a:extLst>
              </p:cNvPr>
              <p:cNvSpPr/>
              <p:nvPr/>
            </p:nvSpPr>
            <p:spPr>
              <a:xfrm>
                <a:off x="4410636" y="830229"/>
                <a:ext cx="238912" cy="238912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45" name="Freeform 144">
                <a:extLst>
                  <a:ext uri="{FF2B5EF4-FFF2-40B4-BE49-F238E27FC236}">
                    <a16:creationId xmlns:a16="http://schemas.microsoft.com/office/drawing/2014/main" id="{0A71CCD0-BE2C-FFCF-11A6-B945BF4B9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6945" y="801733"/>
                <a:ext cx="238911" cy="199327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1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13FED9-AB35-B236-4E73-B8F6CC47A16B}"/>
                </a:ext>
              </a:extLst>
            </p:cNvPr>
            <p:cNvSpPr txBox="1"/>
            <p:nvPr/>
          </p:nvSpPr>
          <p:spPr>
            <a:xfrm>
              <a:off x="1418656" y="2424298"/>
              <a:ext cx="310097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복무간 생활비용  개인부담</a:t>
              </a:r>
            </a:p>
          </p:txBody>
        </p:sp>
      </p:grp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16B04656-E48B-41B8-D746-2FA7C7F674BA}"/>
              </a:ext>
            </a:extLst>
          </p:cNvPr>
          <p:cNvSpPr/>
          <p:nvPr/>
        </p:nvSpPr>
        <p:spPr>
          <a:xfrm>
            <a:off x="6685283" y="3744192"/>
            <a:ext cx="44657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 defTabSz="121917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개인 생활 필수품은 봉급으로 개별 구매 중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(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생필품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, 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핸드폰 요금 등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) 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월 약 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15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만원 이상</a:t>
            </a:r>
          </a:p>
          <a:p>
            <a:pPr marL="88900" indent="-88900" defTabSz="121917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외출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,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외박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,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휴가 비용 지출</a:t>
            </a:r>
          </a:p>
        </p:txBody>
      </p:sp>
      <p:grpSp>
        <p:nvGrpSpPr>
          <p:cNvPr id="1024" name="그룹 1023">
            <a:extLst>
              <a:ext uri="{FF2B5EF4-FFF2-40B4-BE49-F238E27FC236}">
                <a16:creationId xmlns:a16="http://schemas.microsoft.com/office/drawing/2014/main" id="{2E61C020-C484-D953-D4D1-BA1D2DEB0081}"/>
              </a:ext>
            </a:extLst>
          </p:cNvPr>
          <p:cNvGrpSpPr/>
          <p:nvPr/>
        </p:nvGrpSpPr>
        <p:grpSpPr>
          <a:xfrm>
            <a:off x="9625162" y="4184821"/>
            <a:ext cx="1796668" cy="2688034"/>
            <a:chOff x="9625162" y="4184821"/>
            <a:chExt cx="1796668" cy="2688034"/>
          </a:xfrm>
        </p:grpSpPr>
        <p:grpSp>
          <p:nvGrpSpPr>
            <p:cNvPr id="62" name="그룹 61">
              <a:extLst>
                <a:ext uri="{FF2B5EF4-FFF2-40B4-BE49-F238E27FC236}">
                  <a16:creationId xmlns:a16="http://schemas.microsoft.com/office/drawing/2014/main" id="{C8FB3AAC-7F3A-C161-8153-6EB002BF2E8A}"/>
                </a:ext>
              </a:extLst>
            </p:cNvPr>
            <p:cNvGrpSpPr/>
            <p:nvPr/>
          </p:nvGrpSpPr>
          <p:grpSpPr>
            <a:xfrm>
              <a:off x="9625162" y="4184821"/>
              <a:ext cx="1796668" cy="2688034"/>
              <a:chOff x="9625162" y="4184821"/>
              <a:chExt cx="1796668" cy="2688034"/>
            </a:xfrm>
          </p:grpSpPr>
          <p:pic>
            <p:nvPicPr>
              <p:cNvPr id="46" name="그림 45">
                <a:extLst>
                  <a:ext uri="{FF2B5EF4-FFF2-40B4-BE49-F238E27FC236}">
                    <a16:creationId xmlns:a16="http://schemas.microsoft.com/office/drawing/2014/main" id="{DE5144FE-0165-DD0F-A9CA-D4148B05CC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14603"/>
              <a:stretch/>
            </p:blipFill>
            <p:spPr>
              <a:xfrm>
                <a:off x="9625162" y="4184821"/>
                <a:ext cx="1796668" cy="2688034"/>
              </a:xfrm>
              <a:prstGeom prst="rect">
                <a:avLst/>
              </a:prstGeom>
            </p:spPr>
          </p:pic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C402C33D-C4E9-0645-2DFB-627BE61A97F9}"/>
                  </a:ext>
                </a:extLst>
              </p:cNvPr>
              <p:cNvSpPr/>
              <p:nvPr/>
            </p:nvSpPr>
            <p:spPr>
              <a:xfrm>
                <a:off x="10775419" y="4250534"/>
                <a:ext cx="111164" cy="165156"/>
              </a:xfrm>
              <a:prstGeom prst="rect">
                <a:avLst/>
              </a:prstGeom>
              <a:solidFill>
                <a:srgbClr val="1D1D1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0BBEDED-5BDE-5EFC-466E-8AC681F48A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3740" y="4233668"/>
              <a:ext cx="165156" cy="165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5" name="그림 1024">
            <a:extLst>
              <a:ext uri="{FF2B5EF4-FFF2-40B4-BE49-F238E27FC236}">
                <a16:creationId xmlns:a16="http://schemas.microsoft.com/office/drawing/2014/main" id="{C5922523-9720-50E2-F7FE-0A79BAE8F8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760757" y="4752088"/>
            <a:ext cx="2567964" cy="407165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5A64281C-1A01-07A8-D4E1-EF419E377DB1}"/>
              </a:ext>
            </a:extLst>
          </p:cNvPr>
          <p:cNvSpPr txBox="1"/>
          <p:nvPr/>
        </p:nvSpPr>
        <p:spPr>
          <a:xfrm>
            <a:off x="1431471" y="5220094"/>
            <a:ext cx="3760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latinLnBrk="1">
              <a:defRPr/>
            </a:pPr>
            <a:r>
              <a:rPr lang="ko-KR" altLang="en-US" sz="1400" spc="-90" dirty="0" smtClean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장교 </a:t>
            </a:r>
            <a:r>
              <a:rPr lang="ko-KR" altLang="en-US" sz="1400" spc="-90" dirty="0" err="1" smtClean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복무시</a:t>
            </a:r>
            <a:r>
              <a:rPr lang="ko-KR" altLang="en-US" sz="1400" spc="-90" dirty="0" smtClean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</a:t>
            </a:r>
            <a:r>
              <a:rPr lang="ko-KR" altLang="en-US" sz="1400" spc="-90" dirty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약 </a:t>
            </a:r>
            <a:r>
              <a:rPr lang="ko-KR" altLang="en-US" sz="1400" spc="-90" dirty="0" smtClean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</a:t>
            </a:r>
            <a:r>
              <a:rPr lang="en-US" altLang="ko-KR" sz="2000" spc="-90" dirty="0" smtClean="0">
                <a:solidFill>
                  <a:srgbClr val="FFFF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1</a:t>
            </a:r>
            <a:r>
              <a:rPr lang="ko-KR" altLang="en-US" sz="2000" spc="-90" dirty="0">
                <a:solidFill>
                  <a:srgbClr val="FFFF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억 </a:t>
            </a:r>
            <a:r>
              <a:rPr lang="en-US" altLang="ko-KR" sz="2000" spc="-90" dirty="0" smtClean="0">
                <a:solidFill>
                  <a:srgbClr val="FFFF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1,265</a:t>
            </a:r>
            <a:r>
              <a:rPr lang="ko-KR" altLang="en-US" sz="2000" spc="-90" dirty="0" smtClean="0">
                <a:solidFill>
                  <a:srgbClr val="FFFF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만원</a:t>
            </a:r>
            <a:r>
              <a:rPr lang="ko-KR" altLang="en-US" sz="1400" spc="-90" dirty="0" smtClean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수혜</a:t>
            </a:r>
            <a:endParaRPr lang="ko-KR" altLang="en-US" sz="1400" spc="-90" dirty="0">
              <a:solidFill>
                <a:schemeClr val="bg1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8A2BA130-DB59-9D4F-D456-9D44814C5CFA}"/>
              </a:ext>
            </a:extLst>
          </p:cNvPr>
          <p:cNvSpPr txBox="1"/>
          <p:nvPr/>
        </p:nvSpPr>
        <p:spPr>
          <a:xfrm>
            <a:off x="7017478" y="5208122"/>
            <a:ext cx="25506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latinLnBrk="1">
              <a:defRPr/>
            </a:pPr>
            <a:r>
              <a:rPr lang="ko-KR" altLang="en-US" sz="1400" spc="-90" dirty="0" smtClean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병 </a:t>
            </a:r>
            <a:r>
              <a:rPr lang="ko-KR" altLang="en-US" sz="1400" spc="-90" dirty="0" err="1" smtClean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복무시</a:t>
            </a:r>
            <a:r>
              <a:rPr lang="ko-KR" altLang="en-US" sz="1400" spc="-90" dirty="0" smtClean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 </a:t>
            </a:r>
            <a:r>
              <a:rPr lang="en-US" altLang="ko-KR" sz="2000" spc="-90" dirty="0" smtClean="0">
                <a:solidFill>
                  <a:srgbClr val="FFFF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3,933</a:t>
            </a:r>
            <a:r>
              <a:rPr lang="ko-KR" altLang="en-US" sz="2000" spc="-90" dirty="0">
                <a:solidFill>
                  <a:srgbClr val="FFFF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만원</a:t>
            </a:r>
            <a:r>
              <a:rPr lang="ko-KR" altLang="en-US" sz="1400" spc="-90" dirty="0">
                <a:solidFill>
                  <a:srgbClr val="FFFF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</a:t>
            </a:r>
            <a:r>
              <a:rPr lang="ko-KR" altLang="en-US" sz="1400" spc="-90" dirty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수혜</a:t>
            </a:r>
          </a:p>
        </p:txBody>
      </p:sp>
    </p:spTree>
    <p:extLst>
      <p:ext uri="{BB962C8B-B14F-4D97-AF65-F5344CB8AC3E}">
        <p14:creationId xmlns:p14="http://schemas.microsoft.com/office/powerpoint/2010/main" val="26832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>
            <a:extLst>
              <a:ext uri="{FF2B5EF4-FFF2-40B4-BE49-F238E27FC236}">
                <a16:creationId xmlns:a16="http://schemas.microsoft.com/office/drawing/2014/main" id="{BC736508-ED77-911F-8525-62ED94D6B21D}"/>
              </a:ext>
            </a:extLst>
          </p:cNvPr>
          <p:cNvSpPr/>
          <p:nvPr/>
        </p:nvSpPr>
        <p:spPr>
          <a:xfrm>
            <a:off x="706128" y="1106983"/>
            <a:ext cx="793816" cy="983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600" spc="-90" dirty="0">
                <a:solidFill>
                  <a:schemeClr val="bg1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장교</a:t>
            </a:r>
          </a:p>
        </p:txBody>
      </p:sp>
      <p:sp>
        <p:nvSpPr>
          <p:cNvPr id="50" name="화살표: 갈매기형 수장 49">
            <a:extLst>
              <a:ext uri="{FF2B5EF4-FFF2-40B4-BE49-F238E27FC236}">
                <a16:creationId xmlns:a16="http://schemas.microsoft.com/office/drawing/2014/main" id="{2C5B69D8-1B80-0762-DA5B-E7FAE6037742}"/>
              </a:ext>
            </a:extLst>
          </p:cNvPr>
          <p:cNvSpPr/>
          <p:nvPr/>
        </p:nvSpPr>
        <p:spPr>
          <a:xfrm>
            <a:off x="1708759" y="168286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51" name="화살표: 갈매기형 수장 50">
            <a:extLst>
              <a:ext uri="{FF2B5EF4-FFF2-40B4-BE49-F238E27FC236}">
                <a16:creationId xmlns:a16="http://schemas.microsoft.com/office/drawing/2014/main" id="{8A4F347F-89C7-F6CE-34C5-FB1962A913B1}"/>
              </a:ext>
            </a:extLst>
          </p:cNvPr>
          <p:cNvSpPr/>
          <p:nvPr/>
        </p:nvSpPr>
        <p:spPr>
          <a:xfrm>
            <a:off x="1890900" y="1682869"/>
            <a:ext cx="188329" cy="150807"/>
          </a:xfrm>
          <a:prstGeom prst="chevron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59" name="화살표: 갈매기형 수장 58">
            <a:extLst>
              <a:ext uri="{FF2B5EF4-FFF2-40B4-BE49-F238E27FC236}">
                <a16:creationId xmlns:a16="http://schemas.microsoft.com/office/drawing/2014/main" id="{DFE79E3E-C7C6-4180-ACFD-E9EC389C8FE6}"/>
              </a:ext>
            </a:extLst>
          </p:cNvPr>
          <p:cNvSpPr/>
          <p:nvPr/>
        </p:nvSpPr>
        <p:spPr>
          <a:xfrm>
            <a:off x="2073040" y="168286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68" name="화살표: 갈매기형 수장 67">
            <a:extLst>
              <a:ext uri="{FF2B5EF4-FFF2-40B4-BE49-F238E27FC236}">
                <a16:creationId xmlns:a16="http://schemas.microsoft.com/office/drawing/2014/main" id="{2DE73914-EAAC-1340-70E5-C0DE76BE8B0A}"/>
              </a:ext>
            </a:extLst>
          </p:cNvPr>
          <p:cNvSpPr/>
          <p:nvPr/>
        </p:nvSpPr>
        <p:spPr>
          <a:xfrm>
            <a:off x="2255181" y="168286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81" name="화살표: 갈매기형 수장 80">
            <a:extLst>
              <a:ext uri="{FF2B5EF4-FFF2-40B4-BE49-F238E27FC236}">
                <a16:creationId xmlns:a16="http://schemas.microsoft.com/office/drawing/2014/main" id="{91267212-130E-3D82-EAFB-9CE69003D4E9}"/>
              </a:ext>
            </a:extLst>
          </p:cNvPr>
          <p:cNvSpPr/>
          <p:nvPr/>
        </p:nvSpPr>
        <p:spPr>
          <a:xfrm>
            <a:off x="2437322" y="168286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82" name="화살표: 갈매기형 수장 81">
            <a:extLst>
              <a:ext uri="{FF2B5EF4-FFF2-40B4-BE49-F238E27FC236}">
                <a16:creationId xmlns:a16="http://schemas.microsoft.com/office/drawing/2014/main" id="{36600932-0294-A5B1-37CB-22998752A88A}"/>
              </a:ext>
            </a:extLst>
          </p:cNvPr>
          <p:cNvSpPr/>
          <p:nvPr/>
        </p:nvSpPr>
        <p:spPr>
          <a:xfrm>
            <a:off x="2619463" y="168286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83" name="화살표: 갈매기형 수장 82">
            <a:extLst>
              <a:ext uri="{FF2B5EF4-FFF2-40B4-BE49-F238E27FC236}">
                <a16:creationId xmlns:a16="http://schemas.microsoft.com/office/drawing/2014/main" id="{FBBDAE53-F9FB-0829-A7E4-C884A7EE8A3F}"/>
              </a:ext>
            </a:extLst>
          </p:cNvPr>
          <p:cNvSpPr/>
          <p:nvPr/>
        </p:nvSpPr>
        <p:spPr>
          <a:xfrm>
            <a:off x="2801603" y="1682869"/>
            <a:ext cx="188329" cy="150807"/>
          </a:xfrm>
          <a:prstGeom prst="chevron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84" name="화살표: 갈매기형 수장 83">
            <a:extLst>
              <a:ext uri="{FF2B5EF4-FFF2-40B4-BE49-F238E27FC236}">
                <a16:creationId xmlns:a16="http://schemas.microsoft.com/office/drawing/2014/main" id="{18B24BA0-200B-339E-0573-B77E18A1DFF5}"/>
              </a:ext>
            </a:extLst>
          </p:cNvPr>
          <p:cNvSpPr/>
          <p:nvPr/>
        </p:nvSpPr>
        <p:spPr>
          <a:xfrm>
            <a:off x="2983744" y="168286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85" name="화살표: 갈매기형 수장 84">
            <a:extLst>
              <a:ext uri="{FF2B5EF4-FFF2-40B4-BE49-F238E27FC236}">
                <a16:creationId xmlns:a16="http://schemas.microsoft.com/office/drawing/2014/main" id="{F590C08F-81D6-FCFC-8862-0166BFB71D6B}"/>
              </a:ext>
            </a:extLst>
          </p:cNvPr>
          <p:cNvSpPr/>
          <p:nvPr/>
        </p:nvSpPr>
        <p:spPr>
          <a:xfrm>
            <a:off x="3165885" y="168286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86" name="화살표: 갈매기형 수장 85">
            <a:extLst>
              <a:ext uri="{FF2B5EF4-FFF2-40B4-BE49-F238E27FC236}">
                <a16:creationId xmlns:a16="http://schemas.microsoft.com/office/drawing/2014/main" id="{40D3E3E1-9596-3121-E4B6-77A8BF7294D6}"/>
              </a:ext>
            </a:extLst>
          </p:cNvPr>
          <p:cNvSpPr/>
          <p:nvPr/>
        </p:nvSpPr>
        <p:spPr>
          <a:xfrm>
            <a:off x="3348026" y="168286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87" name="화살표: 갈매기형 수장 86">
            <a:extLst>
              <a:ext uri="{FF2B5EF4-FFF2-40B4-BE49-F238E27FC236}">
                <a16:creationId xmlns:a16="http://schemas.microsoft.com/office/drawing/2014/main" id="{8E950AD4-40D7-9DC8-4978-EBB272B426D1}"/>
              </a:ext>
            </a:extLst>
          </p:cNvPr>
          <p:cNvSpPr/>
          <p:nvPr/>
        </p:nvSpPr>
        <p:spPr>
          <a:xfrm>
            <a:off x="3530166" y="168286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88" name="화살표: 갈매기형 수장 87">
            <a:extLst>
              <a:ext uri="{FF2B5EF4-FFF2-40B4-BE49-F238E27FC236}">
                <a16:creationId xmlns:a16="http://schemas.microsoft.com/office/drawing/2014/main" id="{1652D1A9-4C33-57AC-750F-33F5B721A280}"/>
              </a:ext>
            </a:extLst>
          </p:cNvPr>
          <p:cNvSpPr/>
          <p:nvPr/>
        </p:nvSpPr>
        <p:spPr>
          <a:xfrm>
            <a:off x="3712307" y="168286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89" name="화살표: 갈매기형 수장 88">
            <a:extLst>
              <a:ext uri="{FF2B5EF4-FFF2-40B4-BE49-F238E27FC236}">
                <a16:creationId xmlns:a16="http://schemas.microsoft.com/office/drawing/2014/main" id="{053CD3C1-42E3-A5A5-1C46-B87224157420}"/>
              </a:ext>
            </a:extLst>
          </p:cNvPr>
          <p:cNvSpPr/>
          <p:nvPr/>
        </p:nvSpPr>
        <p:spPr>
          <a:xfrm>
            <a:off x="3894448" y="1682869"/>
            <a:ext cx="188329" cy="150807"/>
          </a:xfrm>
          <a:prstGeom prst="chevron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90" name="화살표: 갈매기형 수장 89">
            <a:extLst>
              <a:ext uri="{FF2B5EF4-FFF2-40B4-BE49-F238E27FC236}">
                <a16:creationId xmlns:a16="http://schemas.microsoft.com/office/drawing/2014/main" id="{D9D1B1BF-9674-B83E-206A-F0492E4EB8F0}"/>
              </a:ext>
            </a:extLst>
          </p:cNvPr>
          <p:cNvSpPr/>
          <p:nvPr/>
        </p:nvSpPr>
        <p:spPr>
          <a:xfrm>
            <a:off x="4076588" y="168286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91" name="화살표: 갈매기형 수장 90">
            <a:extLst>
              <a:ext uri="{FF2B5EF4-FFF2-40B4-BE49-F238E27FC236}">
                <a16:creationId xmlns:a16="http://schemas.microsoft.com/office/drawing/2014/main" id="{28AE2118-9294-7708-9DBF-6631F781F627}"/>
              </a:ext>
            </a:extLst>
          </p:cNvPr>
          <p:cNvSpPr/>
          <p:nvPr/>
        </p:nvSpPr>
        <p:spPr>
          <a:xfrm>
            <a:off x="4258729" y="168286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92" name="화살표: 갈매기형 수장 91">
            <a:extLst>
              <a:ext uri="{FF2B5EF4-FFF2-40B4-BE49-F238E27FC236}">
                <a16:creationId xmlns:a16="http://schemas.microsoft.com/office/drawing/2014/main" id="{489C690E-CD9A-8A4D-4BC7-FFDBB9FC60F3}"/>
              </a:ext>
            </a:extLst>
          </p:cNvPr>
          <p:cNvSpPr/>
          <p:nvPr/>
        </p:nvSpPr>
        <p:spPr>
          <a:xfrm>
            <a:off x="4440870" y="168286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93" name="화살표: 갈매기형 수장 92">
            <a:extLst>
              <a:ext uri="{FF2B5EF4-FFF2-40B4-BE49-F238E27FC236}">
                <a16:creationId xmlns:a16="http://schemas.microsoft.com/office/drawing/2014/main" id="{344D7128-5949-CC8B-7BCA-E16974DCE7C1}"/>
              </a:ext>
            </a:extLst>
          </p:cNvPr>
          <p:cNvSpPr/>
          <p:nvPr/>
        </p:nvSpPr>
        <p:spPr>
          <a:xfrm>
            <a:off x="4623011" y="168286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94" name="화살표: 갈매기형 수장 93">
            <a:extLst>
              <a:ext uri="{FF2B5EF4-FFF2-40B4-BE49-F238E27FC236}">
                <a16:creationId xmlns:a16="http://schemas.microsoft.com/office/drawing/2014/main" id="{80C80F80-E07B-FA33-E101-9A849E62B420}"/>
              </a:ext>
            </a:extLst>
          </p:cNvPr>
          <p:cNvSpPr/>
          <p:nvPr/>
        </p:nvSpPr>
        <p:spPr>
          <a:xfrm>
            <a:off x="4805151" y="168286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95" name="화살표: 갈매기형 수장 94">
            <a:extLst>
              <a:ext uri="{FF2B5EF4-FFF2-40B4-BE49-F238E27FC236}">
                <a16:creationId xmlns:a16="http://schemas.microsoft.com/office/drawing/2014/main" id="{48405602-1DC6-79E0-7E53-3FC4D098611C}"/>
              </a:ext>
            </a:extLst>
          </p:cNvPr>
          <p:cNvSpPr/>
          <p:nvPr/>
        </p:nvSpPr>
        <p:spPr>
          <a:xfrm>
            <a:off x="4987292" y="168286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96" name="화살표: 갈매기형 수장 95">
            <a:extLst>
              <a:ext uri="{FF2B5EF4-FFF2-40B4-BE49-F238E27FC236}">
                <a16:creationId xmlns:a16="http://schemas.microsoft.com/office/drawing/2014/main" id="{C6509E8E-7B70-A23D-5840-1A522BFBD3BB}"/>
              </a:ext>
            </a:extLst>
          </p:cNvPr>
          <p:cNvSpPr/>
          <p:nvPr/>
        </p:nvSpPr>
        <p:spPr>
          <a:xfrm>
            <a:off x="5169433" y="1682869"/>
            <a:ext cx="188329" cy="150807"/>
          </a:xfrm>
          <a:prstGeom prst="chevron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97" name="화살표: 갈매기형 수장 96">
            <a:extLst>
              <a:ext uri="{FF2B5EF4-FFF2-40B4-BE49-F238E27FC236}">
                <a16:creationId xmlns:a16="http://schemas.microsoft.com/office/drawing/2014/main" id="{998888C4-358A-0185-A03D-BDA19167C4F0}"/>
              </a:ext>
            </a:extLst>
          </p:cNvPr>
          <p:cNvSpPr/>
          <p:nvPr/>
        </p:nvSpPr>
        <p:spPr>
          <a:xfrm>
            <a:off x="5351574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/>
              </a:solidFill>
            </a:endParaRPr>
          </a:p>
        </p:txBody>
      </p:sp>
      <p:sp>
        <p:nvSpPr>
          <p:cNvPr id="98" name="화살표: 갈매기형 수장 97">
            <a:extLst>
              <a:ext uri="{FF2B5EF4-FFF2-40B4-BE49-F238E27FC236}">
                <a16:creationId xmlns:a16="http://schemas.microsoft.com/office/drawing/2014/main" id="{E0F45C24-FE38-01ED-1E79-D773F405A6AF}"/>
              </a:ext>
            </a:extLst>
          </p:cNvPr>
          <p:cNvSpPr/>
          <p:nvPr/>
        </p:nvSpPr>
        <p:spPr>
          <a:xfrm>
            <a:off x="5533714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99" name="화살표: 갈매기형 수장 98">
            <a:extLst>
              <a:ext uri="{FF2B5EF4-FFF2-40B4-BE49-F238E27FC236}">
                <a16:creationId xmlns:a16="http://schemas.microsoft.com/office/drawing/2014/main" id="{0EAB892D-4B33-4DE6-685A-A5B5691FF9C7}"/>
              </a:ext>
            </a:extLst>
          </p:cNvPr>
          <p:cNvSpPr/>
          <p:nvPr/>
        </p:nvSpPr>
        <p:spPr>
          <a:xfrm>
            <a:off x="5715855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00" name="화살표: 갈매기형 수장 99">
            <a:extLst>
              <a:ext uri="{FF2B5EF4-FFF2-40B4-BE49-F238E27FC236}">
                <a16:creationId xmlns:a16="http://schemas.microsoft.com/office/drawing/2014/main" id="{85F19D86-5F14-FCB9-0FC8-0ECBB6988112}"/>
              </a:ext>
            </a:extLst>
          </p:cNvPr>
          <p:cNvSpPr/>
          <p:nvPr/>
        </p:nvSpPr>
        <p:spPr>
          <a:xfrm>
            <a:off x="5897996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01" name="화살표: 갈매기형 수장 100">
            <a:extLst>
              <a:ext uri="{FF2B5EF4-FFF2-40B4-BE49-F238E27FC236}">
                <a16:creationId xmlns:a16="http://schemas.microsoft.com/office/drawing/2014/main" id="{6610A5F5-F2F8-7FBB-569F-1628DFCBADEA}"/>
              </a:ext>
            </a:extLst>
          </p:cNvPr>
          <p:cNvSpPr/>
          <p:nvPr/>
        </p:nvSpPr>
        <p:spPr>
          <a:xfrm>
            <a:off x="6080137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02" name="화살표: 갈매기형 수장 101">
            <a:extLst>
              <a:ext uri="{FF2B5EF4-FFF2-40B4-BE49-F238E27FC236}">
                <a16:creationId xmlns:a16="http://schemas.microsoft.com/office/drawing/2014/main" id="{9142487A-707F-E18C-C888-E154FB929964}"/>
              </a:ext>
            </a:extLst>
          </p:cNvPr>
          <p:cNvSpPr/>
          <p:nvPr/>
        </p:nvSpPr>
        <p:spPr>
          <a:xfrm>
            <a:off x="6262277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03" name="화살표: 갈매기형 수장 102">
            <a:extLst>
              <a:ext uri="{FF2B5EF4-FFF2-40B4-BE49-F238E27FC236}">
                <a16:creationId xmlns:a16="http://schemas.microsoft.com/office/drawing/2014/main" id="{F7041B0C-3867-1D57-9911-9176990182CF}"/>
              </a:ext>
            </a:extLst>
          </p:cNvPr>
          <p:cNvSpPr/>
          <p:nvPr/>
        </p:nvSpPr>
        <p:spPr>
          <a:xfrm>
            <a:off x="6444418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04" name="화살표: 갈매기형 수장 103">
            <a:extLst>
              <a:ext uri="{FF2B5EF4-FFF2-40B4-BE49-F238E27FC236}">
                <a16:creationId xmlns:a16="http://schemas.microsoft.com/office/drawing/2014/main" id="{444CB7AC-BD58-FEE7-FEC5-179F4745A6FA}"/>
              </a:ext>
            </a:extLst>
          </p:cNvPr>
          <p:cNvSpPr/>
          <p:nvPr/>
        </p:nvSpPr>
        <p:spPr>
          <a:xfrm>
            <a:off x="6626559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05" name="화살표: 갈매기형 수장 104">
            <a:extLst>
              <a:ext uri="{FF2B5EF4-FFF2-40B4-BE49-F238E27FC236}">
                <a16:creationId xmlns:a16="http://schemas.microsoft.com/office/drawing/2014/main" id="{32065F5B-B691-9E7C-C53C-AE1A9191F98A}"/>
              </a:ext>
            </a:extLst>
          </p:cNvPr>
          <p:cNvSpPr/>
          <p:nvPr/>
        </p:nvSpPr>
        <p:spPr>
          <a:xfrm>
            <a:off x="6808699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06" name="화살표: 갈매기형 수장 105">
            <a:extLst>
              <a:ext uri="{FF2B5EF4-FFF2-40B4-BE49-F238E27FC236}">
                <a16:creationId xmlns:a16="http://schemas.microsoft.com/office/drawing/2014/main" id="{E5669E46-59E8-003F-238E-CEEE1B3457D6}"/>
              </a:ext>
            </a:extLst>
          </p:cNvPr>
          <p:cNvSpPr/>
          <p:nvPr/>
        </p:nvSpPr>
        <p:spPr>
          <a:xfrm>
            <a:off x="6990840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07" name="화살표: 갈매기형 수장 106">
            <a:extLst>
              <a:ext uri="{FF2B5EF4-FFF2-40B4-BE49-F238E27FC236}">
                <a16:creationId xmlns:a16="http://schemas.microsoft.com/office/drawing/2014/main" id="{EEB16EE2-5639-12A6-F95C-018A166B5082}"/>
              </a:ext>
            </a:extLst>
          </p:cNvPr>
          <p:cNvSpPr/>
          <p:nvPr/>
        </p:nvSpPr>
        <p:spPr>
          <a:xfrm>
            <a:off x="7172981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08" name="화살표: 갈매기형 수장 107">
            <a:extLst>
              <a:ext uri="{FF2B5EF4-FFF2-40B4-BE49-F238E27FC236}">
                <a16:creationId xmlns:a16="http://schemas.microsoft.com/office/drawing/2014/main" id="{00AB75D8-1A83-4490-AB48-08628EC7AF09}"/>
              </a:ext>
            </a:extLst>
          </p:cNvPr>
          <p:cNvSpPr/>
          <p:nvPr/>
        </p:nvSpPr>
        <p:spPr>
          <a:xfrm>
            <a:off x="7355122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09" name="화살표: 갈매기형 수장 108">
            <a:extLst>
              <a:ext uri="{FF2B5EF4-FFF2-40B4-BE49-F238E27FC236}">
                <a16:creationId xmlns:a16="http://schemas.microsoft.com/office/drawing/2014/main" id="{BE5D9932-B0FC-6D9A-A5A7-477792AAC07E}"/>
              </a:ext>
            </a:extLst>
          </p:cNvPr>
          <p:cNvSpPr/>
          <p:nvPr/>
        </p:nvSpPr>
        <p:spPr>
          <a:xfrm>
            <a:off x="7537262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10" name="화살표: 갈매기형 수장 109">
            <a:extLst>
              <a:ext uri="{FF2B5EF4-FFF2-40B4-BE49-F238E27FC236}">
                <a16:creationId xmlns:a16="http://schemas.microsoft.com/office/drawing/2014/main" id="{8C59999A-C366-232E-7F85-76774F5A3207}"/>
              </a:ext>
            </a:extLst>
          </p:cNvPr>
          <p:cNvSpPr/>
          <p:nvPr/>
        </p:nvSpPr>
        <p:spPr>
          <a:xfrm>
            <a:off x="7719403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11" name="화살표: 갈매기형 수장 110">
            <a:extLst>
              <a:ext uri="{FF2B5EF4-FFF2-40B4-BE49-F238E27FC236}">
                <a16:creationId xmlns:a16="http://schemas.microsoft.com/office/drawing/2014/main" id="{EF734155-D45A-D532-60EE-0436B0551CE4}"/>
              </a:ext>
            </a:extLst>
          </p:cNvPr>
          <p:cNvSpPr/>
          <p:nvPr/>
        </p:nvSpPr>
        <p:spPr>
          <a:xfrm>
            <a:off x="7901544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12" name="화살표: 갈매기형 수장 111">
            <a:extLst>
              <a:ext uri="{FF2B5EF4-FFF2-40B4-BE49-F238E27FC236}">
                <a16:creationId xmlns:a16="http://schemas.microsoft.com/office/drawing/2014/main" id="{CD0C1819-8735-3EDA-0B03-D3AFDC33A824}"/>
              </a:ext>
            </a:extLst>
          </p:cNvPr>
          <p:cNvSpPr/>
          <p:nvPr/>
        </p:nvSpPr>
        <p:spPr>
          <a:xfrm>
            <a:off x="8083685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13" name="화살표: 갈매기형 수장 112">
            <a:extLst>
              <a:ext uri="{FF2B5EF4-FFF2-40B4-BE49-F238E27FC236}">
                <a16:creationId xmlns:a16="http://schemas.microsoft.com/office/drawing/2014/main" id="{24A74CEF-A24C-372F-EA52-7D3563716154}"/>
              </a:ext>
            </a:extLst>
          </p:cNvPr>
          <p:cNvSpPr/>
          <p:nvPr/>
        </p:nvSpPr>
        <p:spPr>
          <a:xfrm>
            <a:off x="8265825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14" name="화살표: 갈매기형 수장 113">
            <a:extLst>
              <a:ext uri="{FF2B5EF4-FFF2-40B4-BE49-F238E27FC236}">
                <a16:creationId xmlns:a16="http://schemas.microsoft.com/office/drawing/2014/main" id="{4D107331-B835-71E3-CDF6-01DCD34CC5BD}"/>
              </a:ext>
            </a:extLst>
          </p:cNvPr>
          <p:cNvSpPr/>
          <p:nvPr/>
        </p:nvSpPr>
        <p:spPr>
          <a:xfrm>
            <a:off x="8447966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15" name="화살표: 갈매기형 수장 114">
            <a:extLst>
              <a:ext uri="{FF2B5EF4-FFF2-40B4-BE49-F238E27FC236}">
                <a16:creationId xmlns:a16="http://schemas.microsoft.com/office/drawing/2014/main" id="{6FB6E3B2-37E6-A9AA-4984-E9E750E602D4}"/>
              </a:ext>
            </a:extLst>
          </p:cNvPr>
          <p:cNvSpPr/>
          <p:nvPr/>
        </p:nvSpPr>
        <p:spPr>
          <a:xfrm>
            <a:off x="8630107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16" name="화살표: 갈매기형 수장 115">
            <a:extLst>
              <a:ext uri="{FF2B5EF4-FFF2-40B4-BE49-F238E27FC236}">
                <a16:creationId xmlns:a16="http://schemas.microsoft.com/office/drawing/2014/main" id="{CADCC566-9585-16F6-6919-066964788D79}"/>
              </a:ext>
            </a:extLst>
          </p:cNvPr>
          <p:cNvSpPr/>
          <p:nvPr/>
        </p:nvSpPr>
        <p:spPr>
          <a:xfrm>
            <a:off x="8812247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17" name="화살표: 갈매기형 수장 116">
            <a:extLst>
              <a:ext uri="{FF2B5EF4-FFF2-40B4-BE49-F238E27FC236}">
                <a16:creationId xmlns:a16="http://schemas.microsoft.com/office/drawing/2014/main" id="{22E1F947-502B-37E6-1D4A-860B31978593}"/>
              </a:ext>
            </a:extLst>
          </p:cNvPr>
          <p:cNvSpPr/>
          <p:nvPr/>
        </p:nvSpPr>
        <p:spPr>
          <a:xfrm>
            <a:off x="8994388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18" name="화살표: 갈매기형 수장 117">
            <a:extLst>
              <a:ext uri="{FF2B5EF4-FFF2-40B4-BE49-F238E27FC236}">
                <a16:creationId xmlns:a16="http://schemas.microsoft.com/office/drawing/2014/main" id="{F76DE9D1-DDAB-A0D1-5AAA-9A10285DE061}"/>
              </a:ext>
            </a:extLst>
          </p:cNvPr>
          <p:cNvSpPr/>
          <p:nvPr/>
        </p:nvSpPr>
        <p:spPr>
          <a:xfrm>
            <a:off x="9176529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19" name="화살표: 갈매기형 수장 118">
            <a:extLst>
              <a:ext uri="{FF2B5EF4-FFF2-40B4-BE49-F238E27FC236}">
                <a16:creationId xmlns:a16="http://schemas.microsoft.com/office/drawing/2014/main" id="{28332D67-45A8-FC96-141F-416C132616ED}"/>
              </a:ext>
            </a:extLst>
          </p:cNvPr>
          <p:cNvSpPr/>
          <p:nvPr/>
        </p:nvSpPr>
        <p:spPr>
          <a:xfrm>
            <a:off x="9358670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20" name="화살표: 갈매기형 수장 119">
            <a:extLst>
              <a:ext uri="{FF2B5EF4-FFF2-40B4-BE49-F238E27FC236}">
                <a16:creationId xmlns:a16="http://schemas.microsoft.com/office/drawing/2014/main" id="{5ECC210B-E967-E521-87B2-EF2042027BE5}"/>
              </a:ext>
            </a:extLst>
          </p:cNvPr>
          <p:cNvSpPr/>
          <p:nvPr/>
        </p:nvSpPr>
        <p:spPr>
          <a:xfrm>
            <a:off x="9540810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21" name="화살표: 갈매기형 수장 120">
            <a:extLst>
              <a:ext uri="{FF2B5EF4-FFF2-40B4-BE49-F238E27FC236}">
                <a16:creationId xmlns:a16="http://schemas.microsoft.com/office/drawing/2014/main" id="{5B6439B7-26FA-CBFB-DD1A-25AE645E4164}"/>
              </a:ext>
            </a:extLst>
          </p:cNvPr>
          <p:cNvSpPr/>
          <p:nvPr/>
        </p:nvSpPr>
        <p:spPr>
          <a:xfrm>
            <a:off x="9722951" y="168286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22" name="화살표: 갈매기형 수장 121">
            <a:extLst>
              <a:ext uri="{FF2B5EF4-FFF2-40B4-BE49-F238E27FC236}">
                <a16:creationId xmlns:a16="http://schemas.microsoft.com/office/drawing/2014/main" id="{22101EA5-06A2-40D6-FA49-868A63D663CE}"/>
              </a:ext>
            </a:extLst>
          </p:cNvPr>
          <p:cNvSpPr/>
          <p:nvPr/>
        </p:nvSpPr>
        <p:spPr>
          <a:xfrm>
            <a:off x="9905092" y="1682869"/>
            <a:ext cx="188329" cy="150807"/>
          </a:xfrm>
          <a:prstGeom prst="chevron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23" name="화살표: 갈매기형 수장 122">
            <a:extLst>
              <a:ext uri="{FF2B5EF4-FFF2-40B4-BE49-F238E27FC236}">
                <a16:creationId xmlns:a16="http://schemas.microsoft.com/office/drawing/2014/main" id="{F29CB91F-4566-7166-8B68-BBAC04FB4FFE}"/>
              </a:ext>
            </a:extLst>
          </p:cNvPr>
          <p:cNvSpPr/>
          <p:nvPr/>
        </p:nvSpPr>
        <p:spPr>
          <a:xfrm>
            <a:off x="10087233" y="168286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24" name="화살표: 갈매기형 수장 123">
            <a:extLst>
              <a:ext uri="{FF2B5EF4-FFF2-40B4-BE49-F238E27FC236}">
                <a16:creationId xmlns:a16="http://schemas.microsoft.com/office/drawing/2014/main" id="{C1AAB3F8-C66D-1440-E696-DD7A2BA8CFFA}"/>
              </a:ext>
            </a:extLst>
          </p:cNvPr>
          <p:cNvSpPr/>
          <p:nvPr/>
        </p:nvSpPr>
        <p:spPr>
          <a:xfrm>
            <a:off x="10269373" y="168286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grpSp>
        <p:nvGrpSpPr>
          <p:cNvPr id="145" name="그룹 144">
            <a:extLst>
              <a:ext uri="{FF2B5EF4-FFF2-40B4-BE49-F238E27FC236}">
                <a16:creationId xmlns:a16="http://schemas.microsoft.com/office/drawing/2014/main" id="{C4EBAEBB-E1EF-F2BE-A75E-320531EDD70D}"/>
              </a:ext>
            </a:extLst>
          </p:cNvPr>
          <p:cNvGrpSpPr/>
          <p:nvPr/>
        </p:nvGrpSpPr>
        <p:grpSpPr>
          <a:xfrm>
            <a:off x="1911606" y="1224325"/>
            <a:ext cx="1025131" cy="642569"/>
            <a:chOff x="1858292" y="1447458"/>
            <a:chExt cx="848158" cy="583129"/>
          </a:xfrm>
        </p:grpSpPr>
        <p:sp>
          <p:nvSpPr>
            <p:cNvPr id="144" name="직사각형 143">
              <a:extLst>
                <a:ext uri="{FF2B5EF4-FFF2-40B4-BE49-F238E27FC236}">
                  <a16:creationId xmlns:a16="http://schemas.microsoft.com/office/drawing/2014/main" id="{E8694FED-B930-6269-E513-36A276DDEC43}"/>
                </a:ext>
              </a:extLst>
            </p:cNvPr>
            <p:cNvSpPr/>
            <p:nvPr/>
          </p:nvSpPr>
          <p:spPr>
            <a:xfrm>
              <a:off x="1858292" y="1471975"/>
              <a:ext cx="848158" cy="5586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altLang="ko-KR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2</a:t>
              </a: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학년 겨울방학</a:t>
              </a:r>
              <a:endParaRPr lang="en-US" altLang="ko-KR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endParaRPr>
            </a:p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altLang="ko-KR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(</a:t>
              </a:r>
              <a:r>
                <a:rPr lang="ko-KR" altLang="en-US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군사훈련</a:t>
              </a:r>
              <a:r>
                <a:rPr lang="en-US" altLang="ko-KR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)</a:t>
              </a:r>
            </a:p>
          </p:txBody>
        </p:sp>
        <p:cxnSp>
          <p:nvCxnSpPr>
            <p:cNvPr id="143" name="직선 연결선 142">
              <a:extLst>
                <a:ext uri="{FF2B5EF4-FFF2-40B4-BE49-F238E27FC236}">
                  <a16:creationId xmlns:a16="http://schemas.microsoft.com/office/drawing/2014/main" id="{6874D72F-F18C-CB3B-F5B5-1DB410B515DE}"/>
                </a:ext>
              </a:extLst>
            </p:cNvPr>
            <p:cNvCxnSpPr/>
            <p:nvPr/>
          </p:nvCxnSpPr>
          <p:spPr>
            <a:xfrm>
              <a:off x="1878005" y="1447458"/>
              <a:ext cx="0" cy="424080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그룹 145">
            <a:extLst>
              <a:ext uri="{FF2B5EF4-FFF2-40B4-BE49-F238E27FC236}">
                <a16:creationId xmlns:a16="http://schemas.microsoft.com/office/drawing/2014/main" id="{1F127646-B697-66DD-0642-19C32D4A8552}"/>
              </a:ext>
            </a:extLst>
          </p:cNvPr>
          <p:cNvGrpSpPr/>
          <p:nvPr/>
        </p:nvGrpSpPr>
        <p:grpSpPr>
          <a:xfrm>
            <a:off x="2859339" y="1219465"/>
            <a:ext cx="1025131" cy="642569"/>
            <a:chOff x="1858292" y="1447458"/>
            <a:chExt cx="848158" cy="583129"/>
          </a:xfrm>
        </p:grpSpPr>
        <p:sp>
          <p:nvSpPr>
            <p:cNvPr id="147" name="직사각형 146">
              <a:extLst>
                <a:ext uri="{FF2B5EF4-FFF2-40B4-BE49-F238E27FC236}">
                  <a16:creationId xmlns:a16="http://schemas.microsoft.com/office/drawing/2014/main" id="{8F2F40E6-6CBD-7E2A-559E-4EC610FDA791}"/>
                </a:ext>
              </a:extLst>
            </p:cNvPr>
            <p:cNvSpPr/>
            <p:nvPr/>
          </p:nvSpPr>
          <p:spPr>
            <a:xfrm>
              <a:off x="1858292" y="1471975"/>
              <a:ext cx="848158" cy="5586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altLang="ko-KR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3</a:t>
              </a: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학년 여름방학</a:t>
              </a:r>
              <a:endParaRPr lang="en-US" altLang="ko-KR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endParaRPr>
            </a:p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altLang="ko-KR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(</a:t>
              </a:r>
              <a:r>
                <a:rPr lang="ko-KR" altLang="en-US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군사훈련</a:t>
              </a:r>
              <a:r>
                <a:rPr lang="en-US" altLang="ko-KR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)</a:t>
              </a:r>
            </a:p>
          </p:txBody>
        </p:sp>
        <p:cxnSp>
          <p:nvCxnSpPr>
            <p:cNvPr id="148" name="직선 연결선 147">
              <a:extLst>
                <a:ext uri="{FF2B5EF4-FFF2-40B4-BE49-F238E27FC236}">
                  <a16:creationId xmlns:a16="http://schemas.microsoft.com/office/drawing/2014/main" id="{FF5169E2-6E17-3ECE-86A4-F5FAB2BDA979}"/>
                </a:ext>
              </a:extLst>
            </p:cNvPr>
            <p:cNvCxnSpPr/>
            <p:nvPr/>
          </p:nvCxnSpPr>
          <p:spPr>
            <a:xfrm>
              <a:off x="1878005" y="1447458"/>
              <a:ext cx="0" cy="424080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그룹 148">
            <a:extLst>
              <a:ext uri="{FF2B5EF4-FFF2-40B4-BE49-F238E27FC236}">
                <a16:creationId xmlns:a16="http://schemas.microsoft.com/office/drawing/2014/main" id="{0DE57DA2-AB16-E91C-7448-2EB7211C7FA4}"/>
              </a:ext>
            </a:extLst>
          </p:cNvPr>
          <p:cNvGrpSpPr/>
          <p:nvPr/>
        </p:nvGrpSpPr>
        <p:grpSpPr>
          <a:xfrm>
            <a:off x="3940145" y="1215467"/>
            <a:ext cx="1025131" cy="642569"/>
            <a:chOff x="1858292" y="1447458"/>
            <a:chExt cx="848158" cy="583129"/>
          </a:xfrm>
        </p:grpSpPr>
        <p:sp>
          <p:nvSpPr>
            <p:cNvPr id="150" name="직사각형 149">
              <a:extLst>
                <a:ext uri="{FF2B5EF4-FFF2-40B4-BE49-F238E27FC236}">
                  <a16:creationId xmlns:a16="http://schemas.microsoft.com/office/drawing/2014/main" id="{290F269F-88DE-BCF9-9884-3451980BE51F}"/>
                </a:ext>
              </a:extLst>
            </p:cNvPr>
            <p:cNvSpPr/>
            <p:nvPr/>
          </p:nvSpPr>
          <p:spPr>
            <a:xfrm>
              <a:off x="1858292" y="1471975"/>
              <a:ext cx="848158" cy="5586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altLang="ko-KR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4</a:t>
              </a: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학년 여름방학</a:t>
              </a:r>
              <a:endParaRPr lang="en-US" altLang="ko-KR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endParaRPr>
            </a:p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altLang="ko-KR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(</a:t>
              </a:r>
              <a:r>
                <a:rPr lang="ko-KR" altLang="en-US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군사훈련</a:t>
              </a:r>
              <a:r>
                <a:rPr lang="en-US" altLang="ko-KR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)</a:t>
              </a:r>
            </a:p>
          </p:txBody>
        </p:sp>
        <p:cxnSp>
          <p:nvCxnSpPr>
            <p:cNvPr id="151" name="직선 연결선 150">
              <a:extLst>
                <a:ext uri="{FF2B5EF4-FFF2-40B4-BE49-F238E27FC236}">
                  <a16:creationId xmlns:a16="http://schemas.microsoft.com/office/drawing/2014/main" id="{4597F967-14EA-4219-2A81-4DA4E706A57C}"/>
                </a:ext>
              </a:extLst>
            </p:cNvPr>
            <p:cNvCxnSpPr/>
            <p:nvPr/>
          </p:nvCxnSpPr>
          <p:spPr>
            <a:xfrm>
              <a:off x="1878005" y="1447458"/>
              <a:ext cx="0" cy="424080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그룹 151">
            <a:extLst>
              <a:ext uri="{FF2B5EF4-FFF2-40B4-BE49-F238E27FC236}">
                <a16:creationId xmlns:a16="http://schemas.microsoft.com/office/drawing/2014/main" id="{70FAF154-7581-64C4-01AC-B7680F212479}"/>
              </a:ext>
            </a:extLst>
          </p:cNvPr>
          <p:cNvGrpSpPr/>
          <p:nvPr/>
        </p:nvGrpSpPr>
        <p:grpSpPr>
          <a:xfrm>
            <a:off x="5230760" y="1218075"/>
            <a:ext cx="1189187" cy="491759"/>
            <a:chOff x="1858292" y="1447458"/>
            <a:chExt cx="848158" cy="446269"/>
          </a:xfrm>
        </p:grpSpPr>
        <p:sp>
          <p:nvSpPr>
            <p:cNvPr id="153" name="직사각형 152">
              <a:extLst>
                <a:ext uri="{FF2B5EF4-FFF2-40B4-BE49-F238E27FC236}">
                  <a16:creationId xmlns:a16="http://schemas.microsoft.com/office/drawing/2014/main" id="{650450A5-6090-39F2-4C3D-DC40C5620818}"/>
                </a:ext>
              </a:extLst>
            </p:cNvPr>
            <p:cNvSpPr/>
            <p:nvPr/>
          </p:nvSpPr>
          <p:spPr>
            <a:xfrm>
              <a:off x="1858292" y="1471975"/>
              <a:ext cx="848158" cy="42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defTabSz="1219170" fontAlgn="base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ko-KR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25</a:t>
              </a: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년 </a:t>
              </a:r>
              <a:r>
                <a:rPr lang="en-US" altLang="ko-KR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2</a:t>
              </a: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월 졸업</a:t>
              </a:r>
              <a:endParaRPr lang="en-US" altLang="ko-KR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endParaRPr>
            </a:p>
            <a:p>
              <a:pPr marL="171450" indent="-171450" defTabSz="1219170" fontAlgn="base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ko-KR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25</a:t>
              </a: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년 </a:t>
              </a:r>
              <a:r>
                <a:rPr lang="en-US" altLang="ko-KR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3</a:t>
              </a: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월 임관</a:t>
              </a:r>
              <a:endPara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endParaRPr>
            </a:p>
          </p:txBody>
        </p:sp>
        <p:cxnSp>
          <p:nvCxnSpPr>
            <p:cNvPr id="154" name="직선 연결선 153">
              <a:extLst>
                <a:ext uri="{FF2B5EF4-FFF2-40B4-BE49-F238E27FC236}">
                  <a16:creationId xmlns:a16="http://schemas.microsoft.com/office/drawing/2014/main" id="{561E0A37-B3C3-9E5A-25DE-0F13E09A8DCC}"/>
                </a:ext>
              </a:extLst>
            </p:cNvPr>
            <p:cNvCxnSpPr/>
            <p:nvPr/>
          </p:nvCxnSpPr>
          <p:spPr>
            <a:xfrm>
              <a:off x="1878005" y="1447458"/>
              <a:ext cx="0" cy="424080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그룹 154">
            <a:extLst>
              <a:ext uri="{FF2B5EF4-FFF2-40B4-BE49-F238E27FC236}">
                <a16:creationId xmlns:a16="http://schemas.microsoft.com/office/drawing/2014/main" id="{FE992E47-C15C-7E1C-5596-01A631E407AF}"/>
              </a:ext>
            </a:extLst>
          </p:cNvPr>
          <p:cNvGrpSpPr/>
          <p:nvPr/>
        </p:nvGrpSpPr>
        <p:grpSpPr>
          <a:xfrm>
            <a:off x="9956370" y="1219467"/>
            <a:ext cx="1025131" cy="491759"/>
            <a:chOff x="1858292" y="1447458"/>
            <a:chExt cx="848158" cy="446269"/>
          </a:xfrm>
        </p:grpSpPr>
        <p:sp>
          <p:nvSpPr>
            <p:cNvPr id="156" name="직사각형 155">
              <a:extLst>
                <a:ext uri="{FF2B5EF4-FFF2-40B4-BE49-F238E27FC236}">
                  <a16:creationId xmlns:a16="http://schemas.microsoft.com/office/drawing/2014/main" id="{FBA069F6-41E0-E1D7-5686-711F9B4E4732}"/>
                </a:ext>
              </a:extLst>
            </p:cNvPr>
            <p:cNvSpPr/>
            <p:nvPr/>
          </p:nvSpPr>
          <p:spPr>
            <a:xfrm>
              <a:off x="1858292" y="1471975"/>
              <a:ext cx="848158" cy="42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altLang="ko-KR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27</a:t>
              </a: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년</a:t>
              </a:r>
              <a:endParaRPr lang="en-US" altLang="ko-KR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endParaRPr>
            </a:p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전역 </a:t>
              </a:r>
              <a:r>
                <a:rPr lang="en-US" altLang="ko-KR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6</a:t>
              </a: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월</a:t>
              </a:r>
              <a:endPara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endParaRPr>
            </a:p>
          </p:txBody>
        </p:sp>
        <p:cxnSp>
          <p:nvCxnSpPr>
            <p:cNvPr id="157" name="직선 연결선 156">
              <a:extLst>
                <a:ext uri="{FF2B5EF4-FFF2-40B4-BE49-F238E27FC236}">
                  <a16:creationId xmlns:a16="http://schemas.microsoft.com/office/drawing/2014/main" id="{D70E773C-F7C0-B4B1-E617-60B442163A62}"/>
                </a:ext>
              </a:extLst>
            </p:cNvPr>
            <p:cNvCxnSpPr/>
            <p:nvPr/>
          </p:nvCxnSpPr>
          <p:spPr>
            <a:xfrm>
              <a:off x="1878005" y="1447458"/>
              <a:ext cx="0" cy="424080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9" name="직사각형 158">
            <a:extLst>
              <a:ext uri="{FF2B5EF4-FFF2-40B4-BE49-F238E27FC236}">
                <a16:creationId xmlns:a16="http://schemas.microsoft.com/office/drawing/2014/main" id="{42D13620-4EBE-E55E-B8E7-FFB035EA525A}"/>
              </a:ext>
            </a:extLst>
          </p:cNvPr>
          <p:cNvSpPr/>
          <p:nvPr/>
        </p:nvSpPr>
        <p:spPr>
          <a:xfrm>
            <a:off x="2125797" y="1857353"/>
            <a:ext cx="5824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ko-KR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1</a:t>
            </a:r>
            <a:r>
              <a:rPr lang="ko-KR" altLang="en-US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달</a:t>
            </a:r>
            <a:endParaRPr lang="en-US" altLang="ko-KR" sz="1000" spc="-9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KoPubWorld돋움체 Bold" panose="00000800000000000000" pitchFamily="2" charset="-127"/>
              <a:sym typeface="Poppins SemiBold"/>
            </a:endParaRPr>
          </a:p>
        </p:txBody>
      </p:sp>
      <p:sp>
        <p:nvSpPr>
          <p:cNvPr id="160" name="직사각형 159">
            <a:extLst>
              <a:ext uri="{FF2B5EF4-FFF2-40B4-BE49-F238E27FC236}">
                <a16:creationId xmlns:a16="http://schemas.microsoft.com/office/drawing/2014/main" id="{C147D239-E65F-C2D1-B25A-AF9F5FFBCE97}"/>
              </a:ext>
            </a:extLst>
          </p:cNvPr>
          <p:cNvSpPr/>
          <p:nvPr/>
        </p:nvSpPr>
        <p:spPr>
          <a:xfrm>
            <a:off x="3150692" y="1857353"/>
            <a:ext cx="5824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ko-KR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1</a:t>
            </a:r>
            <a:r>
              <a:rPr lang="ko-KR" altLang="en-US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달</a:t>
            </a:r>
            <a:endParaRPr lang="en-US" altLang="ko-KR" sz="1000" spc="-9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KoPubWorld돋움체 Bold" panose="00000800000000000000" pitchFamily="2" charset="-127"/>
              <a:sym typeface="Poppins SemiBold"/>
            </a:endParaRPr>
          </a:p>
        </p:txBody>
      </p:sp>
      <p:sp>
        <p:nvSpPr>
          <p:cNvPr id="161" name="직사각형 160">
            <a:extLst>
              <a:ext uri="{FF2B5EF4-FFF2-40B4-BE49-F238E27FC236}">
                <a16:creationId xmlns:a16="http://schemas.microsoft.com/office/drawing/2014/main" id="{7BAADB50-AB1E-E32A-7D60-7CB90B59F5EF}"/>
              </a:ext>
            </a:extLst>
          </p:cNvPr>
          <p:cNvSpPr/>
          <p:nvPr/>
        </p:nvSpPr>
        <p:spPr>
          <a:xfrm>
            <a:off x="4331119" y="1855600"/>
            <a:ext cx="5824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ko-KR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1</a:t>
            </a:r>
            <a:r>
              <a:rPr lang="ko-KR" altLang="en-US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달</a:t>
            </a:r>
            <a:endParaRPr lang="en-US" altLang="ko-KR" sz="1000" spc="-9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KoPubWorld돋움체 Bold" panose="00000800000000000000" pitchFamily="2" charset="-127"/>
              <a:sym typeface="Poppins SemiBold"/>
            </a:endParaRPr>
          </a:p>
        </p:txBody>
      </p:sp>
      <p:sp>
        <p:nvSpPr>
          <p:cNvPr id="164" name="직사각형 163">
            <a:extLst>
              <a:ext uri="{FF2B5EF4-FFF2-40B4-BE49-F238E27FC236}">
                <a16:creationId xmlns:a16="http://schemas.microsoft.com/office/drawing/2014/main" id="{925AF66A-1B34-1DA2-DD7B-52F8829F10D3}"/>
              </a:ext>
            </a:extLst>
          </p:cNvPr>
          <p:cNvSpPr/>
          <p:nvPr/>
        </p:nvSpPr>
        <p:spPr>
          <a:xfrm>
            <a:off x="706128" y="2532973"/>
            <a:ext cx="793816" cy="9759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600" spc="-90" dirty="0">
                <a:solidFill>
                  <a:schemeClr val="bg1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병</a:t>
            </a:r>
          </a:p>
          <a:p>
            <a:pPr algn="ctr"/>
            <a:r>
              <a:rPr lang="en-US" altLang="ko-KR" sz="1100" spc="-90" dirty="0">
                <a:solidFill>
                  <a:schemeClr val="bg1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(</a:t>
            </a:r>
            <a:r>
              <a:rPr lang="en-US" altLang="ko-KR" sz="1100" spc="-90" dirty="0">
                <a:solidFill>
                  <a:srgbClr val="FFFF00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1</a:t>
            </a:r>
            <a:r>
              <a:rPr lang="ko-KR" altLang="en-US" sz="1100" spc="-90" dirty="0">
                <a:solidFill>
                  <a:srgbClr val="FFFF00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월</a:t>
            </a:r>
            <a:r>
              <a:rPr lang="ko-KR" altLang="en-US" sz="1100" spc="-90" dirty="0">
                <a:solidFill>
                  <a:schemeClr val="bg1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 입대</a:t>
            </a:r>
            <a:r>
              <a:rPr lang="en-US" altLang="ko-KR" sz="1100" spc="-90" dirty="0">
                <a:solidFill>
                  <a:schemeClr val="bg1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)</a:t>
            </a:r>
          </a:p>
        </p:txBody>
      </p:sp>
      <p:sp>
        <p:nvSpPr>
          <p:cNvPr id="184" name="화살표: 갈매기형 수장 183">
            <a:extLst>
              <a:ext uri="{FF2B5EF4-FFF2-40B4-BE49-F238E27FC236}">
                <a16:creationId xmlns:a16="http://schemas.microsoft.com/office/drawing/2014/main" id="{A6E560F7-58D4-91C6-DA22-AA93ED37193D}"/>
              </a:ext>
            </a:extLst>
          </p:cNvPr>
          <p:cNvSpPr/>
          <p:nvPr/>
        </p:nvSpPr>
        <p:spPr>
          <a:xfrm>
            <a:off x="1708759" y="310885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85" name="화살표: 갈매기형 수장 184">
            <a:extLst>
              <a:ext uri="{FF2B5EF4-FFF2-40B4-BE49-F238E27FC236}">
                <a16:creationId xmlns:a16="http://schemas.microsoft.com/office/drawing/2014/main" id="{12CD8D5F-5A79-550E-31D1-F9F305B17975}"/>
              </a:ext>
            </a:extLst>
          </p:cNvPr>
          <p:cNvSpPr/>
          <p:nvPr/>
        </p:nvSpPr>
        <p:spPr>
          <a:xfrm>
            <a:off x="1890900" y="3108859"/>
            <a:ext cx="188329" cy="150807"/>
          </a:xfrm>
          <a:prstGeom prst="chevron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86" name="화살표: 갈매기형 수장 185">
            <a:extLst>
              <a:ext uri="{FF2B5EF4-FFF2-40B4-BE49-F238E27FC236}">
                <a16:creationId xmlns:a16="http://schemas.microsoft.com/office/drawing/2014/main" id="{090E025F-98E3-0B0A-FE96-E370C90C331B}"/>
              </a:ext>
            </a:extLst>
          </p:cNvPr>
          <p:cNvSpPr/>
          <p:nvPr/>
        </p:nvSpPr>
        <p:spPr>
          <a:xfrm>
            <a:off x="2073040" y="310885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87" name="화살표: 갈매기형 수장 186">
            <a:extLst>
              <a:ext uri="{FF2B5EF4-FFF2-40B4-BE49-F238E27FC236}">
                <a16:creationId xmlns:a16="http://schemas.microsoft.com/office/drawing/2014/main" id="{300E4CCB-7AB1-A079-2D1A-16AB3C342B14}"/>
              </a:ext>
            </a:extLst>
          </p:cNvPr>
          <p:cNvSpPr/>
          <p:nvPr/>
        </p:nvSpPr>
        <p:spPr>
          <a:xfrm>
            <a:off x="2255181" y="310885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88" name="화살표: 갈매기형 수장 187">
            <a:extLst>
              <a:ext uri="{FF2B5EF4-FFF2-40B4-BE49-F238E27FC236}">
                <a16:creationId xmlns:a16="http://schemas.microsoft.com/office/drawing/2014/main" id="{6FF2F03F-0BB2-ED91-8B3C-0380E2B1044A}"/>
              </a:ext>
            </a:extLst>
          </p:cNvPr>
          <p:cNvSpPr/>
          <p:nvPr/>
        </p:nvSpPr>
        <p:spPr>
          <a:xfrm>
            <a:off x="2437322" y="310885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89" name="화살표: 갈매기형 수장 188">
            <a:extLst>
              <a:ext uri="{FF2B5EF4-FFF2-40B4-BE49-F238E27FC236}">
                <a16:creationId xmlns:a16="http://schemas.microsoft.com/office/drawing/2014/main" id="{FDB16AD0-73A8-67E8-D319-DEDAC432ABF2}"/>
              </a:ext>
            </a:extLst>
          </p:cNvPr>
          <p:cNvSpPr/>
          <p:nvPr/>
        </p:nvSpPr>
        <p:spPr>
          <a:xfrm>
            <a:off x="2619463" y="310885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90" name="화살표: 갈매기형 수장 189">
            <a:extLst>
              <a:ext uri="{FF2B5EF4-FFF2-40B4-BE49-F238E27FC236}">
                <a16:creationId xmlns:a16="http://schemas.microsoft.com/office/drawing/2014/main" id="{F6E4390B-11AA-F2E8-7166-10F20798F6AC}"/>
              </a:ext>
            </a:extLst>
          </p:cNvPr>
          <p:cNvSpPr/>
          <p:nvPr/>
        </p:nvSpPr>
        <p:spPr>
          <a:xfrm>
            <a:off x="2801603" y="3108859"/>
            <a:ext cx="188329" cy="150807"/>
          </a:xfrm>
          <a:prstGeom prst="chevron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91" name="화살표: 갈매기형 수장 190">
            <a:extLst>
              <a:ext uri="{FF2B5EF4-FFF2-40B4-BE49-F238E27FC236}">
                <a16:creationId xmlns:a16="http://schemas.microsoft.com/office/drawing/2014/main" id="{8F3B9C41-E658-3378-E42B-6A809DEB7983}"/>
              </a:ext>
            </a:extLst>
          </p:cNvPr>
          <p:cNvSpPr/>
          <p:nvPr/>
        </p:nvSpPr>
        <p:spPr>
          <a:xfrm>
            <a:off x="2983744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92" name="화살표: 갈매기형 수장 191">
            <a:extLst>
              <a:ext uri="{FF2B5EF4-FFF2-40B4-BE49-F238E27FC236}">
                <a16:creationId xmlns:a16="http://schemas.microsoft.com/office/drawing/2014/main" id="{B34D652A-9549-1AD4-58C4-396141B7CB54}"/>
              </a:ext>
            </a:extLst>
          </p:cNvPr>
          <p:cNvSpPr/>
          <p:nvPr/>
        </p:nvSpPr>
        <p:spPr>
          <a:xfrm>
            <a:off x="3165885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93" name="화살표: 갈매기형 수장 192">
            <a:extLst>
              <a:ext uri="{FF2B5EF4-FFF2-40B4-BE49-F238E27FC236}">
                <a16:creationId xmlns:a16="http://schemas.microsoft.com/office/drawing/2014/main" id="{EE7F9B15-E2F5-7631-CB0F-468A8D45919E}"/>
              </a:ext>
            </a:extLst>
          </p:cNvPr>
          <p:cNvSpPr/>
          <p:nvPr/>
        </p:nvSpPr>
        <p:spPr>
          <a:xfrm>
            <a:off x="3348026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94" name="화살표: 갈매기형 수장 193">
            <a:extLst>
              <a:ext uri="{FF2B5EF4-FFF2-40B4-BE49-F238E27FC236}">
                <a16:creationId xmlns:a16="http://schemas.microsoft.com/office/drawing/2014/main" id="{F51D40F6-1CD3-2412-4310-87485F554780}"/>
              </a:ext>
            </a:extLst>
          </p:cNvPr>
          <p:cNvSpPr/>
          <p:nvPr/>
        </p:nvSpPr>
        <p:spPr>
          <a:xfrm>
            <a:off x="3530166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95" name="화살표: 갈매기형 수장 194">
            <a:extLst>
              <a:ext uri="{FF2B5EF4-FFF2-40B4-BE49-F238E27FC236}">
                <a16:creationId xmlns:a16="http://schemas.microsoft.com/office/drawing/2014/main" id="{42EA7752-C1BB-AB95-A46D-F3A92CCD9EF2}"/>
              </a:ext>
            </a:extLst>
          </p:cNvPr>
          <p:cNvSpPr/>
          <p:nvPr/>
        </p:nvSpPr>
        <p:spPr>
          <a:xfrm>
            <a:off x="3712307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96" name="화살표: 갈매기형 수장 195">
            <a:extLst>
              <a:ext uri="{FF2B5EF4-FFF2-40B4-BE49-F238E27FC236}">
                <a16:creationId xmlns:a16="http://schemas.microsoft.com/office/drawing/2014/main" id="{1064AF34-D066-7D7F-3CD6-E995CB68BB92}"/>
              </a:ext>
            </a:extLst>
          </p:cNvPr>
          <p:cNvSpPr/>
          <p:nvPr/>
        </p:nvSpPr>
        <p:spPr>
          <a:xfrm>
            <a:off x="3894448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97" name="화살표: 갈매기형 수장 196">
            <a:extLst>
              <a:ext uri="{FF2B5EF4-FFF2-40B4-BE49-F238E27FC236}">
                <a16:creationId xmlns:a16="http://schemas.microsoft.com/office/drawing/2014/main" id="{7D97A5B2-B52B-0882-BA92-C4E513EDF4D2}"/>
              </a:ext>
            </a:extLst>
          </p:cNvPr>
          <p:cNvSpPr/>
          <p:nvPr/>
        </p:nvSpPr>
        <p:spPr>
          <a:xfrm>
            <a:off x="4076588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98" name="화살표: 갈매기형 수장 197">
            <a:extLst>
              <a:ext uri="{FF2B5EF4-FFF2-40B4-BE49-F238E27FC236}">
                <a16:creationId xmlns:a16="http://schemas.microsoft.com/office/drawing/2014/main" id="{42FCF277-D673-E50E-F09F-24899EA34BB4}"/>
              </a:ext>
            </a:extLst>
          </p:cNvPr>
          <p:cNvSpPr/>
          <p:nvPr/>
        </p:nvSpPr>
        <p:spPr>
          <a:xfrm>
            <a:off x="4258729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99" name="화살표: 갈매기형 수장 198">
            <a:extLst>
              <a:ext uri="{FF2B5EF4-FFF2-40B4-BE49-F238E27FC236}">
                <a16:creationId xmlns:a16="http://schemas.microsoft.com/office/drawing/2014/main" id="{9799A4D7-9B73-63D2-5D95-3ABE5C71C7BE}"/>
              </a:ext>
            </a:extLst>
          </p:cNvPr>
          <p:cNvSpPr/>
          <p:nvPr/>
        </p:nvSpPr>
        <p:spPr>
          <a:xfrm>
            <a:off x="4440870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00" name="화살표: 갈매기형 수장 199">
            <a:extLst>
              <a:ext uri="{FF2B5EF4-FFF2-40B4-BE49-F238E27FC236}">
                <a16:creationId xmlns:a16="http://schemas.microsoft.com/office/drawing/2014/main" id="{DE1ECDF3-C4D1-74C4-4DBF-8B1AAD2B01A3}"/>
              </a:ext>
            </a:extLst>
          </p:cNvPr>
          <p:cNvSpPr/>
          <p:nvPr/>
        </p:nvSpPr>
        <p:spPr>
          <a:xfrm>
            <a:off x="4623011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01" name="화살표: 갈매기형 수장 200">
            <a:extLst>
              <a:ext uri="{FF2B5EF4-FFF2-40B4-BE49-F238E27FC236}">
                <a16:creationId xmlns:a16="http://schemas.microsoft.com/office/drawing/2014/main" id="{4E7F2305-267A-BD88-D931-C17548A8462C}"/>
              </a:ext>
            </a:extLst>
          </p:cNvPr>
          <p:cNvSpPr/>
          <p:nvPr/>
        </p:nvSpPr>
        <p:spPr>
          <a:xfrm>
            <a:off x="4805151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02" name="화살표: 갈매기형 수장 201">
            <a:extLst>
              <a:ext uri="{FF2B5EF4-FFF2-40B4-BE49-F238E27FC236}">
                <a16:creationId xmlns:a16="http://schemas.microsoft.com/office/drawing/2014/main" id="{7F114B4D-62C2-A072-04B2-44C5DC42BDEC}"/>
              </a:ext>
            </a:extLst>
          </p:cNvPr>
          <p:cNvSpPr/>
          <p:nvPr/>
        </p:nvSpPr>
        <p:spPr>
          <a:xfrm>
            <a:off x="4987292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03" name="화살표: 갈매기형 수장 202">
            <a:extLst>
              <a:ext uri="{FF2B5EF4-FFF2-40B4-BE49-F238E27FC236}">
                <a16:creationId xmlns:a16="http://schemas.microsoft.com/office/drawing/2014/main" id="{F4F8F724-D924-8A82-1CE6-5E879AA809DA}"/>
              </a:ext>
            </a:extLst>
          </p:cNvPr>
          <p:cNvSpPr/>
          <p:nvPr/>
        </p:nvSpPr>
        <p:spPr>
          <a:xfrm>
            <a:off x="5169433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04" name="화살표: 갈매기형 수장 203">
            <a:extLst>
              <a:ext uri="{FF2B5EF4-FFF2-40B4-BE49-F238E27FC236}">
                <a16:creationId xmlns:a16="http://schemas.microsoft.com/office/drawing/2014/main" id="{2E06E704-7B31-66FB-4C30-B9A6DFE028D6}"/>
              </a:ext>
            </a:extLst>
          </p:cNvPr>
          <p:cNvSpPr/>
          <p:nvPr/>
        </p:nvSpPr>
        <p:spPr>
          <a:xfrm>
            <a:off x="5351574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05" name="화살표: 갈매기형 수장 204">
            <a:extLst>
              <a:ext uri="{FF2B5EF4-FFF2-40B4-BE49-F238E27FC236}">
                <a16:creationId xmlns:a16="http://schemas.microsoft.com/office/drawing/2014/main" id="{24FC4481-29E0-539A-8A44-3E5F8E8BEAF6}"/>
              </a:ext>
            </a:extLst>
          </p:cNvPr>
          <p:cNvSpPr/>
          <p:nvPr/>
        </p:nvSpPr>
        <p:spPr>
          <a:xfrm>
            <a:off x="5533714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06" name="화살표: 갈매기형 수장 205">
            <a:extLst>
              <a:ext uri="{FF2B5EF4-FFF2-40B4-BE49-F238E27FC236}">
                <a16:creationId xmlns:a16="http://schemas.microsoft.com/office/drawing/2014/main" id="{463949E1-C697-9C6D-DD0D-7443E8EE8D31}"/>
              </a:ext>
            </a:extLst>
          </p:cNvPr>
          <p:cNvSpPr/>
          <p:nvPr/>
        </p:nvSpPr>
        <p:spPr>
          <a:xfrm>
            <a:off x="5715855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07" name="화살표: 갈매기형 수장 206">
            <a:extLst>
              <a:ext uri="{FF2B5EF4-FFF2-40B4-BE49-F238E27FC236}">
                <a16:creationId xmlns:a16="http://schemas.microsoft.com/office/drawing/2014/main" id="{CD789A2E-6476-9E48-4DCE-5CB6907C42AA}"/>
              </a:ext>
            </a:extLst>
          </p:cNvPr>
          <p:cNvSpPr/>
          <p:nvPr/>
        </p:nvSpPr>
        <p:spPr>
          <a:xfrm>
            <a:off x="5897996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08" name="화살표: 갈매기형 수장 207">
            <a:extLst>
              <a:ext uri="{FF2B5EF4-FFF2-40B4-BE49-F238E27FC236}">
                <a16:creationId xmlns:a16="http://schemas.microsoft.com/office/drawing/2014/main" id="{2533AAD7-BBB4-D841-A64F-5E8F418D4BD6}"/>
              </a:ext>
            </a:extLst>
          </p:cNvPr>
          <p:cNvSpPr/>
          <p:nvPr/>
        </p:nvSpPr>
        <p:spPr>
          <a:xfrm>
            <a:off x="6080137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09" name="화살표: 갈매기형 수장 208">
            <a:extLst>
              <a:ext uri="{FF2B5EF4-FFF2-40B4-BE49-F238E27FC236}">
                <a16:creationId xmlns:a16="http://schemas.microsoft.com/office/drawing/2014/main" id="{0F52EBCF-5867-056C-C99D-59E973F7E13B}"/>
              </a:ext>
            </a:extLst>
          </p:cNvPr>
          <p:cNvSpPr/>
          <p:nvPr/>
        </p:nvSpPr>
        <p:spPr>
          <a:xfrm>
            <a:off x="6262277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10" name="화살표: 갈매기형 수장 209">
            <a:extLst>
              <a:ext uri="{FF2B5EF4-FFF2-40B4-BE49-F238E27FC236}">
                <a16:creationId xmlns:a16="http://schemas.microsoft.com/office/drawing/2014/main" id="{4FB63AA8-1A69-FA45-B29D-31820ABEA1B9}"/>
              </a:ext>
            </a:extLst>
          </p:cNvPr>
          <p:cNvSpPr/>
          <p:nvPr/>
        </p:nvSpPr>
        <p:spPr>
          <a:xfrm>
            <a:off x="6444418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11" name="화살표: 갈매기형 수장 210">
            <a:extLst>
              <a:ext uri="{FF2B5EF4-FFF2-40B4-BE49-F238E27FC236}">
                <a16:creationId xmlns:a16="http://schemas.microsoft.com/office/drawing/2014/main" id="{07AFA69A-967A-0DE4-2AF2-C5BD58E01D73}"/>
              </a:ext>
            </a:extLst>
          </p:cNvPr>
          <p:cNvSpPr/>
          <p:nvPr/>
        </p:nvSpPr>
        <p:spPr>
          <a:xfrm>
            <a:off x="6626559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12" name="화살표: 갈매기형 수장 211">
            <a:extLst>
              <a:ext uri="{FF2B5EF4-FFF2-40B4-BE49-F238E27FC236}">
                <a16:creationId xmlns:a16="http://schemas.microsoft.com/office/drawing/2014/main" id="{43B1D5D1-C5AD-FED2-86E5-7D2CDDF7A974}"/>
              </a:ext>
            </a:extLst>
          </p:cNvPr>
          <p:cNvSpPr/>
          <p:nvPr/>
        </p:nvSpPr>
        <p:spPr>
          <a:xfrm>
            <a:off x="6808699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13" name="화살표: 갈매기형 수장 212">
            <a:extLst>
              <a:ext uri="{FF2B5EF4-FFF2-40B4-BE49-F238E27FC236}">
                <a16:creationId xmlns:a16="http://schemas.microsoft.com/office/drawing/2014/main" id="{DF411745-DBBD-0221-CBFB-6395023FED45}"/>
              </a:ext>
            </a:extLst>
          </p:cNvPr>
          <p:cNvSpPr/>
          <p:nvPr/>
        </p:nvSpPr>
        <p:spPr>
          <a:xfrm>
            <a:off x="6990840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14" name="화살표: 갈매기형 수장 213">
            <a:extLst>
              <a:ext uri="{FF2B5EF4-FFF2-40B4-BE49-F238E27FC236}">
                <a16:creationId xmlns:a16="http://schemas.microsoft.com/office/drawing/2014/main" id="{0658D0AF-EC2F-6832-A2C4-1AD0E56A8945}"/>
              </a:ext>
            </a:extLst>
          </p:cNvPr>
          <p:cNvSpPr/>
          <p:nvPr/>
        </p:nvSpPr>
        <p:spPr>
          <a:xfrm>
            <a:off x="7172981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15" name="화살표: 갈매기형 수장 214">
            <a:extLst>
              <a:ext uri="{FF2B5EF4-FFF2-40B4-BE49-F238E27FC236}">
                <a16:creationId xmlns:a16="http://schemas.microsoft.com/office/drawing/2014/main" id="{FEEC6A13-D605-8289-EEEA-62D8870197E1}"/>
              </a:ext>
            </a:extLst>
          </p:cNvPr>
          <p:cNvSpPr/>
          <p:nvPr/>
        </p:nvSpPr>
        <p:spPr>
          <a:xfrm>
            <a:off x="7355122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16" name="화살표: 갈매기형 수장 215">
            <a:extLst>
              <a:ext uri="{FF2B5EF4-FFF2-40B4-BE49-F238E27FC236}">
                <a16:creationId xmlns:a16="http://schemas.microsoft.com/office/drawing/2014/main" id="{1F705CCD-E59F-B1BC-0A7F-999154131A6F}"/>
              </a:ext>
            </a:extLst>
          </p:cNvPr>
          <p:cNvSpPr/>
          <p:nvPr/>
        </p:nvSpPr>
        <p:spPr>
          <a:xfrm>
            <a:off x="7537262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17" name="화살표: 갈매기형 수장 216">
            <a:extLst>
              <a:ext uri="{FF2B5EF4-FFF2-40B4-BE49-F238E27FC236}">
                <a16:creationId xmlns:a16="http://schemas.microsoft.com/office/drawing/2014/main" id="{F315A845-0EFD-E503-BEB2-D02921D271A8}"/>
              </a:ext>
            </a:extLst>
          </p:cNvPr>
          <p:cNvSpPr/>
          <p:nvPr/>
        </p:nvSpPr>
        <p:spPr>
          <a:xfrm>
            <a:off x="7719403" y="3108859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18" name="화살표: 갈매기형 수장 217">
            <a:extLst>
              <a:ext uri="{FF2B5EF4-FFF2-40B4-BE49-F238E27FC236}">
                <a16:creationId xmlns:a16="http://schemas.microsoft.com/office/drawing/2014/main" id="{BA610DAA-3D12-47C1-F700-579828C51655}"/>
              </a:ext>
            </a:extLst>
          </p:cNvPr>
          <p:cNvSpPr/>
          <p:nvPr/>
        </p:nvSpPr>
        <p:spPr>
          <a:xfrm>
            <a:off x="7901544" y="3108859"/>
            <a:ext cx="188329" cy="150807"/>
          </a:xfrm>
          <a:prstGeom prst="chevron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19" name="화살표: 갈매기형 수장 218">
            <a:extLst>
              <a:ext uri="{FF2B5EF4-FFF2-40B4-BE49-F238E27FC236}">
                <a16:creationId xmlns:a16="http://schemas.microsoft.com/office/drawing/2014/main" id="{BB474119-1AD5-992F-1F7C-97242DD92A1A}"/>
              </a:ext>
            </a:extLst>
          </p:cNvPr>
          <p:cNvSpPr/>
          <p:nvPr/>
        </p:nvSpPr>
        <p:spPr>
          <a:xfrm>
            <a:off x="8083685" y="3108859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20" name="화살표: 갈매기형 수장 219">
            <a:extLst>
              <a:ext uri="{FF2B5EF4-FFF2-40B4-BE49-F238E27FC236}">
                <a16:creationId xmlns:a16="http://schemas.microsoft.com/office/drawing/2014/main" id="{215D1F55-2F19-CE24-45ED-FBCF41CE166E}"/>
              </a:ext>
            </a:extLst>
          </p:cNvPr>
          <p:cNvSpPr/>
          <p:nvPr/>
        </p:nvSpPr>
        <p:spPr>
          <a:xfrm>
            <a:off x="8265825" y="3108859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21" name="화살표: 갈매기형 수장 220">
            <a:extLst>
              <a:ext uri="{FF2B5EF4-FFF2-40B4-BE49-F238E27FC236}">
                <a16:creationId xmlns:a16="http://schemas.microsoft.com/office/drawing/2014/main" id="{87288D18-D472-39AA-37C9-1A09838A80C2}"/>
              </a:ext>
            </a:extLst>
          </p:cNvPr>
          <p:cNvSpPr/>
          <p:nvPr/>
        </p:nvSpPr>
        <p:spPr>
          <a:xfrm>
            <a:off x="8447966" y="3108859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22" name="화살표: 갈매기형 수장 221">
            <a:extLst>
              <a:ext uri="{FF2B5EF4-FFF2-40B4-BE49-F238E27FC236}">
                <a16:creationId xmlns:a16="http://schemas.microsoft.com/office/drawing/2014/main" id="{66E6DEA7-AA7D-7214-4DF3-D2344E16C0D2}"/>
              </a:ext>
            </a:extLst>
          </p:cNvPr>
          <p:cNvSpPr/>
          <p:nvPr/>
        </p:nvSpPr>
        <p:spPr>
          <a:xfrm>
            <a:off x="8630107" y="3108859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23" name="화살표: 갈매기형 수장 222">
            <a:extLst>
              <a:ext uri="{FF2B5EF4-FFF2-40B4-BE49-F238E27FC236}">
                <a16:creationId xmlns:a16="http://schemas.microsoft.com/office/drawing/2014/main" id="{0A2FA589-BDC9-E996-94F3-A6AEF52D9EC2}"/>
              </a:ext>
            </a:extLst>
          </p:cNvPr>
          <p:cNvSpPr/>
          <p:nvPr/>
        </p:nvSpPr>
        <p:spPr>
          <a:xfrm>
            <a:off x="8812247" y="3108859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24" name="화살표: 갈매기형 수장 223">
            <a:extLst>
              <a:ext uri="{FF2B5EF4-FFF2-40B4-BE49-F238E27FC236}">
                <a16:creationId xmlns:a16="http://schemas.microsoft.com/office/drawing/2014/main" id="{4768940E-DCE5-C693-1190-7A1D5CF110DF}"/>
              </a:ext>
            </a:extLst>
          </p:cNvPr>
          <p:cNvSpPr/>
          <p:nvPr/>
        </p:nvSpPr>
        <p:spPr>
          <a:xfrm>
            <a:off x="8994388" y="3108859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25" name="화살표: 갈매기형 수장 224">
            <a:extLst>
              <a:ext uri="{FF2B5EF4-FFF2-40B4-BE49-F238E27FC236}">
                <a16:creationId xmlns:a16="http://schemas.microsoft.com/office/drawing/2014/main" id="{EE271307-3F7D-19F9-1ED0-C11CBF696915}"/>
              </a:ext>
            </a:extLst>
          </p:cNvPr>
          <p:cNvSpPr/>
          <p:nvPr/>
        </p:nvSpPr>
        <p:spPr>
          <a:xfrm>
            <a:off x="9176529" y="3108859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26" name="화살표: 갈매기형 수장 225">
            <a:extLst>
              <a:ext uri="{FF2B5EF4-FFF2-40B4-BE49-F238E27FC236}">
                <a16:creationId xmlns:a16="http://schemas.microsoft.com/office/drawing/2014/main" id="{F346B3C5-EAE2-0748-3568-8183F5F35442}"/>
              </a:ext>
            </a:extLst>
          </p:cNvPr>
          <p:cNvSpPr/>
          <p:nvPr/>
        </p:nvSpPr>
        <p:spPr>
          <a:xfrm>
            <a:off x="9358670" y="3108859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27" name="화살표: 갈매기형 수장 226">
            <a:extLst>
              <a:ext uri="{FF2B5EF4-FFF2-40B4-BE49-F238E27FC236}">
                <a16:creationId xmlns:a16="http://schemas.microsoft.com/office/drawing/2014/main" id="{8774C278-DEBA-EEB5-6572-08154AEE83B6}"/>
              </a:ext>
            </a:extLst>
          </p:cNvPr>
          <p:cNvSpPr/>
          <p:nvPr/>
        </p:nvSpPr>
        <p:spPr>
          <a:xfrm>
            <a:off x="9540810" y="3108859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28" name="화살표: 갈매기형 수장 227">
            <a:extLst>
              <a:ext uri="{FF2B5EF4-FFF2-40B4-BE49-F238E27FC236}">
                <a16:creationId xmlns:a16="http://schemas.microsoft.com/office/drawing/2014/main" id="{FC72F65B-3371-6456-1C98-DC07716DC85A}"/>
              </a:ext>
            </a:extLst>
          </p:cNvPr>
          <p:cNvSpPr/>
          <p:nvPr/>
        </p:nvSpPr>
        <p:spPr>
          <a:xfrm>
            <a:off x="9722951" y="3108859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29" name="화살표: 갈매기형 수장 228">
            <a:extLst>
              <a:ext uri="{FF2B5EF4-FFF2-40B4-BE49-F238E27FC236}">
                <a16:creationId xmlns:a16="http://schemas.microsoft.com/office/drawing/2014/main" id="{681E47F8-BA7A-7909-E906-EEF4A8A04B67}"/>
              </a:ext>
            </a:extLst>
          </p:cNvPr>
          <p:cNvSpPr/>
          <p:nvPr/>
        </p:nvSpPr>
        <p:spPr>
          <a:xfrm>
            <a:off x="9905092" y="3108859"/>
            <a:ext cx="188329" cy="150807"/>
          </a:xfrm>
          <a:prstGeom prst="chevron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30" name="화살표: 갈매기형 수장 229">
            <a:extLst>
              <a:ext uri="{FF2B5EF4-FFF2-40B4-BE49-F238E27FC236}">
                <a16:creationId xmlns:a16="http://schemas.microsoft.com/office/drawing/2014/main" id="{72A8F851-B5DB-006F-16B4-E8D941C64346}"/>
              </a:ext>
            </a:extLst>
          </p:cNvPr>
          <p:cNvSpPr/>
          <p:nvPr/>
        </p:nvSpPr>
        <p:spPr>
          <a:xfrm>
            <a:off x="10087233" y="310885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31" name="화살표: 갈매기형 수장 230">
            <a:extLst>
              <a:ext uri="{FF2B5EF4-FFF2-40B4-BE49-F238E27FC236}">
                <a16:creationId xmlns:a16="http://schemas.microsoft.com/office/drawing/2014/main" id="{D33EEBC5-004F-6E8A-F9EB-3117C4633CFE}"/>
              </a:ext>
            </a:extLst>
          </p:cNvPr>
          <p:cNvSpPr/>
          <p:nvPr/>
        </p:nvSpPr>
        <p:spPr>
          <a:xfrm>
            <a:off x="10269373" y="310885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grpSp>
        <p:nvGrpSpPr>
          <p:cNvPr id="166" name="그룹 165">
            <a:extLst>
              <a:ext uri="{FF2B5EF4-FFF2-40B4-BE49-F238E27FC236}">
                <a16:creationId xmlns:a16="http://schemas.microsoft.com/office/drawing/2014/main" id="{AF57ADE5-AE37-BD77-60D0-D239D192A313}"/>
              </a:ext>
            </a:extLst>
          </p:cNvPr>
          <p:cNvGrpSpPr/>
          <p:nvPr/>
        </p:nvGrpSpPr>
        <p:grpSpPr>
          <a:xfrm>
            <a:off x="2870132" y="2650317"/>
            <a:ext cx="1025131" cy="473293"/>
            <a:chOff x="1858292" y="1447458"/>
            <a:chExt cx="848158" cy="429511"/>
          </a:xfrm>
        </p:grpSpPr>
        <p:sp>
          <p:nvSpPr>
            <p:cNvPr id="182" name="직사각형 181">
              <a:extLst>
                <a:ext uri="{FF2B5EF4-FFF2-40B4-BE49-F238E27FC236}">
                  <a16:creationId xmlns:a16="http://schemas.microsoft.com/office/drawing/2014/main" id="{12C2C536-7F8C-8A5A-0BB6-360F3DBA6A41}"/>
                </a:ext>
              </a:extLst>
            </p:cNvPr>
            <p:cNvSpPr/>
            <p:nvPr/>
          </p:nvSpPr>
          <p:spPr>
            <a:xfrm>
              <a:off x="1858292" y="1471975"/>
              <a:ext cx="848158" cy="4049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입대</a:t>
              </a:r>
              <a:endParaRPr lang="en-US" altLang="ko-KR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endParaRPr>
            </a:p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altLang="ko-KR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(25</a:t>
              </a:r>
              <a:r>
                <a:rPr lang="ko-KR" altLang="en-US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년 </a:t>
              </a:r>
              <a:r>
                <a:rPr lang="en-US" altLang="ko-KR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1</a:t>
              </a:r>
              <a:r>
                <a:rPr lang="ko-KR" altLang="en-US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월</a:t>
              </a:r>
              <a:r>
                <a:rPr lang="en-US" altLang="ko-KR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)</a:t>
              </a:r>
            </a:p>
          </p:txBody>
        </p:sp>
        <p:cxnSp>
          <p:nvCxnSpPr>
            <p:cNvPr id="183" name="직선 연결선 182">
              <a:extLst>
                <a:ext uri="{FF2B5EF4-FFF2-40B4-BE49-F238E27FC236}">
                  <a16:creationId xmlns:a16="http://schemas.microsoft.com/office/drawing/2014/main" id="{0FE4108F-4C5C-A145-972D-F860CFB9D7F0}"/>
                </a:ext>
              </a:extLst>
            </p:cNvPr>
            <p:cNvCxnSpPr/>
            <p:nvPr/>
          </p:nvCxnSpPr>
          <p:spPr>
            <a:xfrm>
              <a:off x="1878005" y="1447458"/>
              <a:ext cx="0" cy="424080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1" name="직사각형 170">
            <a:extLst>
              <a:ext uri="{FF2B5EF4-FFF2-40B4-BE49-F238E27FC236}">
                <a16:creationId xmlns:a16="http://schemas.microsoft.com/office/drawing/2014/main" id="{17F966DF-54C1-6FF8-9079-E0FB3CF601F3}"/>
              </a:ext>
            </a:extLst>
          </p:cNvPr>
          <p:cNvSpPr/>
          <p:nvPr/>
        </p:nvSpPr>
        <p:spPr>
          <a:xfrm>
            <a:off x="2077478" y="3283344"/>
            <a:ext cx="6884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ko-KR" altLang="en-US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대학생활</a:t>
            </a:r>
            <a:endParaRPr lang="en-US" altLang="ko-KR" sz="1000" spc="-9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KoPubWorld돋움체 Bold" panose="00000800000000000000" pitchFamily="2" charset="-127"/>
              <a:sym typeface="Poppins SemiBold"/>
            </a:endParaRPr>
          </a:p>
        </p:txBody>
      </p:sp>
      <p:sp>
        <p:nvSpPr>
          <p:cNvPr id="173" name="직사각형 172">
            <a:extLst>
              <a:ext uri="{FF2B5EF4-FFF2-40B4-BE49-F238E27FC236}">
                <a16:creationId xmlns:a16="http://schemas.microsoft.com/office/drawing/2014/main" id="{4CA7A0C0-EB5C-E7C7-E4D5-6D93C81BC1F2}"/>
              </a:ext>
            </a:extLst>
          </p:cNvPr>
          <p:cNvSpPr/>
          <p:nvPr/>
        </p:nvSpPr>
        <p:spPr>
          <a:xfrm>
            <a:off x="3940749" y="3281590"/>
            <a:ext cx="14387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ko-KR" altLang="en-US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복무기간 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(18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개월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) </a:t>
            </a:r>
          </a:p>
        </p:txBody>
      </p:sp>
      <p:grpSp>
        <p:nvGrpSpPr>
          <p:cNvPr id="240" name="그룹 239">
            <a:extLst>
              <a:ext uri="{FF2B5EF4-FFF2-40B4-BE49-F238E27FC236}">
                <a16:creationId xmlns:a16="http://schemas.microsoft.com/office/drawing/2014/main" id="{68A8570E-E539-F2EA-D58E-3BA66CCD4791}"/>
              </a:ext>
            </a:extLst>
          </p:cNvPr>
          <p:cNvGrpSpPr/>
          <p:nvPr/>
        </p:nvGrpSpPr>
        <p:grpSpPr>
          <a:xfrm>
            <a:off x="7945029" y="2648781"/>
            <a:ext cx="1176463" cy="491759"/>
            <a:chOff x="1858291" y="1447458"/>
            <a:chExt cx="973365" cy="446269"/>
          </a:xfrm>
        </p:grpSpPr>
        <p:sp>
          <p:nvSpPr>
            <p:cNvPr id="241" name="직사각형 240">
              <a:extLst>
                <a:ext uri="{FF2B5EF4-FFF2-40B4-BE49-F238E27FC236}">
                  <a16:creationId xmlns:a16="http://schemas.microsoft.com/office/drawing/2014/main" id="{3A13E848-1F2B-0DD8-B94B-69164A03CF49}"/>
                </a:ext>
              </a:extLst>
            </p:cNvPr>
            <p:cNvSpPr/>
            <p:nvPr/>
          </p:nvSpPr>
          <p:spPr>
            <a:xfrm>
              <a:off x="1858291" y="1471975"/>
              <a:ext cx="973365" cy="42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altLang="ko-KR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26</a:t>
              </a: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년 </a:t>
              </a:r>
              <a:r>
                <a:rPr lang="en-US" altLang="ko-KR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 </a:t>
              </a:r>
            </a:p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altLang="ko-KR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9</a:t>
              </a: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월 전역</a:t>
              </a:r>
            </a:p>
          </p:txBody>
        </p:sp>
        <p:cxnSp>
          <p:nvCxnSpPr>
            <p:cNvPr id="242" name="직선 연결선 241">
              <a:extLst>
                <a:ext uri="{FF2B5EF4-FFF2-40B4-BE49-F238E27FC236}">
                  <a16:creationId xmlns:a16="http://schemas.microsoft.com/office/drawing/2014/main" id="{53725A7F-0B3A-45DB-DC6A-0CCC2077A75F}"/>
                </a:ext>
              </a:extLst>
            </p:cNvPr>
            <p:cNvCxnSpPr/>
            <p:nvPr/>
          </p:nvCxnSpPr>
          <p:spPr>
            <a:xfrm>
              <a:off x="1878005" y="1447458"/>
              <a:ext cx="0" cy="424080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그룹 242">
            <a:extLst>
              <a:ext uri="{FF2B5EF4-FFF2-40B4-BE49-F238E27FC236}">
                <a16:creationId xmlns:a16="http://schemas.microsoft.com/office/drawing/2014/main" id="{E908A6B5-CC1E-1987-D4A4-DDE97F28FF89}"/>
              </a:ext>
            </a:extLst>
          </p:cNvPr>
          <p:cNvGrpSpPr/>
          <p:nvPr/>
        </p:nvGrpSpPr>
        <p:grpSpPr>
          <a:xfrm>
            <a:off x="9930706" y="2648781"/>
            <a:ext cx="1072585" cy="467308"/>
            <a:chOff x="1858291" y="1447458"/>
            <a:chExt cx="973365" cy="424080"/>
          </a:xfrm>
        </p:grpSpPr>
        <p:sp>
          <p:nvSpPr>
            <p:cNvPr id="244" name="직사각형 243">
              <a:extLst>
                <a:ext uri="{FF2B5EF4-FFF2-40B4-BE49-F238E27FC236}">
                  <a16:creationId xmlns:a16="http://schemas.microsoft.com/office/drawing/2014/main" id="{827784BB-8A97-112A-030B-2AA5C12973D3}"/>
                </a:ext>
              </a:extLst>
            </p:cNvPr>
            <p:cNvSpPr/>
            <p:nvPr/>
          </p:nvSpPr>
          <p:spPr>
            <a:xfrm>
              <a:off x="1858291" y="1471975"/>
              <a:ext cx="973365" cy="360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altLang="ko-KR" sz="9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27</a:t>
              </a:r>
              <a:r>
                <a:rPr lang="ko-KR" altLang="en-US" sz="9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년 </a:t>
              </a:r>
              <a:r>
                <a:rPr lang="en-US" altLang="ko-KR" sz="9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 </a:t>
              </a:r>
            </a:p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altLang="ko-KR" sz="9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3</a:t>
              </a:r>
              <a:r>
                <a:rPr lang="ko-KR" altLang="en-US" sz="9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월 복학</a:t>
              </a:r>
            </a:p>
          </p:txBody>
        </p:sp>
        <p:cxnSp>
          <p:nvCxnSpPr>
            <p:cNvPr id="245" name="직선 연결선 244">
              <a:extLst>
                <a:ext uri="{FF2B5EF4-FFF2-40B4-BE49-F238E27FC236}">
                  <a16:creationId xmlns:a16="http://schemas.microsoft.com/office/drawing/2014/main" id="{18B578C4-6E97-F93A-D041-62051BC7ADEB}"/>
                </a:ext>
              </a:extLst>
            </p:cNvPr>
            <p:cNvCxnSpPr/>
            <p:nvPr/>
          </p:nvCxnSpPr>
          <p:spPr>
            <a:xfrm>
              <a:off x="1878005" y="1447458"/>
              <a:ext cx="0" cy="424080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7" name="타원 246">
            <a:extLst>
              <a:ext uri="{FF2B5EF4-FFF2-40B4-BE49-F238E27FC236}">
                <a16:creationId xmlns:a16="http://schemas.microsoft.com/office/drawing/2014/main" id="{EDF3F03F-63F6-1B1D-77BE-C388D99650C1}"/>
              </a:ext>
            </a:extLst>
          </p:cNvPr>
          <p:cNvSpPr/>
          <p:nvPr/>
        </p:nvSpPr>
        <p:spPr>
          <a:xfrm>
            <a:off x="10654176" y="2600080"/>
            <a:ext cx="838992" cy="838992"/>
          </a:xfrm>
          <a:prstGeom prst="ellipse">
            <a:avLst/>
          </a:prstGeom>
          <a:solidFill>
            <a:srgbClr val="B600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600" spc="-90" dirty="0">
                <a:solidFill>
                  <a:srgbClr val="FFFF00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24</a:t>
            </a:r>
            <a:r>
              <a:rPr lang="ko-KR" altLang="en-US" sz="1600" spc="-90" dirty="0">
                <a:solidFill>
                  <a:srgbClr val="FFFF00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개월</a:t>
            </a:r>
          </a:p>
          <a:p>
            <a:pPr algn="ctr"/>
            <a:r>
              <a:rPr lang="ko-KR" altLang="en-US" sz="1100" spc="-90" dirty="0">
                <a:solidFill>
                  <a:schemeClr val="bg1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소요</a:t>
            </a:r>
            <a:endParaRPr lang="ko-KR" altLang="en-US" sz="1600" spc="-90" dirty="0">
              <a:solidFill>
                <a:schemeClr val="bg1"/>
              </a:solidFill>
              <a:latin typeface="+mj-ea"/>
              <a:ea typeface="+mj-ea"/>
              <a:cs typeface="KoPubWorld돋움체 Bold" panose="00000800000000000000" pitchFamily="2" charset="-127"/>
            </a:endParaRPr>
          </a:p>
        </p:txBody>
      </p:sp>
      <p:sp>
        <p:nvSpPr>
          <p:cNvPr id="250" name="직사각형 249">
            <a:extLst>
              <a:ext uri="{FF2B5EF4-FFF2-40B4-BE49-F238E27FC236}">
                <a16:creationId xmlns:a16="http://schemas.microsoft.com/office/drawing/2014/main" id="{8507ED57-3E24-6D97-D39B-BAC7B0D5DC46}"/>
              </a:ext>
            </a:extLst>
          </p:cNvPr>
          <p:cNvSpPr/>
          <p:nvPr/>
        </p:nvSpPr>
        <p:spPr>
          <a:xfrm>
            <a:off x="706128" y="3612301"/>
            <a:ext cx="793816" cy="9725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600" spc="-90" dirty="0">
                <a:solidFill>
                  <a:schemeClr val="bg1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병</a:t>
            </a:r>
            <a:endParaRPr lang="en-US" altLang="ko-KR" sz="1600" spc="-90" dirty="0">
              <a:solidFill>
                <a:schemeClr val="bg1"/>
              </a:solidFill>
              <a:latin typeface="+mj-ea"/>
              <a:ea typeface="+mj-ea"/>
              <a:cs typeface="KoPubWorld돋움체 Bold" panose="00000800000000000000" pitchFamily="2" charset="-127"/>
            </a:endParaRPr>
          </a:p>
          <a:p>
            <a:pPr algn="ctr"/>
            <a:r>
              <a:rPr lang="en-US" altLang="ko-KR" sz="1100" spc="-90" dirty="0">
                <a:solidFill>
                  <a:schemeClr val="bg1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(</a:t>
            </a:r>
            <a:r>
              <a:rPr lang="en-US" altLang="ko-KR" sz="1100" spc="-90" dirty="0">
                <a:solidFill>
                  <a:srgbClr val="FFFF00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3</a:t>
            </a:r>
            <a:r>
              <a:rPr lang="ko-KR" altLang="en-US" sz="1100" spc="-90" dirty="0">
                <a:solidFill>
                  <a:srgbClr val="FFFF00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월</a:t>
            </a:r>
            <a:r>
              <a:rPr lang="ko-KR" altLang="en-US" sz="1100" spc="-90" dirty="0">
                <a:solidFill>
                  <a:schemeClr val="bg1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 입대</a:t>
            </a:r>
            <a:r>
              <a:rPr lang="en-US" altLang="ko-KR" sz="1100" spc="-90" dirty="0">
                <a:solidFill>
                  <a:schemeClr val="bg1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)</a:t>
            </a:r>
          </a:p>
        </p:txBody>
      </p:sp>
      <p:sp>
        <p:nvSpPr>
          <p:cNvPr id="252" name="화살표: 갈매기형 수장 251">
            <a:extLst>
              <a:ext uri="{FF2B5EF4-FFF2-40B4-BE49-F238E27FC236}">
                <a16:creationId xmlns:a16="http://schemas.microsoft.com/office/drawing/2014/main" id="{66B69E01-EC8F-D695-9582-281C955024B8}"/>
              </a:ext>
            </a:extLst>
          </p:cNvPr>
          <p:cNvSpPr/>
          <p:nvPr/>
        </p:nvSpPr>
        <p:spPr>
          <a:xfrm>
            <a:off x="1708759" y="4165514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53" name="화살표: 갈매기형 수장 252">
            <a:extLst>
              <a:ext uri="{FF2B5EF4-FFF2-40B4-BE49-F238E27FC236}">
                <a16:creationId xmlns:a16="http://schemas.microsoft.com/office/drawing/2014/main" id="{94D65072-2593-7602-A026-F92BEE2D662B}"/>
              </a:ext>
            </a:extLst>
          </p:cNvPr>
          <p:cNvSpPr/>
          <p:nvPr/>
        </p:nvSpPr>
        <p:spPr>
          <a:xfrm>
            <a:off x="1890900" y="4165514"/>
            <a:ext cx="188329" cy="150807"/>
          </a:xfrm>
          <a:prstGeom prst="chevron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54" name="화살표: 갈매기형 수장 253">
            <a:extLst>
              <a:ext uri="{FF2B5EF4-FFF2-40B4-BE49-F238E27FC236}">
                <a16:creationId xmlns:a16="http://schemas.microsoft.com/office/drawing/2014/main" id="{4EBE21E0-DA7C-C7D6-86EB-ED7F9EAAA4C8}"/>
              </a:ext>
            </a:extLst>
          </p:cNvPr>
          <p:cNvSpPr/>
          <p:nvPr/>
        </p:nvSpPr>
        <p:spPr>
          <a:xfrm>
            <a:off x="2073040" y="4165514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55" name="화살표: 갈매기형 수장 254">
            <a:extLst>
              <a:ext uri="{FF2B5EF4-FFF2-40B4-BE49-F238E27FC236}">
                <a16:creationId xmlns:a16="http://schemas.microsoft.com/office/drawing/2014/main" id="{F2204D34-419B-F089-6F8A-EC9E42CDA31C}"/>
              </a:ext>
            </a:extLst>
          </p:cNvPr>
          <p:cNvSpPr/>
          <p:nvPr/>
        </p:nvSpPr>
        <p:spPr>
          <a:xfrm>
            <a:off x="2255181" y="4165514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56" name="화살표: 갈매기형 수장 255">
            <a:extLst>
              <a:ext uri="{FF2B5EF4-FFF2-40B4-BE49-F238E27FC236}">
                <a16:creationId xmlns:a16="http://schemas.microsoft.com/office/drawing/2014/main" id="{3F95D306-445B-FA32-29A6-B425AA4A16A1}"/>
              </a:ext>
            </a:extLst>
          </p:cNvPr>
          <p:cNvSpPr/>
          <p:nvPr/>
        </p:nvSpPr>
        <p:spPr>
          <a:xfrm>
            <a:off x="2437322" y="4165514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57" name="화살표: 갈매기형 수장 256">
            <a:extLst>
              <a:ext uri="{FF2B5EF4-FFF2-40B4-BE49-F238E27FC236}">
                <a16:creationId xmlns:a16="http://schemas.microsoft.com/office/drawing/2014/main" id="{21160AF8-FF3E-0993-D1AE-420420453862}"/>
              </a:ext>
            </a:extLst>
          </p:cNvPr>
          <p:cNvSpPr/>
          <p:nvPr/>
        </p:nvSpPr>
        <p:spPr>
          <a:xfrm>
            <a:off x="2619463" y="4165514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58" name="화살표: 갈매기형 수장 257">
            <a:extLst>
              <a:ext uri="{FF2B5EF4-FFF2-40B4-BE49-F238E27FC236}">
                <a16:creationId xmlns:a16="http://schemas.microsoft.com/office/drawing/2014/main" id="{E4A91882-E7D1-FCC6-FAC1-761B9E4D8401}"/>
              </a:ext>
            </a:extLst>
          </p:cNvPr>
          <p:cNvSpPr/>
          <p:nvPr/>
        </p:nvSpPr>
        <p:spPr>
          <a:xfrm>
            <a:off x="2801603" y="4165514"/>
            <a:ext cx="188329" cy="150807"/>
          </a:xfrm>
          <a:prstGeom prst="chevron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61" name="화살표: 갈매기형 수장 260">
            <a:extLst>
              <a:ext uri="{FF2B5EF4-FFF2-40B4-BE49-F238E27FC236}">
                <a16:creationId xmlns:a16="http://schemas.microsoft.com/office/drawing/2014/main" id="{C6FEC15B-D1A9-8000-5242-B01E9AEEED4D}"/>
              </a:ext>
            </a:extLst>
          </p:cNvPr>
          <p:cNvSpPr/>
          <p:nvPr/>
        </p:nvSpPr>
        <p:spPr>
          <a:xfrm>
            <a:off x="3342010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62" name="화살표: 갈매기형 수장 261">
            <a:extLst>
              <a:ext uri="{FF2B5EF4-FFF2-40B4-BE49-F238E27FC236}">
                <a16:creationId xmlns:a16="http://schemas.microsoft.com/office/drawing/2014/main" id="{E78836DC-7939-9C55-9250-D431D3F06982}"/>
              </a:ext>
            </a:extLst>
          </p:cNvPr>
          <p:cNvSpPr/>
          <p:nvPr/>
        </p:nvSpPr>
        <p:spPr>
          <a:xfrm>
            <a:off x="3530166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63" name="화살표: 갈매기형 수장 262">
            <a:extLst>
              <a:ext uri="{FF2B5EF4-FFF2-40B4-BE49-F238E27FC236}">
                <a16:creationId xmlns:a16="http://schemas.microsoft.com/office/drawing/2014/main" id="{1B37B80C-5FF0-4CEB-3A32-9861FB761A95}"/>
              </a:ext>
            </a:extLst>
          </p:cNvPr>
          <p:cNvSpPr/>
          <p:nvPr/>
        </p:nvSpPr>
        <p:spPr>
          <a:xfrm>
            <a:off x="3712307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64" name="화살표: 갈매기형 수장 263">
            <a:extLst>
              <a:ext uri="{FF2B5EF4-FFF2-40B4-BE49-F238E27FC236}">
                <a16:creationId xmlns:a16="http://schemas.microsoft.com/office/drawing/2014/main" id="{EF76FDB5-428A-8628-A6D0-5F837C9BD123}"/>
              </a:ext>
            </a:extLst>
          </p:cNvPr>
          <p:cNvSpPr/>
          <p:nvPr/>
        </p:nvSpPr>
        <p:spPr>
          <a:xfrm>
            <a:off x="3894448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65" name="화살표: 갈매기형 수장 264">
            <a:extLst>
              <a:ext uri="{FF2B5EF4-FFF2-40B4-BE49-F238E27FC236}">
                <a16:creationId xmlns:a16="http://schemas.microsoft.com/office/drawing/2014/main" id="{342EFA05-D487-8C8A-BDAC-66DA2E6FBDB6}"/>
              </a:ext>
            </a:extLst>
          </p:cNvPr>
          <p:cNvSpPr/>
          <p:nvPr/>
        </p:nvSpPr>
        <p:spPr>
          <a:xfrm>
            <a:off x="4076588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66" name="화살표: 갈매기형 수장 265">
            <a:extLst>
              <a:ext uri="{FF2B5EF4-FFF2-40B4-BE49-F238E27FC236}">
                <a16:creationId xmlns:a16="http://schemas.microsoft.com/office/drawing/2014/main" id="{9B3C804F-9539-816B-B932-945846872F7E}"/>
              </a:ext>
            </a:extLst>
          </p:cNvPr>
          <p:cNvSpPr/>
          <p:nvPr/>
        </p:nvSpPr>
        <p:spPr>
          <a:xfrm>
            <a:off x="4258729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67" name="화살표: 갈매기형 수장 266">
            <a:extLst>
              <a:ext uri="{FF2B5EF4-FFF2-40B4-BE49-F238E27FC236}">
                <a16:creationId xmlns:a16="http://schemas.microsoft.com/office/drawing/2014/main" id="{120FAC3C-C5B9-237F-101E-B02D9253CA85}"/>
              </a:ext>
            </a:extLst>
          </p:cNvPr>
          <p:cNvSpPr/>
          <p:nvPr/>
        </p:nvSpPr>
        <p:spPr>
          <a:xfrm>
            <a:off x="4440870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68" name="화살표: 갈매기형 수장 267">
            <a:extLst>
              <a:ext uri="{FF2B5EF4-FFF2-40B4-BE49-F238E27FC236}">
                <a16:creationId xmlns:a16="http://schemas.microsoft.com/office/drawing/2014/main" id="{9B477E3C-757F-CD9F-4CD6-89DDBC766CBC}"/>
              </a:ext>
            </a:extLst>
          </p:cNvPr>
          <p:cNvSpPr/>
          <p:nvPr/>
        </p:nvSpPr>
        <p:spPr>
          <a:xfrm>
            <a:off x="4623011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69" name="화살표: 갈매기형 수장 268">
            <a:extLst>
              <a:ext uri="{FF2B5EF4-FFF2-40B4-BE49-F238E27FC236}">
                <a16:creationId xmlns:a16="http://schemas.microsoft.com/office/drawing/2014/main" id="{7A20281A-D579-832C-4A49-A1B8513C1CC6}"/>
              </a:ext>
            </a:extLst>
          </p:cNvPr>
          <p:cNvSpPr/>
          <p:nvPr/>
        </p:nvSpPr>
        <p:spPr>
          <a:xfrm>
            <a:off x="4805151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70" name="화살표: 갈매기형 수장 269">
            <a:extLst>
              <a:ext uri="{FF2B5EF4-FFF2-40B4-BE49-F238E27FC236}">
                <a16:creationId xmlns:a16="http://schemas.microsoft.com/office/drawing/2014/main" id="{AB822E57-CB28-50AA-193A-259DF15AF54B}"/>
              </a:ext>
            </a:extLst>
          </p:cNvPr>
          <p:cNvSpPr/>
          <p:nvPr/>
        </p:nvSpPr>
        <p:spPr>
          <a:xfrm>
            <a:off x="4987292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71" name="화살표: 갈매기형 수장 270">
            <a:extLst>
              <a:ext uri="{FF2B5EF4-FFF2-40B4-BE49-F238E27FC236}">
                <a16:creationId xmlns:a16="http://schemas.microsoft.com/office/drawing/2014/main" id="{B236CB56-F3BE-033B-B88A-B3AFEF568B69}"/>
              </a:ext>
            </a:extLst>
          </p:cNvPr>
          <p:cNvSpPr/>
          <p:nvPr/>
        </p:nvSpPr>
        <p:spPr>
          <a:xfrm>
            <a:off x="5169433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72" name="화살표: 갈매기형 수장 271">
            <a:extLst>
              <a:ext uri="{FF2B5EF4-FFF2-40B4-BE49-F238E27FC236}">
                <a16:creationId xmlns:a16="http://schemas.microsoft.com/office/drawing/2014/main" id="{B601D150-0F07-A06E-4778-FCCCDAAF54AE}"/>
              </a:ext>
            </a:extLst>
          </p:cNvPr>
          <p:cNvSpPr/>
          <p:nvPr/>
        </p:nvSpPr>
        <p:spPr>
          <a:xfrm>
            <a:off x="5351574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73" name="화살표: 갈매기형 수장 272">
            <a:extLst>
              <a:ext uri="{FF2B5EF4-FFF2-40B4-BE49-F238E27FC236}">
                <a16:creationId xmlns:a16="http://schemas.microsoft.com/office/drawing/2014/main" id="{69525AAC-C263-9FC0-BF77-870FF26828E2}"/>
              </a:ext>
            </a:extLst>
          </p:cNvPr>
          <p:cNvSpPr/>
          <p:nvPr/>
        </p:nvSpPr>
        <p:spPr>
          <a:xfrm>
            <a:off x="5533714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74" name="화살표: 갈매기형 수장 273">
            <a:extLst>
              <a:ext uri="{FF2B5EF4-FFF2-40B4-BE49-F238E27FC236}">
                <a16:creationId xmlns:a16="http://schemas.microsoft.com/office/drawing/2014/main" id="{620C24E2-5B15-59A0-BBD7-7CDC39BF597B}"/>
              </a:ext>
            </a:extLst>
          </p:cNvPr>
          <p:cNvSpPr/>
          <p:nvPr/>
        </p:nvSpPr>
        <p:spPr>
          <a:xfrm>
            <a:off x="5715855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75" name="화살표: 갈매기형 수장 274">
            <a:extLst>
              <a:ext uri="{FF2B5EF4-FFF2-40B4-BE49-F238E27FC236}">
                <a16:creationId xmlns:a16="http://schemas.microsoft.com/office/drawing/2014/main" id="{19C0C109-0E69-72DA-0DB7-4EA2B77C13DB}"/>
              </a:ext>
            </a:extLst>
          </p:cNvPr>
          <p:cNvSpPr/>
          <p:nvPr/>
        </p:nvSpPr>
        <p:spPr>
          <a:xfrm>
            <a:off x="5897996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76" name="화살표: 갈매기형 수장 275">
            <a:extLst>
              <a:ext uri="{FF2B5EF4-FFF2-40B4-BE49-F238E27FC236}">
                <a16:creationId xmlns:a16="http://schemas.microsoft.com/office/drawing/2014/main" id="{E42983BC-7AAD-4E25-1FF2-23E4D4CC952E}"/>
              </a:ext>
            </a:extLst>
          </p:cNvPr>
          <p:cNvSpPr/>
          <p:nvPr/>
        </p:nvSpPr>
        <p:spPr>
          <a:xfrm>
            <a:off x="6080137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77" name="화살표: 갈매기형 수장 276">
            <a:extLst>
              <a:ext uri="{FF2B5EF4-FFF2-40B4-BE49-F238E27FC236}">
                <a16:creationId xmlns:a16="http://schemas.microsoft.com/office/drawing/2014/main" id="{01F42EFD-1C16-FE08-7283-F82F0FF05ECB}"/>
              </a:ext>
            </a:extLst>
          </p:cNvPr>
          <p:cNvSpPr/>
          <p:nvPr/>
        </p:nvSpPr>
        <p:spPr>
          <a:xfrm>
            <a:off x="6262277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78" name="화살표: 갈매기형 수장 277">
            <a:extLst>
              <a:ext uri="{FF2B5EF4-FFF2-40B4-BE49-F238E27FC236}">
                <a16:creationId xmlns:a16="http://schemas.microsoft.com/office/drawing/2014/main" id="{6B22605E-177F-017D-0712-A2CF08185654}"/>
              </a:ext>
            </a:extLst>
          </p:cNvPr>
          <p:cNvSpPr/>
          <p:nvPr/>
        </p:nvSpPr>
        <p:spPr>
          <a:xfrm>
            <a:off x="6444418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79" name="화살표: 갈매기형 수장 278">
            <a:extLst>
              <a:ext uri="{FF2B5EF4-FFF2-40B4-BE49-F238E27FC236}">
                <a16:creationId xmlns:a16="http://schemas.microsoft.com/office/drawing/2014/main" id="{312AEE41-693D-2020-4C50-ABA571AA7DCE}"/>
              </a:ext>
            </a:extLst>
          </p:cNvPr>
          <p:cNvSpPr/>
          <p:nvPr/>
        </p:nvSpPr>
        <p:spPr>
          <a:xfrm>
            <a:off x="6626559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80" name="화살표: 갈매기형 수장 279">
            <a:extLst>
              <a:ext uri="{FF2B5EF4-FFF2-40B4-BE49-F238E27FC236}">
                <a16:creationId xmlns:a16="http://schemas.microsoft.com/office/drawing/2014/main" id="{EAA3B295-2A05-0A36-500C-57749918F399}"/>
              </a:ext>
            </a:extLst>
          </p:cNvPr>
          <p:cNvSpPr/>
          <p:nvPr/>
        </p:nvSpPr>
        <p:spPr>
          <a:xfrm>
            <a:off x="6808699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81" name="화살표: 갈매기형 수장 280">
            <a:extLst>
              <a:ext uri="{FF2B5EF4-FFF2-40B4-BE49-F238E27FC236}">
                <a16:creationId xmlns:a16="http://schemas.microsoft.com/office/drawing/2014/main" id="{C9361A77-CBC6-87ED-C697-52A2EF674647}"/>
              </a:ext>
            </a:extLst>
          </p:cNvPr>
          <p:cNvSpPr/>
          <p:nvPr/>
        </p:nvSpPr>
        <p:spPr>
          <a:xfrm>
            <a:off x="6990840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82" name="화살표: 갈매기형 수장 281">
            <a:extLst>
              <a:ext uri="{FF2B5EF4-FFF2-40B4-BE49-F238E27FC236}">
                <a16:creationId xmlns:a16="http://schemas.microsoft.com/office/drawing/2014/main" id="{CFC7A661-CDB7-170B-BBF7-D7EEF53EDCAF}"/>
              </a:ext>
            </a:extLst>
          </p:cNvPr>
          <p:cNvSpPr/>
          <p:nvPr/>
        </p:nvSpPr>
        <p:spPr>
          <a:xfrm>
            <a:off x="7172981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83" name="화살표: 갈매기형 수장 282">
            <a:extLst>
              <a:ext uri="{FF2B5EF4-FFF2-40B4-BE49-F238E27FC236}">
                <a16:creationId xmlns:a16="http://schemas.microsoft.com/office/drawing/2014/main" id="{6F154279-D72C-A0E8-486C-78C74F9183D9}"/>
              </a:ext>
            </a:extLst>
          </p:cNvPr>
          <p:cNvSpPr/>
          <p:nvPr/>
        </p:nvSpPr>
        <p:spPr>
          <a:xfrm>
            <a:off x="7355122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84" name="화살표: 갈매기형 수장 283">
            <a:extLst>
              <a:ext uri="{FF2B5EF4-FFF2-40B4-BE49-F238E27FC236}">
                <a16:creationId xmlns:a16="http://schemas.microsoft.com/office/drawing/2014/main" id="{8E71783B-DAAD-27CE-E9F3-6DD061E1D244}"/>
              </a:ext>
            </a:extLst>
          </p:cNvPr>
          <p:cNvSpPr/>
          <p:nvPr/>
        </p:nvSpPr>
        <p:spPr>
          <a:xfrm>
            <a:off x="7537262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85" name="화살표: 갈매기형 수장 284">
            <a:extLst>
              <a:ext uri="{FF2B5EF4-FFF2-40B4-BE49-F238E27FC236}">
                <a16:creationId xmlns:a16="http://schemas.microsoft.com/office/drawing/2014/main" id="{AA00FBAD-2563-B91C-E8D7-23841CCDCB95}"/>
              </a:ext>
            </a:extLst>
          </p:cNvPr>
          <p:cNvSpPr/>
          <p:nvPr/>
        </p:nvSpPr>
        <p:spPr>
          <a:xfrm>
            <a:off x="7719403" y="4165514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86" name="화살표: 갈매기형 수장 285">
            <a:extLst>
              <a:ext uri="{FF2B5EF4-FFF2-40B4-BE49-F238E27FC236}">
                <a16:creationId xmlns:a16="http://schemas.microsoft.com/office/drawing/2014/main" id="{0A5343CA-3454-F4DE-A6C8-58E15824C5A4}"/>
              </a:ext>
            </a:extLst>
          </p:cNvPr>
          <p:cNvSpPr/>
          <p:nvPr/>
        </p:nvSpPr>
        <p:spPr>
          <a:xfrm>
            <a:off x="7901544" y="4165514"/>
            <a:ext cx="188329" cy="150807"/>
          </a:xfrm>
          <a:prstGeom prst="chevron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87" name="화살표: 갈매기형 수장 286">
            <a:extLst>
              <a:ext uri="{FF2B5EF4-FFF2-40B4-BE49-F238E27FC236}">
                <a16:creationId xmlns:a16="http://schemas.microsoft.com/office/drawing/2014/main" id="{4E1819C5-6A4E-6AF6-FD15-73F14060E072}"/>
              </a:ext>
            </a:extLst>
          </p:cNvPr>
          <p:cNvSpPr/>
          <p:nvPr/>
        </p:nvSpPr>
        <p:spPr>
          <a:xfrm>
            <a:off x="8083685" y="4165514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88" name="화살표: 갈매기형 수장 287">
            <a:extLst>
              <a:ext uri="{FF2B5EF4-FFF2-40B4-BE49-F238E27FC236}">
                <a16:creationId xmlns:a16="http://schemas.microsoft.com/office/drawing/2014/main" id="{B6FA277D-1482-814F-EE8C-7693C5346C48}"/>
              </a:ext>
            </a:extLst>
          </p:cNvPr>
          <p:cNvSpPr/>
          <p:nvPr/>
        </p:nvSpPr>
        <p:spPr>
          <a:xfrm>
            <a:off x="8265825" y="4165514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89" name="화살표: 갈매기형 수장 288">
            <a:extLst>
              <a:ext uri="{FF2B5EF4-FFF2-40B4-BE49-F238E27FC236}">
                <a16:creationId xmlns:a16="http://schemas.microsoft.com/office/drawing/2014/main" id="{F49F2EB7-E6CD-DF64-54C5-C176CF398EC0}"/>
              </a:ext>
            </a:extLst>
          </p:cNvPr>
          <p:cNvSpPr/>
          <p:nvPr/>
        </p:nvSpPr>
        <p:spPr>
          <a:xfrm>
            <a:off x="8447966" y="4165514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90" name="화살표: 갈매기형 수장 289">
            <a:extLst>
              <a:ext uri="{FF2B5EF4-FFF2-40B4-BE49-F238E27FC236}">
                <a16:creationId xmlns:a16="http://schemas.microsoft.com/office/drawing/2014/main" id="{A43B61A0-66C6-C599-C8E3-21DF32E15516}"/>
              </a:ext>
            </a:extLst>
          </p:cNvPr>
          <p:cNvSpPr/>
          <p:nvPr/>
        </p:nvSpPr>
        <p:spPr>
          <a:xfrm>
            <a:off x="8630107" y="4165514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91" name="화살표: 갈매기형 수장 290">
            <a:extLst>
              <a:ext uri="{FF2B5EF4-FFF2-40B4-BE49-F238E27FC236}">
                <a16:creationId xmlns:a16="http://schemas.microsoft.com/office/drawing/2014/main" id="{C6DF71F6-335D-4163-3A39-525B8024E7FB}"/>
              </a:ext>
            </a:extLst>
          </p:cNvPr>
          <p:cNvSpPr/>
          <p:nvPr/>
        </p:nvSpPr>
        <p:spPr>
          <a:xfrm>
            <a:off x="8812247" y="4165514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92" name="화살표: 갈매기형 수장 291">
            <a:extLst>
              <a:ext uri="{FF2B5EF4-FFF2-40B4-BE49-F238E27FC236}">
                <a16:creationId xmlns:a16="http://schemas.microsoft.com/office/drawing/2014/main" id="{A1D86084-480E-9F93-3CE9-0EFF071FA0BA}"/>
              </a:ext>
            </a:extLst>
          </p:cNvPr>
          <p:cNvSpPr/>
          <p:nvPr/>
        </p:nvSpPr>
        <p:spPr>
          <a:xfrm>
            <a:off x="8994388" y="4165514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93" name="화살표: 갈매기형 수장 292">
            <a:extLst>
              <a:ext uri="{FF2B5EF4-FFF2-40B4-BE49-F238E27FC236}">
                <a16:creationId xmlns:a16="http://schemas.microsoft.com/office/drawing/2014/main" id="{A044BBE0-655B-25C3-7309-6D880628F3B8}"/>
              </a:ext>
            </a:extLst>
          </p:cNvPr>
          <p:cNvSpPr/>
          <p:nvPr/>
        </p:nvSpPr>
        <p:spPr>
          <a:xfrm>
            <a:off x="9176529" y="4165514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94" name="화살표: 갈매기형 수장 293">
            <a:extLst>
              <a:ext uri="{FF2B5EF4-FFF2-40B4-BE49-F238E27FC236}">
                <a16:creationId xmlns:a16="http://schemas.microsoft.com/office/drawing/2014/main" id="{EFF90FF5-5DCA-D335-769C-B8B1D011449B}"/>
              </a:ext>
            </a:extLst>
          </p:cNvPr>
          <p:cNvSpPr/>
          <p:nvPr/>
        </p:nvSpPr>
        <p:spPr>
          <a:xfrm>
            <a:off x="9358670" y="4165514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95" name="화살표: 갈매기형 수장 294">
            <a:extLst>
              <a:ext uri="{FF2B5EF4-FFF2-40B4-BE49-F238E27FC236}">
                <a16:creationId xmlns:a16="http://schemas.microsoft.com/office/drawing/2014/main" id="{A5B98F57-26AB-2A06-9243-15E22E4C5EAF}"/>
              </a:ext>
            </a:extLst>
          </p:cNvPr>
          <p:cNvSpPr/>
          <p:nvPr/>
        </p:nvSpPr>
        <p:spPr>
          <a:xfrm>
            <a:off x="9540810" y="4165514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96" name="화살표: 갈매기형 수장 295">
            <a:extLst>
              <a:ext uri="{FF2B5EF4-FFF2-40B4-BE49-F238E27FC236}">
                <a16:creationId xmlns:a16="http://schemas.microsoft.com/office/drawing/2014/main" id="{707FC888-CF86-149D-6F4F-67604B72925B}"/>
              </a:ext>
            </a:extLst>
          </p:cNvPr>
          <p:cNvSpPr/>
          <p:nvPr/>
        </p:nvSpPr>
        <p:spPr>
          <a:xfrm>
            <a:off x="9722951" y="4165514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97" name="화살표: 갈매기형 수장 296">
            <a:extLst>
              <a:ext uri="{FF2B5EF4-FFF2-40B4-BE49-F238E27FC236}">
                <a16:creationId xmlns:a16="http://schemas.microsoft.com/office/drawing/2014/main" id="{77F1ED34-0C5D-84A3-5D2D-02A948E2281C}"/>
              </a:ext>
            </a:extLst>
          </p:cNvPr>
          <p:cNvSpPr/>
          <p:nvPr/>
        </p:nvSpPr>
        <p:spPr>
          <a:xfrm>
            <a:off x="9905092" y="4165514"/>
            <a:ext cx="188329" cy="150807"/>
          </a:xfrm>
          <a:prstGeom prst="chevron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98" name="화살표: 갈매기형 수장 297">
            <a:extLst>
              <a:ext uri="{FF2B5EF4-FFF2-40B4-BE49-F238E27FC236}">
                <a16:creationId xmlns:a16="http://schemas.microsoft.com/office/drawing/2014/main" id="{C9015F24-3CE1-69C2-8B77-EB42AEA035F7}"/>
              </a:ext>
            </a:extLst>
          </p:cNvPr>
          <p:cNvSpPr/>
          <p:nvPr/>
        </p:nvSpPr>
        <p:spPr>
          <a:xfrm>
            <a:off x="10087233" y="4165514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299" name="화살표: 갈매기형 수장 298">
            <a:extLst>
              <a:ext uri="{FF2B5EF4-FFF2-40B4-BE49-F238E27FC236}">
                <a16:creationId xmlns:a16="http://schemas.microsoft.com/office/drawing/2014/main" id="{66F570CD-F165-8A2F-6697-D0F1C29F7432}"/>
              </a:ext>
            </a:extLst>
          </p:cNvPr>
          <p:cNvSpPr/>
          <p:nvPr/>
        </p:nvSpPr>
        <p:spPr>
          <a:xfrm>
            <a:off x="10269373" y="4165514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grpSp>
        <p:nvGrpSpPr>
          <p:cNvPr id="305" name="그룹 304">
            <a:extLst>
              <a:ext uri="{FF2B5EF4-FFF2-40B4-BE49-F238E27FC236}">
                <a16:creationId xmlns:a16="http://schemas.microsoft.com/office/drawing/2014/main" id="{57BB4AC3-E9EF-FAA1-F8F0-E312EDE4CEEE}"/>
              </a:ext>
            </a:extLst>
          </p:cNvPr>
          <p:cNvGrpSpPr/>
          <p:nvPr/>
        </p:nvGrpSpPr>
        <p:grpSpPr>
          <a:xfrm>
            <a:off x="2870132" y="3706972"/>
            <a:ext cx="1025131" cy="473293"/>
            <a:chOff x="1858292" y="1447458"/>
            <a:chExt cx="848158" cy="429511"/>
          </a:xfrm>
        </p:grpSpPr>
        <p:sp>
          <p:nvSpPr>
            <p:cNvPr id="306" name="직사각형 305">
              <a:extLst>
                <a:ext uri="{FF2B5EF4-FFF2-40B4-BE49-F238E27FC236}">
                  <a16:creationId xmlns:a16="http://schemas.microsoft.com/office/drawing/2014/main" id="{02A14899-E97F-A6FD-93E2-105A626B2D75}"/>
                </a:ext>
              </a:extLst>
            </p:cNvPr>
            <p:cNvSpPr/>
            <p:nvPr/>
          </p:nvSpPr>
          <p:spPr>
            <a:xfrm>
              <a:off x="1858292" y="1471975"/>
              <a:ext cx="848158" cy="4049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입대</a:t>
              </a:r>
              <a:endParaRPr lang="en-US" altLang="ko-KR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endParaRPr>
            </a:p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altLang="ko-KR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(25</a:t>
              </a:r>
              <a:r>
                <a:rPr lang="ko-KR" altLang="en-US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년 </a:t>
              </a:r>
              <a:r>
                <a:rPr lang="en-US" altLang="ko-KR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3</a:t>
              </a:r>
              <a:r>
                <a:rPr lang="ko-KR" altLang="en-US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월</a:t>
              </a:r>
              <a:r>
                <a:rPr lang="en-US" altLang="ko-KR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)</a:t>
              </a:r>
            </a:p>
          </p:txBody>
        </p:sp>
        <p:cxnSp>
          <p:nvCxnSpPr>
            <p:cNvPr id="307" name="직선 연결선 306">
              <a:extLst>
                <a:ext uri="{FF2B5EF4-FFF2-40B4-BE49-F238E27FC236}">
                  <a16:creationId xmlns:a16="http://schemas.microsoft.com/office/drawing/2014/main" id="{2BE577ED-A236-5CB2-2540-084F76AC215B}"/>
                </a:ext>
              </a:extLst>
            </p:cNvPr>
            <p:cNvCxnSpPr/>
            <p:nvPr/>
          </p:nvCxnSpPr>
          <p:spPr>
            <a:xfrm>
              <a:off x="1878005" y="1447458"/>
              <a:ext cx="0" cy="424080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8" name="직사각형 307">
            <a:extLst>
              <a:ext uri="{FF2B5EF4-FFF2-40B4-BE49-F238E27FC236}">
                <a16:creationId xmlns:a16="http://schemas.microsoft.com/office/drawing/2014/main" id="{E977F946-1982-7EA6-64C0-1A2B9AEA9A2E}"/>
              </a:ext>
            </a:extLst>
          </p:cNvPr>
          <p:cNvSpPr/>
          <p:nvPr/>
        </p:nvSpPr>
        <p:spPr>
          <a:xfrm>
            <a:off x="1940833" y="4339865"/>
            <a:ext cx="9665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ko-KR" altLang="en-US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입대대기</a:t>
            </a:r>
            <a:r>
              <a:rPr lang="en-US" altLang="ko-KR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(2</a:t>
            </a:r>
            <a:r>
              <a:rPr lang="ko-KR" altLang="en-US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개월</a:t>
            </a:r>
            <a:r>
              <a:rPr lang="en-US" altLang="ko-KR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)</a:t>
            </a:r>
            <a:endParaRPr lang="en-US" altLang="ko-KR" sz="1000" spc="-9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KoPubWorld돋움체 Bold" panose="00000800000000000000" pitchFamily="2" charset="-127"/>
              <a:sym typeface="Poppins SemiBold"/>
            </a:endParaRPr>
          </a:p>
        </p:txBody>
      </p:sp>
      <p:sp>
        <p:nvSpPr>
          <p:cNvPr id="309" name="직사각형 308">
            <a:extLst>
              <a:ext uri="{FF2B5EF4-FFF2-40B4-BE49-F238E27FC236}">
                <a16:creationId xmlns:a16="http://schemas.microsoft.com/office/drawing/2014/main" id="{F0A3F55D-2C19-B58F-029E-66BC4F6B8B37}"/>
              </a:ext>
            </a:extLst>
          </p:cNvPr>
          <p:cNvSpPr/>
          <p:nvPr/>
        </p:nvSpPr>
        <p:spPr>
          <a:xfrm>
            <a:off x="3940749" y="4338245"/>
            <a:ext cx="14387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ko-KR" altLang="en-US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복무기간</a:t>
            </a:r>
            <a:r>
              <a:rPr lang="en-US" altLang="ko-KR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(18</a:t>
            </a:r>
            <a:r>
              <a:rPr lang="ko-KR" altLang="en-US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개월</a:t>
            </a:r>
            <a:r>
              <a:rPr lang="en-US" altLang="ko-KR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) </a:t>
            </a:r>
          </a:p>
        </p:txBody>
      </p:sp>
      <p:grpSp>
        <p:nvGrpSpPr>
          <p:cNvPr id="310" name="그룹 309">
            <a:extLst>
              <a:ext uri="{FF2B5EF4-FFF2-40B4-BE49-F238E27FC236}">
                <a16:creationId xmlns:a16="http://schemas.microsoft.com/office/drawing/2014/main" id="{840EB088-4248-9FA4-D3B9-EEEF80F829D3}"/>
              </a:ext>
            </a:extLst>
          </p:cNvPr>
          <p:cNvGrpSpPr/>
          <p:nvPr/>
        </p:nvGrpSpPr>
        <p:grpSpPr>
          <a:xfrm>
            <a:off x="7945029" y="3705436"/>
            <a:ext cx="1176463" cy="491759"/>
            <a:chOff x="1858291" y="1447458"/>
            <a:chExt cx="973365" cy="446269"/>
          </a:xfrm>
        </p:grpSpPr>
        <p:sp>
          <p:nvSpPr>
            <p:cNvPr id="311" name="직사각형 310">
              <a:extLst>
                <a:ext uri="{FF2B5EF4-FFF2-40B4-BE49-F238E27FC236}">
                  <a16:creationId xmlns:a16="http://schemas.microsoft.com/office/drawing/2014/main" id="{F68020E8-57DF-4A76-CCF7-76D8C743CECD}"/>
                </a:ext>
              </a:extLst>
            </p:cNvPr>
            <p:cNvSpPr/>
            <p:nvPr/>
          </p:nvSpPr>
          <p:spPr>
            <a:xfrm>
              <a:off x="1858291" y="1471975"/>
              <a:ext cx="973365" cy="42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altLang="ko-KR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26</a:t>
              </a: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년</a:t>
              </a:r>
              <a:endParaRPr lang="en-US" altLang="ko-KR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endParaRPr>
            </a:p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altLang="ko-KR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10</a:t>
              </a: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월 전역</a:t>
              </a:r>
            </a:p>
          </p:txBody>
        </p:sp>
        <p:cxnSp>
          <p:nvCxnSpPr>
            <p:cNvPr id="312" name="직선 연결선 311">
              <a:extLst>
                <a:ext uri="{FF2B5EF4-FFF2-40B4-BE49-F238E27FC236}">
                  <a16:creationId xmlns:a16="http://schemas.microsoft.com/office/drawing/2014/main" id="{550AA6C1-F089-70B7-1281-19ABEACFBC17}"/>
                </a:ext>
              </a:extLst>
            </p:cNvPr>
            <p:cNvCxnSpPr/>
            <p:nvPr/>
          </p:nvCxnSpPr>
          <p:spPr>
            <a:xfrm>
              <a:off x="1878005" y="1447458"/>
              <a:ext cx="0" cy="424080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3" name="그룹 312">
            <a:extLst>
              <a:ext uri="{FF2B5EF4-FFF2-40B4-BE49-F238E27FC236}">
                <a16:creationId xmlns:a16="http://schemas.microsoft.com/office/drawing/2014/main" id="{AC4BCAC4-F4A8-23BE-C9BA-AF6B101E6B54}"/>
              </a:ext>
            </a:extLst>
          </p:cNvPr>
          <p:cNvGrpSpPr/>
          <p:nvPr/>
        </p:nvGrpSpPr>
        <p:grpSpPr>
          <a:xfrm>
            <a:off x="9930706" y="3705436"/>
            <a:ext cx="1072585" cy="467308"/>
            <a:chOff x="1858291" y="1447458"/>
            <a:chExt cx="973365" cy="424080"/>
          </a:xfrm>
        </p:grpSpPr>
        <p:sp>
          <p:nvSpPr>
            <p:cNvPr id="314" name="직사각형 313">
              <a:extLst>
                <a:ext uri="{FF2B5EF4-FFF2-40B4-BE49-F238E27FC236}">
                  <a16:creationId xmlns:a16="http://schemas.microsoft.com/office/drawing/2014/main" id="{1497016D-BBB9-70E8-3365-312B5167AD12}"/>
                </a:ext>
              </a:extLst>
            </p:cNvPr>
            <p:cNvSpPr/>
            <p:nvPr/>
          </p:nvSpPr>
          <p:spPr>
            <a:xfrm>
              <a:off x="1858291" y="1471975"/>
              <a:ext cx="973365" cy="360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altLang="ko-KR" sz="9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27</a:t>
              </a:r>
              <a:r>
                <a:rPr lang="ko-KR" altLang="en-US" sz="9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년</a:t>
              </a:r>
              <a:endParaRPr lang="en-US" altLang="ko-KR" sz="9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endParaRPr>
            </a:p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altLang="ko-KR" sz="9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3</a:t>
              </a:r>
              <a:r>
                <a:rPr lang="ko-KR" altLang="en-US" sz="9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월 복학</a:t>
              </a:r>
            </a:p>
          </p:txBody>
        </p:sp>
        <p:cxnSp>
          <p:nvCxnSpPr>
            <p:cNvPr id="315" name="직선 연결선 314">
              <a:extLst>
                <a:ext uri="{FF2B5EF4-FFF2-40B4-BE49-F238E27FC236}">
                  <a16:creationId xmlns:a16="http://schemas.microsoft.com/office/drawing/2014/main" id="{5FCA3B2A-395E-230D-B65A-5BEE1DE5E644}"/>
                </a:ext>
              </a:extLst>
            </p:cNvPr>
            <p:cNvCxnSpPr/>
            <p:nvPr/>
          </p:nvCxnSpPr>
          <p:spPr>
            <a:xfrm>
              <a:off x="1878005" y="1447458"/>
              <a:ext cx="0" cy="424080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6" name="타원 315">
            <a:extLst>
              <a:ext uri="{FF2B5EF4-FFF2-40B4-BE49-F238E27FC236}">
                <a16:creationId xmlns:a16="http://schemas.microsoft.com/office/drawing/2014/main" id="{3CF17E61-7B98-CEE5-2435-95EF7D4E610C}"/>
              </a:ext>
            </a:extLst>
          </p:cNvPr>
          <p:cNvSpPr/>
          <p:nvPr/>
        </p:nvSpPr>
        <p:spPr>
          <a:xfrm>
            <a:off x="10654176" y="3670755"/>
            <a:ext cx="838992" cy="838992"/>
          </a:xfrm>
          <a:prstGeom prst="ellipse">
            <a:avLst/>
          </a:prstGeom>
          <a:solidFill>
            <a:srgbClr val="B600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600" spc="-90" dirty="0">
                <a:solidFill>
                  <a:srgbClr val="FFFF00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24</a:t>
            </a:r>
            <a:r>
              <a:rPr lang="ko-KR" altLang="en-US" sz="1600" spc="-90" dirty="0">
                <a:solidFill>
                  <a:srgbClr val="FFFF00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개월</a:t>
            </a:r>
          </a:p>
          <a:p>
            <a:pPr algn="ctr"/>
            <a:r>
              <a:rPr lang="ko-KR" altLang="en-US" sz="1100" spc="-90" dirty="0">
                <a:solidFill>
                  <a:schemeClr val="bg1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소요</a:t>
            </a:r>
          </a:p>
        </p:txBody>
      </p:sp>
      <p:sp>
        <p:nvSpPr>
          <p:cNvPr id="317" name="직사각형 316">
            <a:extLst>
              <a:ext uri="{FF2B5EF4-FFF2-40B4-BE49-F238E27FC236}">
                <a16:creationId xmlns:a16="http://schemas.microsoft.com/office/drawing/2014/main" id="{B9D0F913-F0B2-B26E-AAE1-7767E3B282A9}"/>
              </a:ext>
            </a:extLst>
          </p:cNvPr>
          <p:cNvSpPr/>
          <p:nvPr/>
        </p:nvSpPr>
        <p:spPr>
          <a:xfrm>
            <a:off x="710859" y="4699957"/>
            <a:ext cx="793816" cy="9688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600" spc="-90" dirty="0">
                <a:solidFill>
                  <a:schemeClr val="bg1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병</a:t>
            </a:r>
          </a:p>
          <a:p>
            <a:pPr algn="ctr"/>
            <a:r>
              <a:rPr lang="en-US" altLang="ko-KR" sz="1100" spc="-90" dirty="0">
                <a:solidFill>
                  <a:schemeClr val="bg1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(</a:t>
            </a:r>
            <a:r>
              <a:rPr lang="en-US" altLang="ko-KR" sz="1100" spc="-90" dirty="0">
                <a:solidFill>
                  <a:srgbClr val="FFFF00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6</a:t>
            </a:r>
            <a:r>
              <a:rPr lang="ko-KR" altLang="en-US" sz="1100" spc="-90" dirty="0">
                <a:solidFill>
                  <a:srgbClr val="FFFF00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월</a:t>
            </a:r>
            <a:r>
              <a:rPr lang="ko-KR" altLang="en-US" sz="1100" spc="-90" dirty="0">
                <a:solidFill>
                  <a:schemeClr val="bg1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 입대</a:t>
            </a:r>
            <a:r>
              <a:rPr lang="en-US" altLang="ko-KR" sz="1100" spc="-90" dirty="0">
                <a:solidFill>
                  <a:schemeClr val="bg1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)</a:t>
            </a:r>
          </a:p>
        </p:txBody>
      </p:sp>
      <p:sp>
        <p:nvSpPr>
          <p:cNvPr id="319" name="화살표: 갈매기형 수장 318">
            <a:extLst>
              <a:ext uri="{FF2B5EF4-FFF2-40B4-BE49-F238E27FC236}">
                <a16:creationId xmlns:a16="http://schemas.microsoft.com/office/drawing/2014/main" id="{CB7BB27B-DE20-A54F-EBB2-99D894D3E9B0}"/>
              </a:ext>
            </a:extLst>
          </p:cNvPr>
          <p:cNvSpPr/>
          <p:nvPr/>
        </p:nvSpPr>
        <p:spPr>
          <a:xfrm>
            <a:off x="1713490" y="5208736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20" name="화살표: 갈매기형 수장 319">
            <a:extLst>
              <a:ext uri="{FF2B5EF4-FFF2-40B4-BE49-F238E27FC236}">
                <a16:creationId xmlns:a16="http://schemas.microsoft.com/office/drawing/2014/main" id="{98D8FA47-FDF0-A11E-37D4-629E7D572ACF}"/>
              </a:ext>
            </a:extLst>
          </p:cNvPr>
          <p:cNvSpPr/>
          <p:nvPr/>
        </p:nvSpPr>
        <p:spPr>
          <a:xfrm>
            <a:off x="1895631" y="5208736"/>
            <a:ext cx="188329" cy="150807"/>
          </a:xfrm>
          <a:prstGeom prst="chevron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21" name="화살표: 갈매기형 수장 320">
            <a:extLst>
              <a:ext uri="{FF2B5EF4-FFF2-40B4-BE49-F238E27FC236}">
                <a16:creationId xmlns:a16="http://schemas.microsoft.com/office/drawing/2014/main" id="{2A65D736-D7BB-489F-3E92-4F41ECFBCB2F}"/>
              </a:ext>
            </a:extLst>
          </p:cNvPr>
          <p:cNvSpPr/>
          <p:nvPr/>
        </p:nvSpPr>
        <p:spPr>
          <a:xfrm>
            <a:off x="2077771" y="5208736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22" name="화살표: 갈매기형 수장 321">
            <a:extLst>
              <a:ext uri="{FF2B5EF4-FFF2-40B4-BE49-F238E27FC236}">
                <a16:creationId xmlns:a16="http://schemas.microsoft.com/office/drawing/2014/main" id="{8EAB1377-C1A2-5139-B53B-F571B0D7E9B3}"/>
              </a:ext>
            </a:extLst>
          </p:cNvPr>
          <p:cNvSpPr/>
          <p:nvPr/>
        </p:nvSpPr>
        <p:spPr>
          <a:xfrm>
            <a:off x="2259912" y="5208736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23" name="화살표: 갈매기형 수장 322">
            <a:extLst>
              <a:ext uri="{FF2B5EF4-FFF2-40B4-BE49-F238E27FC236}">
                <a16:creationId xmlns:a16="http://schemas.microsoft.com/office/drawing/2014/main" id="{E7A63A5A-DC40-6C1B-862F-70B282A0A417}"/>
              </a:ext>
            </a:extLst>
          </p:cNvPr>
          <p:cNvSpPr/>
          <p:nvPr/>
        </p:nvSpPr>
        <p:spPr>
          <a:xfrm>
            <a:off x="2442053" y="5208736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24" name="화살표: 갈매기형 수장 323">
            <a:extLst>
              <a:ext uri="{FF2B5EF4-FFF2-40B4-BE49-F238E27FC236}">
                <a16:creationId xmlns:a16="http://schemas.microsoft.com/office/drawing/2014/main" id="{0016F014-D753-1C82-DB4F-6ADF1BBA1490}"/>
              </a:ext>
            </a:extLst>
          </p:cNvPr>
          <p:cNvSpPr/>
          <p:nvPr/>
        </p:nvSpPr>
        <p:spPr>
          <a:xfrm>
            <a:off x="2624194" y="5208736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25" name="화살표: 갈매기형 수장 324">
            <a:extLst>
              <a:ext uri="{FF2B5EF4-FFF2-40B4-BE49-F238E27FC236}">
                <a16:creationId xmlns:a16="http://schemas.microsoft.com/office/drawing/2014/main" id="{14A540ED-359F-656F-E771-305711436135}"/>
              </a:ext>
            </a:extLst>
          </p:cNvPr>
          <p:cNvSpPr/>
          <p:nvPr/>
        </p:nvSpPr>
        <p:spPr>
          <a:xfrm>
            <a:off x="2806334" y="5208736"/>
            <a:ext cx="188329" cy="150807"/>
          </a:xfrm>
          <a:prstGeom prst="chevron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26" name="화살표: 갈매기형 수장 325">
            <a:extLst>
              <a:ext uri="{FF2B5EF4-FFF2-40B4-BE49-F238E27FC236}">
                <a16:creationId xmlns:a16="http://schemas.microsoft.com/office/drawing/2014/main" id="{2C0E5F9E-1948-04F0-7CF5-CCB26806DAA7}"/>
              </a:ext>
            </a:extLst>
          </p:cNvPr>
          <p:cNvSpPr/>
          <p:nvPr/>
        </p:nvSpPr>
        <p:spPr>
          <a:xfrm>
            <a:off x="2988475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27" name="화살표: 갈매기형 수장 326">
            <a:extLst>
              <a:ext uri="{FF2B5EF4-FFF2-40B4-BE49-F238E27FC236}">
                <a16:creationId xmlns:a16="http://schemas.microsoft.com/office/drawing/2014/main" id="{1674C11E-424D-2F7F-0EBB-36A1D2E7FF37}"/>
              </a:ext>
            </a:extLst>
          </p:cNvPr>
          <p:cNvSpPr/>
          <p:nvPr/>
        </p:nvSpPr>
        <p:spPr>
          <a:xfrm>
            <a:off x="3170616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28" name="화살표: 갈매기형 수장 327">
            <a:extLst>
              <a:ext uri="{FF2B5EF4-FFF2-40B4-BE49-F238E27FC236}">
                <a16:creationId xmlns:a16="http://schemas.microsoft.com/office/drawing/2014/main" id="{2AFDE425-97B5-31FE-451B-98EB0399792A}"/>
              </a:ext>
            </a:extLst>
          </p:cNvPr>
          <p:cNvSpPr/>
          <p:nvPr/>
        </p:nvSpPr>
        <p:spPr>
          <a:xfrm>
            <a:off x="3352757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29" name="화살표: 갈매기형 수장 328">
            <a:extLst>
              <a:ext uri="{FF2B5EF4-FFF2-40B4-BE49-F238E27FC236}">
                <a16:creationId xmlns:a16="http://schemas.microsoft.com/office/drawing/2014/main" id="{D543B242-9E44-4844-555B-E4722B7B205E}"/>
              </a:ext>
            </a:extLst>
          </p:cNvPr>
          <p:cNvSpPr/>
          <p:nvPr/>
        </p:nvSpPr>
        <p:spPr>
          <a:xfrm>
            <a:off x="3534897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30" name="화살표: 갈매기형 수장 329">
            <a:extLst>
              <a:ext uri="{FF2B5EF4-FFF2-40B4-BE49-F238E27FC236}">
                <a16:creationId xmlns:a16="http://schemas.microsoft.com/office/drawing/2014/main" id="{AE8682F5-A05F-1957-6B0F-B24671D1EB92}"/>
              </a:ext>
            </a:extLst>
          </p:cNvPr>
          <p:cNvSpPr/>
          <p:nvPr/>
        </p:nvSpPr>
        <p:spPr>
          <a:xfrm>
            <a:off x="3717038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31" name="화살표: 갈매기형 수장 330">
            <a:extLst>
              <a:ext uri="{FF2B5EF4-FFF2-40B4-BE49-F238E27FC236}">
                <a16:creationId xmlns:a16="http://schemas.microsoft.com/office/drawing/2014/main" id="{0B759B57-D70F-D64D-6408-C4EF13FE4044}"/>
              </a:ext>
            </a:extLst>
          </p:cNvPr>
          <p:cNvSpPr/>
          <p:nvPr/>
        </p:nvSpPr>
        <p:spPr>
          <a:xfrm>
            <a:off x="3899179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32" name="화살표: 갈매기형 수장 331">
            <a:extLst>
              <a:ext uri="{FF2B5EF4-FFF2-40B4-BE49-F238E27FC236}">
                <a16:creationId xmlns:a16="http://schemas.microsoft.com/office/drawing/2014/main" id="{8C2BB115-969F-654C-910F-179D9887E462}"/>
              </a:ext>
            </a:extLst>
          </p:cNvPr>
          <p:cNvSpPr/>
          <p:nvPr/>
        </p:nvSpPr>
        <p:spPr>
          <a:xfrm>
            <a:off x="4081319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33" name="화살표: 갈매기형 수장 332">
            <a:extLst>
              <a:ext uri="{FF2B5EF4-FFF2-40B4-BE49-F238E27FC236}">
                <a16:creationId xmlns:a16="http://schemas.microsoft.com/office/drawing/2014/main" id="{D57F963C-FD8C-AF62-8263-744F79DC018E}"/>
              </a:ext>
            </a:extLst>
          </p:cNvPr>
          <p:cNvSpPr/>
          <p:nvPr/>
        </p:nvSpPr>
        <p:spPr>
          <a:xfrm>
            <a:off x="4263460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34" name="화살표: 갈매기형 수장 333">
            <a:extLst>
              <a:ext uri="{FF2B5EF4-FFF2-40B4-BE49-F238E27FC236}">
                <a16:creationId xmlns:a16="http://schemas.microsoft.com/office/drawing/2014/main" id="{6D9B594C-7BA7-605F-39F2-427295D4F71C}"/>
              </a:ext>
            </a:extLst>
          </p:cNvPr>
          <p:cNvSpPr/>
          <p:nvPr/>
        </p:nvSpPr>
        <p:spPr>
          <a:xfrm>
            <a:off x="4445601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35" name="화살표: 갈매기형 수장 334">
            <a:extLst>
              <a:ext uri="{FF2B5EF4-FFF2-40B4-BE49-F238E27FC236}">
                <a16:creationId xmlns:a16="http://schemas.microsoft.com/office/drawing/2014/main" id="{56767004-9B86-1AAE-53A5-9341885F2153}"/>
              </a:ext>
            </a:extLst>
          </p:cNvPr>
          <p:cNvSpPr/>
          <p:nvPr/>
        </p:nvSpPr>
        <p:spPr>
          <a:xfrm>
            <a:off x="4627742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36" name="화살표: 갈매기형 수장 335">
            <a:extLst>
              <a:ext uri="{FF2B5EF4-FFF2-40B4-BE49-F238E27FC236}">
                <a16:creationId xmlns:a16="http://schemas.microsoft.com/office/drawing/2014/main" id="{D35A1517-76B8-26C2-ED81-93DEC79B4A35}"/>
              </a:ext>
            </a:extLst>
          </p:cNvPr>
          <p:cNvSpPr/>
          <p:nvPr/>
        </p:nvSpPr>
        <p:spPr>
          <a:xfrm>
            <a:off x="4809882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37" name="화살표: 갈매기형 수장 336">
            <a:extLst>
              <a:ext uri="{FF2B5EF4-FFF2-40B4-BE49-F238E27FC236}">
                <a16:creationId xmlns:a16="http://schemas.microsoft.com/office/drawing/2014/main" id="{8EBAD783-046F-0C2C-0EE1-2588F8069023}"/>
              </a:ext>
            </a:extLst>
          </p:cNvPr>
          <p:cNvSpPr/>
          <p:nvPr/>
        </p:nvSpPr>
        <p:spPr>
          <a:xfrm>
            <a:off x="4992023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38" name="화살표: 갈매기형 수장 337">
            <a:extLst>
              <a:ext uri="{FF2B5EF4-FFF2-40B4-BE49-F238E27FC236}">
                <a16:creationId xmlns:a16="http://schemas.microsoft.com/office/drawing/2014/main" id="{72A9BA35-8B02-537C-F882-E248AF142F18}"/>
              </a:ext>
            </a:extLst>
          </p:cNvPr>
          <p:cNvSpPr/>
          <p:nvPr/>
        </p:nvSpPr>
        <p:spPr>
          <a:xfrm>
            <a:off x="5174164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39" name="화살표: 갈매기형 수장 338">
            <a:extLst>
              <a:ext uri="{FF2B5EF4-FFF2-40B4-BE49-F238E27FC236}">
                <a16:creationId xmlns:a16="http://schemas.microsoft.com/office/drawing/2014/main" id="{72BD1D5E-690C-AB2F-AD20-D583ADFCFC37}"/>
              </a:ext>
            </a:extLst>
          </p:cNvPr>
          <p:cNvSpPr/>
          <p:nvPr/>
        </p:nvSpPr>
        <p:spPr>
          <a:xfrm>
            <a:off x="5356305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40" name="화살표: 갈매기형 수장 339">
            <a:extLst>
              <a:ext uri="{FF2B5EF4-FFF2-40B4-BE49-F238E27FC236}">
                <a16:creationId xmlns:a16="http://schemas.microsoft.com/office/drawing/2014/main" id="{D30548CF-A62C-F897-76BD-739377D3FE18}"/>
              </a:ext>
            </a:extLst>
          </p:cNvPr>
          <p:cNvSpPr/>
          <p:nvPr/>
        </p:nvSpPr>
        <p:spPr>
          <a:xfrm>
            <a:off x="5538445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41" name="화살표: 갈매기형 수장 340">
            <a:extLst>
              <a:ext uri="{FF2B5EF4-FFF2-40B4-BE49-F238E27FC236}">
                <a16:creationId xmlns:a16="http://schemas.microsoft.com/office/drawing/2014/main" id="{5FB0E999-FB7A-495B-F578-B8DF2CA77FCC}"/>
              </a:ext>
            </a:extLst>
          </p:cNvPr>
          <p:cNvSpPr/>
          <p:nvPr/>
        </p:nvSpPr>
        <p:spPr>
          <a:xfrm>
            <a:off x="5720586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42" name="화살표: 갈매기형 수장 341">
            <a:extLst>
              <a:ext uri="{FF2B5EF4-FFF2-40B4-BE49-F238E27FC236}">
                <a16:creationId xmlns:a16="http://schemas.microsoft.com/office/drawing/2014/main" id="{214E49E6-4A11-7420-9D7A-5053AA28E3A7}"/>
              </a:ext>
            </a:extLst>
          </p:cNvPr>
          <p:cNvSpPr/>
          <p:nvPr/>
        </p:nvSpPr>
        <p:spPr>
          <a:xfrm>
            <a:off x="5902727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43" name="화살표: 갈매기형 수장 342">
            <a:extLst>
              <a:ext uri="{FF2B5EF4-FFF2-40B4-BE49-F238E27FC236}">
                <a16:creationId xmlns:a16="http://schemas.microsoft.com/office/drawing/2014/main" id="{F0ABAEAE-A868-CE3C-4C6A-D40A6A15A796}"/>
              </a:ext>
            </a:extLst>
          </p:cNvPr>
          <p:cNvSpPr/>
          <p:nvPr/>
        </p:nvSpPr>
        <p:spPr>
          <a:xfrm>
            <a:off x="6084868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44" name="화살표: 갈매기형 수장 343">
            <a:extLst>
              <a:ext uri="{FF2B5EF4-FFF2-40B4-BE49-F238E27FC236}">
                <a16:creationId xmlns:a16="http://schemas.microsoft.com/office/drawing/2014/main" id="{C9745ECA-479A-9C8A-39DC-E2301B29EEC0}"/>
              </a:ext>
            </a:extLst>
          </p:cNvPr>
          <p:cNvSpPr/>
          <p:nvPr/>
        </p:nvSpPr>
        <p:spPr>
          <a:xfrm>
            <a:off x="6267008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45" name="화살표: 갈매기형 수장 344">
            <a:extLst>
              <a:ext uri="{FF2B5EF4-FFF2-40B4-BE49-F238E27FC236}">
                <a16:creationId xmlns:a16="http://schemas.microsoft.com/office/drawing/2014/main" id="{E9B95568-E156-CAE0-3A36-76D1D163A1B3}"/>
              </a:ext>
            </a:extLst>
          </p:cNvPr>
          <p:cNvSpPr/>
          <p:nvPr/>
        </p:nvSpPr>
        <p:spPr>
          <a:xfrm>
            <a:off x="6449149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46" name="화살표: 갈매기형 수장 345">
            <a:extLst>
              <a:ext uri="{FF2B5EF4-FFF2-40B4-BE49-F238E27FC236}">
                <a16:creationId xmlns:a16="http://schemas.microsoft.com/office/drawing/2014/main" id="{619A1F2D-DF52-C43F-77D6-54F74E9454E0}"/>
              </a:ext>
            </a:extLst>
          </p:cNvPr>
          <p:cNvSpPr/>
          <p:nvPr/>
        </p:nvSpPr>
        <p:spPr>
          <a:xfrm>
            <a:off x="6631290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47" name="화살표: 갈매기형 수장 346">
            <a:extLst>
              <a:ext uri="{FF2B5EF4-FFF2-40B4-BE49-F238E27FC236}">
                <a16:creationId xmlns:a16="http://schemas.microsoft.com/office/drawing/2014/main" id="{B039F5FC-01D7-309D-3F46-C3DED6B7A65B}"/>
              </a:ext>
            </a:extLst>
          </p:cNvPr>
          <p:cNvSpPr/>
          <p:nvPr/>
        </p:nvSpPr>
        <p:spPr>
          <a:xfrm>
            <a:off x="6813430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48" name="화살표: 갈매기형 수장 347">
            <a:extLst>
              <a:ext uri="{FF2B5EF4-FFF2-40B4-BE49-F238E27FC236}">
                <a16:creationId xmlns:a16="http://schemas.microsoft.com/office/drawing/2014/main" id="{ADC6BC81-A146-3018-F5BB-8007179B85B8}"/>
              </a:ext>
            </a:extLst>
          </p:cNvPr>
          <p:cNvSpPr/>
          <p:nvPr/>
        </p:nvSpPr>
        <p:spPr>
          <a:xfrm>
            <a:off x="6995571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49" name="화살표: 갈매기형 수장 348">
            <a:extLst>
              <a:ext uri="{FF2B5EF4-FFF2-40B4-BE49-F238E27FC236}">
                <a16:creationId xmlns:a16="http://schemas.microsoft.com/office/drawing/2014/main" id="{DF063A7E-23C5-46E1-17E5-3D3730E01246}"/>
              </a:ext>
            </a:extLst>
          </p:cNvPr>
          <p:cNvSpPr/>
          <p:nvPr/>
        </p:nvSpPr>
        <p:spPr>
          <a:xfrm>
            <a:off x="7177712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50" name="화살표: 갈매기형 수장 349">
            <a:extLst>
              <a:ext uri="{FF2B5EF4-FFF2-40B4-BE49-F238E27FC236}">
                <a16:creationId xmlns:a16="http://schemas.microsoft.com/office/drawing/2014/main" id="{C8969D69-4CBC-5ABA-F44C-6C85F173153D}"/>
              </a:ext>
            </a:extLst>
          </p:cNvPr>
          <p:cNvSpPr/>
          <p:nvPr/>
        </p:nvSpPr>
        <p:spPr>
          <a:xfrm>
            <a:off x="7359853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51" name="화살표: 갈매기형 수장 350">
            <a:extLst>
              <a:ext uri="{FF2B5EF4-FFF2-40B4-BE49-F238E27FC236}">
                <a16:creationId xmlns:a16="http://schemas.microsoft.com/office/drawing/2014/main" id="{F66DC9C5-091A-67D4-EBC1-24ADAF238BD1}"/>
              </a:ext>
            </a:extLst>
          </p:cNvPr>
          <p:cNvSpPr/>
          <p:nvPr/>
        </p:nvSpPr>
        <p:spPr>
          <a:xfrm>
            <a:off x="7541993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52" name="화살표: 갈매기형 수장 351">
            <a:extLst>
              <a:ext uri="{FF2B5EF4-FFF2-40B4-BE49-F238E27FC236}">
                <a16:creationId xmlns:a16="http://schemas.microsoft.com/office/drawing/2014/main" id="{F70A3759-B903-E753-CF89-C94F8CC1DDF3}"/>
              </a:ext>
            </a:extLst>
          </p:cNvPr>
          <p:cNvSpPr/>
          <p:nvPr/>
        </p:nvSpPr>
        <p:spPr>
          <a:xfrm>
            <a:off x="7724134" y="5208736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53" name="화살표: 갈매기형 수장 352">
            <a:extLst>
              <a:ext uri="{FF2B5EF4-FFF2-40B4-BE49-F238E27FC236}">
                <a16:creationId xmlns:a16="http://schemas.microsoft.com/office/drawing/2014/main" id="{69A409C6-C67F-583C-6119-C47E8E9B0325}"/>
              </a:ext>
            </a:extLst>
          </p:cNvPr>
          <p:cNvSpPr/>
          <p:nvPr/>
        </p:nvSpPr>
        <p:spPr>
          <a:xfrm>
            <a:off x="7906275" y="5208736"/>
            <a:ext cx="188329" cy="150807"/>
          </a:xfrm>
          <a:prstGeom prst="chevron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54" name="화살표: 갈매기형 수장 353">
            <a:extLst>
              <a:ext uri="{FF2B5EF4-FFF2-40B4-BE49-F238E27FC236}">
                <a16:creationId xmlns:a16="http://schemas.microsoft.com/office/drawing/2014/main" id="{456F117B-0FBC-3EAE-ADDB-74D151380B42}"/>
              </a:ext>
            </a:extLst>
          </p:cNvPr>
          <p:cNvSpPr/>
          <p:nvPr/>
        </p:nvSpPr>
        <p:spPr>
          <a:xfrm>
            <a:off x="8088416" y="5208736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55" name="화살표: 갈매기형 수장 354">
            <a:extLst>
              <a:ext uri="{FF2B5EF4-FFF2-40B4-BE49-F238E27FC236}">
                <a16:creationId xmlns:a16="http://schemas.microsoft.com/office/drawing/2014/main" id="{CB39D2AF-6520-66FD-D506-337B16DEC406}"/>
              </a:ext>
            </a:extLst>
          </p:cNvPr>
          <p:cNvSpPr/>
          <p:nvPr/>
        </p:nvSpPr>
        <p:spPr>
          <a:xfrm>
            <a:off x="8270556" y="5208736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56" name="화살표: 갈매기형 수장 355">
            <a:extLst>
              <a:ext uri="{FF2B5EF4-FFF2-40B4-BE49-F238E27FC236}">
                <a16:creationId xmlns:a16="http://schemas.microsoft.com/office/drawing/2014/main" id="{45F3C62E-4C95-8CC7-E0F5-DA8B0D28878D}"/>
              </a:ext>
            </a:extLst>
          </p:cNvPr>
          <p:cNvSpPr/>
          <p:nvPr/>
        </p:nvSpPr>
        <p:spPr>
          <a:xfrm>
            <a:off x="8452697" y="5208736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57" name="화살표: 갈매기형 수장 356">
            <a:extLst>
              <a:ext uri="{FF2B5EF4-FFF2-40B4-BE49-F238E27FC236}">
                <a16:creationId xmlns:a16="http://schemas.microsoft.com/office/drawing/2014/main" id="{224A002D-D7E5-12B8-2D7B-A650161CC0D4}"/>
              </a:ext>
            </a:extLst>
          </p:cNvPr>
          <p:cNvSpPr/>
          <p:nvPr/>
        </p:nvSpPr>
        <p:spPr>
          <a:xfrm>
            <a:off x="8634838" y="5208736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58" name="화살표: 갈매기형 수장 357">
            <a:extLst>
              <a:ext uri="{FF2B5EF4-FFF2-40B4-BE49-F238E27FC236}">
                <a16:creationId xmlns:a16="http://schemas.microsoft.com/office/drawing/2014/main" id="{AA97D0A2-87B3-875E-CF32-4A2BFEC47AB4}"/>
              </a:ext>
            </a:extLst>
          </p:cNvPr>
          <p:cNvSpPr/>
          <p:nvPr/>
        </p:nvSpPr>
        <p:spPr>
          <a:xfrm>
            <a:off x="8816978" y="5208736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59" name="화살표: 갈매기형 수장 358">
            <a:extLst>
              <a:ext uri="{FF2B5EF4-FFF2-40B4-BE49-F238E27FC236}">
                <a16:creationId xmlns:a16="http://schemas.microsoft.com/office/drawing/2014/main" id="{979A9F51-0CB6-F63D-EB9E-946BFA9C4FFE}"/>
              </a:ext>
            </a:extLst>
          </p:cNvPr>
          <p:cNvSpPr/>
          <p:nvPr/>
        </p:nvSpPr>
        <p:spPr>
          <a:xfrm>
            <a:off x="8999119" y="5208736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60" name="화살표: 갈매기형 수장 359">
            <a:extLst>
              <a:ext uri="{FF2B5EF4-FFF2-40B4-BE49-F238E27FC236}">
                <a16:creationId xmlns:a16="http://schemas.microsoft.com/office/drawing/2014/main" id="{8B951803-AC2C-146B-84BE-7DC4E8A47A93}"/>
              </a:ext>
            </a:extLst>
          </p:cNvPr>
          <p:cNvSpPr/>
          <p:nvPr/>
        </p:nvSpPr>
        <p:spPr>
          <a:xfrm>
            <a:off x="9181260" y="5208736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61" name="화살표: 갈매기형 수장 360">
            <a:extLst>
              <a:ext uri="{FF2B5EF4-FFF2-40B4-BE49-F238E27FC236}">
                <a16:creationId xmlns:a16="http://schemas.microsoft.com/office/drawing/2014/main" id="{CBE00781-4669-D4FE-8902-9BBC60AA7C8A}"/>
              </a:ext>
            </a:extLst>
          </p:cNvPr>
          <p:cNvSpPr/>
          <p:nvPr/>
        </p:nvSpPr>
        <p:spPr>
          <a:xfrm>
            <a:off x="9363401" y="5208736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62" name="화살표: 갈매기형 수장 361">
            <a:extLst>
              <a:ext uri="{FF2B5EF4-FFF2-40B4-BE49-F238E27FC236}">
                <a16:creationId xmlns:a16="http://schemas.microsoft.com/office/drawing/2014/main" id="{303ABDA3-E513-ED5F-776D-3E773F43E1CE}"/>
              </a:ext>
            </a:extLst>
          </p:cNvPr>
          <p:cNvSpPr/>
          <p:nvPr/>
        </p:nvSpPr>
        <p:spPr>
          <a:xfrm>
            <a:off x="9545541" y="5208736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63" name="화살표: 갈매기형 수장 362">
            <a:extLst>
              <a:ext uri="{FF2B5EF4-FFF2-40B4-BE49-F238E27FC236}">
                <a16:creationId xmlns:a16="http://schemas.microsoft.com/office/drawing/2014/main" id="{7610CE39-892E-38BC-3F15-E658D8A4D501}"/>
              </a:ext>
            </a:extLst>
          </p:cNvPr>
          <p:cNvSpPr/>
          <p:nvPr/>
        </p:nvSpPr>
        <p:spPr>
          <a:xfrm>
            <a:off x="9727682" y="5208736"/>
            <a:ext cx="188329" cy="15080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64" name="화살표: 갈매기형 수장 363">
            <a:extLst>
              <a:ext uri="{FF2B5EF4-FFF2-40B4-BE49-F238E27FC236}">
                <a16:creationId xmlns:a16="http://schemas.microsoft.com/office/drawing/2014/main" id="{A2368DA0-4CD3-B3EE-66F8-6265A9138329}"/>
              </a:ext>
            </a:extLst>
          </p:cNvPr>
          <p:cNvSpPr/>
          <p:nvPr/>
        </p:nvSpPr>
        <p:spPr>
          <a:xfrm>
            <a:off x="9909823" y="5208736"/>
            <a:ext cx="188329" cy="150807"/>
          </a:xfrm>
          <a:prstGeom prst="chevron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65" name="화살표: 갈매기형 수장 364">
            <a:extLst>
              <a:ext uri="{FF2B5EF4-FFF2-40B4-BE49-F238E27FC236}">
                <a16:creationId xmlns:a16="http://schemas.microsoft.com/office/drawing/2014/main" id="{61D2B01C-E304-0F83-8B3E-EBDE7ED1CE88}"/>
              </a:ext>
            </a:extLst>
          </p:cNvPr>
          <p:cNvSpPr/>
          <p:nvPr/>
        </p:nvSpPr>
        <p:spPr>
          <a:xfrm>
            <a:off x="10091964" y="5208736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66" name="화살표: 갈매기형 수장 365">
            <a:extLst>
              <a:ext uri="{FF2B5EF4-FFF2-40B4-BE49-F238E27FC236}">
                <a16:creationId xmlns:a16="http://schemas.microsoft.com/office/drawing/2014/main" id="{19D0D376-1ECF-9F7C-C224-866E1177D088}"/>
              </a:ext>
            </a:extLst>
          </p:cNvPr>
          <p:cNvSpPr/>
          <p:nvPr/>
        </p:nvSpPr>
        <p:spPr>
          <a:xfrm>
            <a:off x="10274104" y="5208736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grpSp>
        <p:nvGrpSpPr>
          <p:cNvPr id="372" name="그룹 371">
            <a:extLst>
              <a:ext uri="{FF2B5EF4-FFF2-40B4-BE49-F238E27FC236}">
                <a16:creationId xmlns:a16="http://schemas.microsoft.com/office/drawing/2014/main" id="{2C67E144-971C-D50F-F365-72B76F6033D3}"/>
              </a:ext>
            </a:extLst>
          </p:cNvPr>
          <p:cNvGrpSpPr/>
          <p:nvPr/>
        </p:nvGrpSpPr>
        <p:grpSpPr>
          <a:xfrm>
            <a:off x="2874862" y="4750195"/>
            <a:ext cx="1025131" cy="473293"/>
            <a:chOff x="1858292" y="1447458"/>
            <a:chExt cx="848158" cy="429511"/>
          </a:xfrm>
        </p:grpSpPr>
        <p:sp>
          <p:nvSpPr>
            <p:cNvPr id="373" name="직사각형 372">
              <a:extLst>
                <a:ext uri="{FF2B5EF4-FFF2-40B4-BE49-F238E27FC236}">
                  <a16:creationId xmlns:a16="http://schemas.microsoft.com/office/drawing/2014/main" id="{5AF89846-E96B-6982-4F53-2C4CBB3893E6}"/>
                </a:ext>
              </a:extLst>
            </p:cNvPr>
            <p:cNvSpPr/>
            <p:nvPr/>
          </p:nvSpPr>
          <p:spPr>
            <a:xfrm>
              <a:off x="1858292" y="1471975"/>
              <a:ext cx="848158" cy="4049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휴학</a:t>
              </a:r>
              <a:endParaRPr lang="en-US" altLang="ko-KR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endParaRPr>
            </a:p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altLang="ko-KR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(25</a:t>
              </a:r>
              <a:r>
                <a:rPr lang="ko-KR" altLang="en-US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년 </a:t>
              </a:r>
              <a:r>
                <a:rPr lang="en-US" altLang="ko-KR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3</a:t>
              </a:r>
              <a:r>
                <a:rPr lang="ko-KR" altLang="en-US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월</a:t>
              </a:r>
              <a:r>
                <a:rPr lang="en-US" altLang="ko-KR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)</a:t>
              </a:r>
            </a:p>
          </p:txBody>
        </p:sp>
        <p:cxnSp>
          <p:nvCxnSpPr>
            <p:cNvPr id="374" name="직선 연결선 373">
              <a:extLst>
                <a:ext uri="{FF2B5EF4-FFF2-40B4-BE49-F238E27FC236}">
                  <a16:creationId xmlns:a16="http://schemas.microsoft.com/office/drawing/2014/main" id="{97FBBAD6-F056-1E77-4A7A-4324ACD89B5A}"/>
                </a:ext>
              </a:extLst>
            </p:cNvPr>
            <p:cNvCxnSpPr/>
            <p:nvPr/>
          </p:nvCxnSpPr>
          <p:spPr>
            <a:xfrm>
              <a:off x="1878005" y="1447458"/>
              <a:ext cx="0" cy="424080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5" name="직사각형 374">
            <a:extLst>
              <a:ext uri="{FF2B5EF4-FFF2-40B4-BE49-F238E27FC236}">
                <a16:creationId xmlns:a16="http://schemas.microsoft.com/office/drawing/2014/main" id="{86BF5D52-BFB2-56F5-C586-9AAF1C2C1C13}"/>
              </a:ext>
            </a:extLst>
          </p:cNvPr>
          <p:cNvSpPr/>
          <p:nvPr/>
        </p:nvSpPr>
        <p:spPr>
          <a:xfrm>
            <a:off x="2082208" y="5383221"/>
            <a:ext cx="6884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ko-KR" altLang="en-US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대학생활</a:t>
            </a:r>
            <a:endParaRPr lang="en-US" altLang="ko-KR" sz="1000" spc="-9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KoPubWorld돋움체 Bold" panose="00000800000000000000" pitchFamily="2" charset="-127"/>
              <a:sym typeface="Poppins SemiBold"/>
            </a:endParaRPr>
          </a:p>
        </p:txBody>
      </p:sp>
      <p:sp>
        <p:nvSpPr>
          <p:cNvPr id="376" name="직사각형 375">
            <a:extLst>
              <a:ext uri="{FF2B5EF4-FFF2-40B4-BE49-F238E27FC236}">
                <a16:creationId xmlns:a16="http://schemas.microsoft.com/office/drawing/2014/main" id="{D63194A9-009C-B636-B966-3414CD6BCC19}"/>
              </a:ext>
            </a:extLst>
          </p:cNvPr>
          <p:cNvSpPr/>
          <p:nvPr/>
        </p:nvSpPr>
        <p:spPr>
          <a:xfrm>
            <a:off x="2940190" y="5381468"/>
            <a:ext cx="14387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ko-KR" altLang="en-US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입대대기 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(2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개월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)</a:t>
            </a:r>
          </a:p>
        </p:txBody>
      </p:sp>
      <p:grpSp>
        <p:nvGrpSpPr>
          <p:cNvPr id="377" name="그룹 376">
            <a:extLst>
              <a:ext uri="{FF2B5EF4-FFF2-40B4-BE49-F238E27FC236}">
                <a16:creationId xmlns:a16="http://schemas.microsoft.com/office/drawing/2014/main" id="{7B46DC8E-B6BD-D90B-4409-5A410C5ED81B}"/>
              </a:ext>
            </a:extLst>
          </p:cNvPr>
          <p:cNvGrpSpPr/>
          <p:nvPr/>
        </p:nvGrpSpPr>
        <p:grpSpPr>
          <a:xfrm>
            <a:off x="7949760" y="4748659"/>
            <a:ext cx="1176463" cy="491759"/>
            <a:chOff x="1858291" y="1447458"/>
            <a:chExt cx="973365" cy="446269"/>
          </a:xfrm>
        </p:grpSpPr>
        <p:sp>
          <p:nvSpPr>
            <p:cNvPr id="378" name="직사각형 377">
              <a:extLst>
                <a:ext uri="{FF2B5EF4-FFF2-40B4-BE49-F238E27FC236}">
                  <a16:creationId xmlns:a16="http://schemas.microsoft.com/office/drawing/2014/main" id="{5FFA7B57-2A39-F091-8267-552E61D4D3A2}"/>
                </a:ext>
              </a:extLst>
            </p:cNvPr>
            <p:cNvSpPr/>
            <p:nvPr/>
          </p:nvSpPr>
          <p:spPr>
            <a:xfrm>
              <a:off x="1858291" y="1471975"/>
              <a:ext cx="973365" cy="42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altLang="ko-KR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27</a:t>
              </a: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년</a:t>
              </a:r>
              <a:endParaRPr lang="en-US" altLang="ko-KR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endParaRPr>
            </a:p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altLang="ko-KR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1</a:t>
              </a: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월 전역</a:t>
              </a:r>
            </a:p>
          </p:txBody>
        </p:sp>
        <p:cxnSp>
          <p:nvCxnSpPr>
            <p:cNvPr id="379" name="직선 연결선 378">
              <a:extLst>
                <a:ext uri="{FF2B5EF4-FFF2-40B4-BE49-F238E27FC236}">
                  <a16:creationId xmlns:a16="http://schemas.microsoft.com/office/drawing/2014/main" id="{FED72D15-2A57-93CC-C086-D048D352024A}"/>
                </a:ext>
              </a:extLst>
            </p:cNvPr>
            <p:cNvCxnSpPr/>
            <p:nvPr/>
          </p:nvCxnSpPr>
          <p:spPr>
            <a:xfrm>
              <a:off x="1878005" y="1447458"/>
              <a:ext cx="0" cy="424080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0" name="그룹 379">
            <a:extLst>
              <a:ext uri="{FF2B5EF4-FFF2-40B4-BE49-F238E27FC236}">
                <a16:creationId xmlns:a16="http://schemas.microsoft.com/office/drawing/2014/main" id="{33E25D5A-269F-03F2-D53D-A483602F2725}"/>
              </a:ext>
            </a:extLst>
          </p:cNvPr>
          <p:cNvGrpSpPr/>
          <p:nvPr/>
        </p:nvGrpSpPr>
        <p:grpSpPr>
          <a:xfrm>
            <a:off x="9935437" y="4748659"/>
            <a:ext cx="1072585" cy="467308"/>
            <a:chOff x="1858291" y="1447458"/>
            <a:chExt cx="973365" cy="424080"/>
          </a:xfrm>
        </p:grpSpPr>
        <p:sp>
          <p:nvSpPr>
            <p:cNvPr id="381" name="직사각형 380">
              <a:extLst>
                <a:ext uri="{FF2B5EF4-FFF2-40B4-BE49-F238E27FC236}">
                  <a16:creationId xmlns:a16="http://schemas.microsoft.com/office/drawing/2014/main" id="{3743B51C-E84F-1104-5F7C-FEAE0E89C52F}"/>
                </a:ext>
              </a:extLst>
            </p:cNvPr>
            <p:cNvSpPr/>
            <p:nvPr/>
          </p:nvSpPr>
          <p:spPr>
            <a:xfrm>
              <a:off x="1858291" y="1471975"/>
              <a:ext cx="973365" cy="360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altLang="ko-KR" sz="9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27</a:t>
              </a:r>
              <a:r>
                <a:rPr lang="ko-KR" altLang="en-US" sz="9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년</a:t>
              </a:r>
              <a:endParaRPr lang="en-US" altLang="ko-KR" sz="9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endParaRPr>
            </a:p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altLang="ko-KR" sz="9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3</a:t>
              </a:r>
              <a:r>
                <a:rPr lang="ko-KR" altLang="en-US" sz="9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월 복학</a:t>
              </a:r>
            </a:p>
          </p:txBody>
        </p:sp>
        <p:cxnSp>
          <p:nvCxnSpPr>
            <p:cNvPr id="382" name="직선 연결선 381">
              <a:extLst>
                <a:ext uri="{FF2B5EF4-FFF2-40B4-BE49-F238E27FC236}">
                  <a16:creationId xmlns:a16="http://schemas.microsoft.com/office/drawing/2014/main" id="{9CBFF157-23C9-1FF2-8640-6CAC95D43D1B}"/>
                </a:ext>
              </a:extLst>
            </p:cNvPr>
            <p:cNvCxnSpPr/>
            <p:nvPr/>
          </p:nvCxnSpPr>
          <p:spPr>
            <a:xfrm>
              <a:off x="1878005" y="1447458"/>
              <a:ext cx="0" cy="424080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3" name="타원 382">
            <a:extLst>
              <a:ext uri="{FF2B5EF4-FFF2-40B4-BE49-F238E27FC236}">
                <a16:creationId xmlns:a16="http://schemas.microsoft.com/office/drawing/2014/main" id="{B7FD3E8D-76F7-D30F-BF07-C648ABD0E508}"/>
              </a:ext>
            </a:extLst>
          </p:cNvPr>
          <p:cNvSpPr/>
          <p:nvPr/>
        </p:nvSpPr>
        <p:spPr>
          <a:xfrm>
            <a:off x="10658906" y="4741429"/>
            <a:ext cx="838992" cy="838992"/>
          </a:xfrm>
          <a:prstGeom prst="ellipse">
            <a:avLst/>
          </a:prstGeom>
          <a:solidFill>
            <a:srgbClr val="B600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600" spc="-90" dirty="0">
                <a:solidFill>
                  <a:srgbClr val="FFFF00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26</a:t>
            </a:r>
            <a:r>
              <a:rPr lang="ko-KR" altLang="en-US" sz="1600" spc="-90" dirty="0">
                <a:solidFill>
                  <a:srgbClr val="FFFF00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개월</a:t>
            </a:r>
          </a:p>
          <a:p>
            <a:pPr algn="ctr"/>
            <a:r>
              <a:rPr lang="ko-KR" altLang="en-US" sz="1100" spc="-90" dirty="0">
                <a:solidFill>
                  <a:schemeClr val="bg1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소요</a:t>
            </a:r>
          </a:p>
        </p:txBody>
      </p:sp>
      <p:grpSp>
        <p:nvGrpSpPr>
          <p:cNvPr id="384" name="그룹 383">
            <a:extLst>
              <a:ext uri="{FF2B5EF4-FFF2-40B4-BE49-F238E27FC236}">
                <a16:creationId xmlns:a16="http://schemas.microsoft.com/office/drawing/2014/main" id="{EA26A7B9-A899-6A8F-518A-CDDF40F898AD}"/>
              </a:ext>
            </a:extLst>
          </p:cNvPr>
          <p:cNvGrpSpPr/>
          <p:nvPr/>
        </p:nvGrpSpPr>
        <p:grpSpPr>
          <a:xfrm>
            <a:off x="4142963" y="4741429"/>
            <a:ext cx="1025131" cy="473293"/>
            <a:chOff x="1858292" y="1447458"/>
            <a:chExt cx="848158" cy="429511"/>
          </a:xfrm>
        </p:grpSpPr>
        <p:sp>
          <p:nvSpPr>
            <p:cNvPr id="385" name="직사각형 384">
              <a:extLst>
                <a:ext uri="{FF2B5EF4-FFF2-40B4-BE49-F238E27FC236}">
                  <a16:creationId xmlns:a16="http://schemas.microsoft.com/office/drawing/2014/main" id="{68599C78-3060-7D34-5615-AD3FE625E4B7}"/>
                </a:ext>
              </a:extLst>
            </p:cNvPr>
            <p:cNvSpPr/>
            <p:nvPr/>
          </p:nvSpPr>
          <p:spPr>
            <a:xfrm>
              <a:off x="1858292" y="1471975"/>
              <a:ext cx="848158" cy="4049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ko-KR" altLang="en-US" sz="11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KoPubWorld돋움체 Bold" panose="00000800000000000000" pitchFamily="2" charset="-127"/>
                  <a:sym typeface="Poppins SemiBold"/>
                </a:rPr>
                <a:t>입대</a:t>
              </a:r>
              <a:endParaRPr lang="en-US" altLang="ko-KR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endParaRPr>
            </a:p>
            <a:p>
              <a:pPr defTabSz="121917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altLang="ko-KR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(25</a:t>
              </a:r>
              <a:r>
                <a:rPr lang="ko-KR" altLang="en-US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년 </a:t>
              </a:r>
              <a:r>
                <a:rPr lang="en-US" altLang="ko-KR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6</a:t>
              </a:r>
              <a:r>
                <a:rPr lang="ko-KR" altLang="en-US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월</a:t>
              </a:r>
              <a:r>
                <a:rPr lang="en-US" altLang="ko-KR" sz="1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)</a:t>
              </a:r>
            </a:p>
          </p:txBody>
        </p:sp>
        <p:cxnSp>
          <p:nvCxnSpPr>
            <p:cNvPr id="386" name="직선 연결선 385">
              <a:extLst>
                <a:ext uri="{FF2B5EF4-FFF2-40B4-BE49-F238E27FC236}">
                  <a16:creationId xmlns:a16="http://schemas.microsoft.com/office/drawing/2014/main" id="{A3947D57-FB2F-F088-1BFD-C17177C632BC}"/>
                </a:ext>
              </a:extLst>
            </p:cNvPr>
            <p:cNvCxnSpPr/>
            <p:nvPr/>
          </p:nvCxnSpPr>
          <p:spPr>
            <a:xfrm>
              <a:off x="1878005" y="1447458"/>
              <a:ext cx="0" cy="424080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7" name="직사각형 386">
            <a:extLst>
              <a:ext uri="{FF2B5EF4-FFF2-40B4-BE49-F238E27FC236}">
                <a16:creationId xmlns:a16="http://schemas.microsoft.com/office/drawing/2014/main" id="{B6869DD1-3528-F64B-99C4-C67FBEF7AF60}"/>
              </a:ext>
            </a:extLst>
          </p:cNvPr>
          <p:cNvSpPr/>
          <p:nvPr/>
        </p:nvSpPr>
        <p:spPr>
          <a:xfrm>
            <a:off x="5522246" y="5374140"/>
            <a:ext cx="14387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ko-KR" altLang="en-US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복무기간</a:t>
            </a:r>
            <a:r>
              <a:rPr lang="en-US" altLang="ko-KR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(18</a:t>
            </a:r>
            <a:r>
              <a:rPr lang="ko-KR" altLang="en-US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개월</a:t>
            </a:r>
            <a:r>
              <a:rPr lang="en-US" altLang="ko-KR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) </a:t>
            </a:r>
          </a:p>
        </p:txBody>
      </p:sp>
      <p:sp>
        <p:nvSpPr>
          <p:cNvPr id="388" name="직사각형 387">
            <a:extLst>
              <a:ext uri="{FF2B5EF4-FFF2-40B4-BE49-F238E27FC236}">
                <a16:creationId xmlns:a16="http://schemas.microsoft.com/office/drawing/2014/main" id="{D4C6AD35-9323-E3B9-6DD3-DD055380D5EE}"/>
              </a:ext>
            </a:extLst>
          </p:cNvPr>
          <p:cNvSpPr/>
          <p:nvPr/>
        </p:nvSpPr>
        <p:spPr>
          <a:xfrm>
            <a:off x="8334653" y="5381468"/>
            <a:ext cx="14387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ko-KR" altLang="en-US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복학대기 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(2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개월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)</a:t>
            </a:r>
          </a:p>
        </p:txBody>
      </p:sp>
      <p:grpSp>
        <p:nvGrpSpPr>
          <p:cNvPr id="389" name="그룹 388">
            <a:extLst>
              <a:ext uri="{FF2B5EF4-FFF2-40B4-BE49-F238E27FC236}">
                <a16:creationId xmlns:a16="http://schemas.microsoft.com/office/drawing/2014/main" id="{C1D1E306-A2E6-8A17-7DA8-DD4EAC23CD5E}"/>
              </a:ext>
            </a:extLst>
          </p:cNvPr>
          <p:cNvGrpSpPr/>
          <p:nvPr/>
        </p:nvGrpSpPr>
        <p:grpSpPr>
          <a:xfrm>
            <a:off x="1931757" y="5795094"/>
            <a:ext cx="8683044" cy="338554"/>
            <a:chOff x="1269322" y="2400130"/>
            <a:chExt cx="8683044" cy="338554"/>
          </a:xfrm>
        </p:grpSpPr>
        <p:grpSp>
          <p:nvGrpSpPr>
            <p:cNvPr id="390" name="그룹 389">
              <a:extLst>
                <a:ext uri="{FF2B5EF4-FFF2-40B4-BE49-F238E27FC236}">
                  <a16:creationId xmlns:a16="http://schemas.microsoft.com/office/drawing/2014/main" id="{45080161-9A50-9F30-4168-01FCD676F558}"/>
                </a:ext>
              </a:extLst>
            </p:cNvPr>
            <p:cNvGrpSpPr/>
            <p:nvPr/>
          </p:nvGrpSpPr>
          <p:grpSpPr>
            <a:xfrm>
              <a:off x="1269322" y="2439520"/>
              <a:ext cx="193259" cy="181190"/>
              <a:chOff x="4410636" y="801733"/>
              <a:chExt cx="285220" cy="267408"/>
            </a:xfrm>
          </p:grpSpPr>
          <p:sp>
            <p:nvSpPr>
              <p:cNvPr id="392" name="사각형: 둥근 모서리 391">
                <a:extLst>
                  <a:ext uri="{FF2B5EF4-FFF2-40B4-BE49-F238E27FC236}">
                    <a16:creationId xmlns:a16="http://schemas.microsoft.com/office/drawing/2014/main" id="{0800BB42-C63A-BE2A-52D2-0252B00073B8}"/>
                  </a:ext>
                </a:extLst>
              </p:cNvPr>
              <p:cNvSpPr/>
              <p:nvPr/>
            </p:nvSpPr>
            <p:spPr>
              <a:xfrm>
                <a:off x="4410636" y="830229"/>
                <a:ext cx="238912" cy="238912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393" name="Freeform 144">
                <a:extLst>
                  <a:ext uri="{FF2B5EF4-FFF2-40B4-BE49-F238E27FC236}">
                    <a16:creationId xmlns:a16="http://schemas.microsoft.com/office/drawing/2014/main" id="{F1628CBD-B71E-51C7-6660-9BEF78376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6945" y="801733"/>
                <a:ext cx="238911" cy="199327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05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391" name="TextBox 390">
              <a:extLst>
                <a:ext uri="{FF2B5EF4-FFF2-40B4-BE49-F238E27FC236}">
                  <a16:creationId xmlns:a16="http://schemas.microsoft.com/office/drawing/2014/main" id="{803FC66B-A8A3-F772-C990-5FFA9BC84218}"/>
                </a:ext>
              </a:extLst>
            </p:cNvPr>
            <p:cNvSpPr txBox="1"/>
            <p:nvPr/>
          </p:nvSpPr>
          <p:spPr>
            <a:xfrm>
              <a:off x="1418655" y="2400130"/>
              <a:ext cx="853371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ko-KR" altLang="en-US" sz="16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장교 복무기간과 병 복무기간 </a:t>
              </a:r>
              <a:r>
                <a:rPr lang="ko-KR" altLang="en-US" sz="1600" spc="-9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비교시</a:t>
              </a:r>
              <a:r>
                <a:rPr lang="ko-KR" altLang="en-US" sz="16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 </a:t>
              </a:r>
              <a:r>
                <a:rPr lang="en-US" altLang="ko-KR" sz="16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2 ~ 4</a:t>
              </a:r>
              <a:r>
                <a:rPr lang="ko-KR" altLang="en-US" sz="16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개월 차이 발생</a:t>
              </a:r>
              <a:endParaRPr lang="en-US" altLang="ko-KR" sz="12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</a:endParaRPr>
            </a:p>
          </p:txBody>
        </p:sp>
      </p:grpSp>
      <p:grpSp>
        <p:nvGrpSpPr>
          <p:cNvPr id="394" name="그룹 393">
            <a:extLst>
              <a:ext uri="{FF2B5EF4-FFF2-40B4-BE49-F238E27FC236}">
                <a16:creationId xmlns:a16="http://schemas.microsoft.com/office/drawing/2014/main" id="{771A543B-4EF1-E324-A1D0-FAA1BEB7B749}"/>
              </a:ext>
            </a:extLst>
          </p:cNvPr>
          <p:cNvGrpSpPr/>
          <p:nvPr/>
        </p:nvGrpSpPr>
        <p:grpSpPr>
          <a:xfrm>
            <a:off x="1932878" y="6497031"/>
            <a:ext cx="8383414" cy="338554"/>
            <a:chOff x="1269322" y="2400130"/>
            <a:chExt cx="8383414" cy="338554"/>
          </a:xfrm>
        </p:grpSpPr>
        <p:grpSp>
          <p:nvGrpSpPr>
            <p:cNvPr id="395" name="그룹 394">
              <a:extLst>
                <a:ext uri="{FF2B5EF4-FFF2-40B4-BE49-F238E27FC236}">
                  <a16:creationId xmlns:a16="http://schemas.microsoft.com/office/drawing/2014/main" id="{BEE74A23-348F-FC54-3F86-FB9DF66FABF4}"/>
                </a:ext>
              </a:extLst>
            </p:cNvPr>
            <p:cNvGrpSpPr/>
            <p:nvPr/>
          </p:nvGrpSpPr>
          <p:grpSpPr>
            <a:xfrm>
              <a:off x="1269322" y="2439520"/>
              <a:ext cx="193259" cy="181190"/>
              <a:chOff x="4410636" y="801733"/>
              <a:chExt cx="285220" cy="267408"/>
            </a:xfrm>
          </p:grpSpPr>
          <p:sp>
            <p:nvSpPr>
              <p:cNvPr id="397" name="사각형: 둥근 모서리 396">
                <a:extLst>
                  <a:ext uri="{FF2B5EF4-FFF2-40B4-BE49-F238E27FC236}">
                    <a16:creationId xmlns:a16="http://schemas.microsoft.com/office/drawing/2014/main" id="{EE3A0AFB-AA0F-372C-0061-40097745567E}"/>
                  </a:ext>
                </a:extLst>
              </p:cNvPr>
              <p:cNvSpPr/>
              <p:nvPr/>
            </p:nvSpPr>
            <p:spPr>
              <a:xfrm>
                <a:off x="4410636" y="830229"/>
                <a:ext cx="238912" cy="238912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398" name="Freeform 144">
                <a:extLst>
                  <a:ext uri="{FF2B5EF4-FFF2-40B4-BE49-F238E27FC236}">
                    <a16:creationId xmlns:a16="http://schemas.microsoft.com/office/drawing/2014/main" id="{C37A367D-8D7D-76EB-0529-6D92B6729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6945" y="801733"/>
                <a:ext cx="238911" cy="199327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05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396" name="TextBox 395">
              <a:extLst>
                <a:ext uri="{FF2B5EF4-FFF2-40B4-BE49-F238E27FC236}">
                  <a16:creationId xmlns:a16="http://schemas.microsoft.com/office/drawing/2014/main" id="{B37F3BB8-1486-81FD-F50F-AAC44E118A05}"/>
                </a:ext>
              </a:extLst>
            </p:cNvPr>
            <p:cNvSpPr txBox="1"/>
            <p:nvPr/>
          </p:nvSpPr>
          <p:spPr>
            <a:xfrm>
              <a:off x="1418655" y="2400130"/>
              <a:ext cx="823408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ko-KR" altLang="en-US" sz="16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군사훈련기간을 복무기간에 산입 </a:t>
              </a:r>
              <a:r>
                <a:rPr lang="en-US" altLang="ko-KR" sz="16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(</a:t>
              </a:r>
              <a:r>
                <a:rPr lang="ko-KR" altLang="en-US" sz="16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건의</a:t>
              </a:r>
              <a:r>
                <a:rPr lang="en-US" altLang="ko-KR" sz="16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)</a:t>
              </a:r>
              <a:endParaRPr lang="en-US" altLang="ko-KR" sz="12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B554876-64EE-C6AE-209D-765594B4E07E}"/>
              </a:ext>
            </a:extLst>
          </p:cNvPr>
          <p:cNvSpPr txBox="1"/>
          <p:nvPr/>
        </p:nvSpPr>
        <p:spPr>
          <a:xfrm>
            <a:off x="681619" y="186700"/>
            <a:ext cx="61102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60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장교</a:t>
            </a:r>
            <a:r>
              <a:rPr lang="en-US" altLang="ko-KR" sz="360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, </a:t>
            </a:r>
            <a:r>
              <a:rPr lang="ko-KR" altLang="en-US" sz="360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병 복무기간 비교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243131AA-B38F-16C9-3558-71446CE03F42}"/>
              </a:ext>
            </a:extLst>
          </p:cNvPr>
          <p:cNvSpPr/>
          <p:nvPr/>
        </p:nvSpPr>
        <p:spPr>
          <a:xfrm>
            <a:off x="1499944" y="1121288"/>
            <a:ext cx="9057951" cy="968861"/>
          </a:xfrm>
          <a:prstGeom prst="roundRect">
            <a:avLst>
              <a:gd name="adj" fmla="val 0"/>
            </a:avLst>
          </a:prstGeom>
          <a:noFill/>
          <a:ln w="63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DD64B477-F2CC-F233-272D-90CC6DEAF736}"/>
              </a:ext>
            </a:extLst>
          </p:cNvPr>
          <p:cNvSpPr/>
          <p:nvPr/>
        </p:nvSpPr>
        <p:spPr>
          <a:xfrm>
            <a:off x="1499943" y="2540050"/>
            <a:ext cx="9057951" cy="968861"/>
          </a:xfrm>
          <a:prstGeom prst="roundRect">
            <a:avLst>
              <a:gd name="adj" fmla="val 0"/>
            </a:avLst>
          </a:prstGeom>
          <a:noFill/>
          <a:ln w="63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745AAD30-AFB6-F908-0EDC-C33A2CF56617}"/>
              </a:ext>
            </a:extLst>
          </p:cNvPr>
          <p:cNvSpPr/>
          <p:nvPr/>
        </p:nvSpPr>
        <p:spPr>
          <a:xfrm>
            <a:off x="1499943" y="3615976"/>
            <a:ext cx="9057951" cy="968861"/>
          </a:xfrm>
          <a:prstGeom prst="roundRect">
            <a:avLst>
              <a:gd name="adj" fmla="val 0"/>
            </a:avLst>
          </a:prstGeom>
          <a:noFill/>
          <a:ln w="63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4629D31F-44F8-E1ED-3F38-36AF7F3EAB8C}"/>
              </a:ext>
            </a:extLst>
          </p:cNvPr>
          <p:cNvSpPr/>
          <p:nvPr/>
        </p:nvSpPr>
        <p:spPr>
          <a:xfrm>
            <a:off x="1503970" y="4699958"/>
            <a:ext cx="9057951" cy="968861"/>
          </a:xfrm>
          <a:prstGeom prst="roundRect">
            <a:avLst>
              <a:gd name="adj" fmla="val 0"/>
            </a:avLst>
          </a:prstGeom>
          <a:noFill/>
          <a:ln w="63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10" name="화살표: 갈매기형 수장 9">
            <a:extLst>
              <a:ext uri="{FF2B5EF4-FFF2-40B4-BE49-F238E27FC236}">
                <a16:creationId xmlns:a16="http://schemas.microsoft.com/office/drawing/2014/main" id="{4127F378-AAF2-C964-A31A-348F4BDAF8AF}"/>
              </a:ext>
            </a:extLst>
          </p:cNvPr>
          <p:cNvSpPr/>
          <p:nvPr/>
        </p:nvSpPr>
        <p:spPr>
          <a:xfrm>
            <a:off x="10455664" y="3108859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1" name="화살표: 갈매기형 수장 10">
            <a:extLst>
              <a:ext uri="{FF2B5EF4-FFF2-40B4-BE49-F238E27FC236}">
                <a16:creationId xmlns:a16="http://schemas.microsoft.com/office/drawing/2014/main" id="{3D0F99EF-41BA-EEDC-90AB-0EAC7B6E2038}"/>
              </a:ext>
            </a:extLst>
          </p:cNvPr>
          <p:cNvSpPr/>
          <p:nvPr/>
        </p:nvSpPr>
        <p:spPr>
          <a:xfrm>
            <a:off x="10455664" y="4165514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12" name="화살표: 갈매기형 수장 11">
            <a:extLst>
              <a:ext uri="{FF2B5EF4-FFF2-40B4-BE49-F238E27FC236}">
                <a16:creationId xmlns:a16="http://schemas.microsoft.com/office/drawing/2014/main" id="{FA1A3CD0-ACC6-6008-0DD6-E37EA737C6AD}"/>
              </a:ext>
            </a:extLst>
          </p:cNvPr>
          <p:cNvSpPr/>
          <p:nvPr/>
        </p:nvSpPr>
        <p:spPr>
          <a:xfrm>
            <a:off x="10460395" y="5208736"/>
            <a:ext cx="188329" cy="150807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C59AD2A8-D359-6972-09C5-485F767A34D6}"/>
              </a:ext>
            </a:extLst>
          </p:cNvPr>
          <p:cNvSpPr/>
          <p:nvPr/>
        </p:nvSpPr>
        <p:spPr>
          <a:xfrm>
            <a:off x="10664931" y="1162460"/>
            <a:ext cx="838992" cy="838992"/>
          </a:xfrm>
          <a:prstGeom prst="ellipse">
            <a:avLst/>
          </a:prstGeom>
          <a:solidFill>
            <a:srgbClr val="B600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600" spc="-90" dirty="0">
                <a:solidFill>
                  <a:srgbClr val="FFFF00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28</a:t>
            </a:r>
            <a:r>
              <a:rPr lang="ko-KR" altLang="en-US" sz="1600" spc="-90" dirty="0">
                <a:solidFill>
                  <a:srgbClr val="FFFF00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개월</a:t>
            </a:r>
          </a:p>
          <a:p>
            <a:pPr algn="ctr"/>
            <a:r>
              <a:rPr lang="ko-KR" altLang="en-US" sz="1100" spc="-90" dirty="0">
                <a:solidFill>
                  <a:schemeClr val="bg1"/>
                </a:solidFill>
                <a:latin typeface="+mj-ea"/>
                <a:ea typeface="+mj-ea"/>
                <a:cs typeface="KoPubWorld돋움체 Bold" panose="00000800000000000000" pitchFamily="2" charset="-127"/>
              </a:rPr>
              <a:t>소요</a:t>
            </a:r>
            <a:endParaRPr lang="ko-KR" altLang="en-US" sz="1600" spc="-90" dirty="0">
              <a:solidFill>
                <a:schemeClr val="bg1"/>
              </a:solidFill>
              <a:latin typeface="+mj-ea"/>
              <a:ea typeface="+mj-ea"/>
              <a:cs typeface="KoPubWorld돋움체 Bold" panose="00000800000000000000" pitchFamily="2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BD93553-04D8-4587-5F73-D871FC72C62B}"/>
              </a:ext>
            </a:extLst>
          </p:cNvPr>
          <p:cNvSpPr/>
          <p:nvPr/>
        </p:nvSpPr>
        <p:spPr>
          <a:xfrm>
            <a:off x="6961017" y="1846269"/>
            <a:ext cx="14387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ko-KR" altLang="en-US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복무기간 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(28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개월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) 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478A4680-6154-64CE-C098-BCAC437EF262}"/>
              </a:ext>
            </a:extLst>
          </p:cNvPr>
          <p:cNvGrpSpPr/>
          <p:nvPr/>
        </p:nvGrpSpPr>
        <p:grpSpPr>
          <a:xfrm>
            <a:off x="1932878" y="6135447"/>
            <a:ext cx="8383414" cy="338554"/>
            <a:chOff x="1269322" y="2400130"/>
            <a:chExt cx="8383414" cy="338554"/>
          </a:xfrm>
        </p:grpSpPr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23F96637-45FB-5F38-FA9D-227A2261956E}"/>
                </a:ext>
              </a:extLst>
            </p:cNvPr>
            <p:cNvGrpSpPr/>
            <p:nvPr/>
          </p:nvGrpSpPr>
          <p:grpSpPr>
            <a:xfrm>
              <a:off x="1269322" y="2439524"/>
              <a:ext cx="193259" cy="181185"/>
              <a:chOff x="4410636" y="801733"/>
              <a:chExt cx="285220" cy="267398"/>
            </a:xfrm>
          </p:grpSpPr>
          <p:sp>
            <p:nvSpPr>
              <p:cNvPr id="15" name="사각형: 둥근 모서리 14">
                <a:extLst>
                  <a:ext uri="{FF2B5EF4-FFF2-40B4-BE49-F238E27FC236}">
                    <a16:creationId xmlns:a16="http://schemas.microsoft.com/office/drawing/2014/main" id="{A125DF4E-A3C6-A398-B5C0-26922CDFEF36}"/>
                  </a:ext>
                </a:extLst>
              </p:cNvPr>
              <p:cNvSpPr/>
              <p:nvPr/>
            </p:nvSpPr>
            <p:spPr>
              <a:xfrm>
                <a:off x="4410636" y="830221"/>
                <a:ext cx="238912" cy="238910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16" name="Freeform 144">
                <a:extLst>
                  <a:ext uri="{FF2B5EF4-FFF2-40B4-BE49-F238E27FC236}">
                    <a16:creationId xmlns:a16="http://schemas.microsoft.com/office/drawing/2014/main" id="{996E5146-7C59-6A44-737A-040F3DF790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6945" y="801733"/>
                <a:ext cx="238911" cy="199327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05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0D21C4-B98F-0563-DFFB-D861B6D6B8E0}"/>
                </a:ext>
              </a:extLst>
            </p:cNvPr>
            <p:cNvSpPr txBox="1"/>
            <p:nvPr/>
          </p:nvSpPr>
          <p:spPr>
            <a:xfrm>
              <a:off x="1418655" y="2400130"/>
              <a:ext cx="823408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ko-KR" altLang="en-US" sz="16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사관후보생 중도포기시 방학기간 군사훈련 기간을 병 복무기간에 산입 </a:t>
              </a:r>
              <a:r>
                <a:rPr lang="en-US" altLang="ko-KR" sz="16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(</a:t>
              </a:r>
              <a:r>
                <a:rPr lang="ko-KR" altLang="en-US" sz="16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시행 중</a:t>
              </a:r>
              <a:r>
                <a:rPr lang="en-US" altLang="ko-KR" sz="16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)</a:t>
              </a:r>
              <a:endParaRPr lang="en-US" altLang="ko-KR" sz="12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</a:endParaRPr>
            </a:p>
          </p:txBody>
        </p:sp>
      </p:grp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E808BB42-0B74-B24D-6B35-8D535516512B}"/>
              </a:ext>
            </a:extLst>
          </p:cNvPr>
          <p:cNvSpPr/>
          <p:nvPr/>
        </p:nvSpPr>
        <p:spPr>
          <a:xfrm>
            <a:off x="2201358" y="2692172"/>
            <a:ext cx="445518" cy="46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ko-KR" altLang="en-US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학기</a:t>
            </a:r>
            <a:endParaRPr lang="en-US" altLang="ko-KR" sz="1100" spc="-9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KoPubWorld돋움체 Bold" panose="00000800000000000000" pitchFamily="2" charset="-127"/>
              <a:sym typeface="Poppins SemiBold"/>
            </a:endParaRPr>
          </a:p>
          <a:p>
            <a:pPr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ko-KR" altLang="en-US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종료</a:t>
            </a:r>
            <a:endParaRPr lang="en-US" altLang="ko-KR" sz="1000" spc="-9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KoPubWorld돋움체 Bold" panose="00000800000000000000" pitchFamily="2" charset="-127"/>
              <a:sym typeface="Poppins SemiBold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A2088675-E1EB-1D9D-1115-7100DC670928}"/>
              </a:ext>
            </a:extLst>
          </p:cNvPr>
          <p:cNvSpPr/>
          <p:nvPr/>
        </p:nvSpPr>
        <p:spPr>
          <a:xfrm>
            <a:off x="1568302" y="3732452"/>
            <a:ext cx="445518" cy="46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ko-KR" altLang="en-US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학기</a:t>
            </a:r>
            <a:endParaRPr lang="en-US" altLang="ko-KR" sz="1100" spc="-9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KoPubWorld돋움체 Bold" panose="00000800000000000000" pitchFamily="2" charset="-127"/>
              <a:sym typeface="Poppins SemiBold"/>
            </a:endParaRPr>
          </a:p>
          <a:p>
            <a:pPr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ko-KR" altLang="en-US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종료</a:t>
            </a:r>
            <a:endParaRPr lang="en-US" altLang="ko-KR" sz="1000" spc="-9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KoPubWorld돋움체 Bold" panose="00000800000000000000" pitchFamily="2" charset="-127"/>
              <a:sym typeface="Poppins SemiBold"/>
            </a:endParaRPr>
          </a:p>
        </p:txBody>
      </p: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580AA25F-D336-CB80-F60B-53D7F8E93045}"/>
              </a:ext>
            </a:extLst>
          </p:cNvPr>
          <p:cNvCxnSpPr/>
          <p:nvPr/>
        </p:nvCxnSpPr>
        <p:spPr>
          <a:xfrm>
            <a:off x="1985064" y="3705436"/>
            <a:ext cx="0" cy="467308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19E2DBB-6E3E-3268-4C3D-887148077836}"/>
              </a:ext>
            </a:extLst>
          </p:cNvPr>
          <p:cNvSpPr/>
          <p:nvPr/>
        </p:nvSpPr>
        <p:spPr>
          <a:xfrm>
            <a:off x="8336599" y="4340881"/>
            <a:ext cx="14387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ko-KR" altLang="en-US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복학대기 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(5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개월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)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30A91ED-00DD-7A3C-9039-981572482D8A}"/>
              </a:ext>
            </a:extLst>
          </p:cNvPr>
          <p:cNvSpPr/>
          <p:nvPr/>
        </p:nvSpPr>
        <p:spPr>
          <a:xfrm>
            <a:off x="8271709" y="3304425"/>
            <a:ext cx="14387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ko-KR" altLang="en-US" sz="11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KoPubWorld돋움체 Bold" panose="00000800000000000000" pitchFamily="2" charset="-127"/>
                <a:sym typeface="Poppins SemiBold"/>
              </a:rPr>
              <a:t>복학대기 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(6</a:t>
            </a:r>
            <a:r>
              <a:rPr lang="ko-KR" altLang="en-US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개월</a:t>
            </a:r>
            <a:r>
              <a:rPr lang="en-US" altLang="ko-KR" sz="1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rPr>
              <a:t>)</a:t>
            </a:r>
          </a:p>
        </p:txBody>
      </p:sp>
      <p:sp>
        <p:nvSpPr>
          <p:cNvPr id="30" name="화살표: 갈매기형 수장 29">
            <a:extLst>
              <a:ext uri="{FF2B5EF4-FFF2-40B4-BE49-F238E27FC236}">
                <a16:creationId xmlns:a16="http://schemas.microsoft.com/office/drawing/2014/main" id="{143B8B72-3994-4427-20A4-A7A2A21A1A31}"/>
              </a:ext>
            </a:extLst>
          </p:cNvPr>
          <p:cNvSpPr/>
          <p:nvPr/>
        </p:nvSpPr>
        <p:spPr>
          <a:xfrm>
            <a:off x="2989755" y="4159982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1" name="화살표: 갈매기형 수장 30">
            <a:extLst>
              <a:ext uri="{FF2B5EF4-FFF2-40B4-BE49-F238E27FC236}">
                <a16:creationId xmlns:a16="http://schemas.microsoft.com/office/drawing/2014/main" id="{A85DD796-C9D1-8108-033F-D395C2EAE3D4}"/>
              </a:ext>
            </a:extLst>
          </p:cNvPr>
          <p:cNvSpPr/>
          <p:nvPr/>
        </p:nvSpPr>
        <p:spPr>
          <a:xfrm>
            <a:off x="3171896" y="4159982"/>
            <a:ext cx="188329" cy="15080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0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>
            <a:extLst>
              <a:ext uri="{FF2B5EF4-FFF2-40B4-BE49-F238E27FC236}">
                <a16:creationId xmlns:a16="http://schemas.microsoft.com/office/drawing/2014/main" id="{0513C868-07CF-A45D-BDF8-1B94651F8B4B}"/>
              </a:ext>
            </a:extLst>
          </p:cNvPr>
          <p:cNvGrpSpPr/>
          <p:nvPr/>
        </p:nvGrpSpPr>
        <p:grpSpPr>
          <a:xfrm>
            <a:off x="813515" y="1179976"/>
            <a:ext cx="10530759" cy="680245"/>
            <a:chOff x="1079376" y="1302370"/>
            <a:chExt cx="7635188" cy="507343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07867256-6D6F-9D83-FB4D-C30C79A14B67}"/>
                </a:ext>
              </a:extLst>
            </p:cNvPr>
            <p:cNvGrpSpPr/>
            <p:nvPr/>
          </p:nvGrpSpPr>
          <p:grpSpPr>
            <a:xfrm>
              <a:off x="1079376" y="1302370"/>
              <a:ext cx="7635188" cy="298411"/>
              <a:chOff x="1269322" y="2424298"/>
              <a:chExt cx="7635188" cy="298411"/>
            </a:xfrm>
          </p:grpSpPr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id="{5AB0D1D3-3262-91F1-93A0-A2ABE4C6B1CD}"/>
                  </a:ext>
                </a:extLst>
              </p:cNvPr>
              <p:cNvGrpSpPr/>
              <p:nvPr/>
            </p:nvGrpSpPr>
            <p:grpSpPr>
              <a:xfrm>
                <a:off x="1269322" y="2439520"/>
                <a:ext cx="193259" cy="181190"/>
                <a:chOff x="4410636" y="801733"/>
                <a:chExt cx="285220" cy="267408"/>
              </a:xfrm>
            </p:grpSpPr>
            <p:sp>
              <p:nvSpPr>
                <p:cNvPr id="15" name="사각형: 둥근 모서리 14">
                  <a:extLst>
                    <a:ext uri="{FF2B5EF4-FFF2-40B4-BE49-F238E27FC236}">
                      <a16:creationId xmlns:a16="http://schemas.microsoft.com/office/drawing/2014/main" id="{EF073255-9BEE-846F-4235-2CFE3BF4638F}"/>
                    </a:ext>
                  </a:extLst>
                </p:cNvPr>
                <p:cNvSpPr/>
                <p:nvPr/>
              </p:nvSpPr>
              <p:spPr>
                <a:xfrm>
                  <a:off x="4410636" y="830229"/>
                  <a:ext cx="238912" cy="238912"/>
                </a:xfrm>
                <a:prstGeom prst="roundRect">
                  <a:avLst>
                    <a:gd name="adj" fmla="val 31676"/>
                  </a:avLst>
                </a:prstGeom>
                <a:solidFill>
                  <a:srgbClr val="B6000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4000" dirty="0">
                    <a:solidFill>
                      <a:schemeClr val="tx1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</a:endParaRPr>
                </a:p>
              </p:txBody>
            </p:sp>
            <p:sp>
              <p:nvSpPr>
                <p:cNvPr id="16" name="Freeform 144">
                  <a:extLst>
                    <a:ext uri="{FF2B5EF4-FFF2-40B4-BE49-F238E27FC236}">
                      <a16:creationId xmlns:a16="http://schemas.microsoft.com/office/drawing/2014/main" id="{82B5B406-45D4-8338-ECFF-4893F964BF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6945" y="801733"/>
                  <a:ext cx="238911" cy="199327"/>
                </a:xfrm>
                <a:custGeom>
                  <a:avLst/>
                  <a:gdLst>
                    <a:gd name="T0" fmla="*/ 42 w 338"/>
                    <a:gd name="T1" fmla="*/ 145 h 282"/>
                    <a:gd name="T2" fmla="*/ 0 w 338"/>
                    <a:gd name="T3" fmla="*/ 185 h 282"/>
                    <a:gd name="T4" fmla="*/ 98 w 338"/>
                    <a:gd name="T5" fmla="*/ 282 h 282"/>
                    <a:gd name="T6" fmla="*/ 338 w 338"/>
                    <a:gd name="T7" fmla="*/ 40 h 282"/>
                    <a:gd name="T8" fmla="*/ 298 w 338"/>
                    <a:gd name="T9" fmla="*/ 0 h 282"/>
                    <a:gd name="T10" fmla="*/ 98 w 338"/>
                    <a:gd name="T11" fmla="*/ 201 h 282"/>
                    <a:gd name="T12" fmla="*/ 42 w 338"/>
                    <a:gd name="T13" fmla="*/ 145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38" h="282">
                      <a:moveTo>
                        <a:pt x="42" y="145"/>
                      </a:moveTo>
                      <a:lnTo>
                        <a:pt x="0" y="185"/>
                      </a:lnTo>
                      <a:lnTo>
                        <a:pt x="98" y="282"/>
                      </a:lnTo>
                      <a:lnTo>
                        <a:pt x="338" y="40"/>
                      </a:lnTo>
                      <a:lnTo>
                        <a:pt x="298" y="0"/>
                      </a:lnTo>
                      <a:lnTo>
                        <a:pt x="98" y="201"/>
                      </a:lnTo>
                      <a:lnTo>
                        <a:pt x="42" y="145"/>
                      </a:lnTo>
                      <a:close/>
                    </a:path>
                  </a:pathLst>
                </a:custGeom>
                <a:solidFill>
                  <a:srgbClr val="FEFF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0649" tIns="40325" rIns="80649" bIns="40325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806501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2000" b="0" i="0" u="none" strike="noStrike" kern="1200" cap="none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endParaRP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BE9E30D-0965-2F17-64D4-E5F4D97FD8A3}"/>
                  </a:ext>
                </a:extLst>
              </p:cNvPr>
              <p:cNvSpPr txBox="1"/>
              <p:nvPr/>
            </p:nvSpPr>
            <p:spPr>
              <a:xfrm>
                <a:off x="1424664" y="2424298"/>
                <a:ext cx="7479846" cy="2984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 latinLnBrk="1">
                  <a:defRPr/>
                </a:pPr>
                <a:r>
                  <a:rPr lang="ko-KR" altLang="en-US" sz="2000" spc="-9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사범대학 건물 내부 학군단 위치 </a:t>
                </a:r>
                <a:r>
                  <a:rPr lang="en-US" altLang="ko-KR" sz="1600" spc="-9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(1 ~ 4</a:t>
                </a:r>
                <a:r>
                  <a:rPr lang="ko-KR" altLang="en-US" sz="1600" spc="-9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층</a:t>
                </a:r>
                <a:r>
                  <a:rPr lang="en-US" altLang="ko-KR" sz="1600" spc="-9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)</a:t>
                </a:r>
                <a:endParaRPr lang="ko-KR" altLang="en-US" sz="16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09F7AF28-DB6D-C0A1-3703-DC3DEB23870B}"/>
                </a:ext>
              </a:extLst>
            </p:cNvPr>
            <p:cNvSpPr/>
            <p:nvPr/>
          </p:nvSpPr>
          <p:spPr>
            <a:xfrm>
              <a:off x="1239419" y="1545734"/>
              <a:ext cx="5806680" cy="2639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975" indent="-180975" defTabSz="121917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ko-KR" altLang="en-US" sz="1700" spc="-9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체력단련실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, </a:t>
              </a:r>
              <a:r>
                <a:rPr lang="ko-KR" altLang="en-US" sz="1700" spc="-9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학습실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, 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샤워장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, </a:t>
              </a:r>
              <a:r>
                <a:rPr lang="ko-KR" altLang="en-US" sz="1700" spc="-9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사격연습실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, 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강의실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(3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개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), 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휴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게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실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, 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역사관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, 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자치근무자실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(2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개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)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 등</a:t>
              </a:r>
              <a:endParaRPr lang="en-US" altLang="ko-KR" sz="17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endParaRPr>
            </a:p>
          </p:txBody>
        </p:sp>
      </p:grp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2CFE1CD4-2FE6-AE3D-899A-055BA8CA4015}"/>
              </a:ext>
            </a:extLst>
          </p:cNvPr>
          <p:cNvSpPr/>
          <p:nvPr/>
        </p:nvSpPr>
        <p:spPr>
          <a:xfrm>
            <a:off x="852216" y="2129547"/>
            <a:ext cx="10374218" cy="4561399"/>
          </a:xfrm>
          <a:prstGeom prst="roundRect">
            <a:avLst>
              <a:gd name="adj" fmla="val 3153"/>
            </a:avLst>
          </a:prstGeom>
          <a:noFill/>
          <a:ln w="63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ea"/>
              <a:ea typeface="+mj-ea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C7D11C1A-29B4-6B0B-F2A1-AB6B9C59CBFD}"/>
              </a:ext>
            </a:extLst>
          </p:cNvPr>
          <p:cNvGrpSpPr/>
          <p:nvPr/>
        </p:nvGrpSpPr>
        <p:grpSpPr>
          <a:xfrm>
            <a:off x="1128418" y="2002787"/>
            <a:ext cx="1903150" cy="318798"/>
            <a:chOff x="604518" y="3391585"/>
            <a:chExt cx="2995034" cy="448827"/>
          </a:xfrm>
        </p:grpSpPr>
        <p:sp>
          <p:nvSpPr>
            <p:cNvPr id="19" name="직각 삼각형 18">
              <a:extLst>
                <a:ext uri="{FF2B5EF4-FFF2-40B4-BE49-F238E27FC236}">
                  <a16:creationId xmlns:a16="http://schemas.microsoft.com/office/drawing/2014/main" id="{2D8A169F-88C4-B915-2D3B-9A1DFD31FCC6}"/>
                </a:ext>
              </a:extLst>
            </p:cNvPr>
            <p:cNvSpPr/>
            <p:nvPr/>
          </p:nvSpPr>
          <p:spPr>
            <a:xfrm flipH="1">
              <a:off x="604518" y="3391599"/>
              <a:ext cx="171760" cy="178449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sp>
          <p:nvSpPr>
            <p:cNvPr id="20" name="직각 삼각형 19">
              <a:extLst>
                <a:ext uri="{FF2B5EF4-FFF2-40B4-BE49-F238E27FC236}">
                  <a16:creationId xmlns:a16="http://schemas.microsoft.com/office/drawing/2014/main" id="{A16DBC14-A630-F521-1EFC-73FB1590B62E}"/>
                </a:ext>
              </a:extLst>
            </p:cNvPr>
            <p:cNvSpPr/>
            <p:nvPr/>
          </p:nvSpPr>
          <p:spPr>
            <a:xfrm>
              <a:off x="3412701" y="3391600"/>
              <a:ext cx="186851" cy="178685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1955015C-3143-26F1-CB93-191AFBDCD7ED}"/>
                </a:ext>
              </a:extLst>
            </p:cNvPr>
            <p:cNvGrpSpPr/>
            <p:nvPr/>
          </p:nvGrpSpPr>
          <p:grpSpPr>
            <a:xfrm>
              <a:off x="776253" y="3391585"/>
              <a:ext cx="2636444" cy="448827"/>
              <a:chOff x="776253" y="3498592"/>
              <a:chExt cx="2636444" cy="448827"/>
            </a:xfrm>
          </p:grpSpPr>
          <p:sp>
            <p:nvSpPr>
              <p:cNvPr id="22" name="사각형: 둥근 위쪽 모서리 21">
                <a:extLst>
                  <a:ext uri="{FF2B5EF4-FFF2-40B4-BE49-F238E27FC236}">
                    <a16:creationId xmlns:a16="http://schemas.microsoft.com/office/drawing/2014/main" id="{D84FE7F8-B24C-5C8B-D37D-814E135C2962}"/>
                  </a:ext>
                </a:extLst>
              </p:cNvPr>
              <p:cNvSpPr/>
              <p:nvPr/>
            </p:nvSpPr>
            <p:spPr>
              <a:xfrm rot="10800000">
                <a:off x="776253" y="3498592"/>
                <a:ext cx="2636444" cy="43852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72000" rtlCol="0" anchor="ctr"/>
              <a:lstStyle/>
              <a:p>
                <a:endParaRPr lang="ko-KR" altLang="en-US" sz="1400" b="1" spc="-90" dirty="0">
                  <a:solidFill>
                    <a:schemeClr val="bg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94FDC1-6759-3B3F-2F25-38D69AD99D84}"/>
                  </a:ext>
                </a:extLst>
              </p:cNvPr>
              <p:cNvSpPr txBox="1"/>
              <p:nvPr/>
            </p:nvSpPr>
            <p:spPr>
              <a:xfrm>
                <a:off x="888299" y="3514108"/>
                <a:ext cx="2428602" cy="433311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/>
              <a:p>
                <a:pPr algn="ctr"/>
                <a:r>
                  <a:rPr lang="ko-KR" altLang="en-US" sz="1400" spc="-90" dirty="0" smtClean="0">
                    <a:solidFill>
                      <a:schemeClr val="bg1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학군단 주요 시설</a:t>
                </a:r>
                <a:endParaRPr lang="ko-KR" altLang="en-US" sz="1400" spc="-90" dirty="0">
                  <a:solidFill>
                    <a:schemeClr val="bg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4936A2-8F8C-C8C0-BC38-4D5C7416E95A}"/>
              </a:ext>
            </a:extLst>
          </p:cNvPr>
          <p:cNvSpPr txBox="1"/>
          <p:nvPr/>
        </p:nvSpPr>
        <p:spPr>
          <a:xfrm>
            <a:off x="681618" y="198576"/>
            <a:ext cx="7274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목원대 </a:t>
            </a:r>
            <a:r>
              <a:rPr lang="en-US" altLang="ko-KR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ROTC </a:t>
            </a:r>
            <a:r>
              <a:rPr lang="ko-KR" altLang="en-US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생활 </a:t>
            </a:r>
            <a:r>
              <a:rPr lang="en-US" altLang="ko-KR" sz="24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(1/2</a:t>
            </a:r>
            <a:r>
              <a:rPr lang="en-US" altLang="ko-KR" sz="240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)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252" y="2461061"/>
            <a:ext cx="4891763" cy="199354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315" y="2433061"/>
            <a:ext cx="4975876" cy="202154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53" y="4578117"/>
            <a:ext cx="4891762" cy="203369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315" y="4605338"/>
            <a:ext cx="4975875" cy="20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2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>
            <a:extLst>
              <a:ext uri="{FF2B5EF4-FFF2-40B4-BE49-F238E27FC236}">
                <a16:creationId xmlns:a16="http://schemas.microsoft.com/office/drawing/2014/main" id="{0513C868-07CF-A45D-BDF8-1B94651F8B4B}"/>
              </a:ext>
            </a:extLst>
          </p:cNvPr>
          <p:cNvGrpSpPr/>
          <p:nvPr/>
        </p:nvGrpSpPr>
        <p:grpSpPr>
          <a:xfrm>
            <a:off x="660635" y="970461"/>
            <a:ext cx="10530759" cy="994178"/>
            <a:chOff x="1079376" y="1302369"/>
            <a:chExt cx="7635188" cy="741481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07867256-6D6F-9D83-FB4D-C30C79A14B67}"/>
                </a:ext>
              </a:extLst>
            </p:cNvPr>
            <p:cNvGrpSpPr/>
            <p:nvPr/>
          </p:nvGrpSpPr>
          <p:grpSpPr>
            <a:xfrm>
              <a:off x="1079376" y="1302369"/>
              <a:ext cx="7635188" cy="298411"/>
              <a:chOff x="1269322" y="2424297"/>
              <a:chExt cx="7635188" cy="298411"/>
            </a:xfrm>
          </p:grpSpPr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id="{5AB0D1D3-3262-91F1-93A0-A2ABE4C6B1CD}"/>
                  </a:ext>
                </a:extLst>
              </p:cNvPr>
              <p:cNvGrpSpPr/>
              <p:nvPr/>
            </p:nvGrpSpPr>
            <p:grpSpPr>
              <a:xfrm>
                <a:off x="1269322" y="2439520"/>
                <a:ext cx="193259" cy="181190"/>
                <a:chOff x="4410636" y="801733"/>
                <a:chExt cx="285220" cy="267408"/>
              </a:xfrm>
            </p:grpSpPr>
            <p:sp>
              <p:nvSpPr>
                <p:cNvPr id="15" name="사각형: 둥근 모서리 14">
                  <a:extLst>
                    <a:ext uri="{FF2B5EF4-FFF2-40B4-BE49-F238E27FC236}">
                      <a16:creationId xmlns:a16="http://schemas.microsoft.com/office/drawing/2014/main" id="{EF073255-9BEE-846F-4235-2CFE3BF4638F}"/>
                    </a:ext>
                  </a:extLst>
                </p:cNvPr>
                <p:cNvSpPr/>
                <p:nvPr/>
              </p:nvSpPr>
              <p:spPr>
                <a:xfrm>
                  <a:off x="4410636" y="830229"/>
                  <a:ext cx="238912" cy="238912"/>
                </a:xfrm>
                <a:prstGeom prst="roundRect">
                  <a:avLst>
                    <a:gd name="adj" fmla="val 31676"/>
                  </a:avLst>
                </a:prstGeom>
                <a:solidFill>
                  <a:srgbClr val="B6000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4000" dirty="0">
                    <a:solidFill>
                      <a:schemeClr val="tx1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</a:endParaRPr>
                </a:p>
              </p:txBody>
            </p:sp>
            <p:sp>
              <p:nvSpPr>
                <p:cNvPr id="16" name="Freeform 144">
                  <a:extLst>
                    <a:ext uri="{FF2B5EF4-FFF2-40B4-BE49-F238E27FC236}">
                      <a16:creationId xmlns:a16="http://schemas.microsoft.com/office/drawing/2014/main" id="{82B5B406-45D4-8338-ECFF-4893F964BF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6945" y="801733"/>
                  <a:ext cx="238911" cy="199327"/>
                </a:xfrm>
                <a:custGeom>
                  <a:avLst/>
                  <a:gdLst>
                    <a:gd name="T0" fmla="*/ 42 w 338"/>
                    <a:gd name="T1" fmla="*/ 145 h 282"/>
                    <a:gd name="T2" fmla="*/ 0 w 338"/>
                    <a:gd name="T3" fmla="*/ 185 h 282"/>
                    <a:gd name="T4" fmla="*/ 98 w 338"/>
                    <a:gd name="T5" fmla="*/ 282 h 282"/>
                    <a:gd name="T6" fmla="*/ 338 w 338"/>
                    <a:gd name="T7" fmla="*/ 40 h 282"/>
                    <a:gd name="T8" fmla="*/ 298 w 338"/>
                    <a:gd name="T9" fmla="*/ 0 h 282"/>
                    <a:gd name="T10" fmla="*/ 98 w 338"/>
                    <a:gd name="T11" fmla="*/ 201 h 282"/>
                    <a:gd name="T12" fmla="*/ 42 w 338"/>
                    <a:gd name="T13" fmla="*/ 145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38" h="282">
                      <a:moveTo>
                        <a:pt x="42" y="145"/>
                      </a:moveTo>
                      <a:lnTo>
                        <a:pt x="0" y="185"/>
                      </a:lnTo>
                      <a:lnTo>
                        <a:pt x="98" y="282"/>
                      </a:lnTo>
                      <a:lnTo>
                        <a:pt x="338" y="40"/>
                      </a:lnTo>
                      <a:lnTo>
                        <a:pt x="298" y="0"/>
                      </a:lnTo>
                      <a:lnTo>
                        <a:pt x="98" y="201"/>
                      </a:lnTo>
                      <a:lnTo>
                        <a:pt x="42" y="145"/>
                      </a:lnTo>
                      <a:close/>
                    </a:path>
                  </a:pathLst>
                </a:custGeom>
                <a:solidFill>
                  <a:srgbClr val="FEFF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0649" tIns="40325" rIns="80649" bIns="40325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806501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2000" b="0" i="0" u="none" strike="noStrike" kern="1200" cap="none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endParaRP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BE9E30D-0965-2F17-64D4-E5F4D97FD8A3}"/>
                  </a:ext>
                </a:extLst>
              </p:cNvPr>
              <p:cNvSpPr txBox="1"/>
              <p:nvPr/>
            </p:nvSpPr>
            <p:spPr>
              <a:xfrm>
                <a:off x="1424664" y="2424297"/>
                <a:ext cx="7479846" cy="2984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 latinLnBrk="1">
                  <a:defRPr/>
                </a:pPr>
                <a:r>
                  <a:rPr lang="ko-KR" altLang="en-US" sz="2000" spc="-9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대학교  </a:t>
                </a:r>
                <a:r>
                  <a:rPr lang="en-US" altLang="ko-KR" sz="2000" spc="-9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3 ~ 4</a:t>
                </a:r>
                <a:r>
                  <a:rPr lang="ko-KR" altLang="en-US" sz="2000" spc="-9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학년 </a:t>
                </a:r>
                <a:r>
                  <a:rPr lang="en-US" altLang="ko-KR" sz="2000" spc="-9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2</a:t>
                </a:r>
                <a:r>
                  <a:rPr lang="ko-KR" altLang="en-US" sz="2000" spc="-9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년간 학군단 </a:t>
                </a:r>
                <a:r>
                  <a:rPr lang="en-US" altLang="ko-KR" sz="2000" spc="-9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/ </a:t>
                </a:r>
                <a:r>
                  <a:rPr lang="ko-KR" altLang="en-US" sz="2000" spc="-9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학군교에서</a:t>
                </a:r>
                <a:r>
                  <a:rPr lang="ko-KR" altLang="en-US" sz="2000" spc="-9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 교육훈련 시행</a:t>
                </a:r>
                <a:endParaRPr lang="ko-KR" altLang="en-US" sz="16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09F7AF28-DB6D-C0A1-3703-DC3DEB23870B}"/>
                </a:ext>
              </a:extLst>
            </p:cNvPr>
            <p:cNvSpPr/>
            <p:nvPr/>
          </p:nvSpPr>
          <p:spPr>
            <a:xfrm>
              <a:off x="1239419" y="1545733"/>
              <a:ext cx="5942367" cy="498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975" indent="-180975" defTabSz="121917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(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학군단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) 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매주 목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, 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금요일 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5 ~ 6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교시  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/ 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총 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160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시간        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* 3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학점 인정 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(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절대평가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)</a:t>
              </a:r>
            </a:p>
            <a:p>
              <a:pPr marL="180975" indent="-180975" defTabSz="121917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(</a:t>
              </a:r>
              <a:r>
                <a:rPr lang="ko-KR" altLang="en-US" sz="1700" spc="-9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학군교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) 2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학년 </a:t>
              </a:r>
              <a:r>
                <a:rPr lang="ko-KR" altLang="en-US" sz="1700" spc="-9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동계방학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(4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주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), 3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 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  <a:sym typeface="Poppins SemiBold"/>
                </a:rPr>
                <a:t>· 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4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학년 하계방학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(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각 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4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주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) / 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총 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12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주     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* 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계절학기 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1</a:t>
              </a:r>
              <a:r>
                <a:rPr lang="ko-KR" altLang="en-US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학점 인정 </a:t>
              </a:r>
              <a:r>
                <a:rPr lang="en-US" altLang="ko-KR" sz="17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KoPubWorld돋움체 Bold" panose="00000800000000000000" pitchFamily="2" charset="-127"/>
                  <a:sym typeface="Poppins SemiBold"/>
                </a:rPr>
                <a:t>(P)</a:t>
              </a:r>
              <a:endParaRPr lang="en-US" altLang="ko-KR" sz="17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  <a:sym typeface="Poppins SemiBold"/>
              </a:endParaRPr>
            </a:p>
          </p:txBody>
        </p:sp>
      </p:grp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2CFE1CD4-2FE6-AE3D-899A-055BA8CA4015}"/>
              </a:ext>
            </a:extLst>
          </p:cNvPr>
          <p:cNvSpPr/>
          <p:nvPr/>
        </p:nvSpPr>
        <p:spPr>
          <a:xfrm>
            <a:off x="846032" y="2167696"/>
            <a:ext cx="10374218" cy="4561399"/>
          </a:xfrm>
          <a:prstGeom prst="roundRect">
            <a:avLst>
              <a:gd name="adj" fmla="val 3153"/>
            </a:avLst>
          </a:prstGeom>
          <a:noFill/>
          <a:ln w="63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ea"/>
              <a:ea typeface="+mj-ea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C7D11C1A-29B4-6B0B-F2A1-AB6B9C59CBFD}"/>
              </a:ext>
            </a:extLst>
          </p:cNvPr>
          <p:cNvGrpSpPr/>
          <p:nvPr/>
        </p:nvGrpSpPr>
        <p:grpSpPr>
          <a:xfrm>
            <a:off x="1128418" y="2002787"/>
            <a:ext cx="1348082" cy="318798"/>
            <a:chOff x="604518" y="3391585"/>
            <a:chExt cx="2995034" cy="448827"/>
          </a:xfrm>
        </p:grpSpPr>
        <p:sp>
          <p:nvSpPr>
            <p:cNvPr id="19" name="직각 삼각형 18">
              <a:extLst>
                <a:ext uri="{FF2B5EF4-FFF2-40B4-BE49-F238E27FC236}">
                  <a16:creationId xmlns:a16="http://schemas.microsoft.com/office/drawing/2014/main" id="{2D8A169F-88C4-B915-2D3B-9A1DFD31FCC6}"/>
                </a:ext>
              </a:extLst>
            </p:cNvPr>
            <p:cNvSpPr/>
            <p:nvPr/>
          </p:nvSpPr>
          <p:spPr>
            <a:xfrm flipH="1">
              <a:off x="604518" y="3391599"/>
              <a:ext cx="171760" cy="178449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sp>
          <p:nvSpPr>
            <p:cNvPr id="20" name="직각 삼각형 19">
              <a:extLst>
                <a:ext uri="{FF2B5EF4-FFF2-40B4-BE49-F238E27FC236}">
                  <a16:creationId xmlns:a16="http://schemas.microsoft.com/office/drawing/2014/main" id="{A16DBC14-A630-F521-1EFC-73FB1590B62E}"/>
                </a:ext>
              </a:extLst>
            </p:cNvPr>
            <p:cNvSpPr/>
            <p:nvPr/>
          </p:nvSpPr>
          <p:spPr>
            <a:xfrm>
              <a:off x="3412701" y="3391600"/>
              <a:ext cx="186851" cy="178685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1955015C-3143-26F1-CB93-191AFBDCD7ED}"/>
                </a:ext>
              </a:extLst>
            </p:cNvPr>
            <p:cNvGrpSpPr/>
            <p:nvPr/>
          </p:nvGrpSpPr>
          <p:grpSpPr>
            <a:xfrm>
              <a:off x="776253" y="3391585"/>
              <a:ext cx="2636444" cy="448827"/>
              <a:chOff x="776253" y="3498592"/>
              <a:chExt cx="2636444" cy="448827"/>
            </a:xfrm>
          </p:grpSpPr>
          <p:sp>
            <p:nvSpPr>
              <p:cNvPr id="22" name="사각형: 둥근 위쪽 모서리 21">
                <a:extLst>
                  <a:ext uri="{FF2B5EF4-FFF2-40B4-BE49-F238E27FC236}">
                    <a16:creationId xmlns:a16="http://schemas.microsoft.com/office/drawing/2014/main" id="{D84FE7F8-B24C-5C8B-D37D-814E135C2962}"/>
                  </a:ext>
                </a:extLst>
              </p:cNvPr>
              <p:cNvSpPr/>
              <p:nvPr/>
            </p:nvSpPr>
            <p:spPr>
              <a:xfrm rot="10800000">
                <a:off x="776253" y="3498592"/>
                <a:ext cx="2636444" cy="43852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72000" rtlCol="0" anchor="ctr"/>
              <a:lstStyle/>
              <a:p>
                <a:endParaRPr lang="ko-KR" altLang="en-US" sz="1400" b="1" spc="-90" dirty="0">
                  <a:solidFill>
                    <a:schemeClr val="bg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94FDC1-6759-3B3F-2F25-38D69AD99D84}"/>
                  </a:ext>
                </a:extLst>
              </p:cNvPr>
              <p:cNvSpPr txBox="1"/>
              <p:nvPr/>
            </p:nvSpPr>
            <p:spPr>
              <a:xfrm>
                <a:off x="888299" y="3514108"/>
                <a:ext cx="2428602" cy="433311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/>
              <a:p>
                <a:pPr algn="ctr"/>
                <a:r>
                  <a:rPr lang="ko-KR" altLang="en-US" sz="1400" spc="-90" dirty="0" smtClean="0">
                    <a:solidFill>
                      <a:schemeClr val="bg1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주요 활동</a:t>
                </a:r>
                <a:endParaRPr lang="ko-KR" altLang="en-US" sz="1400" spc="-90" dirty="0">
                  <a:solidFill>
                    <a:schemeClr val="bg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4936A2-8F8C-C8C0-BC38-4D5C7416E95A}"/>
              </a:ext>
            </a:extLst>
          </p:cNvPr>
          <p:cNvSpPr txBox="1"/>
          <p:nvPr/>
        </p:nvSpPr>
        <p:spPr>
          <a:xfrm>
            <a:off x="681618" y="198576"/>
            <a:ext cx="7274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목원대 </a:t>
            </a:r>
            <a:r>
              <a:rPr lang="en-US" altLang="ko-KR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ROTC </a:t>
            </a:r>
            <a:r>
              <a:rPr lang="ko-KR" altLang="en-US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생활 </a:t>
            </a:r>
            <a:r>
              <a:rPr lang="en-US" altLang="ko-KR" sz="24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(2/2</a:t>
            </a:r>
            <a:r>
              <a:rPr lang="en-US" altLang="ko-KR" sz="240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)</a:t>
            </a: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49" y="2393038"/>
            <a:ext cx="4885866" cy="2045612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253" y="4517422"/>
            <a:ext cx="4891762" cy="207387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324" y="4522473"/>
            <a:ext cx="5009675" cy="20688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324" y="2409683"/>
            <a:ext cx="5009675" cy="202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517" y="1467905"/>
            <a:ext cx="1298561" cy="1298561"/>
          </a:xfrm>
          <a:prstGeom prst="rect">
            <a:avLst/>
          </a:prstGeom>
        </p:spPr>
      </p:pic>
      <p:cxnSp>
        <p:nvCxnSpPr>
          <p:cNvPr id="1065" name="연결선: 꺾임 1064">
            <a:extLst>
              <a:ext uri="{FF2B5EF4-FFF2-40B4-BE49-F238E27FC236}">
                <a16:creationId xmlns:a16="http://schemas.microsoft.com/office/drawing/2014/main" id="{7BC520A9-B5AA-4471-80D5-7D3E3E39E293}"/>
              </a:ext>
            </a:extLst>
          </p:cNvPr>
          <p:cNvCxnSpPr>
            <a:cxnSpLocks/>
          </p:cNvCxnSpPr>
          <p:nvPr/>
        </p:nvCxnSpPr>
        <p:spPr>
          <a:xfrm rot="10800000">
            <a:off x="2428875" y="3847994"/>
            <a:ext cx="8579828" cy="4968"/>
          </a:xfrm>
          <a:prstGeom prst="bentConnector3">
            <a:avLst>
              <a:gd name="adj1" fmla="val 50000"/>
            </a:avLst>
          </a:prstGeom>
          <a:ln w="57150">
            <a:solidFill>
              <a:srgbClr val="B6000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9038D8D-758D-99F7-2134-AF03B148FC82}"/>
              </a:ext>
            </a:extLst>
          </p:cNvPr>
          <p:cNvSpPr txBox="1"/>
          <p:nvPr/>
        </p:nvSpPr>
        <p:spPr>
          <a:xfrm>
            <a:off x="681618" y="180767"/>
            <a:ext cx="107033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60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24</a:t>
            </a:r>
            <a:r>
              <a:rPr lang="ko-KR" altLang="en-US" sz="360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년 학군사관 </a:t>
            </a:r>
            <a:r>
              <a:rPr lang="en-US" altLang="ko-KR" sz="360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65</a:t>
            </a:r>
            <a:r>
              <a:rPr lang="ko-KR" altLang="en-US" sz="360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기</a:t>
            </a:r>
            <a:r>
              <a:rPr lang="en-US" altLang="ko-KR" sz="360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(</a:t>
            </a:r>
            <a:r>
              <a:rPr lang="ko-KR" altLang="en-US" sz="360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정시</a:t>
            </a:r>
            <a:r>
              <a:rPr lang="en-US" altLang="ko-KR" sz="360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), 66</a:t>
            </a:r>
            <a:r>
              <a:rPr lang="ko-KR" altLang="en-US" sz="360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기</a:t>
            </a:r>
            <a:r>
              <a:rPr lang="en-US" altLang="ko-KR" sz="360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(</a:t>
            </a:r>
            <a:r>
              <a:rPr lang="ko-KR" altLang="en-US" sz="360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사전</a:t>
            </a:r>
            <a:r>
              <a:rPr lang="en-US" altLang="ko-KR" sz="360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) </a:t>
            </a:r>
            <a:r>
              <a:rPr lang="ko-KR" altLang="en-US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선발 일정</a:t>
            </a:r>
            <a:endParaRPr lang="ko-KR" altLang="en-US" sz="240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G마켓 산스 Bold" panose="02000000000000000000" pitchFamily="50" charset="-127"/>
              <a:ea typeface="G마켓 산스 Bold" panose="02000000000000000000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92" name="타원 91">
            <a:extLst>
              <a:ext uri="{FF2B5EF4-FFF2-40B4-BE49-F238E27FC236}">
                <a16:creationId xmlns:a16="http://schemas.microsoft.com/office/drawing/2014/main" id="{5352ED89-73D4-4D83-A247-B3B13045F373}"/>
              </a:ext>
            </a:extLst>
          </p:cNvPr>
          <p:cNvSpPr/>
          <p:nvPr/>
        </p:nvSpPr>
        <p:spPr>
          <a:xfrm>
            <a:off x="672852" y="1516562"/>
            <a:ext cx="1220132" cy="1220132"/>
          </a:xfrm>
          <a:prstGeom prst="ellipse">
            <a:avLst/>
          </a:prstGeom>
          <a:noFill/>
          <a:ln w="76200">
            <a:solidFill>
              <a:srgbClr val="B6000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1600" spc="-90" dirty="0">
              <a:solidFill>
                <a:schemeClr val="bg1"/>
              </a:solidFill>
              <a:latin typeface="+mj-ea"/>
              <a:ea typeface="+mj-ea"/>
              <a:cs typeface="KoPubWorld돋움체 Bold" panose="00000800000000000000" pitchFamily="2" charset="-127"/>
            </a:endParaRPr>
          </a:p>
        </p:txBody>
      </p:sp>
      <p:sp>
        <p:nvSpPr>
          <p:cNvPr id="96" name="타원 95">
            <a:extLst>
              <a:ext uri="{FF2B5EF4-FFF2-40B4-BE49-F238E27FC236}">
                <a16:creationId xmlns:a16="http://schemas.microsoft.com/office/drawing/2014/main" id="{ADB77933-8A79-4FA9-AF04-A6AC6828B322}"/>
              </a:ext>
            </a:extLst>
          </p:cNvPr>
          <p:cNvSpPr/>
          <p:nvPr/>
        </p:nvSpPr>
        <p:spPr>
          <a:xfrm>
            <a:off x="3093148" y="1516562"/>
            <a:ext cx="1220132" cy="1220132"/>
          </a:xfrm>
          <a:prstGeom prst="ellipse">
            <a:avLst/>
          </a:prstGeom>
          <a:noFill/>
          <a:ln w="76200">
            <a:solidFill>
              <a:srgbClr val="B6000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1600" spc="-90" dirty="0">
              <a:solidFill>
                <a:schemeClr val="bg1"/>
              </a:solidFill>
              <a:latin typeface="+mj-ea"/>
              <a:ea typeface="+mj-ea"/>
              <a:cs typeface="KoPubWorld돋움체 Bold" panose="00000800000000000000" pitchFamily="2" charset="-127"/>
            </a:endParaRPr>
          </a:p>
        </p:txBody>
      </p:sp>
      <p:sp>
        <p:nvSpPr>
          <p:cNvPr id="97" name="타원 96">
            <a:extLst>
              <a:ext uri="{FF2B5EF4-FFF2-40B4-BE49-F238E27FC236}">
                <a16:creationId xmlns:a16="http://schemas.microsoft.com/office/drawing/2014/main" id="{F2F9127A-78EF-4A1D-A382-01200E624CCD}"/>
              </a:ext>
            </a:extLst>
          </p:cNvPr>
          <p:cNvSpPr/>
          <p:nvPr/>
        </p:nvSpPr>
        <p:spPr>
          <a:xfrm>
            <a:off x="10354035" y="1506499"/>
            <a:ext cx="1220132" cy="1220132"/>
          </a:xfrm>
          <a:prstGeom prst="ellipse">
            <a:avLst/>
          </a:prstGeom>
          <a:noFill/>
          <a:ln w="76200">
            <a:solidFill>
              <a:srgbClr val="B6000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1600" spc="-90" dirty="0">
              <a:solidFill>
                <a:schemeClr val="bg1"/>
              </a:solidFill>
              <a:latin typeface="+mj-ea"/>
              <a:ea typeface="+mj-ea"/>
              <a:cs typeface="KoPubWorld돋움체 Bold" panose="00000800000000000000" pitchFamily="2" charset="-127"/>
            </a:endParaRPr>
          </a:p>
        </p:txBody>
      </p:sp>
      <p:sp>
        <p:nvSpPr>
          <p:cNvPr id="98" name="타원 97">
            <a:extLst>
              <a:ext uri="{FF2B5EF4-FFF2-40B4-BE49-F238E27FC236}">
                <a16:creationId xmlns:a16="http://schemas.microsoft.com/office/drawing/2014/main" id="{959A87F9-025B-43C1-ADDF-8B77F278C34F}"/>
              </a:ext>
            </a:extLst>
          </p:cNvPr>
          <p:cNvSpPr/>
          <p:nvPr/>
        </p:nvSpPr>
        <p:spPr>
          <a:xfrm>
            <a:off x="5523428" y="1516562"/>
            <a:ext cx="1220132" cy="1220132"/>
          </a:xfrm>
          <a:prstGeom prst="ellipse">
            <a:avLst/>
          </a:prstGeom>
          <a:noFill/>
          <a:ln w="76200">
            <a:solidFill>
              <a:srgbClr val="B6000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1600" spc="-90" dirty="0">
              <a:solidFill>
                <a:schemeClr val="bg1"/>
              </a:solidFill>
              <a:latin typeface="+mj-ea"/>
              <a:ea typeface="+mj-ea"/>
              <a:cs typeface="KoPubWorld돋움체 Bold" panose="00000800000000000000" pitchFamily="2" charset="-127"/>
            </a:endParaRPr>
          </a:p>
        </p:txBody>
      </p:sp>
      <p:sp>
        <p:nvSpPr>
          <p:cNvPr id="100" name="타원 99">
            <a:extLst>
              <a:ext uri="{FF2B5EF4-FFF2-40B4-BE49-F238E27FC236}">
                <a16:creationId xmlns:a16="http://schemas.microsoft.com/office/drawing/2014/main" id="{3347EB81-79D1-43AD-8BA7-1B498471AA9E}"/>
              </a:ext>
            </a:extLst>
          </p:cNvPr>
          <p:cNvSpPr/>
          <p:nvPr/>
        </p:nvSpPr>
        <p:spPr>
          <a:xfrm>
            <a:off x="1837205" y="4231909"/>
            <a:ext cx="1220132" cy="1220132"/>
          </a:xfrm>
          <a:prstGeom prst="ellipse">
            <a:avLst/>
          </a:prstGeom>
          <a:noFill/>
          <a:ln w="76200">
            <a:solidFill>
              <a:srgbClr val="B6000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1600" spc="-90" dirty="0">
              <a:solidFill>
                <a:schemeClr val="bg1"/>
              </a:solidFill>
              <a:latin typeface="+mj-ea"/>
              <a:ea typeface="+mj-ea"/>
              <a:cs typeface="KoPubWorld돋움체 Bold" panose="00000800000000000000" pitchFamily="2" charset="-127"/>
            </a:endParaRPr>
          </a:p>
        </p:txBody>
      </p:sp>
      <p:sp>
        <p:nvSpPr>
          <p:cNvPr id="103" name="타원 102">
            <a:extLst>
              <a:ext uri="{FF2B5EF4-FFF2-40B4-BE49-F238E27FC236}">
                <a16:creationId xmlns:a16="http://schemas.microsoft.com/office/drawing/2014/main" id="{797CF739-241F-4587-A136-CCF3D838341A}"/>
              </a:ext>
            </a:extLst>
          </p:cNvPr>
          <p:cNvSpPr/>
          <p:nvPr/>
        </p:nvSpPr>
        <p:spPr>
          <a:xfrm>
            <a:off x="6698714" y="4241054"/>
            <a:ext cx="1220132" cy="1220132"/>
          </a:xfrm>
          <a:prstGeom prst="ellipse">
            <a:avLst/>
          </a:prstGeom>
          <a:noFill/>
          <a:ln w="76200">
            <a:solidFill>
              <a:srgbClr val="B6000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1600" spc="-90" dirty="0">
              <a:solidFill>
                <a:schemeClr val="bg1"/>
              </a:solidFill>
              <a:latin typeface="+mj-ea"/>
              <a:ea typeface="+mj-ea"/>
              <a:cs typeface="KoPubWorld돋움체 Bold" panose="00000800000000000000" pitchFamily="2" charset="-127"/>
            </a:endParaRPr>
          </a:p>
        </p:txBody>
      </p:sp>
      <p:sp>
        <p:nvSpPr>
          <p:cNvPr id="104" name="타원 103">
            <a:extLst>
              <a:ext uri="{FF2B5EF4-FFF2-40B4-BE49-F238E27FC236}">
                <a16:creationId xmlns:a16="http://schemas.microsoft.com/office/drawing/2014/main" id="{135623D0-E607-4103-8F9D-0920442BD59E}"/>
              </a:ext>
            </a:extLst>
          </p:cNvPr>
          <p:cNvSpPr/>
          <p:nvPr/>
        </p:nvSpPr>
        <p:spPr>
          <a:xfrm>
            <a:off x="9110558" y="4255251"/>
            <a:ext cx="1220132" cy="1220132"/>
          </a:xfrm>
          <a:prstGeom prst="ellipse">
            <a:avLst/>
          </a:prstGeom>
          <a:noFill/>
          <a:ln w="76200">
            <a:solidFill>
              <a:srgbClr val="B6000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1600" spc="-90" dirty="0">
              <a:solidFill>
                <a:schemeClr val="bg1"/>
              </a:solidFill>
              <a:latin typeface="+mj-ea"/>
              <a:ea typeface="+mj-ea"/>
              <a:cs typeface="KoPubWorld돋움체 Bold" panose="00000800000000000000" pitchFamily="2" charset="-127"/>
            </a:endParaRPr>
          </a:p>
        </p:txBody>
      </p:sp>
      <p:graphicFrame>
        <p:nvGraphicFramePr>
          <p:cNvPr id="105" name="표 104">
            <a:extLst>
              <a:ext uri="{FF2B5EF4-FFF2-40B4-BE49-F238E27FC236}">
                <a16:creationId xmlns:a16="http://schemas.microsoft.com/office/drawing/2014/main" id="{FE6DCBCE-3B30-4DBE-974F-EA773EEBE4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21077"/>
              </p:ext>
            </p:extLst>
          </p:nvPr>
        </p:nvGraphicFramePr>
        <p:xfrm>
          <a:off x="605862" y="2875556"/>
          <a:ext cx="1373685" cy="8138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3685">
                  <a:extLst>
                    <a:ext uri="{9D8B030D-6E8A-4147-A177-3AD203B41FA5}">
                      <a16:colId xmlns:a16="http://schemas.microsoft.com/office/drawing/2014/main" val="39639279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2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지원서 접수 </a:t>
                      </a:r>
                      <a:r>
                        <a:rPr lang="en-US" altLang="ko-KR" sz="12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(</a:t>
                      </a:r>
                      <a:r>
                        <a:rPr lang="ko-KR" altLang="en-US" sz="12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인터넷</a:t>
                      </a:r>
                      <a:r>
                        <a:rPr lang="en-US" altLang="ko-KR" sz="12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8716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just" latinLnBrk="1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  9.2.(</a:t>
                      </a:r>
                      <a:r>
                        <a:rPr lang="ko-KR" altLang="en-US" sz="12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월</a:t>
                      </a:r>
                      <a:r>
                        <a:rPr lang="en-US" altLang="ko-KR" sz="12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) ~ 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10.13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.(</a:t>
                      </a:r>
                      <a:r>
                        <a:rPr lang="ko-KR" altLang="en-US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일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)</a:t>
                      </a:r>
                      <a:endParaRPr lang="en-US" altLang="ko-KR" sz="1200" kern="1200" spc="-9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KoPubWorld돋움체 Bold" panose="00000800000000000000" pitchFamily="2" charset="-127"/>
                      </a:endParaRPr>
                    </a:p>
                    <a:p>
                      <a:pPr marL="0" indent="0" algn="just" latinLnBrk="1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5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＊</a:t>
                      </a:r>
                      <a:r>
                        <a:rPr lang="ko-KR" altLang="en-US" sz="105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마감 </a:t>
                      </a:r>
                      <a:r>
                        <a:rPr lang="en-US" altLang="ko-KR" sz="105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: </a:t>
                      </a:r>
                      <a:r>
                        <a:rPr lang="en-US" altLang="ko-KR" sz="105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10. 13. </a:t>
                      </a:r>
                      <a:r>
                        <a:rPr lang="en-US" altLang="ko-KR" sz="105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 24</a:t>
                      </a:r>
                      <a:r>
                        <a:rPr lang="ko-KR" altLang="en-US" sz="105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시</a:t>
                      </a:r>
                      <a:r>
                        <a:rPr lang="en-US" altLang="ko-KR" sz="105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 </a:t>
                      </a:r>
                      <a:r>
                        <a:rPr lang="ko-KR" altLang="en-US" sz="105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한</a:t>
                      </a:r>
                      <a:endParaRPr lang="en-US" altLang="ko-KR" sz="11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marR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894032"/>
                  </a:ext>
                </a:extLst>
              </a:tr>
            </a:tbl>
          </a:graphicData>
        </a:graphic>
      </p:graphicFrame>
      <p:pic>
        <p:nvPicPr>
          <p:cNvPr id="1053" name="그림 1052">
            <a:extLst>
              <a:ext uri="{FF2B5EF4-FFF2-40B4-BE49-F238E27FC236}">
                <a16:creationId xmlns:a16="http://schemas.microsoft.com/office/drawing/2014/main" id="{61DC138A-E625-4217-9C7F-D1E11F060A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01" y="1659463"/>
            <a:ext cx="920998" cy="920998"/>
          </a:xfrm>
          <a:prstGeom prst="rect">
            <a:avLst/>
          </a:prstGeom>
        </p:spPr>
      </p:pic>
      <p:cxnSp>
        <p:nvCxnSpPr>
          <p:cNvPr id="1055" name="직선 연결선 1054">
            <a:extLst>
              <a:ext uri="{FF2B5EF4-FFF2-40B4-BE49-F238E27FC236}">
                <a16:creationId xmlns:a16="http://schemas.microsoft.com/office/drawing/2014/main" id="{767BE459-816A-4BE4-852B-804F193BCE2D}"/>
              </a:ext>
            </a:extLst>
          </p:cNvPr>
          <p:cNvCxnSpPr>
            <a:stCxn id="92" idx="6"/>
            <a:endCxn id="96" idx="2"/>
          </p:cNvCxnSpPr>
          <p:nvPr/>
        </p:nvCxnSpPr>
        <p:spPr>
          <a:xfrm>
            <a:off x="1892984" y="2126628"/>
            <a:ext cx="1200164" cy="0"/>
          </a:xfrm>
          <a:prstGeom prst="line">
            <a:avLst/>
          </a:prstGeom>
          <a:ln w="57150">
            <a:solidFill>
              <a:srgbClr val="B6000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직선 연결선 109">
            <a:extLst>
              <a:ext uri="{FF2B5EF4-FFF2-40B4-BE49-F238E27FC236}">
                <a16:creationId xmlns:a16="http://schemas.microsoft.com/office/drawing/2014/main" id="{E29C92B7-8DA8-4182-83F9-D97B8F72C029}"/>
              </a:ext>
            </a:extLst>
          </p:cNvPr>
          <p:cNvCxnSpPr/>
          <p:nvPr/>
        </p:nvCxnSpPr>
        <p:spPr>
          <a:xfrm>
            <a:off x="4313280" y="2135017"/>
            <a:ext cx="1200164" cy="0"/>
          </a:xfrm>
          <a:prstGeom prst="line">
            <a:avLst/>
          </a:prstGeom>
          <a:ln w="57150">
            <a:solidFill>
              <a:srgbClr val="B6000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직선 연결선 110">
            <a:extLst>
              <a:ext uri="{FF2B5EF4-FFF2-40B4-BE49-F238E27FC236}">
                <a16:creationId xmlns:a16="http://schemas.microsoft.com/office/drawing/2014/main" id="{A4B7921D-F9AC-4A4E-A08A-2167A7F19EB6}"/>
              </a:ext>
            </a:extLst>
          </p:cNvPr>
          <p:cNvCxnSpPr/>
          <p:nvPr/>
        </p:nvCxnSpPr>
        <p:spPr>
          <a:xfrm>
            <a:off x="6733576" y="2126628"/>
            <a:ext cx="1200164" cy="0"/>
          </a:xfrm>
          <a:prstGeom prst="line">
            <a:avLst/>
          </a:prstGeom>
          <a:ln w="57150">
            <a:solidFill>
              <a:srgbClr val="B6000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연결선 111">
            <a:extLst>
              <a:ext uri="{FF2B5EF4-FFF2-40B4-BE49-F238E27FC236}">
                <a16:creationId xmlns:a16="http://schemas.microsoft.com/office/drawing/2014/main" id="{3CC50D98-071F-44C6-94B8-B2797C832029}"/>
              </a:ext>
            </a:extLst>
          </p:cNvPr>
          <p:cNvCxnSpPr/>
          <p:nvPr/>
        </p:nvCxnSpPr>
        <p:spPr>
          <a:xfrm>
            <a:off x="9153872" y="2126628"/>
            <a:ext cx="1200164" cy="0"/>
          </a:xfrm>
          <a:prstGeom prst="line">
            <a:avLst/>
          </a:prstGeom>
          <a:ln w="57150">
            <a:solidFill>
              <a:srgbClr val="B6000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7" name="그림 1056">
            <a:extLst>
              <a:ext uri="{FF2B5EF4-FFF2-40B4-BE49-F238E27FC236}">
                <a16:creationId xmlns:a16="http://schemas.microsoft.com/office/drawing/2014/main" id="{E13E783B-405C-4AB5-9149-EE8D1C6FBA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833" y="1659463"/>
            <a:ext cx="1004283" cy="1004283"/>
          </a:xfrm>
          <a:prstGeom prst="rect">
            <a:avLst/>
          </a:prstGeom>
        </p:spPr>
      </p:pic>
      <p:graphicFrame>
        <p:nvGraphicFramePr>
          <p:cNvPr id="115" name="표 114">
            <a:extLst>
              <a:ext uri="{FF2B5EF4-FFF2-40B4-BE49-F238E27FC236}">
                <a16:creationId xmlns:a16="http://schemas.microsoft.com/office/drawing/2014/main" id="{5C29C23E-0FC6-43EC-8DFF-C36332D5D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492442"/>
              </p:ext>
            </p:extLst>
          </p:nvPr>
        </p:nvGraphicFramePr>
        <p:xfrm>
          <a:off x="2230417" y="2870585"/>
          <a:ext cx="2921879" cy="841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1879">
                  <a:extLst>
                    <a:ext uri="{9D8B030D-6E8A-4147-A177-3AD203B41FA5}">
                      <a16:colId xmlns:a16="http://schemas.microsoft.com/office/drawing/2014/main" val="39639279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1200" kern="1200" spc="-9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</a:t>
                      </a:r>
                      <a:r>
                        <a:rPr lang="ko-KR" altLang="en-US" sz="1200" kern="1200" spc="-9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차 서류 제출 </a:t>
                      </a:r>
                      <a:r>
                        <a:rPr lang="en-US" altLang="ko-KR" sz="1200" kern="1200" spc="-9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(</a:t>
                      </a:r>
                      <a:r>
                        <a:rPr lang="ko-KR" altLang="en-US" sz="1200" kern="1200" spc="-9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수능 또는</a:t>
                      </a:r>
                      <a:r>
                        <a:rPr lang="en-US" altLang="ko-KR" sz="1200" kern="1200" spc="-9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 </a:t>
                      </a:r>
                      <a:r>
                        <a:rPr lang="ko-KR" altLang="en-US" sz="1200" kern="1200" spc="-9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고교내신 성적</a:t>
                      </a:r>
                      <a:r>
                        <a:rPr lang="en-US" altLang="ko-KR" sz="1200" kern="1200" spc="-9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, </a:t>
                      </a:r>
                      <a:r>
                        <a:rPr lang="ko-KR" altLang="en-US" sz="1200" kern="1200" spc="-9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대학 성적</a:t>
                      </a:r>
                      <a:r>
                        <a:rPr lang="en-US" altLang="ko-KR" sz="1200" kern="1200" spc="-9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)</a:t>
                      </a:r>
                      <a:endParaRPr lang="en-US" altLang="ko-KR" sz="1200" kern="1200" spc="-90" dirty="0">
                        <a:solidFill>
                          <a:schemeClr val="bg1"/>
                        </a:solidFill>
                        <a:latin typeface="+mj-ea"/>
                        <a:ea typeface="+mj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8716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                       9.2.(</a:t>
                      </a:r>
                      <a:r>
                        <a:rPr lang="ko-KR" altLang="en-US" sz="12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월</a:t>
                      </a:r>
                      <a:r>
                        <a:rPr lang="en-US" altLang="ko-KR" sz="12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) ~ 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11.1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.(</a:t>
                      </a:r>
                      <a:r>
                        <a:rPr lang="ko-KR" altLang="en-US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금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)</a:t>
                      </a:r>
                      <a:endParaRPr lang="en-US" altLang="ko-KR" sz="1200" kern="1200" spc="-9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KoPubWorld돋움체 Bold" panose="00000800000000000000" pitchFamily="2" charset="-127"/>
                      </a:endParaRPr>
                    </a:p>
                    <a:p>
                      <a:pPr marL="0" indent="0" algn="l" latinLnBrk="1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200" kern="1200" spc="-9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                    </a:t>
                      </a:r>
                      <a:r>
                        <a:rPr lang="en-US" altLang="ko-KR" sz="1200" kern="1200" spc="-9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  </a:t>
                      </a:r>
                      <a:r>
                        <a:rPr lang="ko-KR" altLang="en-US" sz="105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＊제출 </a:t>
                      </a:r>
                      <a:r>
                        <a:rPr lang="en-US" altLang="ko-KR" sz="105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: </a:t>
                      </a:r>
                      <a:r>
                        <a:rPr lang="en-US" altLang="ko-KR" sz="105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11.1. </a:t>
                      </a:r>
                      <a:r>
                        <a:rPr lang="en-US" altLang="ko-KR" sz="105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18</a:t>
                      </a:r>
                      <a:r>
                        <a:rPr lang="ko-KR" altLang="en-US" sz="105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시</a:t>
                      </a:r>
                      <a:r>
                        <a:rPr lang="en-US" altLang="ko-KR" sz="105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 </a:t>
                      </a:r>
                      <a:r>
                        <a:rPr lang="ko-KR" altLang="en-US" sz="105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한</a:t>
                      </a:r>
                      <a:endParaRPr lang="en-US" altLang="ko-KR" sz="11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marR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894032"/>
                  </a:ext>
                </a:extLst>
              </a:tr>
            </a:tbl>
          </a:graphicData>
        </a:graphic>
      </p:graphicFrame>
      <p:pic>
        <p:nvPicPr>
          <p:cNvPr id="1059" name="그림 1058">
            <a:extLst>
              <a:ext uri="{FF2B5EF4-FFF2-40B4-BE49-F238E27FC236}">
                <a16:creationId xmlns:a16="http://schemas.microsoft.com/office/drawing/2014/main" id="{15D1F8D1-7CFF-431C-AE2F-77E8C44E242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229" y="1540140"/>
            <a:ext cx="1085434" cy="1085434"/>
          </a:xfrm>
          <a:prstGeom prst="rect">
            <a:avLst/>
          </a:prstGeom>
        </p:spPr>
      </p:pic>
      <p:graphicFrame>
        <p:nvGraphicFramePr>
          <p:cNvPr id="118" name="표 117">
            <a:extLst>
              <a:ext uri="{FF2B5EF4-FFF2-40B4-BE49-F238E27FC236}">
                <a16:creationId xmlns:a16="http://schemas.microsoft.com/office/drawing/2014/main" id="{3FA83DEA-1333-4208-839A-8C468101A6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424360"/>
              </p:ext>
            </p:extLst>
          </p:nvPr>
        </p:nvGraphicFramePr>
        <p:xfrm>
          <a:off x="10299120" y="2884100"/>
          <a:ext cx="1373685" cy="6217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3685">
                  <a:extLst>
                    <a:ext uri="{9D8B030D-6E8A-4147-A177-3AD203B41FA5}">
                      <a16:colId xmlns:a16="http://schemas.microsoft.com/office/drawing/2014/main" val="39639279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2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인성검사 </a:t>
                      </a:r>
                      <a:r>
                        <a:rPr lang="en-US" altLang="ko-KR" sz="12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(</a:t>
                      </a:r>
                      <a:r>
                        <a:rPr lang="ko-KR" altLang="en-US" sz="12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인터넷</a:t>
                      </a:r>
                      <a:r>
                        <a:rPr lang="en-US" altLang="ko-KR" sz="12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8716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just" latinLnBrk="1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10.14.(</a:t>
                      </a:r>
                      <a:r>
                        <a:rPr lang="ko-KR" altLang="en-US" sz="12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월</a:t>
                      </a:r>
                      <a:r>
                        <a:rPr lang="en-US" altLang="ko-KR" sz="12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) ~ 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10.27.(</a:t>
                      </a:r>
                      <a:r>
                        <a:rPr lang="ko-KR" altLang="en-US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금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)</a:t>
                      </a:r>
                      <a:endParaRPr lang="en-US" altLang="ko-KR" sz="11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marR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894032"/>
                  </a:ext>
                </a:extLst>
              </a:tr>
            </a:tbl>
          </a:graphicData>
        </a:graphic>
      </p:graphicFrame>
      <p:graphicFrame>
        <p:nvGraphicFramePr>
          <p:cNvPr id="121" name="표 120">
            <a:extLst>
              <a:ext uri="{FF2B5EF4-FFF2-40B4-BE49-F238E27FC236}">
                <a16:creationId xmlns:a16="http://schemas.microsoft.com/office/drawing/2014/main" id="{B5B8146E-739F-4324-BA70-2FAB37349C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690456"/>
              </p:ext>
            </p:extLst>
          </p:nvPr>
        </p:nvGraphicFramePr>
        <p:xfrm>
          <a:off x="5398371" y="2866764"/>
          <a:ext cx="1503063" cy="6217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3063">
                  <a:extLst>
                    <a:ext uri="{9D8B030D-6E8A-4147-A177-3AD203B41FA5}">
                      <a16:colId xmlns:a16="http://schemas.microsoft.com/office/drawing/2014/main" val="39639279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2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신체검사 실시 </a:t>
                      </a:r>
                      <a:endParaRPr lang="en-US" altLang="ko-KR" sz="1200" kern="1200" spc="-90" dirty="0">
                        <a:solidFill>
                          <a:schemeClr val="bg1"/>
                        </a:solidFill>
                        <a:latin typeface="+mj-ea"/>
                        <a:ea typeface="+mj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8716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just" latinLnBrk="1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    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9.2.(</a:t>
                      </a:r>
                      <a:r>
                        <a:rPr lang="ko-KR" altLang="en-US" sz="12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목</a:t>
                      </a:r>
                      <a:r>
                        <a:rPr lang="en-US" altLang="ko-KR" sz="12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) ~ 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10.25.(</a:t>
                      </a:r>
                      <a:r>
                        <a:rPr lang="ko-KR" altLang="en-US" sz="12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금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)</a:t>
                      </a:r>
                      <a:endParaRPr lang="en-US" altLang="ko-KR" sz="1200" kern="1200" spc="-9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marR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894032"/>
                  </a:ext>
                </a:extLst>
              </a:tr>
            </a:tbl>
          </a:graphicData>
        </a:graphic>
      </p:graphicFrame>
      <p:grpSp>
        <p:nvGrpSpPr>
          <p:cNvPr id="4" name="그룹 3"/>
          <p:cNvGrpSpPr/>
          <p:nvPr/>
        </p:nvGrpSpPr>
        <p:grpSpPr>
          <a:xfrm>
            <a:off x="4259982" y="4231909"/>
            <a:ext cx="1220132" cy="1220132"/>
            <a:chOff x="10354036" y="1305546"/>
            <a:chExt cx="1220132" cy="1220132"/>
          </a:xfrm>
        </p:grpSpPr>
        <p:sp>
          <p:nvSpPr>
            <p:cNvPr id="99" name="타원 98">
              <a:extLst>
                <a:ext uri="{FF2B5EF4-FFF2-40B4-BE49-F238E27FC236}">
                  <a16:creationId xmlns:a16="http://schemas.microsoft.com/office/drawing/2014/main" id="{8EBF4979-B127-4A4E-A00D-2E5573E513F8}"/>
                </a:ext>
              </a:extLst>
            </p:cNvPr>
            <p:cNvSpPr/>
            <p:nvPr/>
          </p:nvSpPr>
          <p:spPr>
            <a:xfrm>
              <a:off x="10354036" y="1305546"/>
              <a:ext cx="1220132" cy="1220132"/>
            </a:xfrm>
            <a:prstGeom prst="ellipse">
              <a:avLst/>
            </a:prstGeom>
            <a:noFill/>
            <a:ln w="76200">
              <a:solidFill>
                <a:srgbClr val="B6000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1600" spc="-90" dirty="0">
                <a:solidFill>
                  <a:schemeClr val="bg1"/>
                </a:solidFill>
                <a:latin typeface="+mj-ea"/>
                <a:ea typeface="+mj-ea"/>
                <a:cs typeface="KoPubWorld돋움체 Bold" panose="00000800000000000000" pitchFamily="2" charset="-127"/>
              </a:endParaRPr>
            </a:p>
          </p:txBody>
        </p:sp>
        <p:pic>
          <p:nvPicPr>
            <p:cNvPr id="122" name="그림 121">
              <a:extLst>
                <a:ext uri="{FF2B5EF4-FFF2-40B4-BE49-F238E27FC236}">
                  <a16:creationId xmlns:a16="http://schemas.microsoft.com/office/drawing/2014/main" id="{AC43CD0A-A1BC-4FC7-BB59-876DB4D83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1960" y="1421859"/>
              <a:ext cx="1004283" cy="1004283"/>
            </a:xfrm>
            <a:prstGeom prst="rect">
              <a:avLst/>
            </a:prstGeom>
          </p:spPr>
        </p:pic>
      </p:grpSp>
      <p:graphicFrame>
        <p:nvGraphicFramePr>
          <p:cNvPr id="123" name="표 122">
            <a:extLst>
              <a:ext uri="{FF2B5EF4-FFF2-40B4-BE49-F238E27FC236}">
                <a16:creationId xmlns:a16="http://schemas.microsoft.com/office/drawing/2014/main" id="{A307E610-4131-4292-BB69-FFBD7B563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385512"/>
              </p:ext>
            </p:extLst>
          </p:nvPr>
        </p:nvGraphicFramePr>
        <p:xfrm>
          <a:off x="4183204" y="5594335"/>
          <a:ext cx="1373685" cy="6217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3685">
                  <a:extLst>
                    <a:ext uri="{9D8B030D-6E8A-4147-A177-3AD203B41FA5}">
                      <a16:colId xmlns:a16="http://schemas.microsoft.com/office/drawing/2014/main" val="39639279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2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신체검사 결과제출</a:t>
                      </a:r>
                      <a:endParaRPr lang="en-US" altLang="ko-KR" sz="1200" kern="1200" spc="-90" dirty="0">
                        <a:solidFill>
                          <a:schemeClr val="bg1"/>
                        </a:solidFill>
                        <a:latin typeface="+mj-ea"/>
                        <a:ea typeface="+mj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8716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just" latinLnBrk="1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   11.8.(</a:t>
                      </a:r>
                      <a:r>
                        <a:rPr lang="ko-KR" altLang="en-US" sz="12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금</a:t>
                      </a:r>
                      <a:r>
                        <a:rPr lang="en-US" altLang="ko-KR" sz="12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) 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18:00 </a:t>
                      </a:r>
                      <a:r>
                        <a:rPr lang="ko-KR" altLang="en-US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한</a:t>
                      </a:r>
                      <a:endParaRPr lang="en-US" altLang="ko-KR" sz="11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marR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894032"/>
                  </a:ext>
                </a:extLst>
              </a:tr>
            </a:tbl>
          </a:graphicData>
        </a:graphic>
      </p:graphicFrame>
      <p:pic>
        <p:nvPicPr>
          <p:cNvPr id="126" name="그림 125">
            <a:extLst>
              <a:ext uri="{FF2B5EF4-FFF2-40B4-BE49-F238E27FC236}">
                <a16:creationId xmlns:a16="http://schemas.microsoft.com/office/drawing/2014/main" id="{06DC55AE-5F38-4536-8E13-9A98C969D0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7" t="16587" r="16087" b="16036"/>
          <a:stretch/>
        </p:blipFill>
        <p:spPr>
          <a:xfrm>
            <a:off x="5720744" y="1820428"/>
            <a:ext cx="843634" cy="629175"/>
          </a:xfrm>
          <a:prstGeom prst="rect">
            <a:avLst/>
          </a:prstGeom>
        </p:spPr>
      </p:pic>
      <p:graphicFrame>
        <p:nvGraphicFramePr>
          <p:cNvPr id="132" name="표 131">
            <a:extLst>
              <a:ext uri="{FF2B5EF4-FFF2-40B4-BE49-F238E27FC236}">
                <a16:creationId xmlns:a16="http://schemas.microsoft.com/office/drawing/2014/main" id="{A63AFD33-6576-49B6-9A34-E3B3F1D7A7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371763"/>
              </p:ext>
            </p:extLst>
          </p:nvPr>
        </p:nvGraphicFramePr>
        <p:xfrm>
          <a:off x="7683290" y="2878004"/>
          <a:ext cx="1696916" cy="841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6916">
                  <a:extLst>
                    <a:ext uri="{9D8B030D-6E8A-4147-A177-3AD203B41FA5}">
                      <a16:colId xmlns:a16="http://schemas.microsoft.com/office/drawing/2014/main" val="39639279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2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신원조사</a:t>
                      </a:r>
                      <a:r>
                        <a:rPr lang="en-US" altLang="ko-KR" sz="12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 </a:t>
                      </a:r>
                      <a:r>
                        <a:rPr lang="ko-KR" altLang="en-US" sz="1200" kern="1200" spc="-90" dirty="0" err="1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개인신청</a:t>
                      </a:r>
                      <a:r>
                        <a:rPr lang="ko-KR" altLang="en-US" sz="1200" kern="1200" spc="-9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 </a:t>
                      </a:r>
                      <a:r>
                        <a:rPr lang="en-US" altLang="ko-KR" sz="1200" kern="1200" spc="-9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(</a:t>
                      </a:r>
                      <a:r>
                        <a:rPr lang="ko-KR" altLang="en-US" sz="12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인터넷</a:t>
                      </a:r>
                      <a:r>
                        <a:rPr lang="en-US" altLang="ko-KR" sz="12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8716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just" latinLnBrk="1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     9.2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.(</a:t>
                      </a:r>
                      <a:r>
                        <a:rPr lang="ko-KR" altLang="en-US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월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) </a:t>
                      </a:r>
                      <a:r>
                        <a:rPr lang="en-US" altLang="ko-KR" sz="12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~ 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10.27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.(</a:t>
                      </a:r>
                      <a:r>
                        <a:rPr lang="ko-KR" altLang="en-US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일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)</a:t>
                      </a:r>
                      <a:endParaRPr lang="en-US" altLang="ko-KR" sz="1200" kern="1200" spc="-9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KoPubWorld돋움체 Bold" panose="00000800000000000000" pitchFamily="2" charset="-127"/>
                      </a:endParaRPr>
                    </a:p>
                    <a:p>
                      <a:pPr marL="0" indent="0" algn="just" latinLnBrk="1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200" kern="1200" spc="-9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   </a:t>
                      </a:r>
                      <a:r>
                        <a:rPr lang="en-US" altLang="ko-KR" sz="1200" kern="1200" spc="-9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 </a:t>
                      </a:r>
                      <a:r>
                        <a:rPr lang="ko-KR" altLang="en-US" sz="105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＊</a:t>
                      </a:r>
                      <a:r>
                        <a:rPr lang="ko-KR" altLang="en-US" sz="105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마감 </a:t>
                      </a:r>
                      <a:r>
                        <a:rPr lang="en-US" altLang="ko-KR" sz="105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: </a:t>
                      </a:r>
                      <a:r>
                        <a:rPr lang="en-US" altLang="ko-KR" sz="105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10. 27. </a:t>
                      </a:r>
                      <a:r>
                        <a:rPr lang="en-US" altLang="ko-KR" sz="105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24</a:t>
                      </a:r>
                      <a:r>
                        <a:rPr lang="ko-KR" altLang="en-US" sz="105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시</a:t>
                      </a:r>
                      <a:r>
                        <a:rPr lang="en-US" altLang="ko-KR" sz="105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 </a:t>
                      </a:r>
                      <a:r>
                        <a:rPr lang="ko-KR" altLang="en-US" sz="105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한</a:t>
                      </a:r>
                      <a:endParaRPr lang="en-US" altLang="ko-KR" sz="11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marR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894032"/>
                  </a:ext>
                </a:extLst>
              </a:tr>
            </a:tbl>
          </a:graphicData>
        </a:graphic>
      </p:graphicFrame>
      <p:pic>
        <p:nvPicPr>
          <p:cNvPr id="1070" name="그림 1069">
            <a:extLst>
              <a:ext uri="{FF2B5EF4-FFF2-40B4-BE49-F238E27FC236}">
                <a16:creationId xmlns:a16="http://schemas.microsoft.com/office/drawing/2014/main" id="{BE29EFB8-EB27-4F0D-97B5-A1E15D181BA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829" y="1644456"/>
            <a:ext cx="981118" cy="981118"/>
          </a:xfrm>
          <a:prstGeom prst="rect">
            <a:avLst/>
          </a:prstGeom>
        </p:spPr>
      </p:pic>
      <p:graphicFrame>
        <p:nvGraphicFramePr>
          <p:cNvPr id="135" name="표 134">
            <a:extLst>
              <a:ext uri="{FF2B5EF4-FFF2-40B4-BE49-F238E27FC236}">
                <a16:creationId xmlns:a16="http://schemas.microsoft.com/office/drawing/2014/main" id="{0A9F441D-C6DD-4B19-BE1F-6B765A0157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826123"/>
              </p:ext>
            </p:extLst>
          </p:nvPr>
        </p:nvGraphicFramePr>
        <p:xfrm>
          <a:off x="1598813" y="5598051"/>
          <a:ext cx="1696916" cy="841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6916">
                  <a:extLst>
                    <a:ext uri="{9D8B030D-6E8A-4147-A177-3AD203B41FA5}">
                      <a16:colId xmlns:a16="http://schemas.microsoft.com/office/drawing/2014/main" val="39639279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2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가점서류 </a:t>
                      </a:r>
                      <a:r>
                        <a:rPr lang="en-US" altLang="ko-KR" sz="12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/ </a:t>
                      </a:r>
                      <a:r>
                        <a:rPr lang="ko-KR" altLang="en-US" sz="12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체력인증서 제출</a:t>
                      </a:r>
                      <a:endParaRPr lang="en-US" altLang="ko-KR" sz="1200" kern="1200" spc="-90" dirty="0">
                        <a:solidFill>
                          <a:schemeClr val="bg1"/>
                        </a:solidFill>
                        <a:latin typeface="+mj-ea"/>
                        <a:ea typeface="+mj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8716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just" latinLnBrk="1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   10.28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.(</a:t>
                      </a:r>
                      <a:r>
                        <a:rPr lang="ko-KR" altLang="en-US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월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) </a:t>
                      </a:r>
                      <a:r>
                        <a:rPr lang="en-US" altLang="ko-KR" sz="12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~ 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11.29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.(</a:t>
                      </a:r>
                      <a:r>
                        <a:rPr lang="ko-KR" altLang="en-US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금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)</a:t>
                      </a:r>
                      <a:endParaRPr lang="en-US" altLang="ko-KR" sz="1200" kern="1200" spc="-9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KoPubWorld돋움체 Bold" panose="00000800000000000000" pitchFamily="2" charset="-127"/>
                      </a:endParaRPr>
                    </a:p>
                    <a:p>
                      <a:pPr marL="0" indent="0" algn="just" latinLnBrk="1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200" kern="1200" spc="-9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    </a:t>
                      </a:r>
                      <a:r>
                        <a:rPr lang="ko-KR" altLang="en-US" sz="105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＊제출 </a:t>
                      </a:r>
                      <a:r>
                        <a:rPr lang="en-US" altLang="ko-KR" sz="105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: </a:t>
                      </a:r>
                      <a:r>
                        <a:rPr lang="en-US" altLang="ko-KR" sz="105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11. 29. </a:t>
                      </a:r>
                      <a:r>
                        <a:rPr lang="en-US" altLang="ko-KR" sz="105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18</a:t>
                      </a:r>
                      <a:r>
                        <a:rPr lang="ko-KR" altLang="en-US" sz="105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시</a:t>
                      </a:r>
                      <a:r>
                        <a:rPr lang="en-US" altLang="ko-KR" sz="105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 </a:t>
                      </a:r>
                      <a:r>
                        <a:rPr lang="ko-KR" altLang="en-US" sz="105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한</a:t>
                      </a:r>
                      <a:endParaRPr lang="en-US" altLang="ko-KR" sz="11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marR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894032"/>
                  </a:ext>
                </a:extLst>
              </a:tr>
            </a:tbl>
          </a:graphicData>
        </a:graphic>
      </p:graphicFrame>
      <p:pic>
        <p:nvPicPr>
          <p:cNvPr id="136" name="그림 135">
            <a:extLst>
              <a:ext uri="{FF2B5EF4-FFF2-40B4-BE49-F238E27FC236}">
                <a16:creationId xmlns:a16="http://schemas.microsoft.com/office/drawing/2014/main" id="{C7A86470-F41F-468A-824F-EDE3A99C37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95" y="4331464"/>
            <a:ext cx="1004283" cy="1004283"/>
          </a:xfrm>
          <a:prstGeom prst="rect">
            <a:avLst/>
          </a:prstGeom>
        </p:spPr>
      </p:pic>
      <p:cxnSp>
        <p:nvCxnSpPr>
          <p:cNvPr id="137" name="직선 연결선 136">
            <a:extLst>
              <a:ext uri="{FF2B5EF4-FFF2-40B4-BE49-F238E27FC236}">
                <a16:creationId xmlns:a16="http://schemas.microsoft.com/office/drawing/2014/main" id="{65268663-FB58-424E-8D3D-B4EB75EA5750}"/>
              </a:ext>
            </a:extLst>
          </p:cNvPr>
          <p:cNvCxnSpPr/>
          <p:nvPr/>
        </p:nvCxnSpPr>
        <p:spPr>
          <a:xfrm>
            <a:off x="3052827" y="4874760"/>
            <a:ext cx="1200164" cy="0"/>
          </a:xfrm>
          <a:prstGeom prst="line">
            <a:avLst/>
          </a:prstGeom>
          <a:ln w="57150">
            <a:solidFill>
              <a:srgbClr val="B6000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직선 연결선 137">
            <a:extLst>
              <a:ext uri="{FF2B5EF4-FFF2-40B4-BE49-F238E27FC236}">
                <a16:creationId xmlns:a16="http://schemas.microsoft.com/office/drawing/2014/main" id="{88F34BFC-2E07-4CE5-BB20-D75CECFC4A26}"/>
              </a:ext>
            </a:extLst>
          </p:cNvPr>
          <p:cNvCxnSpPr/>
          <p:nvPr/>
        </p:nvCxnSpPr>
        <p:spPr>
          <a:xfrm>
            <a:off x="5480114" y="4851120"/>
            <a:ext cx="1200164" cy="0"/>
          </a:xfrm>
          <a:prstGeom prst="line">
            <a:avLst/>
          </a:prstGeom>
          <a:ln w="57150">
            <a:solidFill>
              <a:srgbClr val="B6000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직선 연결선 138">
            <a:extLst>
              <a:ext uri="{FF2B5EF4-FFF2-40B4-BE49-F238E27FC236}">
                <a16:creationId xmlns:a16="http://schemas.microsoft.com/office/drawing/2014/main" id="{77978C10-C960-4D12-9ADF-BF757F2E3E8D}"/>
              </a:ext>
            </a:extLst>
          </p:cNvPr>
          <p:cNvCxnSpPr/>
          <p:nvPr/>
        </p:nvCxnSpPr>
        <p:spPr>
          <a:xfrm>
            <a:off x="7900410" y="4851120"/>
            <a:ext cx="1200164" cy="0"/>
          </a:xfrm>
          <a:prstGeom prst="line">
            <a:avLst/>
          </a:prstGeom>
          <a:ln w="57150">
            <a:solidFill>
              <a:srgbClr val="B6000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4" name="그림 1073">
            <a:extLst>
              <a:ext uri="{FF2B5EF4-FFF2-40B4-BE49-F238E27FC236}">
                <a16:creationId xmlns:a16="http://schemas.microsoft.com/office/drawing/2014/main" id="{E9D6F409-2DF6-4B8C-8F10-21F4CF0B48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098" y="4400895"/>
            <a:ext cx="947405" cy="863378"/>
          </a:xfrm>
          <a:prstGeom prst="rect">
            <a:avLst/>
          </a:prstGeom>
        </p:spPr>
      </p:pic>
      <p:graphicFrame>
        <p:nvGraphicFramePr>
          <p:cNvPr id="149" name="표 148">
            <a:extLst>
              <a:ext uri="{FF2B5EF4-FFF2-40B4-BE49-F238E27FC236}">
                <a16:creationId xmlns:a16="http://schemas.microsoft.com/office/drawing/2014/main" id="{1566877D-C581-4A73-AC38-225A63CC8C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109112"/>
              </p:ext>
            </p:extLst>
          </p:nvPr>
        </p:nvGraphicFramePr>
        <p:xfrm>
          <a:off x="6646815" y="5580921"/>
          <a:ext cx="1373685" cy="6217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3685">
                  <a:extLst>
                    <a:ext uri="{9D8B030D-6E8A-4147-A177-3AD203B41FA5}">
                      <a16:colId xmlns:a16="http://schemas.microsoft.com/office/drawing/2014/main" val="39639279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2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대면면접</a:t>
                      </a:r>
                      <a:endParaRPr lang="en-US" altLang="ko-KR" sz="1200" kern="1200" spc="-90" dirty="0">
                        <a:solidFill>
                          <a:schemeClr val="bg1"/>
                        </a:solidFill>
                        <a:latin typeface="+mj-ea"/>
                        <a:ea typeface="+mj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8716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just" latinLnBrk="1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11.4.(</a:t>
                      </a:r>
                      <a:r>
                        <a:rPr lang="ko-KR" altLang="en-US" sz="12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월</a:t>
                      </a:r>
                      <a:r>
                        <a:rPr lang="en-US" altLang="ko-KR" sz="12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) ~ 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11.22.(</a:t>
                      </a:r>
                      <a:r>
                        <a:rPr lang="ko-KR" altLang="en-US" sz="12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금</a:t>
                      </a:r>
                      <a:r>
                        <a:rPr lang="en-US" altLang="ko-KR" sz="12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)</a:t>
                      </a:r>
                      <a:endParaRPr lang="en-US" altLang="ko-KR" sz="11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marR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894032"/>
                  </a:ext>
                </a:extLst>
              </a:tr>
            </a:tbl>
          </a:graphicData>
        </a:graphic>
      </p:graphicFrame>
      <p:pic>
        <p:nvPicPr>
          <p:cNvPr id="1076" name="그림 1075">
            <a:extLst>
              <a:ext uri="{FF2B5EF4-FFF2-40B4-BE49-F238E27FC236}">
                <a16:creationId xmlns:a16="http://schemas.microsoft.com/office/drawing/2014/main" id="{6842D809-2EDC-4E72-A2AC-AA1AB01E43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429" y="4338699"/>
            <a:ext cx="1124882" cy="1124882"/>
          </a:xfrm>
          <a:prstGeom prst="rect">
            <a:avLst/>
          </a:prstGeom>
        </p:spPr>
      </p:pic>
      <p:graphicFrame>
        <p:nvGraphicFramePr>
          <p:cNvPr id="152" name="표 151">
            <a:extLst>
              <a:ext uri="{FF2B5EF4-FFF2-40B4-BE49-F238E27FC236}">
                <a16:creationId xmlns:a16="http://schemas.microsoft.com/office/drawing/2014/main" id="{DA05D57A-3C7C-49AD-A01C-C5947C9C05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163423"/>
              </p:ext>
            </p:extLst>
          </p:nvPr>
        </p:nvGraphicFramePr>
        <p:xfrm>
          <a:off x="9045947" y="5580921"/>
          <a:ext cx="1373685" cy="6217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3685">
                  <a:extLst>
                    <a:ext uri="{9D8B030D-6E8A-4147-A177-3AD203B41FA5}">
                      <a16:colId xmlns:a16="http://schemas.microsoft.com/office/drawing/2014/main" val="39639279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200" kern="1200" spc="-9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최종 합격자 발표</a:t>
                      </a:r>
                      <a:endParaRPr lang="en-US" altLang="ko-KR" sz="1200" kern="1200" spc="-90" dirty="0">
                        <a:solidFill>
                          <a:schemeClr val="bg1"/>
                        </a:solidFill>
                        <a:latin typeface="+mj-ea"/>
                        <a:ea typeface="+mj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8716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just" latinLnBrk="1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     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12.20.(</a:t>
                      </a:r>
                      <a:r>
                        <a:rPr lang="ko-KR" altLang="en-US" sz="12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금</a:t>
                      </a:r>
                      <a:r>
                        <a:rPr lang="en-US" altLang="ko-KR" sz="1200" kern="1200" spc="-9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) </a:t>
                      </a:r>
                      <a:r>
                        <a:rPr lang="en-US" altLang="ko-KR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14</a:t>
                      </a:r>
                      <a:r>
                        <a:rPr lang="ko-KR" altLang="en-US" sz="12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시</a:t>
                      </a:r>
                      <a:endParaRPr lang="en-US" altLang="ko-KR" sz="11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marR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894032"/>
                  </a:ext>
                </a:extLst>
              </a:tr>
            </a:tbl>
          </a:graphicData>
        </a:graphic>
      </p:graphicFrame>
      <p:cxnSp>
        <p:nvCxnSpPr>
          <p:cNvPr id="56" name="연결선: 꺾임 1064">
            <a:extLst>
              <a:ext uri="{FF2B5EF4-FFF2-40B4-BE49-F238E27FC236}">
                <a16:creationId xmlns:a16="http://schemas.microsoft.com/office/drawing/2014/main" id="{7BC520A9-B5AA-4471-80D5-7D3E3E39E293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792581" y="3670165"/>
            <a:ext cx="422525" cy="9331"/>
          </a:xfrm>
          <a:prstGeom prst="bentConnector3">
            <a:avLst>
              <a:gd name="adj1" fmla="val 50000"/>
            </a:avLst>
          </a:prstGeom>
          <a:ln w="57150">
            <a:solidFill>
              <a:srgbClr val="B6000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연결선: 꺾임 1064">
            <a:extLst>
              <a:ext uri="{FF2B5EF4-FFF2-40B4-BE49-F238E27FC236}">
                <a16:creationId xmlns:a16="http://schemas.microsoft.com/office/drawing/2014/main" id="{7BC520A9-B5AA-4471-80D5-7D3E3E39E293}"/>
              </a:ext>
            </a:extLst>
          </p:cNvPr>
          <p:cNvCxnSpPr>
            <a:cxnSpLocks/>
          </p:cNvCxnSpPr>
          <p:nvPr/>
        </p:nvCxnSpPr>
        <p:spPr>
          <a:xfrm rot="16200000" flipV="1">
            <a:off x="2230133" y="4030080"/>
            <a:ext cx="422525" cy="9331"/>
          </a:xfrm>
          <a:prstGeom prst="bentConnector3">
            <a:avLst>
              <a:gd name="adj1" fmla="val 50000"/>
            </a:avLst>
          </a:prstGeom>
          <a:ln w="57150">
            <a:solidFill>
              <a:srgbClr val="B6000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0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표 25">
            <a:extLst>
              <a:ext uri="{FF2B5EF4-FFF2-40B4-BE49-F238E27FC236}">
                <a16:creationId xmlns:a16="http://schemas.microsoft.com/office/drawing/2014/main" id="{F3B83501-7CDB-D684-5307-9164B8845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730381"/>
              </p:ext>
            </p:extLst>
          </p:nvPr>
        </p:nvGraphicFramePr>
        <p:xfrm>
          <a:off x="1159136" y="1410741"/>
          <a:ext cx="9900777" cy="11521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88263">
                  <a:extLst>
                    <a:ext uri="{9D8B030D-6E8A-4147-A177-3AD203B41FA5}">
                      <a16:colId xmlns:a16="http://schemas.microsoft.com/office/drawing/2014/main" val="3963927958"/>
                    </a:ext>
                  </a:extLst>
                </a:gridCol>
                <a:gridCol w="3412255">
                  <a:extLst>
                    <a:ext uri="{9D8B030D-6E8A-4147-A177-3AD203B41FA5}">
                      <a16:colId xmlns:a16="http://schemas.microsoft.com/office/drawing/2014/main" val="1431063660"/>
                    </a:ext>
                  </a:extLst>
                </a:gridCol>
                <a:gridCol w="3300259">
                  <a:extLst>
                    <a:ext uri="{9D8B030D-6E8A-4147-A177-3AD203B41FA5}">
                      <a16:colId xmlns:a16="http://schemas.microsoft.com/office/drawing/2014/main" val="36757015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600" kern="1200" spc="-9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학군단 선발</a:t>
                      </a:r>
                      <a:endParaRPr lang="ko-KR" altLang="en-US" sz="1600" kern="1200" spc="-90" dirty="0">
                        <a:solidFill>
                          <a:schemeClr val="bg1"/>
                        </a:solidFill>
                        <a:latin typeface="+mj-ea"/>
                        <a:ea typeface="+mj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600" kern="1200" spc="-90" dirty="0" err="1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권역선발</a:t>
                      </a:r>
                      <a:endParaRPr lang="ko-KR" altLang="en-US" sz="1600" kern="1200" spc="-90" dirty="0">
                        <a:solidFill>
                          <a:schemeClr val="bg1"/>
                        </a:solidFill>
                        <a:latin typeface="+mj-ea"/>
                        <a:ea typeface="+mj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600" kern="1200" spc="-90" dirty="0" err="1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중앙선발</a:t>
                      </a:r>
                      <a:endParaRPr lang="ko-KR" altLang="en-US" sz="1600" kern="1200" spc="-90" dirty="0">
                        <a:solidFill>
                          <a:schemeClr val="bg1"/>
                        </a:solidFill>
                        <a:latin typeface="+mj-ea"/>
                        <a:ea typeface="+mj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8716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6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목원대학교 내 성적우수자</a:t>
                      </a:r>
                      <a:endParaRPr lang="en-US" altLang="ko-KR" sz="14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marR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6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학군단 선발인원 외 지원 권역내 성적우수자</a:t>
                      </a:r>
                      <a:endParaRPr lang="ko-KR" altLang="en-US" sz="14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marR="0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6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학군단 및 권역 선발인원 외 성적우수자</a:t>
                      </a:r>
                      <a:endParaRPr lang="en-US" altLang="ko-KR" sz="16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marR="0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894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정원의 </a:t>
                      </a:r>
                      <a:r>
                        <a:rPr lang="en-US" altLang="ko-KR" sz="16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80%</a:t>
                      </a:r>
                      <a:endParaRPr lang="ko-KR" altLang="en-US" sz="16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6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정원의 </a:t>
                      </a:r>
                      <a:r>
                        <a:rPr lang="en-US" altLang="ko-KR" sz="16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20%</a:t>
                      </a:r>
                      <a:endParaRPr lang="ko-KR" altLang="en-US" sz="16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6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정원 </a:t>
                      </a:r>
                      <a:r>
                        <a:rPr lang="ko-KR" altLang="en-US" sz="1600" kern="1200" spc="-9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미충족시</a:t>
                      </a:r>
                      <a:r>
                        <a:rPr lang="ko-KR" altLang="en-US" sz="16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선발</a:t>
                      </a:r>
                      <a:endParaRPr lang="ko-KR" altLang="en-US" sz="16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8133335"/>
                  </a:ext>
                </a:extLst>
              </a:tr>
            </a:tbl>
          </a:graphicData>
        </a:graphic>
      </p:graphicFrame>
      <p:grpSp>
        <p:nvGrpSpPr>
          <p:cNvPr id="6" name="그룹 5">
            <a:extLst>
              <a:ext uri="{FF2B5EF4-FFF2-40B4-BE49-F238E27FC236}">
                <a16:creationId xmlns:a16="http://schemas.microsoft.com/office/drawing/2014/main" id="{CA775BC5-CE2C-D7BF-5FE0-C2705F8C98A1}"/>
              </a:ext>
            </a:extLst>
          </p:cNvPr>
          <p:cNvGrpSpPr/>
          <p:nvPr/>
        </p:nvGrpSpPr>
        <p:grpSpPr>
          <a:xfrm>
            <a:off x="813515" y="1020873"/>
            <a:ext cx="5021109" cy="400110"/>
            <a:chOff x="1269322" y="2424298"/>
            <a:chExt cx="3256321" cy="298411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6DF37258-E8A8-AC70-9F04-542D59E9C172}"/>
                </a:ext>
              </a:extLst>
            </p:cNvPr>
            <p:cNvGrpSpPr/>
            <p:nvPr/>
          </p:nvGrpSpPr>
          <p:grpSpPr>
            <a:xfrm>
              <a:off x="1269322" y="2439520"/>
              <a:ext cx="193259" cy="181190"/>
              <a:chOff x="4410636" y="801733"/>
              <a:chExt cx="285220" cy="267408"/>
            </a:xfrm>
          </p:grpSpPr>
          <p:sp>
            <p:nvSpPr>
              <p:cNvPr id="10" name="사각형: 둥근 모서리 9">
                <a:extLst>
                  <a:ext uri="{FF2B5EF4-FFF2-40B4-BE49-F238E27FC236}">
                    <a16:creationId xmlns:a16="http://schemas.microsoft.com/office/drawing/2014/main" id="{DA05D149-0229-AE47-B0CC-9CF656D544F5}"/>
                  </a:ext>
                </a:extLst>
              </p:cNvPr>
              <p:cNvSpPr/>
              <p:nvPr/>
            </p:nvSpPr>
            <p:spPr>
              <a:xfrm>
                <a:off x="4410636" y="830229"/>
                <a:ext cx="238912" cy="238912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00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11" name="Freeform 144">
                <a:extLst>
                  <a:ext uri="{FF2B5EF4-FFF2-40B4-BE49-F238E27FC236}">
                    <a16:creationId xmlns:a16="http://schemas.microsoft.com/office/drawing/2014/main" id="{044686A5-5931-5E09-2885-A0D2262EB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6945" y="801733"/>
                <a:ext cx="238911" cy="199327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2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627EE3-3782-4292-5C61-23678C986AFE}"/>
                </a:ext>
              </a:extLst>
            </p:cNvPr>
            <p:cNvSpPr txBox="1"/>
            <p:nvPr/>
          </p:nvSpPr>
          <p:spPr>
            <a:xfrm>
              <a:off x="1424665" y="2424298"/>
              <a:ext cx="3100978" cy="2984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ko-KR" altLang="en-US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남자 선발</a:t>
              </a:r>
              <a:endParaRPr lang="ko-KR" altLang="en-US" sz="2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80BC230-9536-C65E-5482-3E0D618463CA}"/>
              </a:ext>
            </a:extLst>
          </p:cNvPr>
          <p:cNvSpPr txBox="1"/>
          <p:nvPr/>
        </p:nvSpPr>
        <p:spPr>
          <a:xfrm>
            <a:off x="681619" y="198580"/>
            <a:ext cx="61102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6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  <a:cs typeface="KoPubWorld돋움체 Medium" panose="00000600000000000000" pitchFamily="2" charset="-127"/>
              </a:rPr>
              <a:t>선발 절차</a:t>
            </a:r>
            <a:endParaRPr lang="ko-KR" altLang="en-US" sz="360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G마켓 산스 Bold" panose="02000000000000000000" pitchFamily="50" charset="-127"/>
              <a:ea typeface="G마켓 산스 Bold" panose="02000000000000000000" pitchFamily="50" charset="-127"/>
              <a:cs typeface="KoPubWorld돋움체 Medium" panose="00000600000000000000" pitchFamily="2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116CD627-2805-4C53-8963-E3E6EACD7DBA}"/>
              </a:ext>
            </a:extLst>
          </p:cNvPr>
          <p:cNvGrpSpPr/>
          <p:nvPr/>
        </p:nvGrpSpPr>
        <p:grpSpPr>
          <a:xfrm>
            <a:off x="1159136" y="2631533"/>
            <a:ext cx="8683044" cy="338554"/>
            <a:chOff x="1269322" y="2400130"/>
            <a:chExt cx="8683044" cy="338554"/>
          </a:xfrm>
        </p:grpSpPr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663F42B0-E06E-4B89-8943-3BABA8C716E0}"/>
                </a:ext>
              </a:extLst>
            </p:cNvPr>
            <p:cNvGrpSpPr/>
            <p:nvPr/>
          </p:nvGrpSpPr>
          <p:grpSpPr>
            <a:xfrm>
              <a:off x="1269322" y="2439520"/>
              <a:ext cx="193259" cy="181190"/>
              <a:chOff x="4410636" y="801733"/>
              <a:chExt cx="285220" cy="267408"/>
            </a:xfrm>
          </p:grpSpPr>
          <p:sp>
            <p:nvSpPr>
              <p:cNvPr id="48" name="사각형: 둥근 모서리 37">
                <a:extLst>
                  <a:ext uri="{FF2B5EF4-FFF2-40B4-BE49-F238E27FC236}">
                    <a16:creationId xmlns:a16="http://schemas.microsoft.com/office/drawing/2014/main" id="{C9370D0A-8F50-430F-8729-841527949A91}"/>
                  </a:ext>
                </a:extLst>
              </p:cNvPr>
              <p:cNvSpPr/>
              <p:nvPr/>
            </p:nvSpPr>
            <p:spPr>
              <a:xfrm>
                <a:off x="4410636" y="830229"/>
                <a:ext cx="238912" cy="238912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49" name="Freeform 144">
                <a:extLst>
                  <a:ext uri="{FF2B5EF4-FFF2-40B4-BE49-F238E27FC236}">
                    <a16:creationId xmlns:a16="http://schemas.microsoft.com/office/drawing/2014/main" id="{0136D8E9-C584-49B4-A89C-B022678FC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6945" y="801733"/>
                <a:ext cx="238911" cy="199327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05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76862C1-FD93-4178-9614-25DD75FE55B6}"/>
                </a:ext>
              </a:extLst>
            </p:cNvPr>
            <p:cNvSpPr txBox="1"/>
            <p:nvPr/>
          </p:nvSpPr>
          <p:spPr>
            <a:xfrm>
              <a:off x="1418655" y="2400130"/>
              <a:ext cx="853371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ko-KR" altLang="en-US" sz="16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충남 권역 </a:t>
              </a:r>
              <a:r>
                <a:rPr lang="en-US" altLang="ko-KR" sz="16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(10</a:t>
              </a:r>
              <a:r>
                <a:rPr lang="ko-KR" altLang="en-US" sz="16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개</a:t>
              </a:r>
              <a:r>
                <a:rPr lang="en-US" altLang="ko-KR" sz="16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)</a:t>
              </a:r>
              <a:r>
                <a:rPr lang="ko-KR" altLang="en-US" sz="16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 </a:t>
              </a:r>
              <a:r>
                <a:rPr lang="en-US" altLang="ko-KR" sz="16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: </a:t>
              </a:r>
              <a:r>
                <a:rPr lang="ko-KR" altLang="en-US" sz="16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건양대</a:t>
              </a:r>
              <a:r>
                <a:rPr lang="en-US" altLang="ko-KR" sz="16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, </a:t>
              </a:r>
              <a:r>
                <a:rPr lang="ko-KR" altLang="en-US" sz="16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공주대</a:t>
              </a:r>
              <a:r>
                <a:rPr lang="en-US" altLang="ko-KR" sz="16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, </a:t>
              </a:r>
              <a:r>
                <a:rPr lang="ko-KR" altLang="en-US" sz="16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대전대</a:t>
              </a:r>
              <a:r>
                <a:rPr lang="en-US" altLang="ko-KR" sz="16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, </a:t>
              </a:r>
              <a:r>
                <a:rPr lang="ko-KR" altLang="en-US" sz="16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목원대</a:t>
              </a:r>
              <a:r>
                <a:rPr lang="en-US" altLang="ko-KR" sz="16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, </a:t>
              </a:r>
              <a:r>
                <a:rPr lang="ko-KR" altLang="en-US" sz="16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배재대</a:t>
              </a:r>
              <a:r>
                <a:rPr lang="en-US" altLang="ko-KR" sz="16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, </a:t>
              </a:r>
              <a:r>
                <a:rPr lang="ko-KR" altLang="en-US" sz="16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우석대</a:t>
              </a:r>
              <a:r>
                <a:rPr lang="en-US" altLang="ko-KR" sz="16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, </a:t>
              </a:r>
              <a:r>
                <a:rPr lang="ko-KR" altLang="en-US" sz="1600" spc="-9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우송대</a:t>
              </a:r>
              <a:r>
                <a:rPr lang="en-US" altLang="ko-KR" sz="16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, </a:t>
              </a:r>
              <a:r>
                <a:rPr lang="ko-KR" altLang="en-US" sz="16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충남대</a:t>
              </a:r>
              <a:r>
                <a:rPr lang="en-US" altLang="ko-KR" sz="16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, </a:t>
              </a:r>
              <a:r>
                <a:rPr lang="ko-KR" altLang="en-US" sz="16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한남대</a:t>
              </a:r>
              <a:r>
                <a:rPr lang="en-US" altLang="ko-KR" sz="16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, </a:t>
              </a:r>
              <a:r>
                <a:rPr lang="ko-KR" altLang="en-US" sz="1600" spc="-9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한밭대</a:t>
              </a:r>
              <a:endParaRPr lang="en-US" altLang="ko-KR" sz="12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KoPubWorld돋움체 Bold" panose="00000800000000000000" pitchFamily="2" charset="-127"/>
              </a:endParaRPr>
            </a:p>
          </p:txBody>
        </p: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CA775BC5-CE2C-D7BF-5FE0-C2705F8C98A1}"/>
              </a:ext>
            </a:extLst>
          </p:cNvPr>
          <p:cNvGrpSpPr/>
          <p:nvPr/>
        </p:nvGrpSpPr>
        <p:grpSpPr>
          <a:xfrm>
            <a:off x="813515" y="3190848"/>
            <a:ext cx="5021109" cy="400110"/>
            <a:chOff x="1269322" y="2424298"/>
            <a:chExt cx="3256321" cy="298411"/>
          </a:xfrm>
        </p:grpSpPr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6DF37258-E8A8-AC70-9F04-542D59E9C172}"/>
                </a:ext>
              </a:extLst>
            </p:cNvPr>
            <p:cNvGrpSpPr/>
            <p:nvPr/>
          </p:nvGrpSpPr>
          <p:grpSpPr>
            <a:xfrm>
              <a:off x="1269322" y="2439520"/>
              <a:ext cx="193259" cy="181190"/>
              <a:chOff x="4410636" y="801733"/>
              <a:chExt cx="285220" cy="267408"/>
            </a:xfrm>
          </p:grpSpPr>
          <p:sp>
            <p:nvSpPr>
              <p:cNvPr id="53" name="사각형: 둥근 모서리 9">
                <a:extLst>
                  <a:ext uri="{FF2B5EF4-FFF2-40B4-BE49-F238E27FC236}">
                    <a16:creationId xmlns:a16="http://schemas.microsoft.com/office/drawing/2014/main" id="{DA05D149-0229-AE47-B0CC-9CF656D544F5}"/>
                  </a:ext>
                </a:extLst>
              </p:cNvPr>
              <p:cNvSpPr/>
              <p:nvPr/>
            </p:nvSpPr>
            <p:spPr>
              <a:xfrm>
                <a:off x="4410636" y="830229"/>
                <a:ext cx="238912" cy="238912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00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54" name="Freeform 144">
                <a:extLst>
                  <a:ext uri="{FF2B5EF4-FFF2-40B4-BE49-F238E27FC236}">
                    <a16:creationId xmlns:a16="http://schemas.microsoft.com/office/drawing/2014/main" id="{044686A5-5931-5E09-2885-A0D2262EB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6945" y="801733"/>
                <a:ext cx="238911" cy="199327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2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4627EE3-3782-4292-5C61-23678C986AFE}"/>
                </a:ext>
              </a:extLst>
            </p:cNvPr>
            <p:cNvSpPr txBox="1"/>
            <p:nvPr/>
          </p:nvSpPr>
          <p:spPr>
            <a:xfrm>
              <a:off x="1424665" y="2424298"/>
              <a:ext cx="3100978" cy="2984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ko-KR" altLang="en-US" sz="2000" spc="-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여</a:t>
              </a:r>
              <a:r>
                <a:rPr lang="ko-KR" altLang="en-US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자 선발</a:t>
              </a:r>
              <a:endParaRPr lang="ko-KR" altLang="en-US" sz="2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</p:grpSp>
      <p:graphicFrame>
        <p:nvGraphicFramePr>
          <p:cNvPr id="55" name="표 54">
            <a:extLst>
              <a:ext uri="{FF2B5EF4-FFF2-40B4-BE49-F238E27FC236}">
                <a16:creationId xmlns:a16="http://schemas.microsoft.com/office/drawing/2014/main" id="{F3B83501-7CDB-D684-5307-9164B8845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793283"/>
              </p:ext>
            </p:extLst>
          </p:nvPr>
        </p:nvGraphicFramePr>
        <p:xfrm>
          <a:off x="1159136" y="3579266"/>
          <a:ext cx="9900777" cy="11521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32984">
                  <a:extLst>
                    <a:ext uri="{9D8B030D-6E8A-4147-A177-3AD203B41FA5}">
                      <a16:colId xmlns:a16="http://schemas.microsoft.com/office/drawing/2014/main" val="1431063660"/>
                    </a:ext>
                  </a:extLst>
                </a:gridCol>
                <a:gridCol w="4867793">
                  <a:extLst>
                    <a:ext uri="{9D8B030D-6E8A-4147-A177-3AD203B41FA5}">
                      <a16:colId xmlns:a16="http://schemas.microsoft.com/office/drawing/2014/main" val="3675701528"/>
                    </a:ext>
                  </a:extLst>
                </a:gridCol>
              </a:tblGrid>
              <a:tr h="34532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600" kern="1200" spc="-90" dirty="0" err="1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권역선발</a:t>
                      </a:r>
                      <a:endParaRPr lang="ko-KR" altLang="en-US" sz="1600" kern="1200" spc="-90" dirty="0">
                        <a:solidFill>
                          <a:schemeClr val="bg1"/>
                        </a:solidFill>
                        <a:latin typeface="+mj-ea"/>
                        <a:ea typeface="+mj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600" kern="1200" spc="-90" dirty="0" err="1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중앙선발</a:t>
                      </a:r>
                      <a:endParaRPr lang="ko-KR" altLang="en-US" sz="1600" kern="1200" spc="-90" dirty="0">
                        <a:solidFill>
                          <a:schemeClr val="bg1"/>
                        </a:solidFill>
                        <a:latin typeface="+mj-ea"/>
                        <a:ea typeface="+mj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871624"/>
                  </a:ext>
                </a:extLst>
              </a:tr>
              <a:tr h="345329"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6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지원 권역내 성적우수자</a:t>
                      </a:r>
                      <a:endParaRPr lang="ko-KR" altLang="en-US" sz="14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marR="0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6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권역 선발인원 외 성적우수자</a:t>
                      </a:r>
                      <a:endParaRPr lang="en-US" altLang="ko-KR" sz="16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marR="0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894032"/>
                  </a:ext>
                </a:extLst>
              </a:tr>
              <a:tr h="34532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6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정원의 </a:t>
                      </a:r>
                      <a:r>
                        <a:rPr lang="en-US" altLang="ko-KR" sz="16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80%</a:t>
                      </a:r>
                      <a:endParaRPr lang="ko-KR" altLang="en-US" sz="16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6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정원의 </a:t>
                      </a:r>
                      <a:r>
                        <a:rPr lang="en-US" altLang="ko-KR" sz="16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20%</a:t>
                      </a:r>
                      <a:endParaRPr lang="ko-KR" altLang="en-US" sz="16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8133335"/>
                  </a:ext>
                </a:extLst>
              </a:tr>
            </a:tbl>
          </a:graphicData>
        </a:graphic>
      </p:graphicFrame>
      <p:grpSp>
        <p:nvGrpSpPr>
          <p:cNvPr id="56" name="그룹 55">
            <a:extLst>
              <a:ext uri="{FF2B5EF4-FFF2-40B4-BE49-F238E27FC236}">
                <a16:creationId xmlns:a16="http://schemas.microsoft.com/office/drawing/2014/main" id="{CA775BC5-CE2C-D7BF-5FE0-C2705F8C98A1}"/>
              </a:ext>
            </a:extLst>
          </p:cNvPr>
          <p:cNvGrpSpPr/>
          <p:nvPr/>
        </p:nvGrpSpPr>
        <p:grpSpPr>
          <a:xfrm>
            <a:off x="813515" y="4975663"/>
            <a:ext cx="5021109" cy="400110"/>
            <a:chOff x="1269322" y="2424298"/>
            <a:chExt cx="3256321" cy="298411"/>
          </a:xfrm>
        </p:grpSpPr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6DF37258-E8A8-AC70-9F04-542D59E9C172}"/>
                </a:ext>
              </a:extLst>
            </p:cNvPr>
            <p:cNvGrpSpPr/>
            <p:nvPr/>
          </p:nvGrpSpPr>
          <p:grpSpPr>
            <a:xfrm>
              <a:off x="1269322" y="2439520"/>
              <a:ext cx="193259" cy="181190"/>
              <a:chOff x="4410636" y="801733"/>
              <a:chExt cx="285220" cy="267408"/>
            </a:xfrm>
          </p:grpSpPr>
          <p:sp>
            <p:nvSpPr>
              <p:cNvPr id="59" name="사각형: 둥근 모서리 9">
                <a:extLst>
                  <a:ext uri="{FF2B5EF4-FFF2-40B4-BE49-F238E27FC236}">
                    <a16:creationId xmlns:a16="http://schemas.microsoft.com/office/drawing/2014/main" id="{DA05D149-0229-AE47-B0CC-9CF656D544F5}"/>
                  </a:ext>
                </a:extLst>
              </p:cNvPr>
              <p:cNvSpPr/>
              <p:nvPr/>
            </p:nvSpPr>
            <p:spPr>
              <a:xfrm>
                <a:off x="4410636" y="830229"/>
                <a:ext cx="238912" cy="238912"/>
              </a:xfrm>
              <a:prstGeom prst="roundRect">
                <a:avLst>
                  <a:gd name="adj" fmla="val 31676"/>
                </a:avLst>
              </a:prstGeom>
              <a:solidFill>
                <a:srgbClr val="B6000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00" dirty="0"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  <p:sp>
            <p:nvSpPr>
              <p:cNvPr id="60" name="Freeform 144">
                <a:extLst>
                  <a:ext uri="{FF2B5EF4-FFF2-40B4-BE49-F238E27FC236}">
                    <a16:creationId xmlns:a16="http://schemas.microsoft.com/office/drawing/2014/main" id="{044686A5-5931-5E09-2885-A0D2262EB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6945" y="801733"/>
                <a:ext cx="238911" cy="199327"/>
              </a:xfrm>
              <a:custGeom>
                <a:avLst/>
                <a:gdLst>
                  <a:gd name="T0" fmla="*/ 42 w 338"/>
                  <a:gd name="T1" fmla="*/ 145 h 282"/>
                  <a:gd name="T2" fmla="*/ 0 w 338"/>
                  <a:gd name="T3" fmla="*/ 185 h 282"/>
                  <a:gd name="T4" fmla="*/ 98 w 338"/>
                  <a:gd name="T5" fmla="*/ 282 h 282"/>
                  <a:gd name="T6" fmla="*/ 338 w 338"/>
                  <a:gd name="T7" fmla="*/ 40 h 282"/>
                  <a:gd name="T8" fmla="*/ 298 w 338"/>
                  <a:gd name="T9" fmla="*/ 0 h 282"/>
                  <a:gd name="T10" fmla="*/ 98 w 338"/>
                  <a:gd name="T11" fmla="*/ 201 h 282"/>
                  <a:gd name="T12" fmla="*/ 42 w 338"/>
                  <a:gd name="T13" fmla="*/ 14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282">
                    <a:moveTo>
                      <a:pt x="42" y="145"/>
                    </a:moveTo>
                    <a:lnTo>
                      <a:pt x="0" y="185"/>
                    </a:lnTo>
                    <a:lnTo>
                      <a:pt x="98" y="282"/>
                    </a:lnTo>
                    <a:lnTo>
                      <a:pt x="338" y="40"/>
                    </a:lnTo>
                    <a:lnTo>
                      <a:pt x="298" y="0"/>
                    </a:lnTo>
                    <a:lnTo>
                      <a:pt x="98" y="201"/>
                    </a:lnTo>
                    <a:lnTo>
                      <a:pt x="42" y="145"/>
                    </a:lnTo>
                    <a:close/>
                  </a:path>
                </a:pathLst>
              </a:custGeom>
              <a:solidFill>
                <a:srgbClr val="FE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49" tIns="40325" rIns="80649" bIns="40325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0650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2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4627EE3-3782-4292-5C61-23678C986AFE}"/>
                </a:ext>
              </a:extLst>
            </p:cNvPr>
            <p:cNvSpPr txBox="1"/>
            <p:nvPr/>
          </p:nvSpPr>
          <p:spPr>
            <a:xfrm>
              <a:off x="1424665" y="2424298"/>
              <a:ext cx="3100978" cy="2984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latinLnBrk="1">
                <a:defRPr/>
              </a:pPr>
              <a:r>
                <a:rPr lang="ko-KR" altLang="en-US" sz="2000" spc="-9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예비합격자</a:t>
              </a:r>
              <a:r>
                <a:rPr lang="ko-KR" altLang="en-US" sz="2000" spc="-9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 선발</a:t>
              </a:r>
              <a:endParaRPr lang="ko-KR" altLang="en-US" sz="20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</p:grpSp>
      <p:graphicFrame>
        <p:nvGraphicFramePr>
          <p:cNvPr id="65" name="표 64">
            <a:extLst>
              <a:ext uri="{FF2B5EF4-FFF2-40B4-BE49-F238E27FC236}">
                <a16:creationId xmlns:a16="http://schemas.microsoft.com/office/drawing/2014/main" id="{F3B83501-7CDB-D684-5307-9164B8845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723496"/>
              </p:ext>
            </p:extLst>
          </p:nvPr>
        </p:nvGraphicFramePr>
        <p:xfrm>
          <a:off x="1159136" y="5375773"/>
          <a:ext cx="9900777" cy="11521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32984">
                  <a:extLst>
                    <a:ext uri="{9D8B030D-6E8A-4147-A177-3AD203B41FA5}">
                      <a16:colId xmlns:a16="http://schemas.microsoft.com/office/drawing/2014/main" val="1431063660"/>
                    </a:ext>
                  </a:extLst>
                </a:gridCol>
                <a:gridCol w="4867793">
                  <a:extLst>
                    <a:ext uri="{9D8B030D-6E8A-4147-A177-3AD203B41FA5}">
                      <a16:colId xmlns:a16="http://schemas.microsoft.com/office/drawing/2014/main" val="3675701528"/>
                    </a:ext>
                  </a:extLst>
                </a:gridCol>
              </a:tblGrid>
              <a:tr h="34532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1600" kern="1200" spc="-9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2</a:t>
                      </a:r>
                      <a:r>
                        <a:rPr lang="ko-KR" altLang="en-US" sz="1600" kern="1200" spc="-9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학년 남 </a:t>
                      </a:r>
                      <a:r>
                        <a:rPr lang="en-US" altLang="ko-KR" sz="1600" kern="1200" spc="-90" dirty="0" smtClean="0">
                          <a:solidFill>
                            <a:schemeClr val="bg1"/>
                          </a:solidFill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· </a:t>
                      </a:r>
                      <a:r>
                        <a:rPr lang="ko-KR" altLang="en-US" sz="1600" b="1" kern="1200" spc="-90" dirty="0" smtClean="0">
                          <a:solidFill>
                            <a:schemeClr val="bg1"/>
                          </a:solidFill>
                          <a:latin typeface="+mj-ea"/>
                          <a:ea typeface="+mn-ea"/>
                          <a:cs typeface="KoPubWorld돋움체 Bold" panose="00000800000000000000" pitchFamily="2" charset="-127"/>
                        </a:rPr>
                        <a:t>여 </a:t>
                      </a:r>
                      <a:r>
                        <a:rPr lang="en-US" altLang="ko-KR" sz="1600" b="1" kern="1200" spc="-90" dirty="0" smtClean="0">
                          <a:solidFill>
                            <a:schemeClr val="bg1"/>
                          </a:solidFill>
                          <a:latin typeface="+mj-ea"/>
                          <a:ea typeface="+mn-ea"/>
                          <a:cs typeface="KoPubWorld돋움체 Bold" panose="00000800000000000000" pitchFamily="2" charset="-127"/>
                        </a:rPr>
                        <a:t>(65</a:t>
                      </a:r>
                      <a:r>
                        <a:rPr lang="ko-KR" altLang="en-US" sz="1600" b="1" kern="1200" spc="-90" dirty="0" smtClean="0">
                          <a:solidFill>
                            <a:schemeClr val="bg1"/>
                          </a:solidFill>
                          <a:latin typeface="+mj-ea"/>
                          <a:ea typeface="+mn-ea"/>
                          <a:cs typeface="KoPubWorld돋움체 Bold" panose="00000800000000000000" pitchFamily="2" charset="-127"/>
                        </a:rPr>
                        <a:t>기</a:t>
                      </a:r>
                      <a:r>
                        <a:rPr lang="en-US" altLang="ko-KR" sz="1600" b="1" kern="1200" spc="-90" dirty="0" smtClean="0">
                          <a:solidFill>
                            <a:schemeClr val="bg1"/>
                          </a:solidFill>
                          <a:latin typeface="+mj-ea"/>
                          <a:ea typeface="+mn-ea"/>
                          <a:cs typeface="KoPubWorld돋움체 Bold" panose="00000800000000000000" pitchFamily="2" charset="-127"/>
                        </a:rPr>
                        <a:t>)</a:t>
                      </a:r>
                      <a:endParaRPr lang="ko-KR" altLang="en-US" sz="1600" b="1" kern="1200" spc="-90" dirty="0">
                        <a:solidFill>
                          <a:schemeClr val="bg1"/>
                        </a:solidFill>
                        <a:latin typeface="+mj-ea"/>
                        <a:ea typeface="+mj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1600" b="1" kern="1200" spc="-90" dirty="0" smtClean="0">
                          <a:solidFill>
                            <a:schemeClr val="bg1"/>
                          </a:solidFill>
                          <a:latin typeface="+mj-ea"/>
                          <a:ea typeface="+mn-ea"/>
                          <a:cs typeface="KoPubWorld돋움체 Bold" panose="00000800000000000000" pitchFamily="2" charset="-127"/>
                        </a:rPr>
                        <a:t>1</a:t>
                      </a:r>
                      <a:r>
                        <a:rPr lang="ko-KR" altLang="en-US" sz="1600" b="1" kern="1200" spc="-90" dirty="0" smtClean="0">
                          <a:solidFill>
                            <a:schemeClr val="bg1"/>
                          </a:solidFill>
                          <a:latin typeface="+mj-ea"/>
                          <a:ea typeface="+mn-ea"/>
                          <a:cs typeface="KoPubWorld돋움체 Bold" panose="00000800000000000000" pitchFamily="2" charset="-127"/>
                        </a:rPr>
                        <a:t>학년 남 </a:t>
                      </a:r>
                      <a:r>
                        <a:rPr lang="en-US" altLang="ko-KR" sz="1600" b="1" kern="1200" spc="-90" dirty="0" smtClean="0">
                          <a:solidFill>
                            <a:schemeClr val="bg1"/>
                          </a:solidFill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· </a:t>
                      </a:r>
                      <a:r>
                        <a:rPr lang="ko-KR" altLang="en-US" sz="1600" b="1" kern="1200" spc="-90" dirty="0" smtClean="0">
                          <a:solidFill>
                            <a:schemeClr val="bg1"/>
                          </a:solidFill>
                          <a:latin typeface="+mj-ea"/>
                          <a:ea typeface="+mn-ea"/>
                          <a:cs typeface="KoPubWorld돋움체 Bold" panose="00000800000000000000" pitchFamily="2" charset="-127"/>
                        </a:rPr>
                        <a:t>여 </a:t>
                      </a:r>
                      <a:r>
                        <a:rPr lang="en-US" altLang="ko-KR" sz="1600" b="1" kern="1200" spc="-90" dirty="0" smtClean="0">
                          <a:solidFill>
                            <a:schemeClr val="bg1"/>
                          </a:solidFill>
                          <a:latin typeface="+mj-ea"/>
                          <a:ea typeface="+mn-ea"/>
                          <a:cs typeface="KoPubWorld돋움체 Bold" panose="00000800000000000000" pitchFamily="2" charset="-127"/>
                        </a:rPr>
                        <a:t>(66</a:t>
                      </a:r>
                      <a:r>
                        <a:rPr lang="ko-KR" altLang="en-US" sz="1600" b="1" kern="1200" spc="-90" dirty="0" smtClean="0">
                          <a:solidFill>
                            <a:schemeClr val="bg1"/>
                          </a:solidFill>
                          <a:latin typeface="+mj-ea"/>
                          <a:ea typeface="+mn-ea"/>
                          <a:cs typeface="KoPubWorld돋움체 Bold" panose="00000800000000000000" pitchFamily="2" charset="-127"/>
                        </a:rPr>
                        <a:t>기</a:t>
                      </a:r>
                      <a:r>
                        <a:rPr lang="en-US" altLang="ko-KR" sz="1600" b="1" kern="1200" spc="-90" dirty="0" smtClean="0">
                          <a:solidFill>
                            <a:schemeClr val="bg1"/>
                          </a:solidFill>
                          <a:latin typeface="+mj-ea"/>
                          <a:ea typeface="+mn-ea"/>
                          <a:cs typeface="KoPubWorld돋움체 Bold" panose="00000800000000000000" pitchFamily="2" charset="-127"/>
                        </a:rPr>
                        <a:t>)</a:t>
                      </a:r>
                      <a:endParaRPr lang="ko-KR" altLang="en-US" sz="1600" b="1" kern="1200" spc="-90" dirty="0">
                        <a:solidFill>
                          <a:schemeClr val="bg1"/>
                        </a:solidFill>
                        <a:latin typeface="+mj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871624"/>
                  </a:ext>
                </a:extLst>
              </a:tr>
              <a:tr h="345329"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6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모집정원의 </a:t>
                      </a:r>
                      <a:r>
                        <a:rPr lang="en-US" altLang="ko-KR" sz="16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150% </a:t>
                      </a:r>
                      <a:r>
                        <a:rPr lang="ko-KR" altLang="en-US" sz="16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KoPubWorld돋움체 Bold" panose="00000800000000000000" pitchFamily="2" charset="-127"/>
                        </a:rPr>
                        <a:t>선발</a:t>
                      </a:r>
                      <a:endParaRPr lang="ko-KR" altLang="en-US" sz="14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marR="0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600" b="1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학군단 정원의 </a:t>
                      </a:r>
                      <a:r>
                        <a:rPr lang="en-US" altLang="ko-KR" sz="1600" b="1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150% </a:t>
                      </a:r>
                      <a:r>
                        <a:rPr lang="ko-KR" altLang="en-US" sz="1600" b="1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선발</a:t>
                      </a:r>
                      <a:endParaRPr lang="en-US" altLang="ko-KR" sz="1600" b="1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marR="0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894032"/>
                  </a:ext>
                </a:extLst>
              </a:tr>
              <a:tr h="34532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6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포기자 발생시 학군단 선발 → </a:t>
                      </a:r>
                      <a:r>
                        <a:rPr lang="ko-KR" altLang="en-US" sz="1600" kern="1200" spc="-9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권역선발</a:t>
                      </a:r>
                      <a:r>
                        <a:rPr lang="ko-KR" altLang="en-US" sz="16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</a:t>
                      </a:r>
                      <a:r>
                        <a:rPr lang="ko-KR" altLang="en-US" sz="16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순으로 </a:t>
                      </a:r>
                      <a:r>
                        <a:rPr lang="ko-KR" altLang="en-US" sz="16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대체</a:t>
                      </a:r>
                      <a:endParaRPr lang="ko-KR" altLang="en-US" sz="16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600" kern="1200" spc="-9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학군단 선발로 대체</a:t>
                      </a:r>
                      <a:endParaRPr lang="ko-KR" altLang="en-US" sz="1600" kern="1200" spc="-9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8133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2259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PubWorld돋움">
      <a:majorFont>
        <a:latin typeface="KoPubWorld돋움체 Bold"/>
        <a:ea typeface="KoPubWorld돋움체 Bold"/>
        <a:cs typeface=""/>
      </a:majorFont>
      <a:minorFont>
        <a:latin typeface="KoPubWorld돋움체 Medium"/>
        <a:ea typeface="KoPubWorld돋움체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4371</TotalTime>
  <Words>1309</Words>
  <Application>Microsoft Office PowerPoint</Application>
  <PresentationFormat>와이드스크린</PresentationFormat>
  <Paragraphs>229</Paragraphs>
  <Slides>12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21" baseType="lpstr">
      <vt:lpstr>G마켓 산스 Bold</vt:lpstr>
      <vt:lpstr>KoPubWorld돋움체 Medium</vt:lpstr>
      <vt:lpstr>함초롬바탕</vt:lpstr>
      <vt:lpstr>Poppins SemiBold</vt:lpstr>
      <vt:lpstr>맑은 고딕</vt:lpstr>
      <vt:lpstr>Arial</vt:lpstr>
      <vt:lpstr>Wingdings</vt:lpstr>
      <vt:lpstr>KoPubWorld돋움체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/>
  <cp:lastModifiedBy>USER</cp:lastModifiedBy>
  <cp:revision>188</cp:revision>
  <cp:lastPrinted>2024-02-20T07:14:21Z</cp:lastPrinted>
  <dcterms:created xsi:type="dcterms:W3CDTF">2023-12-26T11:51:32Z</dcterms:created>
  <dcterms:modified xsi:type="dcterms:W3CDTF">2024-09-02T00:18:53Z</dcterms:modified>
</cp:coreProperties>
</file>