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95" r:id="rId4"/>
    <p:sldId id="271" r:id="rId5"/>
    <p:sldId id="296" r:id="rId6"/>
    <p:sldId id="273" r:id="rId7"/>
    <p:sldId id="298" r:id="rId8"/>
    <p:sldId id="274" r:id="rId9"/>
    <p:sldId id="284" r:id="rId10"/>
    <p:sldId id="285" r:id="rId11"/>
    <p:sldId id="297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1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3C5"/>
    <a:srgbClr val="B8835C"/>
    <a:srgbClr val="E4B79C"/>
    <a:srgbClr val="F9F4F1"/>
    <a:srgbClr val="EDD0BE"/>
    <a:srgbClr val="DEA886"/>
    <a:srgbClr val="DEC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1534" autoAdjust="0"/>
  </p:normalViewPr>
  <p:slideViewPr>
    <p:cSldViewPr snapToGrid="0">
      <p:cViewPr varScale="1">
        <p:scale>
          <a:sx n="80" d="100"/>
          <a:sy n="80" d="100"/>
        </p:scale>
        <p:origin x="108" y="498"/>
      </p:cViewPr>
      <p:guideLst>
        <p:guide orient="horz" pos="2191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4E224-5F70-4273-8EF7-78D9CC38D088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B00DF-A8B6-42CB-A0EB-F8B5044F5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1694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898DB-9602-4C85-9391-3BF73481AA9B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D4D58-4FF9-4E5E-9B92-15CA82D537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4958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D4D58-4FF9-4E5E-9B92-15CA82D5370E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415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7266-5F83-43E5-8B4C-B854B0D57007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6BDD-A26E-4F85-89E7-DC9BEA8242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71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7266-5F83-43E5-8B4C-B854B0D57007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6BDD-A26E-4F85-89E7-DC9BEA8242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68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7266-5F83-43E5-8B4C-B854B0D57007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6BDD-A26E-4F85-89E7-DC9BEA8242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608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7266-5F83-43E5-8B4C-B854B0D57007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6BDD-A26E-4F85-89E7-DC9BEA8242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235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7266-5F83-43E5-8B4C-B854B0D57007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6BDD-A26E-4F85-89E7-DC9BEA8242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132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7266-5F83-43E5-8B4C-B854B0D57007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6BDD-A26E-4F85-89E7-DC9BEA8242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385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7266-5F83-43E5-8B4C-B854B0D57007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6BDD-A26E-4F85-89E7-DC9BEA8242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94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7266-5F83-43E5-8B4C-B854B0D57007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6BDD-A26E-4F85-89E7-DC9BEA8242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860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7266-5F83-43E5-8B4C-B854B0D57007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6BDD-A26E-4F85-89E7-DC9BEA8242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957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7266-5F83-43E5-8B4C-B854B0D57007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6BDD-A26E-4F85-89E7-DC9BEA8242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741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7266-5F83-43E5-8B4C-B854B0D57007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46BDD-A26E-4F85-89E7-DC9BEA8242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67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37266-5F83-43E5-8B4C-B854B0D57007}" type="datetimeFigureOut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46BDD-A26E-4F85-89E7-DC9BEA8242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827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625600" y="1117600"/>
            <a:ext cx="9131300" cy="46736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600" b="1" dirty="0" smtClean="0">
                <a:solidFill>
                  <a:schemeClr val="tx1"/>
                </a:solidFill>
              </a:rPr>
              <a:t>4</a:t>
            </a:r>
            <a:r>
              <a:rPr lang="ko-KR" altLang="en-US" sz="6600" b="1" dirty="0" smtClean="0">
                <a:solidFill>
                  <a:schemeClr val="tx1"/>
                </a:solidFill>
              </a:rPr>
              <a:t>학년 졸업시험 안내</a:t>
            </a:r>
            <a:endParaRPr lang="ko-KR" altLang="en-US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6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304800" y="381000"/>
            <a:ext cx="4773386" cy="50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졸업시험</a:t>
            </a:r>
            <a:r>
              <a:rPr lang="ko-KR" altLang="en-US" sz="3200" b="1" dirty="0">
                <a:solidFill>
                  <a:schemeClr val="tx1"/>
                </a:solidFill>
              </a:rPr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기준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727861"/>
            <a:ext cx="11887200" cy="3402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800" b="1" dirty="0" smtClean="0"/>
              <a:t>졸업시험을 아예 응시하지 않는 학생은 </a:t>
            </a:r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r>
              <a:rPr lang="ko-KR" altLang="en-US" sz="2800" b="1" dirty="0" err="1" smtClean="0"/>
              <a:t>논문을작성하실</a:t>
            </a:r>
            <a:r>
              <a:rPr lang="ko-KR" altLang="en-US" sz="2800" b="1" dirty="0" smtClean="0"/>
              <a:t> 수 없습니다</a:t>
            </a:r>
            <a:r>
              <a:rPr lang="en-US" altLang="ko-KR" sz="2800" b="1" dirty="0" smtClean="0"/>
              <a:t>.</a:t>
            </a:r>
            <a:br>
              <a:rPr lang="en-US" altLang="ko-KR" sz="2800" b="1" dirty="0" smtClean="0"/>
            </a:br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r>
              <a:rPr lang="ko-KR" altLang="en-US" sz="2800" b="1" dirty="0" smtClean="0">
                <a:solidFill>
                  <a:srgbClr val="FF0000"/>
                </a:solidFill>
              </a:rPr>
              <a:t>즉 졸업을 할 수 없습니다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.  </a:t>
            </a:r>
            <a:endParaRPr lang="en-US" altLang="ko-K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32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625600" y="1117600"/>
            <a:ext cx="9131300" cy="46736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600" b="1" dirty="0" smtClean="0">
                <a:solidFill>
                  <a:schemeClr val="tx1"/>
                </a:solidFill>
              </a:rPr>
              <a:t>4</a:t>
            </a:r>
            <a:r>
              <a:rPr lang="ko-KR" altLang="en-US" sz="6600" b="1" dirty="0" smtClean="0">
                <a:solidFill>
                  <a:schemeClr val="tx1"/>
                </a:solidFill>
              </a:rPr>
              <a:t>학년 </a:t>
            </a:r>
            <a:r>
              <a:rPr lang="ko-KR" altLang="en-US" sz="6600" b="1" dirty="0" err="1" smtClean="0">
                <a:solidFill>
                  <a:schemeClr val="tx1"/>
                </a:solidFill>
              </a:rPr>
              <a:t>봉사시간</a:t>
            </a:r>
            <a:r>
              <a:rPr lang="ko-KR" altLang="en-US" sz="6600" b="1" dirty="0" smtClean="0">
                <a:solidFill>
                  <a:schemeClr val="tx1"/>
                </a:solidFill>
              </a:rPr>
              <a:t> 감면</a:t>
            </a:r>
            <a:endParaRPr lang="ko-KR" altLang="en-US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36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304800" y="224584"/>
            <a:ext cx="4773386" cy="50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r>
              <a:rPr lang="ko-KR" altLang="en-US" sz="3200" b="1" dirty="0" err="1" smtClean="0">
                <a:solidFill>
                  <a:schemeClr val="tx1"/>
                </a:solidFill>
              </a:rPr>
              <a:t>봉사시간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 감면 공식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/>
          </p:nvPr>
        </p:nvGraphicFramePr>
        <p:xfrm>
          <a:off x="739321" y="1212466"/>
          <a:ext cx="10794588" cy="47726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98196">
                  <a:extLst>
                    <a:ext uri="{9D8B030D-6E8A-4147-A177-3AD203B41FA5}">
                      <a16:colId xmlns:a16="http://schemas.microsoft.com/office/drawing/2014/main" val="3586808804"/>
                    </a:ext>
                  </a:extLst>
                </a:gridCol>
                <a:gridCol w="3598196">
                  <a:extLst>
                    <a:ext uri="{9D8B030D-6E8A-4147-A177-3AD203B41FA5}">
                      <a16:colId xmlns:a16="http://schemas.microsoft.com/office/drawing/2014/main" val="3070101432"/>
                    </a:ext>
                  </a:extLst>
                </a:gridCol>
                <a:gridCol w="3598196">
                  <a:extLst>
                    <a:ext uri="{9D8B030D-6E8A-4147-A177-3AD203B41FA5}">
                      <a16:colId xmlns:a16="http://schemas.microsoft.com/office/drawing/2014/main" val="2376943352"/>
                    </a:ext>
                  </a:extLst>
                </a:gridCol>
              </a:tblGrid>
              <a:tr h="5521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대상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/>
                        <a:t>졸업전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ko-KR" altLang="en-US" sz="1600" dirty="0" err="1" smtClean="0"/>
                        <a:t>봉사시간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/>
                        <a:t>감면공식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405765"/>
                  </a:ext>
                </a:extLst>
              </a:tr>
              <a:tr h="953027"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err="1" smtClean="0"/>
                        <a:t>신입학생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500</a:t>
                      </a:r>
                      <a:r>
                        <a:rPr lang="ko-KR" altLang="en-US" sz="1600" dirty="0" smtClean="0"/>
                        <a:t>시간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62.5x4</a:t>
                      </a:r>
                      <a:r>
                        <a:rPr lang="ko-KR" altLang="en-US" sz="1600" dirty="0" smtClean="0"/>
                        <a:t>학기</a:t>
                      </a:r>
                      <a:r>
                        <a:rPr lang="en-US" altLang="ko-KR" sz="1600" dirty="0" smtClean="0"/>
                        <a:t/>
                      </a:r>
                      <a:br>
                        <a:rPr lang="en-US" altLang="ko-KR" sz="1600" dirty="0" smtClean="0"/>
                      </a:br>
                      <a:r>
                        <a:rPr lang="en-US" altLang="ko-KR" sz="1600" dirty="0" smtClean="0"/>
                        <a:t>= 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250</a:t>
                      </a:r>
                      <a:r>
                        <a:rPr lang="ko-KR" altLang="en-US" sz="1600" dirty="0" smtClean="0">
                          <a:solidFill>
                            <a:srgbClr val="FF0000"/>
                          </a:solidFill>
                        </a:rPr>
                        <a:t>시간 감면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682488"/>
                  </a:ext>
                </a:extLst>
              </a:tr>
              <a:tr h="953027"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2</a:t>
                      </a:r>
                      <a:r>
                        <a:rPr lang="ko-KR" altLang="en-US" sz="1600" dirty="0" smtClean="0"/>
                        <a:t>학년 </a:t>
                      </a:r>
                      <a:r>
                        <a:rPr lang="ko-KR" altLang="en-US" sz="1600" dirty="0" err="1" smtClean="0"/>
                        <a:t>편입전과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300</a:t>
                      </a:r>
                      <a:r>
                        <a:rPr lang="ko-KR" altLang="en-US" sz="1600" dirty="0" smtClean="0"/>
                        <a:t>시간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50x4</a:t>
                      </a:r>
                      <a:r>
                        <a:rPr lang="ko-KR" altLang="en-US" sz="1600" dirty="0" smtClean="0"/>
                        <a:t>학기</a:t>
                      </a:r>
                      <a:r>
                        <a:rPr lang="en-US" altLang="ko-KR" sz="1600" dirty="0" smtClean="0"/>
                        <a:t/>
                      </a:r>
                      <a:br>
                        <a:rPr lang="en-US" altLang="ko-KR" sz="1600" dirty="0" smtClean="0"/>
                      </a:br>
                      <a:r>
                        <a:rPr lang="en-US" altLang="ko-KR" sz="1600" dirty="0" smtClean="0"/>
                        <a:t>= 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r>
                        <a:rPr lang="ko-KR" altLang="en-US" sz="1600" dirty="0" smtClean="0">
                          <a:solidFill>
                            <a:srgbClr val="FF0000"/>
                          </a:solidFill>
                        </a:rPr>
                        <a:t>시간 감면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08238"/>
                  </a:ext>
                </a:extLst>
              </a:tr>
              <a:tr h="1361468"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3</a:t>
                      </a:r>
                      <a:r>
                        <a:rPr lang="ko-KR" altLang="en-US" sz="1600" dirty="0" smtClean="0"/>
                        <a:t>학년 </a:t>
                      </a:r>
                      <a:r>
                        <a:rPr lang="ko-KR" altLang="en-US" sz="1600" dirty="0" err="1" smtClean="0"/>
                        <a:t>편입전과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200</a:t>
                      </a:r>
                      <a:r>
                        <a:rPr lang="ko-KR" altLang="en-US" sz="1600" dirty="0" smtClean="0"/>
                        <a:t>시간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50x4</a:t>
                      </a:r>
                      <a:r>
                        <a:rPr lang="ko-KR" altLang="en-US" sz="1600" dirty="0" smtClean="0"/>
                        <a:t>학기</a:t>
                      </a:r>
                      <a:endParaRPr lang="en-US" altLang="ko-KR" sz="16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= 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r>
                        <a:rPr lang="ko-KR" altLang="en-US" sz="1600" dirty="0" smtClean="0">
                          <a:solidFill>
                            <a:srgbClr val="FF0000"/>
                          </a:solidFill>
                        </a:rPr>
                        <a:t>시간 감면</a:t>
                      </a:r>
                      <a:endParaRPr lang="en-US" altLang="ko-KR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058771"/>
                  </a:ext>
                </a:extLst>
              </a:tr>
              <a:tr h="953027"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복수전공 및 부전공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100</a:t>
                      </a:r>
                      <a:r>
                        <a:rPr lang="ko-KR" altLang="en-US" sz="1600" dirty="0" smtClean="0"/>
                        <a:t>시간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12.5x4</a:t>
                      </a:r>
                      <a:br>
                        <a:rPr lang="en-US" altLang="ko-KR" sz="1600" dirty="0" smtClean="0"/>
                      </a:br>
                      <a:r>
                        <a:rPr lang="en-US" altLang="ko-KR" sz="1600" dirty="0" smtClean="0"/>
                        <a:t>= 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r>
                        <a:rPr lang="ko-KR" altLang="en-US" sz="1600" dirty="0" smtClean="0">
                          <a:solidFill>
                            <a:srgbClr val="FF0000"/>
                          </a:solidFill>
                        </a:rPr>
                        <a:t>시간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1600" dirty="0" smtClean="0">
                          <a:solidFill>
                            <a:srgbClr val="FF0000"/>
                          </a:solidFill>
                        </a:rPr>
                        <a:t>감면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32725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39321" y="818136"/>
            <a:ext cx="8922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* </a:t>
            </a:r>
            <a:r>
              <a:rPr lang="ko-KR" altLang="en-US" dirty="0" smtClean="0">
                <a:solidFill>
                  <a:srgbClr val="FF0000"/>
                </a:solidFill>
              </a:rPr>
              <a:t>재학 기간에 따라 상이할 수 있음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55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3825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2800" dirty="0"/>
          </a:p>
        </p:txBody>
      </p:sp>
      <p:sp>
        <p:nvSpPr>
          <p:cNvPr id="2" name="직사각형 1"/>
          <p:cNvSpPr/>
          <p:nvPr/>
        </p:nvSpPr>
        <p:spPr>
          <a:xfrm>
            <a:off x="304800" y="224584"/>
            <a:ext cx="4773386" cy="50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r>
              <a:rPr lang="ko-KR" altLang="en-US" sz="3200" b="1" dirty="0" err="1" smtClean="0">
                <a:solidFill>
                  <a:schemeClr val="tx1"/>
                </a:solidFill>
              </a:rPr>
              <a:t>봉사시간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 감면 공식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6357" y="950495"/>
            <a:ext cx="5939589" cy="39549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/>
              <a:t>2021-2</a:t>
            </a:r>
            <a:r>
              <a:rPr lang="ko-KR" altLang="en-US" sz="2400" b="1" dirty="0" smtClean="0"/>
              <a:t>학기 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재학</a:t>
            </a:r>
            <a:r>
              <a:rPr lang="en-US" altLang="ko-KR" sz="2400" b="1" dirty="0" smtClean="0"/>
              <a:t>)</a:t>
            </a:r>
            <a:r>
              <a:rPr lang="en-US" altLang="ko-KR" sz="2400" b="1" dirty="0"/>
              <a:t/>
            </a:r>
            <a:br>
              <a:rPr lang="en-US" altLang="ko-KR" sz="2400" b="1" dirty="0"/>
            </a:br>
            <a:r>
              <a:rPr lang="en-US" altLang="ko-KR" sz="2400" b="1" dirty="0"/>
              <a:t>2021-1</a:t>
            </a:r>
            <a:r>
              <a:rPr lang="ko-KR" altLang="en-US" sz="2400" b="1" dirty="0" smtClean="0"/>
              <a:t>학기 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재학</a:t>
            </a:r>
            <a:r>
              <a:rPr lang="en-US" altLang="ko-KR" sz="2400" b="1" dirty="0" smtClean="0"/>
              <a:t>)</a:t>
            </a:r>
            <a:r>
              <a:rPr lang="en-US" altLang="ko-KR" sz="2400" b="1" dirty="0"/>
              <a:t/>
            </a:r>
            <a:br>
              <a:rPr lang="en-US" altLang="ko-KR" sz="2400" b="1" dirty="0"/>
            </a:br>
            <a:r>
              <a:rPr lang="en-US" altLang="ko-KR" sz="2400" b="1" dirty="0"/>
              <a:t>2020-2</a:t>
            </a:r>
            <a:r>
              <a:rPr lang="ko-KR" altLang="en-US" sz="2400" b="1" dirty="0" smtClean="0"/>
              <a:t>학기 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재학</a:t>
            </a:r>
            <a:r>
              <a:rPr lang="en-US" altLang="ko-KR" sz="2400" b="1" dirty="0" smtClean="0"/>
              <a:t>)</a:t>
            </a:r>
            <a:r>
              <a:rPr lang="en-US" altLang="ko-KR" sz="2400" b="1" dirty="0"/>
              <a:t/>
            </a:r>
            <a:br>
              <a:rPr lang="en-US" altLang="ko-KR" sz="2400" b="1" dirty="0"/>
            </a:br>
            <a:r>
              <a:rPr lang="en-US" altLang="ko-KR" sz="2400" b="1" dirty="0"/>
              <a:t>2020-1</a:t>
            </a:r>
            <a:r>
              <a:rPr lang="ko-KR" altLang="en-US" sz="2400" b="1" dirty="0" smtClean="0"/>
              <a:t>학기 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재학</a:t>
            </a:r>
            <a:r>
              <a:rPr lang="en-US" altLang="ko-KR" sz="24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= 62.5X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4</a:t>
            </a:r>
            <a:r>
              <a:rPr lang="en-US" altLang="ko-KR" sz="2400" b="1" dirty="0" smtClean="0"/>
              <a:t>=250 </a:t>
            </a:r>
            <a:r>
              <a:rPr lang="ko-KR" altLang="en-US" sz="2400" b="1" dirty="0" err="1" smtClean="0"/>
              <a:t>시간감면</a:t>
            </a:r>
            <a:endParaRPr lang="ko-KR" altLang="en-US" sz="2400" b="1" dirty="0"/>
          </a:p>
          <a:p>
            <a:endParaRPr lang="ko-KR" altLang="en-US" sz="3500" dirty="0"/>
          </a:p>
        </p:txBody>
      </p:sp>
      <p:sp>
        <p:nvSpPr>
          <p:cNvPr id="8" name="TextBox 7"/>
          <p:cNvSpPr txBox="1"/>
          <p:nvPr/>
        </p:nvSpPr>
        <p:spPr>
          <a:xfrm>
            <a:off x="6241372" y="986581"/>
            <a:ext cx="5939589" cy="369331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/>
              <a:t>2021-2</a:t>
            </a:r>
            <a:r>
              <a:rPr lang="ko-KR" altLang="en-US" sz="2400" b="1" dirty="0" smtClean="0"/>
              <a:t>학기 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휴학</a:t>
            </a:r>
            <a:r>
              <a:rPr lang="en-US" altLang="ko-KR" sz="2400" b="1" dirty="0" smtClean="0"/>
              <a:t>)</a:t>
            </a:r>
            <a:r>
              <a:rPr lang="en-US" altLang="ko-KR" sz="2400" b="1" dirty="0"/>
              <a:t/>
            </a:r>
            <a:br>
              <a:rPr lang="en-US" altLang="ko-KR" sz="2400" b="1" dirty="0"/>
            </a:br>
            <a:r>
              <a:rPr lang="en-US" altLang="ko-KR" sz="2400" b="1" dirty="0"/>
              <a:t>2021-1</a:t>
            </a:r>
            <a:r>
              <a:rPr lang="ko-KR" altLang="en-US" sz="2400" b="1" dirty="0" smtClean="0"/>
              <a:t>학기 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재학</a:t>
            </a:r>
            <a:r>
              <a:rPr lang="en-US" altLang="ko-KR" sz="2400" b="1" dirty="0" smtClean="0"/>
              <a:t>)</a:t>
            </a:r>
            <a:r>
              <a:rPr lang="en-US" altLang="ko-KR" sz="2400" b="1" dirty="0"/>
              <a:t/>
            </a:r>
            <a:br>
              <a:rPr lang="en-US" altLang="ko-KR" sz="2400" b="1" dirty="0"/>
            </a:br>
            <a:r>
              <a:rPr lang="en-US" altLang="ko-KR" sz="2400" b="1" dirty="0"/>
              <a:t>2020-2</a:t>
            </a:r>
            <a:r>
              <a:rPr lang="ko-KR" altLang="en-US" sz="2400" b="1" dirty="0" smtClean="0"/>
              <a:t>학기 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재학</a:t>
            </a:r>
            <a:r>
              <a:rPr lang="en-US" altLang="ko-KR" sz="2400" b="1" dirty="0" smtClean="0"/>
              <a:t>)</a:t>
            </a:r>
            <a:r>
              <a:rPr lang="en-US" altLang="ko-KR" sz="2400" b="1" dirty="0"/>
              <a:t/>
            </a:r>
            <a:br>
              <a:rPr lang="en-US" altLang="ko-KR" sz="2400" b="1" dirty="0"/>
            </a:br>
            <a:r>
              <a:rPr lang="en-US" altLang="ko-KR" sz="2400" b="1" dirty="0"/>
              <a:t>2020-1</a:t>
            </a:r>
            <a:r>
              <a:rPr lang="ko-KR" altLang="en-US" sz="2400" b="1" dirty="0" smtClean="0"/>
              <a:t>학기 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재학</a:t>
            </a:r>
            <a:r>
              <a:rPr lang="en-US" altLang="ko-KR" sz="24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= 62.5X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3</a:t>
            </a:r>
            <a:r>
              <a:rPr lang="en-US" altLang="ko-KR" sz="2400" b="1" dirty="0" smtClean="0"/>
              <a:t>=187.5 </a:t>
            </a:r>
            <a:r>
              <a:rPr lang="ko-KR" altLang="en-US" sz="2400" b="1" dirty="0" err="1" smtClean="0"/>
              <a:t>시간감면</a:t>
            </a:r>
            <a:endParaRPr lang="ko-KR" altLang="en-US" sz="2400" b="1" dirty="0"/>
          </a:p>
          <a:p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281547"/>
            <a:ext cx="11281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solidFill>
                  <a:srgbClr val="FF0000"/>
                </a:solidFill>
              </a:rPr>
              <a:t>재학 여부에 따라 감면되는 횟수는 모두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2000" b="1" dirty="0" err="1" smtClean="0">
                <a:solidFill>
                  <a:srgbClr val="FF0000"/>
                </a:solidFill>
              </a:rPr>
              <a:t>신입학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편입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전과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복수전공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)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 동일하게 적용 됩니다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 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29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304799" y="380999"/>
            <a:ext cx="4528457" cy="11995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2022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년도 졸업예정자</a:t>
            </a:r>
            <a:r>
              <a:rPr lang="en-US" altLang="ko-KR" sz="3200" b="1" dirty="0" smtClean="0">
                <a:solidFill>
                  <a:schemeClr val="tx1"/>
                </a:solidFill>
              </a:rPr>
              <a:t/>
            </a:r>
            <a:br>
              <a:rPr lang="en-US" altLang="ko-KR" sz="3200" b="1" dirty="0" smtClean="0">
                <a:solidFill>
                  <a:schemeClr val="tx1"/>
                </a:solidFill>
              </a:rPr>
            </a:br>
            <a:r>
              <a:rPr lang="en-US" altLang="ko-KR" sz="3200" b="1" dirty="0" smtClean="0">
                <a:solidFill>
                  <a:schemeClr val="tx1"/>
                </a:solidFill>
              </a:rPr>
              <a:t>(</a:t>
            </a:r>
            <a:r>
              <a:rPr lang="ko-KR" altLang="en-US" sz="3200" b="1" dirty="0" err="1" smtClean="0">
                <a:solidFill>
                  <a:schemeClr val="tx1"/>
                </a:solidFill>
              </a:rPr>
              <a:t>신입학생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기준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)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215" y="1642767"/>
            <a:ext cx="40929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목원대학교 사회복지학과  </a:t>
            </a:r>
            <a:r>
              <a:rPr lang="en-US" altLang="ko-KR" sz="2400" b="1" dirty="0" smtClean="0"/>
              <a:t>2022</a:t>
            </a:r>
            <a:r>
              <a:rPr lang="ko-KR" altLang="en-US" sz="2400" b="1" dirty="0" smtClean="0"/>
              <a:t>년도 졸업예정자</a:t>
            </a:r>
            <a:endParaRPr lang="en-US" altLang="ko-KR" sz="2400" b="1" dirty="0" smtClean="0"/>
          </a:p>
          <a:p>
            <a:pPr algn="ctr"/>
            <a:r>
              <a:rPr lang="ko-KR" altLang="en-US" sz="2400" b="1" dirty="0" err="1" smtClean="0"/>
              <a:t>김루피</a:t>
            </a:r>
            <a:r>
              <a:rPr lang="ko-KR" altLang="en-US" sz="2400" b="1" dirty="0" smtClean="0"/>
              <a:t> 학우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/>
            </a:r>
            <a:br>
              <a:rPr lang="en-US" altLang="ko-KR" sz="2400" b="1" dirty="0" smtClean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2021-2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>
                <a:solidFill>
                  <a:srgbClr val="FF0000"/>
                </a:solidFill>
              </a:rPr>
              <a:t>)</a:t>
            </a:r>
            <a:br>
              <a:rPr lang="en-US" altLang="ko-KR" sz="1600" b="1" dirty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2021-1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>
                <a:solidFill>
                  <a:srgbClr val="FF0000"/>
                </a:solidFill>
              </a:rPr>
              <a:t>)</a:t>
            </a:r>
            <a:br>
              <a:rPr lang="en-US" altLang="ko-KR" sz="1600" b="1" dirty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2020-2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>
                <a:solidFill>
                  <a:srgbClr val="FF0000"/>
                </a:solidFill>
              </a:rPr>
              <a:t>)</a:t>
            </a:r>
            <a:br>
              <a:rPr lang="en-US" altLang="ko-KR" sz="1600" b="1" dirty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2020-1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>
                <a:solidFill>
                  <a:srgbClr val="FF0000"/>
                </a:solidFill>
              </a:rPr>
              <a:t>)</a:t>
            </a:r>
          </a:p>
          <a:p>
            <a:pPr algn="ctr"/>
            <a:endParaRPr lang="en-US" altLang="ko-KR" sz="2400" b="1" dirty="0" smtClean="0">
              <a:solidFill>
                <a:srgbClr val="FF0000"/>
              </a:solidFill>
            </a:endParaRPr>
          </a:p>
        </p:txBody>
      </p:sp>
      <p:sp>
        <p:nvSpPr>
          <p:cNvPr id="6" name="오른쪽 화살표 5"/>
          <p:cNvSpPr/>
          <p:nvPr/>
        </p:nvSpPr>
        <p:spPr>
          <a:xfrm>
            <a:off x="3121026" y="3956050"/>
            <a:ext cx="4381500" cy="2286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 </a:t>
            </a:r>
            <a:r>
              <a:rPr lang="ko-KR" altLang="en-US" sz="2400" b="1" dirty="0" err="1" smtClean="0"/>
              <a:t>봉사시간이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얼마나 감면될까</a:t>
            </a:r>
            <a:r>
              <a:rPr lang="en-US" altLang="ko-KR" sz="2400" b="1" dirty="0" smtClean="0"/>
              <a:t>?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7648167" y="2044700"/>
            <a:ext cx="3975100" cy="47244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altLang="ko-KR" sz="4000" b="1" dirty="0" smtClean="0">
                <a:solidFill>
                  <a:schemeClr val="tx1"/>
                </a:solidFill>
              </a:rPr>
              <a:t>62.5*4</a:t>
            </a:r>
            <a:r>
              <a:rPr lang="ko-KR" altLang="en-US" sz="4000" b="1" dirty="0" smtClean="0">
                <a:solidFill>
                  <a:schemeClr val="tx1"/>
                </a:solidFill>
              </a:rPr>
              <a:t>학기</a:t>
            </a:r>
            <a:endParaRPr lang="en-US" altLang="ko-KR" sz="4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en-US" altLang="ko-KR" sz="4000" b="1" dirty="0" smtClean="0">
                <a:solidFill>
                  <a:schemeClr val="tx1"/>
                </a:solidFill>
              </a:rPr>
              <a:t>=250</a:t>
            </a:r>
            <a:r>
              <a:rPr lang="ko-KR" altLang="en-US" sz="4000" b="1" dirty="0" smtClean="0">
                <a:solidFill>
                  <a:schemeClr val="tx1"/>
                </a:solidFill>
              </a:rPr>
              <a:t>시간 감면</a:t>
            </a:r>
            <a:endParaRPr lang="ko-KR" alt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289517" y="556424"/>
            <a:ext cx="2692400" cy="1935151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b="1" dirty="0" smtClean="0">
                <a:solidFill>
                  <a:schemeClr val="tx1"/>
                </a:solidFill>
              </a:rPr>
              <a:t>정답은</a:t>
            </a:r>
            <a:endParaRPr lang="en-US" altLang="ko-KR" sz="54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5400" b="1" dirty="0">
                <a:solidFill>
                  <a:schemeClr val="tx1"/>
                </a:solidFill>
              </a:rPr>
              <a:t>?</a:t>
            </a:r>
            <a:endParaRPr lang="ko-KR" altLang="en-US" sz="5400" b="1" dirty="0">
              <a:solidFill>
                <a:schemeClr val="tx1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385" b="96154" l="6422" r="92661">
                        <a14:foregroundMark x1="40367" y1="60000" x2="46789" y2="615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15" y="3652563"/>
            <a:ext cx="2830585" cy="337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60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304799" y="380999"/>
            <a:ext cx="4528457" cy="11995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2022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년도 졸업예정자</a:t>
            </a:r>
            <a:r>
              <a:rPr lang="en-US" altLang="ko-KR" sz="3200" b="1" dirty="0" smtClean="0">
                <a:solidFill>
                  <a:schemeClr val="tx1"/>
                </a:solidFill>
              </a:rPr>
              <a:t/>
            </a:r>
            <a:br>
              <a:rPr lang="en-US" altLang="ko-KR" sz="3200" b="1" dirty="0" smtClean="0">
                <a:solidFill>
                  <a:schemeClr val="tx1"/>
                </a:solidFill>
              </a:rPr>
            </a:br>
            <a:r>
              <a:rPr lang="en-US" altLang="ko-KR" sz="3200" b="1" dirty="0" smtClean="0">
                <a:solidFill>
                  <a:schemeClr val="tx1"/>
                </a:solidFill>
              </a:rPr>
              <a:t>(</a:t>
            </a:r>
            <a:r>
              <a:rPr lang="ko-KR" altLang="en-US" sz="3200" b="1" dirty="0" err="1" smtClean="0">
                <a:solidFill>
                  <a:schemeClr val="tx1"/>
                </a:solidFill>
              </a:rPr>
              <a:t>신입학생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기준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)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215" y="1642767"/>
            <a:ext cx="40929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목원대학교 사회복지학과  </a:t>
            </a:r>
            <a:r>
              <a:rPr lang="en-US" altLang="ko-KR" sz="2400" b="1" dirty="0" smtClean="0"/>
              <a:t>2022</a:t>
            </a:r>
            <a:r>
              <a:rPr lang="ko-KR" altLang="en-US" sz="2400" b="1" dirty="0" smtClean="0"/>
              <a:t>년도 졸업예정자</a:t>
            </a:r>
            <a:endParaRPr lang="en-US" altLang="ko-KR" sz="2400" b="1" dirty="0" smtClean="0"/>
          </a:p>
          <a:p>
            <a:pPr algn="ctr"/>
            <a:r>
              <a:rPr lang="ko-KR" altLang="en-US" sz="2400" b="1" dirty="0" err="1" smtClean="0"/>
              <a:t>김루피</a:t>
            </a:r>
            <a:r>
              <a:rPr lang="ko-KR" altLang="en-US" sz="2400" b="1" dirty="0" smtClean="0"/>
              <a:t> 학우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/>
            </a:r>
            <a:br>
              <a:rPr lang="en-US" altLang="ko-KR" sz="2400" b="1" dirty="0" smtClean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2021-2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600" b="1" dirty="0" smtClean="0">
                <a:solidFill>
                  <a:srgbClr val="FF0000"/>
                </a:solidFill>
              </a:rPr>
              <a:t>휴학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)</a:t>
            </a:r>
            <a:r>
              <a:rPr lang="en-US" altLang="ko-KR" sz="1600" b="1" dirty="0">
                <a:solidFill>
                  <a:srgbClr val="FF0000"/>
                </a:solidFill>
              </a:rPr>
              <a:t/>
            </a:r>
            <a:br>
              <a:rPr lang="en-US" altLang="ko-KR" sz="1600" b="1" dirty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2021-1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600" b="1" dirty="0" smtClean="0">
                <a:solidFill>
                  <a:srgbClr val="FF0000"/>
                </a:solidFill>
              </a:rPr>
              <a:t>휴학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)</a:t>
            </a:r>
            <a:r>
              <a:rPr lang="en-US" altLang="ko-KR" sz="1600" b="1" dirty="0">
                <a:solidFill>
                  <a:srgbClr val="FF0000"/>
                </a:solidFill>
              </a:rPr>
              <a:t/>
            </a:r>
            <a:br>
              <a:rPr lang="en-US" altLang="ko-KR" sz="1600" b="1" dirty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2020-2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>
                <a:solidFill>
                  <a:srgbClr val="FF0000"/>
                </a:solidFill>
              </a:rPr>
              <a:t>)</a:t>
            </a:r>
            <a:br>
              <a:rPr lang="en-US" altLang="ko-KR" sz="1600" b="1" dirty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2020-1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>
                <a:solidFill>
                  <a:srgbClr val="FF0000"/>
                </a:solidFill>
              </a:rPr>
              <a:t>)</a:t>
            </a:r>
          </a:p>
          <a:p>
            <a:pPr algn="ctr"/>
            <a:endParaRPr lang="en-US" altLang="ko-KR" sz="2400" b="1" dirty="0" smtClean="0">
              <a:solidFill>
                <a:srgbClr val="FF0000"/>
              </a:solidFill>
            </a:endParaRPr>
          </a:p>
        </p:txBody>
      </p:sp>
      <p:sp>
        <p:nvSpPr>
          <p:cNvPr id="6" name="오른쪽 화살표 5"/>
          <p:cNvSpPr/>
          <p:nvPr/>
        </p:nvSpPr>
        <p:spPr>
          <a:xfrm>
            <a:off x="3121026" y="3956050"/>
            <a:ext cx="4381500" cy="2286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 </a:t>
            </a:r>
            <a:r>
              <a:rPr lang="ko-KR" altLang="en-US" sz="2400" b="1" dirty="0" err="1" smtClean="0"/>
              <a:t>봉사시간이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smtClean="0"/>
              <a:t>얼마나 감면될까</a:t>
            </a:r>
            <a:r>
              <a:rPr lang="en-US" altLang="ko-KR" sz="2400" b="1" dirty="0" smtClean="0"/>
              <a:t>?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7648167" y="2044700"/>
            <a:ext cx="3975100" cy="47244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altLang="ko-KR" sz="4000" b="1" dirty="0" smtClean="0">
                <a:solidFill>
                  <a:schemeClr val="tx1"/>
                </a:solidFill>
              </a:rPr>
              <a:t>62.5*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2</a:t>
            </a:r>
            <a:r>
              <a:rPr lang="ko-KR" altLang="en-US" sz="4000" b="1" dirty="0" smtClean="0">
                <a:solidFill>
                  <a:schemeClr val="tx1"/>
                </a:solidFill>
              </a:rPr>
              <a:t>학기</a:t>
            </a:r>
            <a:endParaRPr lang="en-US" altLang="ko-KR" sz="4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en-US" altLang="ko-KR" sz="4000" b="1" dirty="0" smtClean="0">
                <a:solidFill>
                  <a:schemeClr val="tx1"/>
                </a:solidFill>
              </a:rPr>
              <a:t>=125</a:t>
            </a:r>
            <a:r>
              <a:rPr lang="ko-KR" altLang="en-US" sz="4000" b="1" dirty="0" smtClean="0">
                <a:solidFill>
                  <a:schemeClr val="tx1"/>
                </a:solidFill>
              </a:rPr>
              <a:t>시간 감면</a:t>
            </a:r>
            <a:endParaRPr lang="ko-KR" alt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289517" y="556424"/>
            <a:ext cx="2692400" cy="1935151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b="1" dirty="0" smtClean="0">
                <a:solidFill>
                  <a:schemeClr val="tx1"/>
                </a:solidFill>
              </a:rPr>
              <a:t>정답은</a:t>
            </a:r>
            <a:endParaRPr lang="en-US" altLang="ko-KR" sz="54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5400" b="1" dirty="0">
                <a:solidFill>
                  <a:schemeClr val="tx1"/>
                </a:solidFill>
              </a:rPr>
              <a:t>?</a:t>
            </a:r>
            <a:endParaRPr lang="ko-KR" altLang="en-US" sz="5400" b="1" dirty="0">
              <a:solidFill>
                <a:schemeClr val="tx1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385" b="96154" l="6422" r="92661">
                        <a14:foregroundMark x1="40367" y1="60000" x2="46789" y2="615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15" y="3652563"/>
            <a:ext cx="2830585" cy="337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2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6" name="오른쪽 화살표 5"/>
          <p:cNvSpPr/>
          <p:nvPr/>
        </p:nvSpPr>
        <p:spPr>
          <a:xfrm>
            <a:off x="3121026" y="3956050"/>
            <a:ext cx="4381500" cy="2286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졸업이 가능할까</a:t>
            </a:r>
            <a:r>
              <a:rPr lang="en-US" altLang="ko-KR" sz="2400" b="1" dirty="0" smtClean="0"/>
              <a:t>?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7648167" y="2044700"/>
            <a:ext cx="3975100" cy="47244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altLang="ko-KR" sz="9600" b="1" dirty="0">
                <a:solidFill>
                  <a:schemeClr val="tx1"/>
                </a:solidFill>
              </a:rPr>
              <a:t>O</a:t>
            </a:r>
            <a:endParaRPr lang="ko-KR" altLang="en-US" sz="96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289517" y="556424"/>
            <a:ext cx="2692400" cy="1935151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b="1" dirty="0" smtClean="0">
                <a:solidFill>
                  <a:schemeClr val="tx1"/>
                </a:solidFill>
              </a:rPr>
              <a:t>정답은</a:t>
            </a:r>
            <a:endParaRPr lang="en-US" altLang="ko-KR" sz="54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5400" b="1" dirty="0">
                <a:solidFill>
                  <a:schemeClr val="tx1"/>
                </a:solidFill>
              </a:rPr>
              <a:t>?</a:t>
            </a:r>
            <a:endParaRPr lang="ko-KR" altLang="en-US" sz="5400" b="1" dirty="0">
              <a:solidFill>
                <a:schemeClr val="tx1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385" b="96154" l="6422" r="92661">
                        <a14:foregroundMark x1="40367" y1="60000" x2="46789" y2="615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15" y="3652563"/>
            <a:ext cx="2830585" cy="3375927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304799" y="380999"/>
            <a:ext cx="4528457" cy="11995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2022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년도 졸업예정자</a:t>
            </a:r>
            <a:r>
              <a:rPr lang="en-US" altLang="ko-KR" sz="3200" b="1" dirty="0" smtClean="0">
                <a:solidFill>
                  <a:schemeClr val="tx1"/>
                </a:solidFill>
              </a:rPr>
              <a:t/>
            </a:r>
            <a:br>
              <a:rPr lang="en-US" altLang="ko-KR" sz="3200" b="1" dirty="0" smtClean="0">
                <a:solidFill>
                  <a:schemeClr val="tx1"/>
                </a:solidFill>
              </a:rPr>
            </a:br>
            <a:r>
              <a:rPr lang="en-US" altLang="ko-KR" sz="3200" b="1" dirty="0" smtClean="0">
                <a:solidFill>
                  <a:schemeClr val="tx1"/>
                </a:solidFill>
              </a:rPr>
              <a:t>(</a:t>
            </a:r>
            <a:r>
              <a:rPr lang="ko-KR" altLang="en-US" sz="3200" b="1" dirty="0" err="1" smtClean="0">
                <a:solidFill>
                  <a:schemeClr val="tx1"/>
                </a:solidFill>
              </a:rPr>
              <a:t>신입학생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기준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)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215" y="1642767"/>
            <a:ext cx="409298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/>
              <a:t>2022</a:t>
            </a:r>
            <a:r>
              <a:rPr lang="ko-KR" altLang="en-US" sz="2400" b="1" dirty="0" smtClean="0"/>
              <a:t>년도 졸업예정자</a:t>
            </a:r>
            <a:endParaRPr lang="en-US" altLang="ko-KR" sz="2400" b="1" dirty="0" smtClean="0"/>
          </a:p>
          <a:p>
            <a:pPr algn="ctr"/>
            <a:r>
              <a:rPr lang="ko-KR" altLang="en-US" sz="2400" b="1" dirty="0" err="1" smtClean="0"/>
              <a:t>김루피</a:t>
            </a:r>
            <a:r>
              <a:rPr lang="ko-KR" altLang="en-US" sz="2400" b="1" dirty="0" smtClean="0"/>
              <a:t> 학우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/>
            </a:r>
            <a:br>
              <a:rPr lang="en-US" altLang="ko-KR" sz="2400" b="1" dirty="0" smtClean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2021-2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>
                <a:solidFill>
                  <a:srgbClr val="FF0000"/>
                </a:solidFill>
              </a:rPr>
              <a:t>)</a:t>
            </a:r>
            <a:br>
              <a:rPr lang="en-US" altLang="ko-KR" sz="1600" b="1" dirty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2021-1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>
                <a:solidFill>
                  <a:srgbClr val="FF0000"/>
                </a:solidFill>
              </a:rPr>
              <a:t>)</a:t>
            </a:r>
            <a:br>
              <a:rPr lang="en-US" altLang="ko-KR" sz="1600" b="1" dirty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2020-2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>
                <a:solidFill>
                  <a:srgbClr val="FF0000"/>
                </a:solidFill>
              </a:rPr>
              <a:t>)</a:t>
            </a:r>
            <a:br>
              <a:rPr lang="en-US" altLang="ko-KR" sz="1600" b="1" dirty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2020-1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 smtClean="0">
                <a:solidFill>
                  <a:srgbClr val="FF0000"/>
                </a:solidFill>
              </a:rPr>
              <a:t>)</a:t>
            </a:r>
            <a:br>
              <a:rPr lang="en-US" altLang="ko-KR" sz="1600" b="1" dirty="0" smtClean="0">
                <a:solidFill>
                  <a:srgbClr val="FF0000"/>
                </a:solidFill>
              </a:rPr>
            </a:br>
            <a:r>
              <a:rPr lang="ko-KR" altLang="en-US" sz="3600" b="1" dirty="0" err="1" smtClean="0"/>
              <a:t>봉사시간</a:t>
            </a:r>
            <a:r>
              <a:rPr lang="ko-KR" altLang="en-US" sz="3600" b="1" dirty="0" smtClean="0"/>
              <a:t> </a:t>
            </a:r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r>
              <a:rPr lang="en-US" altLang="ko-KR" sz="3600" b="1" dirty="0" smtClean="0"/>
              <a:t>300</a:t>
            </a:r>
            <a:r>
              <a:rPr lang="ko-KR" altLang="en-US" sz="3600" b="1" dirty="0" smtClean="0"/>
              <a:t>시간 이수</a:t>
            </a:r>
            <a:endParaRPr lang="en-US" altLang="ko-KR" sz="3600" b="1" dirty="0"/>
          </a:p>
          <a:p>
            <a:pPr algn="ctr"/>
            <a:endParaRPr lang="en-US" altLang="ko-KR" sz="2400" b="1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56621" y="5835316"/>
            <a:ext cx="3573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 smtClean="0"/>
              <a:t>봉사시간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250</a:t>
            </a:r>
            <a:r>
              <a:rPr lang="ko-KR" altLang="en-US" b="1" dirty="0" smtClean="0"/>
              <a:t>시간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감면되어 졸업 가능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92612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1006" y="1547067"/>
            <a:ext cx="40929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2022</a:t>
            </a:r>
            <a:r>
              <a:rPr lang="ko-KR" altLang="en-US" sz="2000" b="1" dirty="0"/>
              <a:t>년도 졸업예정자</a:t>
            </a:r>
            <a:endParaRPr lang="en-US" altLang="ko-KR" sz="2000" b="1" dirty="0"/>
          </a:p>
          <a:p>
            <a:pPr algn="ctr"/>
            <a:r>
              <a:rPr lang="ko-KR" altLang="en-US" sz="2000" b="1" dirty="0" err="1"/>
              <a:t>김루피</a:t>
            </a:r>
            <a:r>
              <a:rPr lang="ko-KR" altLang="en-US" sz="2000" b="1" dirty="0"/>
              <a:t> 학우</a:t>
            </a:r>
            <a:r>
              <a:rPr lang="en-US" altLang="ko-KR" sz="2000" b="1" dirty="0">
                <a:solidFill>
                  <a:srgbClr val="FF0000"/>
                </a:solidFill>
              </a:rPr>
              <a:t/>
            </a:r>
            <a:br>
              <a:rPr lang="en-US" altLang="ko-KR" sz="2000" b="1" dirty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2021-2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>
                <a:solidFill>
                  <a:srgbClr val="FF0000"/>
                </a:solidFill>
              </a:rPr>
              <a:t>)</a:t>
            </a:r>
            <a:br>
              <a:rPr lang="en-US" altLang="ko-KR" sz="1600" b="1" dirty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2021-1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>
                <a:solidFill>
                  <a:srgbClr val="FF0000"/>
                </a:solidFill>
              </a:rPr>
              <a:t>)</a:t>
            </a:r>
            <a:br>
              <a:rPr lang="en-US" altLang="ko-KR" sz="1600" b="1" dirty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2020-2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>
                <a:solidFill>
                  <a:srgbClr val="FF0000"/>
                </a:solidFill>
              </a:rPr>
              <a:t>)</a:t>
            </a:r>
            <a:br>
              <a:rPr lang="en-US" altLang="ko-KR" sz="1600" b="1" dirty="0">
                <a:solidFill>
                  <a:srgbClr val="FF0000"/>
                </a:solidFill>
              </a:rPr>
            </a:br>
            <a:r>
              <a:rPr lang="en-US" altLang="ko-KR" sz="1600" b="1" dirty="0">
                <a:solidFill>
                  <a:srgbClr val="FF0000"/>
                </a:solidFill>
              </a:rPr>
              <a:t>2020-1</a:t>
            </a:r>
            <a:r>
              <a:rPr lang="ko-KR" altLang="en-US" sz="1600" b="1" dirty="0">
                <a:solidFill>
                  <a:srgbClr val="FF0000"/>
                </a:solidFill>
              </a:rPr>
              <a:t>학기 </a:t>
            </a:r>
            <a:r>
              <a:rPr lang="en-US" altLang="ko-KR" sz="1600" b="1" dirty="0">
                <a:solidFill>
                  <a:srgbClr val="FF0000"/>
                </a:solidFill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</a:rPr>
              <a:t>재학</a:t>
            </a:r>
            <a:r>
              <a:rPr lang="en-US" altLang="ko-KR" sz="1600" b="1" dirty="0">
                <a:solidFill>
                  <a:srgbClr val="FF0000"/>
                </a:solidFill>
              </a:rPr>
              <a:t>)</a:t>
            </a:r>
            <a:br>
              <a:rPr lang="en-US" altLang="ko-KR" sz="1600" b="1" dirty="0">
                <a:solidFill>
                  <a:srgbClr val="FF0000"/>
                </a:solidFill>
              </a:rPr>
            </a:br>
            <a:r>
              <a:rPr lang="ko-KR" altLang="en-US" sz="3200" b="1" dirty="0" err="1"/>
              <a:t>봉사시간</a:t>
            </a:r>
            <a:r>
              <a:rPr lang="ko-KR" altLang="en-US" sz="3200" b="1" dirty="0"/>
              <a:t> </a:t>
            </a:r>
            <a:r>
              <a:rPr lang="en-US" altLang="ko-KR" sz="3200" b="1" dirty="0"/>
              <a:t/>
            </a:r>
            <a:br>
              <a:rPr lang="en-US" altLang="ko-KR" sz="3200" b="1" dirty="0"/>
            </a:br>
            <a:r>
              <a:rPr lang="en-US" altLang="ko-KR" sz="3200" b="1" dirty="0" smtClean="0"/>
              <a:t>100</a:t>
            </a:r>
            <a:r>
              <a:rPr lang="ko-KR" altLang="en-US" sz="3200" b="1" dirty="0"/>
              <a:t>시간 이수</a:t>
            </a:r>
            <a:endParaRPr lang="en-US" altLang="ko-KR" sz="3200" b="1" dirty="0"/>
          </a:p>
        </p:txBody>
      </p:sp>
      <p:sp>
        <p:nvSpPr>
          <p:cNvPr id="6" name="오른쪽 화살표 5"/>
          <p:cNvSpPr/>
          <p:nvPr/>
        </p:nvSpPr>
        <p:spPr>
          <a:xfrm>
            <a:off x="3121026" y="3956050"/>
            <a:ext cx="4381500" cy="2286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졸업이 가능할까</a:t>
            </a:r>
            <a:r>
              <a:rPr lang="en-US" altLang="ko-KR" sz="2400" b="1" dirty="0" smtClean="0"/>
              <a:t>?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7648167" y="2044700"/>
            <a:ext cx="3975100" cy="47244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altLang="ko-KR" sz="9600" b="1" dirty="0" smtClean="0">
                <a:solidFill>
                  <a:schemeClr val="tx1"/>
                </a:solidFill>
              </a:rPr>
              <a:t>X</a:t>
            </a:r>
            <a:endParaRPr lang="ko-KR" altLang="en-US" sz="96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289517" y="556424"/>
            <a:ext cx="2692400" cy="1935151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b="1" dirty="0" smtClean="0">
                <a:solidFill>
                  <a:schemeClr val="tx1"/>
                </a:solidFill>
              </a:rPr>
              <a:t>정답은</a:t>
            </a:r>
            <a:endParaRPr lang="en-US" altLang="ko-KR" sz="54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5400" b="1" dirty="0">
                <a:solidFill>
                  <a:schemeClr val="tx1"/>
                </a:solidFill>
              </a:rPr>
              <a:t>?</a:t>
            </a:r>
            <a:endParaRPr lang="ko-KR" altLang="en-US" sz="5400" b="1" dirty="0">
              <a:solidFill>
                <a:schemeClr val="tx1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385" b="96154" l="6422" r="92661">
                        <a14:foregroundMark x1="40367" y1="60000" x2="46789" y2="615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15" y="3652563"/>
            <a:ext cx="2830585" cy="3375927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304799" y="380999"/>
            <a:ext cx="4528457" cy="11995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2022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년도 졸업예정자</a:t>
            </a:r>
            <a:r>
              <a:rPr lang="en-US" altLang="ko-KR" sz="3200" b="1" dirty="0" smtClean="0">
                <a:solidFill>
                  <a:schemeClr val="tx1"/>
                </a:solidFill>
              </a:rPr>
              <a:t/>
            </a:r>
            <a:br>
              <a:rPr lang="en-US" altLang="ko-KR" sz="3200" b="1" dirty="0" smtClean="0">
                <a:solidFill>
                  <a:schemeClr val="tx1"/>
                </a:solidFill>
              </a:rPr>
            </a:br>
            <a:r>
              <a:rPr lang="en-US" altLang="ko-KR" sz="3200" b="1" dirty="0" smtClean="0">
                <a:solidFill>
                  <a:schemeClr val="tx1"/>
                </a:solidFill>
              </a:rPr>
              <a:t>(</a:t>
            </a:r>
            <a:r>
              <a:rPr lang="ko-KR" altLang="en-US" sz="3200" b="1" dirty="0" err="1" smtClean="0">
                <a:solidFill>
                  <a:schemeClr val="tx1"/>
                </a:solidFill>
              </a:rPr>
              <a:t>신입학생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기준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)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6621" y="5835316"/>
            <a:ext cx="3573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 smtClean="0"/>
              <a:t>봉사시간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250</a:t>
            </a:r>
            <a:r>
              <a:rPr lang="ko-KR" altLang="en-US" b="1" dirty="0" smtClean="0"/>
              <a:t>시간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감면되어도 </a:t>
            </a:r>
            <a:r>
              <a:rPr lang="en-US" altLang="ko-KR" b="1" dirty="0" smtClean="0"/>
              <a:t>150</a:t>
            </a:r>
            <a:r>
              <a:rPr lang="ko-KR" altLang="en-US" b="1" dirty="0" smtClean="0"/>
              <a:t>시간 부족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2493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4608" y="1865315"/>
            <a:ext cx="4092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목원대학교 사회복지학과  </a:t>
            </a:r>
            <a:r>
              <a:rPr lang="en-US" altLang="ko-KR" sz="2400" b="1" dirty="0" smtClean="0"/>
              <a:t>2022</a:t>
            </a:r>
            <a:r>
              <a:rPr lang="ko-KR" altLang="en-US" sz="2400" b="1" dirty="0" smtClean="0"/>
              <a:t>년도 졸업예정자</a:t>
            </a:r>
            <a:endParaRPr lang="en-US" altLang="ko-KR" sz="2400" b="1" dirty="0" smtClean="0"/>
          </a:p>
          <a:p>
            <a:pPr algn="ctr"/>
            <a:r>
              <a:rPr lang="ko-KR" altLang="en-US" sz="2400" b="1" dirty="0" err="1" smtClean="0"/>
              <a:t>김루피</a:t>
            </a:r>
            <a:r>
              <a:rPr lang="ko-KR" altLang="en-US" sz="2400" b="1" dirty="0" smtClean="0"/>
              <a:t> 학우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err="1" smtClean="0"/>
              <a:t>봉사시간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100</a:t>
            </a:r>
            <a:r>
              <a:rPr lang="ko-KR" altLang="en-US" sz="2400" b="1" dirty="0" smtClean="0"/>
              <a:t>시간 이수</a:t>
            </a:r>
            <a:endParaRPr lang="en-US" altLang="ko-KR" sz="2400" b="1" dirty="0" smtClean="0"/>
          </a:p>
        </p:txBody>
      </p:sp>
      <p:sp>
        <p:nvSpPr>
          <p:cNvPr id="6" name="오른쪽 화살표 5"/>
          <p:cNvSpPr/>
          <p:nvPr/>
        </p:nvSpPr>
        <p:spPr>
          <a:xfrm>
            <a:off x="3121026" y="3956050"/>
            <a:ext cx="4381500" cy="2286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졸업이 가능할까</a:t>
            </a:r>
            <a:r>
              <a:rPr lang="en-US" altLang="ko-KR" sz="2400" b="1" dirty="0" smtClean="0"/>
              <a:t>?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7648167" y="2044700"/>
            <a:ext cx="3975100" cy="47244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altLang="ko-KR" sz="9600" b="1" dirty="0">
                <a:solidFill>
                  <a:schemeClr val="tx1"/>
                </a:solidFill>
              </a:rPr>
              <a:t>O</a:t>
            </a:r>
            <a:endParaRPr lang="ko-KR" altLang="en-US" sz="96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289517" y="556424"/>
            <a:ext cx="2692400" cy="1935151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b="1" dirty="0" smtClean="0">
                <a:solidFill>
                  <a:schemeClr val="tx1"/>
                </a:solidFill>
              </a:rPr>
              <a:t>정답은</a:t>
            </a:r>
            <a:endParaRPr lang="en-US" altLang="ko-KR" sz="54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5400" b="1" dirty="0">
                <a:solidFill>
                  <a:schemeClr val="tx1"/>
                </a:solidFill>
              </a:rPr>
              <a:t>?</a:t>
            </a:r>
            <a:endParaRPr lang="ko-KR" altLang="en-US" sz="5400" b="1" dirty="0">
              <a:solidFill>
                <a:schemeClr val="tx1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385" b="96154" l="6422" r="92661">
                        <a14:foregroundMark x1="40367" y1="60000" x2="46789" y2="615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15" y="3652563"/>
            <a:ext cx="2830585" cy="3375927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304799" y="380999"/>
            <a:ext cx="4528457" cy="11995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2022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년도 졸업예정자</a:t>
            </a:r>
            <a:r>
              <a:rPr lang="en-US" altLang="ko-KR" sz="3200" b="1" dirty="0" smtClean="0">
                <a:solidFill>
                  <a:schemeClr val="tx1"/>
                </a:solidFill>
              </a:rPr>
              <a:t/>
            </a:r>
            <a:br>
              <a:rPr lang="en-US" altLang="ko-KR" sz="3200" b="1" dirty="0" smtClean="0">
                <a:solidFill>
                  <a:schemeClr val="tx1"/>
                </a:solidFill>
              </a:rPr>
            </a:br>
            <a:r>
              <a:rPr lang="en-US" altLang="ko-KR" sz="3200" b="1" dirty="0">
                <a:solidFill>
                  <a:schemeClr val="tx1"/>
                </a:solidFill>
              </a:rPr>
              <a:t>(3</a:t>
            </a:r>
            <a:r>
              <a:rPr lang="ko-KR" altLang="en-US" sz="3200" b="1" dirty="0">
                <a:solidFill>
                  <a:schemeClr val="tx1"/>
                </a:solidFill>
              </a:rPr>
              <a:t>학년 편입</a:t>
            </a:r>
            <a:r>
              <a:rPr lang="en-US" altLang="ko-KR" sz="3200" b="1" dirty="0">
                <a:solidFill>
                  <a:schemeClr val="tx1"/>
                </a:solidFill>
              </a:rPr>
              <a:t>)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52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4608" y="1865315"/>
            <a:ext cx="4092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목원대학교 사회복지학과  </a:t>
            </a:r>
            <a:r>
              <a:rPr lang="en-US" altLang="ko-KR" sz="2400" b="1" dirty="0" smtClean="0"/>
              <a:t>2022</a:t>
            </a:r>
            <a:r>
              <a:rPr lang="ko-KR" altLang="en-US" sz="2400" b="1" dirty="0" smtClean="0"/>
              <a:t>년도 졸업예정자</a:t>
            </a:r>
            <a:endParaRPr lang="en-US" altLang="ko-KR" sz="2400" b="1" dirty="0" smtClean="0"/>
          </a:p>
          <a:p>
            <a:pPr algn="ctr"/>
            <a:r>
              <a:rPr lang="ko-KR" altLang="en-US" sz="2400" b="1" dirty="0" err="1" smtClean="0"/>
              <a:t>김루피</a:t>
            </a:r>
            <a:r>
              <a:rPr lang="ko-KR" altLang="en-US" sz="2400" b="1" dirty="0" smtClean="0"/>
              <a:t> 학우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err="1" smtClean="0"/>
              <a:t>봉사시간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0</a:t>
            </a:r>
            <a:r>
              <a:rPr lang="ko-KR" altLang="en-US" sz="2400" b="1" dirty="0" smtClean="0"/>
              <a:t>시간 이수</a:t>
            </a:r>
            <a:endParaRPr lang="en-US" altLang="ko-KR" sz="2400" b="1" dirty="0" smtClean="0"/>
          </a:p>
        </p:txBody>
      </p:sp>
      <p:sp>
        <p:nvSpPr>
          <p:cNvPr id="6" name="오른쪽 화살표 5"/>
          <p:cNvSpPr/>
          <p:nvPr/>
        </p:nvSpPr>
        <p:spPr>
          <a:xfrm>
            <a:off x="3121026" y="3956050"/>
            <a:ext cx="4381500" cy="2286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졸업이 가능할까</a:t>
            </a:r>
            <a:r>
              <a:rPr lang="en-US" altLang="ko-KR" sz="2400" b="1" dirty="0" smtClean="0"/>
              <a:t>?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7648167" y="2044700"/>
            <a:ext cx="3975100" cy="47244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altLang="ko-KR" sz="9600" b="1" dirty="0">
                <a:solidFill>
                  <a:schemeClr val="tx1"/>
                </a:solidFill>
              </a:rPr>
              <a:t>O</a:t>
            </a:r>
            <a:endParaRPr lang="ko-KR" altLang="en-US" sz="96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289517" y="556424"/>
            <a:ext cx="2692400" cy="1935151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b="1" dirty="0" smtClean="0">
                <a:solidFill>
                  <a:schemeClr val="tx1"/>
                </a:solidFill>
              </a:rPr>
              <a:t>정답은</a:t>
            </a:r>
            <a:endParaRPr lang="en-US" altLang="ko-KR" sz="54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5400" b="1" dirty="0">
                <a:solidFill>
                  <a:schemeClr val="tx1"/>
                </a:solidFill>
              </a:rPr>
              <a:t>?</a:t>
            </a:r>
            <a:endParaRPr lang="ko-KR" altLang="en-US" sz="5400" b="1" dirty="0">
              <a:solidFill>
                <a:schemeClr val="tx1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385" b="96154" l="6422" r="92661">
                        <a14:foregroundMark x1="40367" y1="60000" x2="46789" y2="615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15" y="3652563"/>
            <a:ext cx="2830585" cy="3375927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304799" y="380999"/>
            <a:ext cx="4528457" cy="11995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2022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년도 졸업예정자</a:t>
            </a:r>
            <a:r>
              <a:rPr lang="en-US" altLang="ko-KR" sz="3200" b="1" dirty="0" smtClean="0">
                <a:solidFill>
                  <a:schemeClr val="tx1"/>
                </a:solidFill>
              </a:rPr>
              <a:t/>
            </a:r>
            <a:br>
              <a:rPr lang="en-US" altLang="ko-KR" sz="3200" b="1" dirty="0" smtClean="0">
                <a:solidFill>
                  <a:schemeClr val="tx1"/>
                </a:solidFill>
              </a:rPr>
            </a:br>
            <a:r>
              <a:rPr lang="en-US" altLang="ko-KR" sz="3200" b="1" dirty="0">
                <a:solidFill>
                  <a:schemeClr val="tx1"/>
                </a:solidFill>
              </a:rPr>
              <a:t>(3</a:t>
            </a:r>
            <a:r>
              <a:rPr lang="ko-KR" altLang="en-US" sz="3200" b="1" dirty="0">
                <a:solidFill>
                  <a:schemeClr val="tx1"/>
                </a:solidFill>
              </a:rPr>
              <a:t>학년 편입</a:t>
            </a:r>
            <a:r>
              <a:rPr lang="en-US" altLang="ko-KR" sz="3200" b="1" dirty="0">
                <a:solidFill>
                  <a:schemeClr val="tx1"/>
                </a:solidFill>
              </a:rPr>
              <a:t>)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9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3825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304800" y="381000"/>
            <a:ext cx="4773386" cy="50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졸업시험 일시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1659285"/>
            <a:ext cx="11887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800" b="1" dirty="0" smtClean="0"/>
              <a:t>목원대학교 사회복지학과 </a:t>
            </a:r>
            <a:r>
              <a:rPr lang="ko-KR" altLang="en-US" sz="2800" b="1" dirty="0" err="1" smtClean="0"/>
              <a:t>졸업시험은</a:t>
            </a:r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r>
              <a:rPr lang="en-US" altLang="ko-KR" sz="2800" b="1" dirty="0" smtClean="0"/>
              <a:t>2021.10.29(</a:t>
            </a:r>
            <a:r>
              <a:rPr lang="ko-KR" altLang="en-US" sz="2800" b="1" dirty="0" smtClean="0"/>
              <a:t>금</a:t>
            </a:r>
            <a:r>
              <a:rPr lang="en-US" altLang="ko-KR" sz="2800" b="1" dirty="0" smtClean="0"/>
              <a:t>) 09:00~ 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온라인으로</a:t>
            </a:r>
            <a:r>
              <a:rPr lang="ko-KR" altLang="en-US" sz="2800" b="1" dirty="0" smtClean="0"/>
              <a:t> 진행됩니다</a:t>
            </a:r>
            <a:r>
              <a:rPr lang="en-US" altLang="ko-KR" sz="2800" b="1" dirty="0" smtClean="0"/>
              <a:t>. </a:t>
            </a:r>
            <a:br>
              <a:rPr lang="en-US" altLang="ko-KR" sz="2800" b="1" dirty="0" smtClean="0"/>
            </a:br>
            <a:r>
              <a:rPr lang="en-US" altLang="ko-KR" sz="2800" b="1" dirty="0" smtClean="0"/>
              <a:t>* </a:t>
            </a:r>
            <a:r>
              <a:rPr lang="ko-KR" altLang="en-US" sz="2800" b="1" dirty="0" smtClean="0"/>
              <a:t>실제 국가고시는 </a:t>
            </a:r>
            <a:r>
              <a:rPr lang="en-US" altLang="ko-KR" sz="2800" b="1" dirty="0" smtClean="0"/>
              <a:t>09:00</a:t>
            </a:r>
            <a:r>
              <a:rPr lang="ko-KR" altLang="en-US" sz="2800" b="1" dirty="0" smtClean="0"/>
              <a:t>까지 </a:t>
            </a:r>
            <a:r>
              <a:rPr lang="ko-KR" altLang="en-US" sz="2800" b="1" dirty="0" err="1" smtClean="0"/>
              <a:t>입실하셔야</a:t>
            </a:r>
            <a:r>
              <a:rPr lang="ko-KR" altLang="en-US" sz="2800" b="1" dirty="0" smtClean="0"/>
              <a:t> 하기 때문에 </a:t>
            </a:r>
            <a:endParaRPr lang="en-US" altLang="ko-KR" sz="2800" b="1" dirty="0" smtClean="0"/>
          </a:p>
          <a:p>
            <a:pPr>
              <a:lnSpc>
                <a:spcPct val="200000"/>
              </a:lnSpc>
            </a:pPr>
            <a:r>
              <a:rPr lang="ko-KR" altLang="en-US" sz="2800" b="1" dirty="0" err="1" smtClean="0"/>
              <a:t>졸업시험도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09:00</a:t>
            </a:r>
            <a:r>
              <a:rPr lang="ko-KR" altLang="en-US" sz="2800" b="1" dirty="0" smtClean="0"/>
              <a:t>시 부터 미리 준비하시길 바랍니다</a:t>
            </a:r>
            <a:r>
              <a:rPr lang="en-US" altLang="ko-KR" sz="2800" b="1" dirty="0" smtClean="0"/>
              <a:t>. </a:t>
            </a:r>
            <a:endParaRPr lang="en-US" altLang="ko-KR" sz="2800" b="1" dirty="0"/>
          </a:p>
          <a:p>
            <a:pPr>
              <a:lnSpc>
                <a:spcPct val="200000"/>
              </a:lnSpc>
            </a:pPr>
            <a:r>
              <a:rPr lang="en-US" altLang="ko-KR" sz="2400" b="1" dirty="0" smtClean="0">
                <a:solidFill>
                  <a:srgbClr val="FF0000"/>
                </a:solidFill>
              </a:rPr>
              <a:t>*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사이버캠퍼스 로그인 및 인증절차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76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4608" y="1865315"/>
            <a:ext cx="4092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목원대학교 사회복지학과  </a:t>
            </a:r>
            <a:r>
              <a:rPr lang="en-US" altLang="ko-KR" sz="2400" b="1" dirty="0" smtClean="0"/>
              <a:t>2022</a:t>
            </a:r>
            <a:r>
              <a:rPr lang="ko-KR" altLang="en-US" sz="2400" b="1" dirty="0" smtClean="0"/>
              <a:t>년도 졸업예정자</a:t>
            </a:r>
            <a:endParaRPr lang="en-US" altLang="ko-KR" sz="2400" b="1" dirty="0" smtClean="0"/>
          </a:p>
          <a:p>
            <a:pPr algn="ctr"/>
            <a:r>
              <a:rPr lang="ko-KR" altLang="en-US" sz="2400" b="1" dirty="0" err="1" smtClean="0"/>
              <a:t>김루피</a:t>
            </a:r>
            <a:r>
              <a:rPr lang="ko-KR" altLang="en-US" sz="2400" b="1" dirty="0" smtClean="0"/>
              <a:t> 학우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ko-KR" altLang="en-US" sz="2400" b="1" dirty="0" err="1" smtClean="0"/>
              <a:t>봉사시간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70</a:t>
            </a:r>
            <a:r>
              <a:rPr lang="ko-KR" altLang="en-US" sz="2400" b="1" dirty="0" smtClean="0"/>
              <a:t>시간 이수</a:t>
            </a:r>
            <a:endParaRPr lang="en-US" altLang="ko-KR" sz="2400" b="1" dirty="0" smtClean="0"/>
          </a:p>
        </p:txBody>
      </p:sp>
      <p:sp>
        <p:nvSpPr>
          <p:cNvPr id="6" name="오른쪽 화살표 5"/>
          <p:cNvSpPr/>
          <p:nvPr/>
        </p:nvSpPr>
        <p:spPr>
          <a:xfrm>
            <a:off x="3121026" y="3956050"/>
            <a:ext cx="4381500" cy="22860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/>
              <a:t>졸업이 가능할까</a:t>
            </a:r>
            <a:r>
              <a:rPr lang="en-US" altLang="ko-KR" sz="2400" b="1" dirty="0" smtClean="0"/>
              <a:t>?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7648167" y="2044700"/>
            <a:ext cx="3975100" cy="47244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altLang="ko-KR" sz="9600" b="1" dirty="0">
                <a:solidFill>
                  <a:schemeClr val="tx1"/>
                </a:solidFill>
              </a:rPr>
              <a:t>O</a:t>
            </a:r>
            <a:endParaRPr lang="ko-KR" altLang="en-US" sz="96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289517" y="556424"/>
            <a:ext cx="2692400" cy="1935151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b="1" dirty="0" smtClean="0">
                <a:solidFill>
                  <a:schemeClr val="tx1"/>
                </a:solidFill>
              </a:rPr>
              <a:t>정답은</a:t>
            </a:r>
            <a:endParaRPr lang="en-US" altLang="ko-KR" sz="54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5400" b="1" dirty="0">
                <a:solidFill>
                  <a:schemeClr val="tx1"/>
                </a:solidFill>
              </a:rPr>
              <a:t>?</a:t>
            </a:r>
            <a:endParaRPr lang="ko-KR" altLang="en-US" sz="5400" b="1" dirty="0">
              <a:solidFill>
                <a:schemeClr val="tx1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385" b="96154" l="6422" r="92661">
                        <a14:foregroundMark x1="40367" y1="60000" x2="46789" y2="615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15" y="3652563"/>
            <a:ext cx="2830585" cy="3375927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304799" y="380999"/>
            <a:ext cx="4528457" cy="11995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2022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년도 졸업예정자</a:t>
            </a:r>
            <a:r>
              <a:rPr lang="en-US" altLang="ko-KR" sz="3200" b="1" dirty="0" smtClean="0">
                <a:solidFill>
                  <a:schemeClr val="tx1"/>
                </a:solidFill>
              </a:rPr>
              <a:t/>
            </a:r>
            <a:br>
              <a:rPr lang="en-US" altLang="ko-KR" sz="3200" b="1" dirty="0" smtClean="0">
                <a:solidFill>
                  <a:schemeClr val="tx1"/>
                </a:solidFill>
              </a:rPr>
            </a:br>
            <a:r>
              <a:rPr lang="en-US" altLang="ko-KR" sz="3200" b="1" dirty="0" smtClean="0">
                <a:solidFill>
                  <a:schemeClr val="tx1"/>
                </a:solidFill>
              </a:rPr>
              <a:t>(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복수전공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부전공</a:t>
            </a:r>
            <a:r>
              <a:rPr lang="en-US" altLang="ko-KR" sz="3200" b="1" dirty="0" smtClean="0">
                <a:solidFill>
                  <a:schemeClr val="tx1"/>
                </a:solidFill>
              </a:rPr>
              <a:t>)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6621" y="5835316"/>
            <a:ext cx="3573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 smtClean="0"/>
              <a:t>봉사시간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50</a:t>
            </a:r>
            <a:r>
              <a:rPr lang="ko-KR" altLang="en-US" b="1" dirty="0" smtClean="0"/>
              <a:t>시간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ko-KR" altLang="en-US" b="1" dirty="0" smtClean="0"/>
              <a:t>감면되어 졸업 가능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5919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3825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304800" y="381000"/>
            <a:ext cx="4773386" cy="50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졸업시험 자격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04900"/>
            <a:ext cx="11887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00000"/>
              </a:lnSpc>
              <a:buAutoNum type="arabicPeriod"/>
            </a:pPr>
            <a:r>
              <a:rPr lang="ko-KR" altLang="en-US" sz="2800" b="1" dirty="0" err="1" smtClean="0"/>
              <a:t>봉사시간</a:t>
            </a:r>
            <a:r>
              <a:rPr lang="ko-KR" altLang="en-US" sz="2800" b="1" dirty="0" smtClean="0"/>
              <a:t> 충족</a:t>
            </a:r>
            <a:endParaRPr lang="en-US" altLang="ko-KR" sz="2800" b="1" dirty="0" smtClean="0"/>
          </a:p>
          <a:p>
            <a:pPr>
              <a:lnSpc>
                <a:spcPct val="200000"/>
              </a:lnSpc>
            </a:pPr>
            <a:r>
              <a:rPr lang="en-US" altLang="ko-KR" sz="2800" b="1" dirty="0" smtClean="0"/>
              <a:t>*</a:t>
            </a:r>
            <a:r>
              <a:rPr lang="ko-KR" altLang="en-US" sz="2800" b="1" dirty="0" smtClean="0"/>
              <a:t>개인별 봉사 </a:t>
            </a:r>
            <a:r>
              <a:rPr lang="ko-KR" altLang="en-US" sz="2800" b="1" dirty="0" err="1" smtClean="0"/>
              <a:t>감면시간이</a:t>
            </a:r>
            <a:r>
              <a:rPr lang="ko-KR" altLang="en-US" sz="2800" b="1" dirty="0" smtClean="0"/>
              <a:t> 다르기 때문에 확인 바람</a:t>
            </a:r>
            <a:endParaRPr lang="en-US" altLang="ko-KR" sz="2800" b="1" dirty="0" smtClean="0"/>
          </a:p>
          <a:p>
            <a:pPr>
              <a:lnSpc>
                <a:spcPct val="200000"/>
              </a:lnSpc>
            </a:pPr>
            <a:r>
              <a:rPr lang="en-US" altLang="ko-KR" sz="2000" b="1" dirty="0" smtClean="0">
                <a:solidFill>
                  <a:srgbClr val="FF0000"/>
                </a:solidFill>
              </a:rPr>
              <a:t>&lt;2020-1, 2020-2, 2021-1, 2021-2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학기의 </a:t>
            </a:r>
            <a:r>
              <a:rPr lang="ko-KR" altLang="en-US" sz="2000" b="1" dirty="0" err="1" smtClean="0">
                <a:solidFill>
                  <a:srgbClr val="FF0000"/>
                </a:solidFill>
              </a:rPr>
              <a:t>재학여부에따라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 다름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&gt;</a:t>
            </a:r>
            <a:endParaRPr lang="en-US" altLang="ko-KR" sz="2000" b="1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2800" b="1" dirty="0" smtClean="0"/>
              <a:t>*</a:t>
            </a:r>
            <a:r>
              <a:rPr lang="ko-KR" altLang="en-US" sz="2800" b="1" dirty="0" err="1" smtClean="0"/>
              <a:t>봉사시간</a:t>
            </a:r>
            <a:r>
              <a:rPr lang="ko-KR" altLang="en-US" sz="2800" b="1" dirty="0" smtClean="0"/>
              <a:t> 부족한 인원에게는 개별연락 할 예정</a:t>
            </a:r>
            <a:endParaRPr lang="en-US" altLang="ko-KR" sz="2800" b="1" dirty="0" smtClean="0"/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2800" b="1" dirty="0" smtClean="0"/>
              <a:t>재학생</a:t>
            </a:r>
            <a:r>
              <a:rPr lang="en-US" altLang="ko-KR" sz="2800" b="1" dirty="0" smtClean="0"/>
              <a:t>, </a:t>
            </a:r>
            <a:r>
              <a:rPr lang="ko-KR" altLang="en-US" sz="2800" b="1" dirty="0" smtClean="0"/>
              <a:t>편입생</a:t>
            </a:r>
            <a:r>
              <a:rPr lang="en-US" altLang="ko-KR" sz="2800" b="1" dirty="0" smtClean="0"/>
              <a:t>, </a:t>
            </a:r>
            <a:r>
              <a:rPr lang="ko-KR" altLang="en-US" sz="2800" b="1" dirty="0" smtClean="0"/>
              <a:t>복수전공생에 따라 상의하니 </a:t>
            </a:r>
            <a:endParaRPr lang="en-US" altLang="ko-KR" sz="2800" b="1" dirty="0" smtClean="0"/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sz="2800" b="1" dirty="0" smtClean="0"/>
              <a:t>4</a:t>
            </a:r>
            <a:r>
              <a:rPr lang="ko-KR" altLang="en-US" sz="2800" b="1" dirty="0" smtClean="0"/>
              <a:t>학년 </a:t>
            </a:r>
            <a:r>
              <a:rPr lang="ko-KR" altLang="en-US" sz="2800" b="1" dirty="0" err="1" smtClean="0"/>
              <a:t>봉사시간</a:t>
            </a:r>
            <a:r>
              <a:rPr lang="ko-KR" altLang="en-US" sz="2800" b="1" dirty="0" smtClean="0"/>
              <a:t> 감면 안내 확인하시길 바랍니다</a:t>
            </a:r>
            <a:r>
              <a:rPr lang="en-US" altLang="ko-KR" sz="2800" b="1" dirty="0" smtClean="0"/>
              <a:t>. </a:t>
            </a:r>
            <a:endParaRPr lang="en-US" altLang="ko-KR" sz="2800" b="1" dirty="0"/>
          </a:p>
          <a:p>
            <a:pPr>
              <a:lnSpc>
                <a:spcPct val="200000"/>
              </a:lnSpc>
            </a:pPr>
            <a:endParaRPr lang="en-US" altLang="ko-KR" sz="2800" b="1" dirty="0" smtClean="0"/>
          </a:p>
          <a:p>
            <a:pPr>
              <a:lnSpc>
                <a:spcPct val="200000"/>
              </a:lnSpc>
            </a:pP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2549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304800" y="381000"/>
            <a:ext cx="4773386" cy="50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졸업시험 자격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04900"/>
            <a:ext cx="118872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800" b="1" dirty="0" smtClean="0"/>
              <a:t>2. </a:t>
            </a:r>
            <a:r>
              <a:rPr lang="ko-KR" altLang="en-US" sz="2800" b="1" dirty="0" smtClean="0"/>
              <a:t>졸업학점 충족 </a:t>
            </a:r>
            <a:r>
              <a:rPr lang="en-US" altLang="ko-KR" b="1" dirty="0" smtClean="0">
                <a:solidFill>
                  <a:srgbClr val="FF0000"/>
                </a:solidFill>
              </a:rPr>
              <a:t>(</a:t>
            </a:r>
            <a:r>
              <a:rPr lang="ko-KR" altLang="en-US" b="1" dirty="0" smtClean="0">
                <a:solidFill>
                  <a:srgbClr val="FF0000"/>
                </a:solidFill>
              </a:rPr>
              <a:t>학과홈페이지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졸업내규</a:t>
            </a:r>
            <a:r>
              <a:rPr lang="ko-KR" altLang="en-US" b="1" dirty="0" smtClean="0">
                <a:solidFill>
                  <a:srgbClr val="FF0000"/>
                </a:solidFill>
              </a:rPr>
              <a:t> 참고</a:t>
            </a:r>
            <a:r>
              <a:rPr lang="en-US" altLang="ko-KR" b="1" dirty="0" smtClean="0">
                <a:solidFill>
                  <a:srgbClr val="FF0000"/>
                </a:solidFill>
              </a:rPr>
              <a:t>) – </a:t>
            </a:r>
            <a:r>
              <a:rPr lang="ko-KR" altLang="en-US" b="1" dirty="0" smtClean="0">
                <a:solidFill>
                  <a:srgbClr val="FF0000"/>
                </a:solidFill>
              </a:rPr>
              <a:t>공지사항 </a:t>
            </a:r>
            <a:r>
              <a:rPr lang="en-US" altLang="ko-KR" b="1" dirty="0" smtClean="0">
                <a:solidFill>
                  <a:srgbClr val="FF0000"/>
                </a:solidFill>
              </a:rPr>
              <a:t>&lt;</a:t>
            </a:r>
            <a:r>
              <a:rPr lang="ko-KR" altLang="en-US" b="1" dirty="0" smtClean="0">
                <a:solidFill>
                  <a:srgbClr val="FF0000"/>
                </a:solidFill>
              </a:rPr>
              <a:t>내규</a:t>
            </a:r>
            <a:r>
              <a:rPr lang="en-US" altLang="ko-KR" b="1" dirty="0" smtClean="0">
                <a:solidFill>
                  <a:srgbClr val="FF0000"/>
                </a:solidFill>
              </a:rPr>
              <a:t>&gt; </a:t>
            </a:r>
            <a:r>
              <a:rPr lang="ko-KR" altLang="en-US" b="1" dirty="0" smtClean="0">
                <a:solidFill>
                  <a:srgbClr val="FF0000"/>
                </a:solidFill>
              </a:rPr>
              <a:t>검색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2800" b="1" dirty="0" smtClean="0"/>
              <a:t>재학생 및 전과 </a:t>
            </a:r>
            <a:r>
              <a:rPr lang="en-US" altLang="ko-KR" sz="2800" b="1" dirty="0" smtClean="0"/>
              <a:t>: </a:t>
            </a:r>
            <a:r>
              <a:rPr lang="ko-KR" altLang="en-US" dirty="0" smtClean="0"/>
              <a:t>총 </a:t>
            </a:r>
            <a:r>
              <a:rPr lang="en-US" altLang="ko-KR" dirty="0" smtClean="0"/>
              <a:t>132</a:t>
            </a:r>
            <a:r>
              <a:rPr lang="ko-KR" altLang="en-US" dirty="0" smtClean="0"/>
              <a:t>학점 이상</a:t>
            </a:r>
            <a:r>
              <a:rPr lang="en-US" altLang="ko-KR" dirty="0" smtClean="0"/>
              <a:t>(</a:t>
            </a:r>
            <a:r>
              <a:rPr lang="ko-KR" altLang="en-US" dirty="0" smtClean="0"/>
              <a:t>전공 </a:t>
            </a:r>
            <a:r>
              <a:rPr lang="en-US" altLang="ko-KR" dirty="0" smtClean="0"/>
              <a:t>75</a:t>
            </a:r>
            <a:r>
              <a:rPr lang="ko-KR" altLang="en-US" dirty="0" smtClean="0"/>
              <a:t>학점</a:t>
            </a:r>
            <a:r>
              <a:rPr lang="en-US" altLang="ko-KR" dirty="0" smtClean="0"/>
              <a:t>(</a:t>
            </a:r>
            <a:r>
              <a:rPr lang="ko-KR" altLang="en-US" dirty="0" smtClean="0"/>
              <a:t>전공필수 </a:t>
            </a:r>
            <a:r>
              <a:rPr lang="en-US" altLang="ko-KR" dirty="0" smtClean="0"/>
              <a:t>39</a:t>
            </a:r>
            <a:r>
              <a:rPr lang="ko-KR" altLang="en-US" dirty="0" smtClean="0"/>
              <a:t>점</a:t>
            </a:r>
            <a:r>
              <a:rPr lang="en-US" altLang="ko-KR" dirty="0" smtClean="0"/>
              <a:t>+</a:t>
            </a:r>
            <a:r>
              <a:rPr lang="ko-KR" altLang="en-US" dirty="0" smtClean="0"/>
              <a:t>전공선택 </a:t>
            </a:r>
            <a:r>
              <a:rPr lang="en-US" altLang="ko-KR" dirty="0" smtClean="0"/>
              <a:t>36</a:t>
            </a:r>
            <a:r>
              <a:rPr lang="ko-KR" altLang="en-US" dirty="0" smtClean="0"/>
              <a:t>점</a:t>
            </a:r>
            <a:r>
              <a:rPr lang="en-US" altLang="ko-KR" dirty="0" smtClean="0"/>
              <a:t>)+ </a:t>
            </a:r>
            <a:r>
              <a:rPr lang="ko-KR" altLang="en-US" dirty="0" smtClean="0"/>
              <a:t>교양필수 </a:t>
            </a:r>
            <a:r>
              <a:rPr lang="en-US" altLang="ko-KR" dirty="0" smtClean="0"/>
              <a:t>15</a:t>
            </a:r>
            <a:r>
              <a:rPr lang="ko-KR" altLang="en-US" dirty="0" smtClean="0"/>
              <a:t>학점 </a:t>
            </a:r>
            <a:r>
              <a:rPr lang="en-US" altLang="ko-KR" dirty="0" smtClean="0"/>
              <a:t>+</a:t>
            </a:r>
            <a:r>
              <a:rPr lang="ko-KR" altLang="en-US" dirty="0" err="1" smtClean="0"/>
              <a:t>교양핵심</a:t>
            </a:r>
            <a:r>
              <a:rPr lang="ko-KR" altLang="en-US" dirty="0" smtClean="0"/>
              <a:t> </a:t>
            </a:r>
            <a:r>
              <a:rPr lang="en-US" altLang="ko-KR" dirty="0" smtClean="0"/>
              <a:t>16</a:t>
            </a:r>
            <a:r>
              <a:rPr lang="ko-KR" altLang="en-US" dirty="0" smtClean="0"/>
              <a:t>학점 </a:t>
            </a:r>
            <a:r>
              <a:rPr lang="en-US" altLang="ko-KR" dirty="0" smtClean="0"/>
              <a:t>+ </a:t>
            </a:r>
            <a:r>
              <a:rPr lang="ko-KR" altLang="en-US" dirty="0" err="1" smtClean="0"/>
              <a:t>교양선택</a:t>
            </a:r>
            <a:r>
              <a:rPr lang="ko-KR" altLang="en-US" dirty="0" smtClean="0"/>
              <a:t> </a:t>
            </a:r>
            <a:r>
              <a:rPr lang="en-US" altLang="ko-KR" dirty="0" smtClean="0"/>
              <a:t>3</a:t>
            </a:r>
            <a:r>
              <a:rPr lang="ko-KR" altLang="en-US" dirty="0" smtClean="0"/>
              <a:t>점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자유선택 </a:t>
            </a:r>
            <a:r>
              <a:rPr lang="en-US" altLang="ko-KR" dirty="0" smtClean="0"/>
              <a:t>0~23</a:t>
            </a:r>
            <a:r>
              <a:rPr lang="ko-KR" altLang="en-US" dirty="0" smtClean="0"/>
              <a:t>학점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>
              <a:lnSpc>
                <a:spcPct val="200000"/>
              </a:lnSpc>
            </a:pPr>
            <a:r>
              <a:rPr lang="ko-KR" altLang="en-US" sz="2800" b="1" dirty="0" smtClean="0"/>
              <a:t>편입생 </a:t>
            </a:r>
            <a:r>
              <a:rPr lang="en-US" altLang="ko-KR" sz="2800" b="1" dirty="0" smtClean="0"/>
              <a:t>: </a:t>
            </a:r>
            <a:r>
              <a:rPr lang="ko-KR" altLang="en-US" dirty="0" smtClean="0"/>
              <a:t>총 </a:t>
            </a:r>
            <a:r>
              <a:rPr lang="en-US" altLang="ko-KR" dirty="0" smtClean="0"/>
              <a:t>132</a:t>
            </a:r>
            <a:r>
              <a:rPr lang="ko-KR" altLang="en-US" dirty="0" smtClean="0"/>
              <a:t>학점 이상</a:t>
            </a:r>
            <a:r>
              <a:rPr lang="en-US" altLang="ko-KR" dirty="0" smtClean="0"/>
              <a:t>(</a:t>
            </a:r>
            <a:r>
              <a:rPr lang="ko-KR" altLang="en-US" dirty="0" smtClean="0"/>
              <a:t>전적 대학 </a:t>
            </a:r>
            <a:r>
              <a:rPr lang="ko-KR" altLang="en-US" dirty="0" err="1" smtClean="0"/>
              <a:t>취득학점</a:t>
            </a:r>
            <a:r>
              <a:rPr lang="en-US" altLang="ko-KR" dirty="0" smtClean="0"/>
              <a:t>+</a:t>
            </a:r>
            <a:r>
              <a:rPr lang="ko-KR" altLang="en-US" dirty="0" smtClean="0"/>
              <a:t>전공필수 교과목 </a:t>
            </a:r>
            <a:r>
              <a:rPr lang="en-US" altLang="ko-KR" dirty="0" smtClean="0"/>
              <a:t>10</a:t>
            </a:r>
            <a:r>
              <a:rPr lang="ko-KR" altLang="en-US" dirty="0" smtClean="0"/>
              <a:t>과목</a:t>
            </a:r>
            <a:r>
              <a:rPr lang="en-US" altLang="ko-KR" dirty="0" smtClean="0"/>
              <a:t>(, </a:t>
            </a:r>
            <a:r>
              <a:rPr lang="ko-KR" altLang="en-US" dirty="0" smtClean="0"/>
              <a:t>사회복지현장실습 </a:t>
            </a:r>
            <a:r>
              <a:rPr lang="en-US" altLang="ko-KR" dirty="0" smtClean="0"/>
              <a:t>1</a:t>
            </a:r>
            <a:r>
              <a:rPr lang="ko-KR" altLang="en-US" dirty="0" smtClean="0"/>
              <a:t>과목 포함</a:t>
            </a:r>
            <a:r>
              <a:rPr lang="en-US" altLang="ko-KR" dirty="0" smtClean="0"/>
              <a:t>, 30</a:t>
            </a:r>
            <a:r>
              <a:rPr lang="ko-KR" altLang="en-US" dirty="0" smtClean="0"/>
              <a:t>학점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전공선택 </a:t>
            </a:r>
            <a:r>
              <a:rPr lang="en-US" altLang="ko-KR" dirty="0" smtClean="0"/>
              <a:t>7</a:t>
            </a:r>
            <a:r>
              <a:rPr lang="ko-KR" altLang="en-US" dirty="0" smtClean="0"/>
              <a:t>과목</a:t>
            </a:r>
            <a:r>
              <a:rPr lang="en-US" altLang="ko-KR" dirty="0" smtClean="0"/>
              <a:t>(21</a:t>
            </a:r>
            <a:r>
              <a:rPr lang="ko-KR" altLang="en-US" dirty="0" smtClean="0"/>
              <a:t>학점</a:t>
            </a:r>
            <a:r>
              <a:rPr lang="en-US" altLang="ko-KR" dirty="0" smtClean="0"/>
              <a:t>) </a:t>
            </a:r>
            <a:r>
              <a:rPr lang="ko-KR" altLang="en-US" dirty="0" smtClean="0"/>
              <a:t>이상</a:t>
            </a:r>
            <a:r>
              <a:rPr lang="en-US" altLang="ko-KR" dirty="0" smtClean="0"/>
              <a:t>+</a:t>
            </a:r>
            <a:r>
              <a:rPr lang="ko-KR" altLang="en-US" dirty="0" smtClean="0"/>
              <a:t>교양필수</a:t>
            </a:r>
            <a:r>
              <a:rPr lang="en-US" altLang="ko-KR" dirty="0" smtClean="0"/>
              <a:t>/</a:t>
            </a:r>
            <a:r>
              <a:rPr lang="ko-KR" altLang="en-US" dirty="0" smtClean="0"/>
              <a:t>핵심</a:t>
            </a:r>
            <a:r>
              <a:rPr lang="en-US" altLang="ko-KR" dirty="0" smtClean="0"/>
              <a:t>/</a:t>
            </a:r>
            <a:r>
              <a:rPr lang="ko-KR" altLang="en-US" dirty="0" smtClean="0"/>
              <a:t>선택 </a:t>
            </a:r>
            <a:r>
              <a:rPr lang="ko-KR" altLang="en-US" dirty="0" err="1" smtClean="0"/>
              <a:t>취득학점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>
              <a:lnSpc>
                <a:spcPct val="200000"/>
              </a:lnSpc>
            </a:pPr>
            <a:r>
              <a:rPr lang="ko-KR" altLang="en-US" sz="2800" b="1" dirty="0" smtClean="0"/>
              <a:t>복수전공 </a:t>
            </a:r>
            <a:r>
              <a:rPr lang="en-US" altLang="ko-KR" sz="2800" b="1" dirty="0" smtClean="0"/>
              <a:t>: </a:t>
            </a:r>
            <a:r>
              <a:rPr lang="ko-KR" altLang="en-US" dirty="0" smtClean="0"/>
              <a:t>총 </a:t>
            </a:r>
            <a:r>
              <a:rPr lang="en-US" altLang="ko-KR" dirty="0" smtClean="0"/>
              <a:t>132</a:t>
            </a:r>
            <a:r>
              <a:rPr lang="ko-KR" altLang="en-US" dirty="0" smtClean="0"/>
              <a:t>학점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전공 </a:t>
            </a:r>
            <a:r>
              <a:rPr lang="ko-KR" altLang="en-US" dirty="0" err="1" smtClean="0"/>
              <a:t>취득학점</a:t>
            </a:r>
            <a:r>
              <a:rPr lang="en-US" altLang="ko-KR" dirty="0" smtClean="0"/>
              <a:t>+ </a:t>
            </a:r>
            <a:r>
              <a:rPr lang="ko-KR" altLang="en-US" dirty="0" smtClean="0"/>
              <a:t>전공필수 교과목 </a:t>
            </a:r>
            <a:r>
              <a:rPr lang="en-US" altLang="ko-KR" dirty="0" smtClean="0"/>
              <a:t>10</a:t>
            </a:r>
            <a:r>
              <a:rPr lang="ko-KR" altLang="en-US" dirty="0" smtClean="0"/>
              <a:t>과목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사회복지현장실습 </a:t>
            </a:r>
            <a:r>
              <a:rPr lang="en-US" altLang="ko-KR" dirty="0" smtClean="0"/>
              <a:t>1</a:t>
            </a:r>
            <a:r>
              <a:rPr lang="ko-KR" altLang="en-US" dirty="0" smtClean="0"/>
              <a:t>과목 포함</a:t>
            </a:r>
            <a:r>
              <a:rPr lang="en-US" altLang="ko-KR" dirty="0" smtClean="0"/>
              <a:t>, 30</a:t>
            </a:r>
            <a:r>
              <a:rPr lang="ko-KR" altLang="en-US" dirty="0" smtClean="0"/>
              <a:t>학점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전공선택 </a:t>
            </a:r>
            <a:r>
              <a:rPr lang="en-US" altLang="ko-KR" dirty="0" smtClean="0"/>
              <a:t>7</a:t>
            </a:r>
            <a:r>
              <a:rPr lang="ko-KR" altLang="en-US" dirty="0" smtClean="0"/>
              <a:t>과목</a:t>
            </a:r>
            <a:r>
              <a:rPr lang="en-US" altLang="ko-KR" dirty="0" smtClean="0"/>
              <a:t>(21</a:t>
            </a:r>
            <a:r>
              <a:rPr lang="ko-KR" altLang="en-US" dirty="0" smtClean="0"/>
              <a:t>학점</a:t>
            </a:r>
            <a:r>
              <a:rPr lang="en-US" altLang="ko-KR" dirty="0" smtClean="0"/>
              <a:t>) </a:t>
            </a:r>
            <a:r>
              <a:rPr lang="ko-KR" altLang="en-US" dirty="0" smtClean="0"/>
              <a:t>이상 </a:t>
            </a:r>
            <a:r>
              <a:rPr lang="en-US" altLang="ko-KR" dirty="0" smtClean="0"/>
              <a:t>+ </a:t>
            </a:r>
            <a:r>
              <a:rPr lang="ko-KR" altLang="en-US" dirty="0" smtClean="0"/>
              <a:t>교양필수</a:t>
            </a:r>
            <a:r>
              <a:rPr lang="en-US" altLang="ko-KR" dirty="0" smtClean="0"/>
              <a:t>/</a:t>
            </a:r>
            <a:r>
              <a:rPr lang="ko-KR" altLang="en-US" dirty="0" smtClean="0"/>
              <a:t>핵심</a:t>
            </a:r>
            <a:r>
              <a:rPr lang="en-US" altLang="ko-KR" dirty="0" smtClean="0"/>
              <a:t>/</a:t>
            </a:r>
            <a:r>
              <a:rPr lang="ko-KR" altLang="en-US" dirty="0" smtClean="0"/>
              <a:t>선택 </a:t>
            </a:r>
            <a:r>
              <a:rPr lang="ko-KR" altLang="en-US" dirty="0" err="1" smtClean="0"/>
              <a:t>취득학점</a:t>
            </a:r>
            <a:r>
              <a:rPr lang="en-US" altLang="ko-KR" dirty="0" smtClean="0"/>
              <a:t>).(</a:t>
            </a:r>
            <a:r>
              <a:rPr lang="ko-KR" altLang="en-US" dirty="0" smtClean="0"/>
              <a:t>개정</a:t>
            </a:r>
            <a:r>
              <a:rPr lang="en-US" altLang="ko-KR" dirty="0" smtClean="0"/>
              <a:t>: 2020. 3. 17)</a:t>
            </a:r>
            <a:endParaRPr lang="ko-KR" altLang="en-US" dirty="0" smtClean="0"/>
          </a:p>
          <a:p>
            <a:pPr>
              <a:lnSpc>
                <a:spcPct val="200000"/>
              </a:lnSpc>
            </a:pPr>
            <a:endParaRPr lang="en-US" altLang="ko-KR" sz="2800" b="1" dirty="0" smtClean="0"/>
          </a:p>
          <a:p>
            <a:pPr>
              <a:lnSpc>
                <a:spcPct val="200000"/>
              </a:lnSpc>
            </a:pP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1522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304800" y="381000"/>
            <a:ext cx="4773386" cy="50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졸업시험 자격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720840"/>
            <a:ext cx="1188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000" b="1" dirty="0" smtClean="0"/>
              <a:t>즉 </a:t>
            </a:r>
            <a:r>
              <a:rPr lang="ko-KR" altLang="en-US" sz="2000" b="1" dirty="0" err="1" smtClean="0">
                <a:solidFill>
                  <a:srgbClr val="FF0000"/>
                </a:solidFill>
              </a:rPr>
              <a:t>봉사시간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 및 </a:t>
            </a:r>
            <a:r>
              <a:rPr lang="ko-KR" altLang="en-US" sz="2000" b="1" dirty="0" err="1" smtClean="0">
                <a:solidFill>
                  <a:srgbClr val="FF0000"/>
                </a:solidFill>
              </a:rPr>
              <a:t>이수학점을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2000" b="1" dirty="0" smtClean="0"/>
              <a:t>모두 이수한 학생의 경우 시험 응시가 가능하며</a:t>
            </a:r>
            <a:r>
              <a:rPr lang="en-US" altLang="ko-KR" sz="2000" b="1" dirty="0" smtClean="0"/>
              <a:t>, </a:t>
            </a:r>
          </a:p>
          <a:p>
            <a:pPr>
              <a:lnSpc>
                <a:spcPct val="200000"/>
              </a:lnSpc>
            </a:pPr>
            <a:r>
              <a:rPr lang="ko-KR" altLang="en-US" sz="2000" b="1" dirty="0" smtClean="0"/>
              <a:t>이를 모두 충족해 졸업논문 교과목을 수강하는 수강자에 한해 </a:t>
            </a:r>
            <a:r>
              <a:rPr lang="ko-KR" altLang="en-US" sz="2000" b="1" dirty="0" err="1" smtClean="0"/>
              <a:t>시험응시가</a:t>
            </a:r>
            <a:r>
              <a:rPr lang="ko-KR" altLang="en-US" sz="2000" b="1" dirty="0" smtClean="0"/>
              <a:t> 가능합니다</a:t>
            </a:r>
            <a:r>
              <a:rPr lang="en-US" altLang="ko-KR" sz="2000" b="1" dirty="0" smtClean="0"/>
              <a:t>. </a:t>
            </a:r>
            <a:endParaRPr lang="en-US" altLang="ko-KR" sz="2000" b="1" dirty="0"/>
          </a:p>
          <a:p>
            <a:pPr>
              <a:lnSpc>
                <a:spcPct val="200000"/>
              </a:lnSpc>
            </a:pPr>
            <a:r>
              <a:rPr lang="ko-KR" altLang="en-US" sz="2000" b="1" dirty="0" smtClean="0"/>
              <a:t>온라인 </a:t>
            </a:r>
            <a:r>
              <a:rPr lang="ko-KR" altLang="en-US" sz="2000" b="1" dirty="0" err="1" smtClean="0"/>
              <a:t>졸업시험은</a:t>
            </a:r>
            <a:r>
              <a:rPr lang="ko-KR" altLang="en-US" sz="2000" b="1" dirty="0" smtClean="0"/>
              <a:t> 사이버캠퍼스 졸업논문 강의실에서 진행될 예정입니다</a:t>
            </a:r>
            <a:r>
              <a:rPr lang="en-US" altLang="ko-KR" sz="2000" b="1" dirty="0" smtClean="0"/>
              <a:t>. </a:t>
            </a:r>
          </a:p>
          <a:p>
            <a:pPr>
              <a:lnSpc>
                <a:spcPct val="200000"/>
              </a:lnSpc>
            </a:pPr>
            <a:r>
              <a:rPr lang="ko-KR" altLang="en-US" sz="2000" b="1" dirty="0" smtClean="0">
                <a:solidFill>
                  <a:srgbClr val="FF0000"/>
                </a:solidFill>
              </a:rPr>
              <a:t>졸업시험 응시와 관련하여 자격이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2000" b="1" dirty="0" smtClean="0">
                <a:solidFill>
                  <a:srgbClr val="FF0000"/>
                </a:solidFill>
              </a:rPr>
              <a:t>학과 </a:t>
            </a:r>
            <a:r>
              <a:rPr lang="ko-KR" altLang="en-US" sz="2000" b="1" dirty="0" err="1" smtClean="0">
                <a:solidFill>
                  <a:srgbClr val="FF0000"/>
                </a:solidFill>
              </a:rPr>
              <a:t>졸업내규에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000" b="1" dirty="0" err="1" smtClean="0">
                <a:solidFill>
                  <a:srgbClr val="FF0000"/>
                </a:solidFill>
              </a:rPr>
              <a:t>명시되어있으니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 참고하시길 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8812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3825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304800" y="381000"/>
            <a:ext cx="4773386" cy="50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졸업시험</a:t>
            </a:r>
            <a:r>
              <a:rPr lang="ko-KR" altLang="en-US" sz="3200" b="1" dirty="0">
                <a:solidFill>
                  <a:schemeClr val="tx1"/>
                </a:solidFill>
              </a:rPr>
              <a:t> </a:t>
            </a:r>
            <a:r>
              <a:rPr lang="ko-KR" altLang="en-US" sz="3200" b="1" dirty="0" err="1" smtClean="0">
                <a:solidFill>
                  <a:schemeClr val="tx1"/>
                </a:solidFill>
              </a:rPr>
              <a:t>응시방법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04900"/>
            <a:ext cx="118872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800" b="1" dirty="0" smtClean="0"/>
              <a:t>&lt;</a:t>
            </a:r>
            <a:r>
              <a:rPr lang="ko-KR" altLang="en-US" sz="2800" b="1" dirty="0" smtClean="0"/>
              <a:t>졸업시험 </a:t>
            </a:r>
            <a:r>
              <a:rPr lang="ko-KR" altLang="en-US" sz="2800" b="1" dirty="0" err="1" smtClean="0"/>
              <a:t>응시방법</a:t>
            </a:r>
            <a:r>
              <a:rPr lang="en-US" altLang="ko-KR" sz="2800" b="1" dirty="0" smtClean="0"/>
              <a:t>&gt;</a:t>
            </a:r>
          </a:p>
          <a:p>
            <a:pPr>
              <a:lnSpc>
                <a:spcPct val="200000"/>
              </a:lnSpc>
            </a:pPr>
            <a:r>
              <a:rPr lang="en-US" altLang="ko-KR" sz="2800" b="1" dirty="0" smtClean="0"/>
              <a:t>1. </a:t>
            </a:r>
            <a:r>
              <a:rPr lang="ko-KR" altLang="en-US" sz="2800" b="1" dirty="0" smtClean="0"/>
              <a:t>사이버 캠퍼스 로그인</a:t>
            </a:r>
            <a:endParaRPr lang="en-US" altLang="ko-KR" sz="2800" b="1" dirty="0" smtClean="0"/>
          </a:p>
          <a:p>
            <a:pPr>
              <a:lnSpc>
                <a:spcPct val="200000"/>
              </a:lnSpc>
            </a:pPr>
            <a:r>
              <a:rPr lang="en-US" altLang="ko-KR" sz="2800" b="1" dirty="0" smtClean="0"/>
              <a:t>2. </a:t>
            </a:r>
            <a:r>
              <a:rPr lang="ko-KR" altLang="en-US" sz="2800" b="1" dirty="0" smtClean="0"/>
              <a:t>졸업논문 강의실 선택</a:t>
            </a:r>
            <a:endParaRPr lang="en-US" altLang="ko-KR" sz="2800" b="1" dirty="0" smtClean="0"/>
          </a:p>
          <a:p>
            <a:pPr>
              <a:lnSpc>
                <a:spcPct val="200000"/>
              </a:lnSpc>
            </a:pPr>
            <a:r>
              <a:rPr lang="en-US" altLang="ko-KR" sz="2800" b="1" dirty="0" smtClean="0"/>
              <a:t>3. </a:t>
            </a:r>
            <a:r>
              <a:rPr lang="ko-KR" altLang="en-US" sz="2800" b="1" dirty="0" smtClean="0"/>
              <a:t>시험 응시</a:t>
            </a:r>
            <a:endParaRPr lang="en-US" altLang="ko-KR" sz="2800" b="1" dirty="0" smtClean="0"/>
          </a:p>
          <a:p>
            <a:pPr>
              <a:lnSpc>
                <a:spcPct val="200000"/>
              </a:lnSpc>
            </a:pPr>
            <a:r>
              <a:rPr lang="en-US" altLang="ko-KR" sz="2800" b="1" dirty="0" smtClean="0"/>
              <a:t>*</a:t>
            </a:r>
            <a:r>
              <a:rPr lang="ko-KR" altLang="en-US" sz="2800" b="1" dirty="0" smtClean="0"/>
              <a:t>기존 중간고사 </a:t>
            </a:r>
            <a:r>
              <a:rPr lang="ko-KR" altLang="en-US" sz="2800" b="1" dirty="0" err="1" smtClean="0"/>
              <a:t>응시방법과</a:t>
            </a:r>
            <a:r>
              <a:rPr lang="ko-KR" altLang="en-US" sz="2800" b="1" dirty="0" smtClean="0"/>
              <a:t> 동일합니다</a:t>
            </a:r>
            <a:r>
              <a:rPr lang="en-US" altLang="ko-KR" sz="2800" b="1" dirty="0" smtClean="0"/>
              <a:t>. </a:t>
            </a:r>
          </a:p>
          <a:p>
            <a:pPr>
              <a:lnSpc>
                <a:spcPct val="200000"/>
              </a:lnSpc>
            </a:pPr>
            <a:r>
              <a:rPr lang="ko-KR" altLang="en-US" sz="2800" b="1" dirty="0" smtClean="0"/>
              <a:t>문의 </a:t>
            </a:r>
            <a:r>
              <a:rPr lang="en-US" altLang="ko-KR" sz="2800" b="1" dirty="0" smtClean="0"/>
              <a:t>: </a:t>
            </a:r>
            <a:r>
              <a:rPr lang="ko-KR" altLang="en-US" sz="2800" b="1" dirty="0" err="1" smtClean="0"/>
              <a:t>학과조교</a:t>
            </a:r>
            <a:endParaRPr lang="en-US" altLang="ko-KR" sz="2800" b="1" dirty="0" smtClean="0"/>
          </a:p>
          <a:p>
            <a:pPr>
              <a:lnSpc>
                <a:spcPct val="200000"/>
              </a:lnSpc>
            </a:pP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8288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304799" y="381000"/>
            <a:ext cx="5338011" cy="50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r>
              <a:rPr lang="ko-KR" altLang="en-US" sz="3200" b="1" dirty="0" err="1" smtClean="0">
                <a:solidFill>
                  <a:schemeClr val="tx1"/>
                </a:solidFill>
              </a:rPr>
              <a:t>장애학우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 및 </a:t>
            </a:r>
            <a:r>
              <a:rPr lang="ko-KR" altLang="en-US" sz="3200" b="1" dirty="0" err="1" smtClean="0">
                <a:solidFill>
                  <a:schemeClr val="tx1"/>
                </a:solidFill>
              </a:rPr>
              <a:t>학기중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 </a:t>
            </a:r>
            <a:r>
              <a:rPr lang="ko-KR" altLang="en-US" sz="3200" b="1" dirty="0" err="1" smtClean="0">
                <a:solidFill>
                  <a:schemeClr val="tx1"/>
                </a:solidFill>
              </a:rPr>
              <a:t>실습자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04900"/>
            <a:ext cx="118872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400" b="1" dirty="0" smtClean="0"/>
              <a:t>응시자 중 장애학생지원센터에 등록되어있는 </a:t>
            </a:r>
            <a:r>
              <a:rPr lang="ko-KR" altLang="en-US" sz="2400" b="1" dirty="0" err="1" smtClean="0"/>
              <a:t>학우분들은</a:t>
            </a:r>
            <a:r>
              <a:rPr lang="ko-KR" altLang="en-US" sz="2400" b="1" dirty="0" smtClean="0"/>
              <a:t> </a:t>
            </a:r>
            <a:endParaRPr lang="en-US" altLang="ko-KR" sz="2400" b="1" dirty="0" smtClean="0"/>
          </a:p>
          <a:p>
            <a:pPr>
              <a:lnSpc>
                <a:spcPct val="200000"/>
              </a:lnSpc>
            </a:pPr>
            <a:r>
              <a:rPr lang="ko-KR" altLang="en-US" sz="2400" b="1" dirty="0" smtClean="0"/>
              <a:t>시험응시 시간 연장해 두었습니다</a:t>
            </a:r>
            <a:r>
              <a:rPr lang="en-US" altLang="ko-KR" sz="2400" b="1" dirty="0" smtClean="0"/>
              <a:t>. </a:t>
            </a:r>
          </a:p>
          <a:p>
            <a:pPr>
              <a:lnSpc>
                <a:spcPct val="200000"/>
              </a:lnSpc>
            </a:pPr>
            <a:endParaRPr lang="en-US" altLang="ko-KR" sz="2400" b="1" dirty="0"/>
          </a:p>
          <a:p>
            <a:pPr>
              <a:lnSpc>
                <a:spcPct val="200000"/>
              </a:lnSpc>
            </a:pPr>
            <a:r>
              <a:rPr lang="ko-KR" altLang="en-US" sz="2400" b="1" dirty="0" err="1" smtClean="0"/>
              <a:t>학기중</a:t>
            </a:r>
            <a:r>
              <a:rPr lang="ko-KR" altLang="en-US" sz="2400" b="1" dirty="0" smtClean="0"/>
              <a:t> 실습으로 평일에 </a:t>
            </a:r>
            <a:r>
              <a:rPr lang="ko-KR" altLang="en-US" sz="2400" b="1" dirty="0" err="1" smtClean="0"/>
              <a:t>시험응시가</a:t>
            </a:r>
            <a:r>
              <a:rPr lang="ko-KR" altLang="en-US" sz="2400" b="1" dirty="0" smtClean="0"/>
              <a:t> 어렵다고 </a:t>
            </a:r>
            <a:endParaRPr lang="en-US" altLang="ko-KR" sz="2400" b="1" dirty="0" smtClean="0"/>
          </a:p>
          <a:p>
            <a:pPr>
              <a:lnSpc>
                <a:spcPct val="200000"/>
              </a:lnSpc>
            </a:pPr>
            <a:r>
              <a:rPr lang="ko-KR" altLang="en-US" sz="2400" b="1" dirty="0" smtClean="0"/>
              <a:t>먼저 </a:t>
            </a:r>
            <a:r>
              <a:rPr lang="ko-KR" altLang="en-US" sz="2400" b="1" dirty="0" err="1" smtClean="0"/>
              <a:t>연락주신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학우분들은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10.30</a:t>
            </a:r>
            <a:r>
              <a:rPr lang="ko-KR" altLang="en-US" sz="2400" b="1" dirty="0" smtClean="0"/>
              <a:t>일 동일시간으로 시험 지정해 두었습니다</a:t>
            </a:r>
            <a:r>
              <a:rPr lang="en-US" altLang="ko-KR" sz="2400" b="1" dirty="0" smtClean="0"/>
              <a:t>. </a:t>
            </a:r>
          </a:p>
          <a:p>
            <a:pPr>
              <a:lnSpc>
                <a:spcPct val="200000"/>
              </a:lnSpc>
            </a:pP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2629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304800" y="381000"/>
            <a:ext cx="4773386" cy="50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졸업시험</a:t>
            </a:r>
            <a:r>
              <a:rPr lang="ko-KR" altLang="en-US" sz="3200" b="1" dirty="0">
                <a:solidFill>
                  <a:schemeClr val="tx1"/>
                </a:solidFill>
              </a:rPr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운영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984580"/>
            <a:ext cx="11887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졸업시험 운영시간 </a:t>
            </a:r>
            <a:r>
              <a:rPr lang="en-US" altLang="ko-KR" sz="1400" b="1" dirty="0" smtClean="0"/>
              <a:t>– 2021.10.29(</a:t>
            </a:r>
            <a:r>
              <a:rPr lang="ko-KR" altLang="en-US" sz="1400" b="1" dirty="0" smtClean="0"/>
              <a:t>금</a:t>
            </a:r>
            <a:r>
              <a:rPr lang="en-US" altLang="ko-KR" sz="1400" b="1" dirty="0" smtClean="0"/>
              <a:t>) 09:00~14:15</a:t>
            </a:r>
            <a:br>
              <a:rPr lang="en-US" altLang="ko-KR" sz="1400" b="1" dirty="0" smtClean="0"/>
            </a:br>
            <a:r>
              <a:rPr lang="en-US" altLang="ko-KR" sz="1400" b="1" dirty="0" smtClean="0"/>
              <a:t>* </a:t>
            </a:r>
            <a:r>
              <a:rPr lang="ko-KR" altLang="en-US" sz="1400" b="1" dirty="0" smtClean="0"/>
              <a:t>사회복지</a:t>
            </a:r>
            <a:r>
              <a:rPr lang="en-US" altLang="ko-KR" sz="1400" b="1" dirty="0" smtClean="0"/>
              <a:t>1</a:t>
            </a:r>
            <a:r>
              <a:rPr lang="ko-KR" altLang="en-US" sz="1400" b="1" dirty="0" smtClean="0"/>
              <a:t>급 국가고시 시간과 동일 합니다</a:t>
            </a:r>
            <a:r>
              <a:rPr lang="en-US" altLang="ko-KR" sz="1400" b="1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altLang="ko-KR" sz="1400" b="1" dirty="0" smtClean="0"/>
              <a:t>*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준비시간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입실하는 시간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은 실제 국가고시 진행 시 교실에 입실해야하는 시간 입니다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.  </a:t>
            </a:r>
          </a:p>
          <a:p>
            <a:pPr>
              <a:lnSpc>
                <a:spcPct val="200000"/>
              </a:lnSpc>
            </a:pPr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endParaRPr lang="en-US" altLang="ko-KR" sz="2800" b="1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331611"/>
              </p:ext>
            </p:extLst>
          </p:nvPr>
        </p:nvGraphicFramePr>
        <p:xfrm>
          <a:off x="304800" y="2360694"/>
          <a:ext cx="11154610" cy="3919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5737">
                  <a:extLst>
                    <a:ext uri="{9D8B030D-6E8A-4147-A177-3AD203B41FA5}">
                      <a16:colId xmlns:a16="http://schemas.microsoft.com/office/drawing/2014/main" val="2061757432"/>
                    </a:ext>
                  </a:extLst>
                </a:gridCol>
                <a:gridCol w="2177716">
                  <a:extLst>
                    <a:ext uri="{9D8B030D-6E8A-4147-A177-3AD203B41FA5}">
                      <a16:colId xmlns:a16="http://schemas.microsoft.com/office/drawing/2014/main" val="3852450794"/>
                    </a:ext>
                  </a:extLst>
                </a:gridCol>
                <a:gridCol w="3416968">
                  <a:extLst>
                    <a:ext uri="{9D8B030D-6E8A-4147-A177-3AD203B41FA5}">
                      <a16:colId xmlns:a16="http://schemas.microsoft.com/office/drawing/2014/main" val="3989895415"/>
                    </a:ext>
                  </a:extLst>
                </a:gridCol>
                <a:gridCol w="2413267">
                  <a:extLst>
                    <a:ext uri="{9D8B030D-6E8A-4147-A177-3AD203B41FA5}">
                      <a16:colId xmlns:a16="http://schemas.microsoft.com/office/drawing/2014/main" val="948789268"/>
                    </a:ext>
                  </a:extLst>
                </a:gridCol>
                <a:gridCol w="2230922">
                  <a:extLst>
                    <a:ext uri="{9D8B030D-6E8A-4147-A177-3AD203B41FA5}">
                      <a16:colId xmlns:a16="http://schemas.microsoft.com/office/drawing/2014/main" val="1771267121"/>
                    </a:ext>
                  </a:extLst>
                </a:gridCol>
              </a:tblGrid>
              <a:tr h="557835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시험과목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영역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준비시간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입실하는 시간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시험시간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991110"/>
                  </a:ext>
                </a:extLst>
              </a:tr>
              <a:tr h="5578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</a:t>
                      </a:r>
                      <a:r>
                        <a:rPr lang="ko-KR" altLang="en-US" sz="1600" dirty="0" smtClean="0"/>
                        <a:t>교시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사회복지기초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(50</a:t>
                      </a:r>
                      <a:r>
                        <a:rPr lang="ko-KR" altLang="en-US" sz="1600" dirty="0" smtClean="0"/>
                        <a:t>문항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*</a:t>
                      </a:r>
                      <a:r>
                        <a:rPr lang="ko-KR" altLang="en-US" sz="1600" dirty="0" smtClean="0"/>
                        <a:t>인간행동과 사회환경</a:t>
                      </a:r>
                      <a:r>
                        <a:rPr lang="en-US" altLang="ko-KR" sz="1600" dirty="0" smtClean="0"/>
                        <a:t>(25</a:t>
                      </a:r>
                      <a:r>
                        <a:rPr lang="ko-KR" altLang="en-US" sz="1600" dirty="0" smtClean="0"/>
                        <a:t>문항</a:t>
                      </a:r>
                      <a:r>
                        <a:rPr lang="en-US" altLang="ko-KR" sz="1600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*</a:t>
                      </a:r>
                      <a:r>
                        <a:rPr lang="ko-KR" altLang="en-US" sz="1600" dirty="0" smtClean="0"/>
                        <a:t>사회복지조사론</a:t>
                      </a:r>
                      <a:r>
                        <a:rPr lang="en-US" altLang="ko-KR" sz="1600" dirty="0" smtClean="0"/>
                        <a:t>(25</a:t>
                      </a:r>
                      <a:r>
                        <a:rPr lang="ko-KR" altLang="en-US" sz="1600" dirty="0" smtClean="0"/>
                        <a:t>문항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09:00</a:t>
                      </a:r>
                      <a:r>
                        <a:rPr lang="ko-KR" altLang="en-US" sz="1600" dirty="0" smtClean="0"/>
                        <a:t>까지 </a:t>
                      </a:r>
                      <a:r>
                        <a:rPr lang="en-US" altLang="ko-KR" sz="1600" dirty="0" smtClean="0"/>
                        <a:t/>
                      </a:r>
                      <a:br>
                        <a:rPr lang="en-US" altLang="ko-KR" sz="1600" dirty="0" smtClean="0"/>
                      </a:br>
                      <a:r>
                        <a:rPr lang="ko-KR" altLang="en-US" sz="1600" dirty="0" smtClean="0"/>
                        <a:t>시험 준비하기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09:30~10:20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(50</a:t>
                      </a:r>
                      <a:r>
                        <a:rPr lang="ko-KR" altLang="en-US" sz="1600" dirty="0" smtClean="0"/>
                        <a:t>분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781660"/>
                  </a:ext>
                </a:extLst>
              </a:tr>
              <a:tr h="557835"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/>
                        <a:t>쉬는시간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: 10:20~10:40 (20</a:t>
                      </a:r>
                      <a:r>
                        <a:rPr lang="ko-KR" altLang="en-US" sz="1600" dirty="0" smtClean="0"/>
                        <a:t>분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081639"/>
                  </a:ext>
                </a:extLst>
              </a:tr>
              <a:tr h="5578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</a:t>
                      </a:r>
                      <a:r>
                        <a:rPr lang="ko-KR" altLang="en-US" sz="1600" dirty="0" smtClean="0"/>
                        <a:t>교시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사회복지실천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(75</a:t>
                      </a:r>
                      <a:r>
                        <a:rPr lang="ko-KR" altLang="en-US" sz="1600" dirty="0" smtClean="0"/>
                        <a:t>문항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*</a:t>
                      </a:r>
                      <a:r>
                        <a:rPr lang="ko-KR" altLang="en-US" sz="1600" dirty="0" smtClean="0"/>
                        <a:t>사회복지실천론</a:t>
                      </a:r>
                      <a:r>
                        <a:rPr lang="en-US" altLang="ko-KR" sz="1600" dirty="0" smtClean="0"/>
                        <a:t>(25</a:t>
                      </a:r>
                      <a:r>
                        <a:rPr lang="ko-KR" altLang="en-US" sz="1600" dirty="0" smtClean="0"/>
                        <a:t>문항</a:t>
                      </a:r>
                      <a:r>
                        <a:rPr lang="en-US" altLang="ko-KR" sz="1600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*</a:t>
                      </a:r>
                      <a:r>
                        <a:rPr lang="ko-KR" altLang="en-US" sz="1600" dirty="0" smtClean="0"/>
                        <a:t>사회복지실천기술론</a:t>
                      </a:r>
                      <a:r>
                        <a:rPr lang="en-US" altLang="ko-KR" sz="1600" dirty="0" smtClean="0"/>
                        <a:t>(25</a:t>
                      </a:r>
                      <a:r>
                        <a:rPr lang="ko-KR" altLang="en-US" sz="1600" dirty="0" smtClean="0"/>
                        <a:t>문항</a:t>
                      </a:r>
                      <a:r>
                        <a:rPr lang="en-US" altLang="ko-KR" sz="1600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*</a:t>
                      </a:r>
                      <a:r>
                        <a:rPr lang="ko-KR" altLang="en-US" sz="1600" dirty="0" smtClean="0"/>
                        <a:t>지역사회복지론</a:t>
                      </a:r>
                      <a:r>
                        <a:rPr lang="en-US" altLang="ko-KR" sz="1600" dirty="0" smtClean="0"/>
                        <a:t>(25</a:t>
                      </a:r>
                      <a:r>
                        <a:rPr lang="ko-KR" altLang="en-US" sz="1600" dirty="0" smtClean="0"/>
                        <a:t>문항</a:t>
                      </a:r>
                      <a:r>
                        <a:rPr lang="en-US" altLang="ko-KR" sz="16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10:40</a:t>
                      </a:r>
                      <a:r>
                        <a:rPr lang="ko-KR" altLang="en-US" sz="1600" dirty="0" smtClean="0"/>
                        <a:t>까지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시험준비하기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10:50~12:05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(75</a:t>
                      </a:r>
                      <a:r>
                        <a:rPr lang="ko-KR" altLang="en-US" sz="1600" dirty="0" smtClean="0"/>
                        <a:t>분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943150"/>
                  </a:ext>
                </a:extLst>
              </a:tr>
              <a:tr h="55783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/>
                        <a:t>쉬는시간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: 12:05~12:50 (20</a:t>
                      </a:r>
                      <a:r>
                        <a:rPr lang="ko-KR" altLang="en-US" sz="1600" dirty="0" smtClean="0"/>
                        <a:t>분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297915"/>
                  </a:ext>
                </a:extLst>
              </a:tr>
              <a:tr h="5578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</a:t>
                      </a:r>
                      <a:r>
                        <a:rPr lang="ko-KR" altLang="en-US" sz="1600" dirty="0" smtClean="0"/>
                        <a:t>교시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사회복지정책과 제도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(75</a:t>
                      </a:r>
                      <a:r>
                        <a:rPr lang="ko-KR" altLang="en-US" sz="1600" dirty="0" smtClean="0"/>
                        <a:t>문항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*</a:t>
                      </a:r>
                      <a:r>
                        <a:rPr lang="ko-KR" altLang="en-US" sz="1600" dirty="0" smtClean="0"/>
                        <a:t>사회복지정책론</a:t>
                      </a:r>
                      <a:r>
                        <a:rPr lang="en-US" altLang="ko-KR" sz="1600" dirty="0" smtClean="0"/>
                        <a:t>(25</a:t>
                      </a:r>
                      <a:r>
                        <a:rPr lang="ko-KR" altLang="en-US" sz="1600" dirty="0" smtClean="0"/>
                        <a:t>문항</a:t>
                      </a:r>
                      <a:r>
                        <a:rPr lang="en-US" altLang="ko-KR" sz="1600" dirty="0" smtClean="0"/>
                        <a:t>)</a:t>
                      </a:r>
                    </a:p>
                    <a:p>
                      <a:pPr latinLnBrk="1"/>
                      <a:r>
                        <a:rPr lang="en-US" altLang="ko-KR" sz="1600" dirty="0" smtClean="0"/>
                        <a:t>*</a:t>
                      </a:r>
                      <a:r>
                        <a:rPr lang="ko-KR" altLang="en-US" sz="1600" dirty="0" smtClean="0"/>
                        <a:t>사회복지행정론</a:t>
                      </a:r>
                      <a:r>
                        <a:rPr lang="en-US" altLang="ko-KR" sz="1600" dirty="0" smtClean="0"/>
                        <a:t>(25</a:t>
                      </a:r>
                      <a:r>
                        <a:rPr lang="ko-KR" altLang="en-US" sz="1600" dirty="0" smtClean="0"/>
                        <a:t>문항</a:t>
                      </a:r>
                      <a:r>
                        <a:rPr lang="en-US" altLang="ko-KR" sz="1600" dirty="0" smtClean="0"/>
                        <a:t>)</a:t>
                      </a:r>
                    </a:p>
                    <a:p>
                      <a:pPr latinLnBrk="1"/>
                      <a:r>
                        <a:rPr lang="en-US" altLang="ko-KR" sz="1600" dirty="0" smtClean="0"/>
                        <a:t>*</a:t>
                      </a:r>
                      <a:r>
                        <a:rPr lang="ko-KR" altLang="en-US" sz="1600" dirty="0" smtClean="0"/>
                        <a:t>사회복지법제론</a:t>
                      </a:r>
                      <a:r>
                        <a:rPr lang="en-US" altLang="ko-KR" sz="1600" dirty="0" smtClean="0"/>
                        <a:t>(25</a:t>
                      </a:r>
                      <a:r>
                        <a:rPr lang="ko-KR" altLang="en-US" sz="1600" dirty="0" smtClean="0"/>
                        <a:t>문항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12:50</a:t>
                      </a:r>
                      <a:r>
                        <a:rPr lang="ko-KR" altLang="en-US" sz="1600" dirty="0" smtClean="0"/>
                        <a:t>까지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시험준비하기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13:00~14:15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(75</a:t>
                      </a:r>
                      <a:r>
                        <a:rPr lang="ko-KR" altLang="en-US" sz="1600" dirty="0" smtClean="0"/>
                        <a:t>분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36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84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304800" y="381000"/>
            <a:ext cx="4773386" cy="50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졸업시험</a:t>
            </a:r>
            <a:r>
              <a:rPr lang="ko-KR" altLang="en-US" sz="3200" b="1" dirty="0">
                <a:solidFill>
                  <a:schemeClr val="tx1"/>
                </a:solidFill>
              </a:rPr>
              <a:t> </a:t>
            </a:r>
            <a:r>
              <a:rPr lang="ko-KR" altLang="en-US" sz="3200" b="1" dirty="0" smtClean="0">
                <a:solidFill>
                  <a:schemeClr val="tx1"/>
                </a:solidFill>
              </a:rPr>
              <a:t>합격기준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984580"/>
            <a:ext cx="1188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dirty="0" smtClean="0"/>
              <a:t> </a:t>
            </a:r>
            <a:r>
              <a:rPr lang="ko-KR" altLang="en-US" b="1" dirty="0" smtClean="0"/>
              <a:t>졸업시험 합격기준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* </a:t>
            </a:r>
            <a:r>
              <a:rPr lang="ko-KR" altLang="en-US" b="1" dirty="0" smtClean="0"/>
              <a:t>사회복지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급 국가고시 </a:t>
            </a:r>
            <a:r>
              <a:rPr lang="ko-KR" altLang="en-US" b="1" dirty="0" err="1" smtClean="0"/>
              <a:t>헙격점과</a:t>
            </a:r>
            <a:r>
              <a:rPr lang="ko-KR" altLang="en-US" b="1" dirty="0" smtClean="0"/>
              <a:t> 동일 합니다</a:t>
            </a:r>
            <a:r>
              <a:rPr lang="en-US" altLang="ko-KR" b="1" dirty="0" smtClean="0"/>
              <a:t>. </a:t>
            </a:r>
          </a:p>
          <a:p>
            <a:pPr>
              <a:lnSpc>
                <a:spcPct val="200000"/>
              </a:lnSpc>
            </a:pPr>
            <a:r>
              <a:rPr lang="en-US" altLang="ko-KR" sz="2000" b="1" dirty="0" smtClean="0"/>
              <a:t>&lt;</a:t>
            </a:r>
            <a:r>
              <a:rPr lang="ko-KR" altLang="en-US" sz="2000" b="1" dirty="0" smtClean="0"/>
              <a:t>합격기준</a:t>
            </a:r>
            <a:r>
              <a:rPr lang="en-US" altLang="ko-KR" sz="2000" b="1" dirty="0" smtClean="0"/>
              <a:t>&gt;</a:t>
            </a:r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endParaRPr lang="en-US" altLang="ko-KR" sz="2800" b="1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966368"/>
              </p:ext>
            </p:extLst>
          </p:nvPr>
        </p:nvGraphicFramePr>
        <p:xfrm>
          <a:off x="467895" y="2874698"/>
          <a:ext cx="11226799" cy="2291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0831">
                  <a:extLst>
                    <a:ext uri="{9D8B030D-6E8A-4147-A177-3AD203B41FA5}">
                      <a16:colId xmlns:a16="http://schemas.microsoft.com/office/drawing/2014/main" val="2622308345"/>
                    </a:ext>
                  </a:extLst>
                </a:gridCol>
                <a:gridCol w="3103701">
                  <a:extLst>
                    <a:ext uri="{9D8B030D-6E8A-4147-A177-3AD203B41FA5}">
                      <a16:colId xmlns:a16="http://schemas.microsoft.com/office/drawing/2014/main" val="3311928162"/>
                    </a:ext>
                  </a:extLst>
                </a:gridCol>
                <a:gridCol w="3742267">
                  <a:extLst>
                    <a:ext uri="{9D8B030D-6E8A-4147-A177-3AD203B41FA5}">
                      <a16:colId xmlns:a16="http://schemas.microsoft.com/office/drawing/2014/main" val="4014152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교시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불합격 기준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="1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r>
                        <a:rPr lang="ko-KR" altLang="en-US" b="1" dirty="0" smtClean="0">
                          <a:solidFill>
                            <a:srgbClr val="FF0000"/>
                          </a:solidFill>
                        </a:rPr>
                        <a:t>이하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합격기준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="1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lang="ko-KR" altLang="en-US" b="1" dirty="0" smtClean="0">
                          <a:solidFill>
                            <a:srgbClr val="FF0000"/>
                          </a:solidFill>
                        </a:rPr>
                        <a:t>점 이상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087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교시 사회복지기초</a:t>
                      </a:r>
                      <a:r>
                        <a:rPr lang="en-US" altLang="ko-KR" dirty="0" smtClean="0"/>
                        <a:t>(50</a:t>
                      </a:r>
                      <a:r>
                        <a:rPr lang="ko-KR" altLang="en-US" dirty="0" smtClean="0"/>
                        <a:t>문항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 smtClean="0"/>
                    </a:p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</a:t>
                      </a:r>
                      <a:r>
                        <a:rPr lang="ko-KR" altLang="en-US" dirty="0" smtClean="0"/>
                        <a:t>문항 미만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총 </a:t>
                      </a:r>
                      <a:r>
                        <a:rPr lang="en-US" altLang="ko-KR" dirty="0" smtClean="0"/>
                        <a:t>200</a:t>
                      </a:r>
                      <a:r>
                        <a:rPr lang="ko-KR" altLang="en-US" dirty="0" smtClean="0"/>
                        <a:t>문항의 </a:t>
                      </a:r>
                      <a:r>
                        <a:rPr lang="en-US" altLang="ko-KR" dirty="0" smtClean="0"/>
                        <a:t>60%</a:t>
                      </a:r>
                      <a:r>
                        <a:rPr lang="ko-KR" altLang="en-US" dirty="0" smtClean="0"/>
                        <a:t>인 </a:t>
                      </a:r>
                      <a:r>
                        <a:rPr lang="en-US" altLang="ko-KR" dirty="0" smtClean="0"/>
                        <a:t/>
                      </a:r>
                      <a:br>
                        <a:rPr lang="en-US" altLang="ko-KR" dirty="0" smtClean="0"/>
                      </a:br>
                      <a:r>
                        <a:rPr lang="en-US" altLang="ko-KR" dirty="0" smtClean="0"/>
                        <a:t>120</a:t>
                      </a:r>
                      <a:r>
                        <a:rPr lang="ko-KR" altLang="en-US" dirty="0" smtClean="0"/>
                        <a:t>문항 이상 맞아야 </a:t>
                      </a:r>
                      <a:r>
                        <a:rPr lang="ko-KR" altLang="en-US" dirty="0" smtClean="0">
                          <a:solidFill>
                            <a:srgbClr val="FF0000"/>
                          </a:solidFill>
                        </a:rPr>
                        <a:t>합격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401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교시 사회복지실천</a:t>
                      </a:r>
                      <a:r>
                        <a:rPr lang="en-US" altLang="ko-KR" dirty="0" smtClean="0"/>
                        <a:t>(75</a:t>
                      </a:r>
                      <a:r>
                        <a:rPr lang="ko-KR" altLang="en-US" dirty="0" smtClean="0"/>
                        <a:t>문항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 smtClean="0"/>
                    </a:p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30</a:t>
                      </a:r>
                      <a:r>
                        <a:rPr lang="ko-KR" altLang="en-US" dirty="0" smtClean="0"/>
                        <a:t>문항 미만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852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교시 사회복지정책과제도</a:t>
                      </a:r>
                      <a:r>
                        <a:rPr lang="en-US" altLang="ko-KR" dirty="0" smtClean="0"/>
                        <a:t>(75</a:t>
                      </a:r>
                      <a:r>
                        <a:rPr lang="ko-KR" altLang="en-US" dirty="0" smtClean="0"/>
                        <a:t>문항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 smtClean="0"/>
                    </a:p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30</a:t>
                      </a:r>
                      <a:r>
                        <a:rPr lang="ko-KR" altLang="en-US" dirty="0" smtClean="0"/>
                        <a:t>문항 미만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133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85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1050</Words>
  <Application>Microsoft Office PowerPoint</Application>
  <PresentationFormat>와이드스크린</PresentationFormat>
  <Paragraphs>194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3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149</cp:revision>
  <cp:lastPrinted>2021-10-21T07:53:17Z</cp:lastPrinted>
  <dcterms:created xsi:type="dcterms:W3CDTF">2017-09-09T13:40:14Z</dcterms:created>
  <dcterms:modified xsi:type="dcterms:W3CDTF">2021-10-22T04:23:38Z</dcterms:modified>
</cp:coreProperties>
</file>