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1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172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911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4675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04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03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35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2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0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5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3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9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0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9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3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6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58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CB510C-572E-4952-9097-3B199ADA9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12800"/>
            <a:ext cx="11166193" cy="23993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6500" b="1" dirty="0">
                <a:solidFill>
                  <a:srgbClr val="FFC000"/>
                </a:solidFill>
                <a:latin typeface="+mn-ea"/>
                <a:ea typeface="+mn-ea"/>
              </a:rPr>
              <a:t>목원대학교 사회복지학과</a:t>
            </a:r>
            <a:br>
              <a:rPr lang="en-US" altLang="ko-KR" sz="6500" b="1" dirty="0">
                <a:solidFill>
                  <a:srgbClr val="FFC000"/>
                </a:solidFill>
                <a:latin typeface="+mn-ea"/>
                <a:ea typeface="+mn-ea"/>
              </a:rPr>
            </a:br>
            <a:r>
              <a:rPr lang="ko-KR" altLang="en-US" sz="6500" b="1" dirty="0">
                <a:solidFill>
                  <a:srgbClr val="FFC000"/>
                </a:solidFill>
                <a:latin typeface="+mn-ea"/>
                <a:ea typeface="+mn-ea"/>
              </a:rPr>
              <a:t>자원봉사 교육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78F8E09-F846-4625-88A3-518FB32EE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9550" y="5728505"/>
            <a:ext cx="9144000" cy="754025"/>
          </a:xfrm>
        </p:spPr>
        <p:txBody>
          <a:bodyPr>
            <a:normAutofit/>
          </a:bodyPr>
          <a:lstStyle/>
          <a:p>
            <a:r>
              <a:rPr lang="ko-KR" alt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권중돈</a:t>
            </a:r>
            <a:endParaRPr lang="ko-KR" alt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6EF2704E-59F9-4970-96F7-69448025C1A6}"/>
              </a:ext>
            </a:extLst>
          </p:cNvPr>
          <p:cNvSpPr txBox="1">
            <a:spLocks/>
          </p:cNvSpPr>
          <p:nvPr/>
        </p:nvSpPr>
        <p:spPr>
          <a:xfrm>
            <a:off x="2022193" y="4093336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500" dirty="0"/>
              <a:t>2020. 9. 15. 18:30-</a:t>
            </a:r>
            <a:endParaRPr lang="ko-KR" altLang="en-US" sz="4500" dirty="0"/>
          </a:p>
        </p:txBody>
      </p:sp>
    </p:spTree>
    <p:extLst>
      <p:ext uri="{BB962C8B-B14F-4D97-AF65-F5344CB8AC3E}">
        <p14:creationId xmlns:p14="http://schemas.microsoft.com/office/powerpoint/2010/main" val="2272222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CB510C-572E-4952-9097-3B199ADA9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019777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5500" dirty="0">
                <a:latin typeface="+mn-ea"/>
                <a:ea typeface="+mn-ea"/>
              </a:rPr>
              <a:t>목차</a:t>
            </a:r>
            <a:br>
              <a:rPr lang="en-US" altLang="ko-KR" sz="5500" dirty="0">
                <a:latin typeface="+mn-ea"/>
                <a:ea typeface="+mn-ea"/>
              </a:rPr>
            </a:br>
            <a:r>
              <a:rPr lang="en-US" altLang="ko-KR" sz="3000" dirty="0">
                <a:latin typeface="+mn-ea"/>
                <a:ea typeface="+mn-ea"/>
              </a:rPr>
              <a:t>1.  </a:t>
            </a:r>
            <a:r>
              <a:rPr lang="ko-KR" altLang="en-US" sz="3000" dirty="0">
                <a:latin typeface="+mn-ea"/>
                <a:ea typeface="+mn-ea"/>
              </a:rPr>
              <a:t>자원봉사란 무엇인가</a:t>
            </a:r>
            <a:r>
              <a:rPr lang="en-US" altLang="ko-KR" sz="3000" dirty="0">
                <a:latin typeface="+mn-ea"/>
                <a:ea typeface="+mn-ea"/>
              </a:rPr>
              <a:t>?</a:t>
            </a:r>
            <a:br>
              <a:rPr lang="en-US" altLang="ko-KR" sz="3000" dirty="0">
                <a:latin typeface="+mn-ea"/>
                <a:ea typeface="+mn-ea"/>
              </a:rPr>
            </a:br>
            <a:r>
              <a:rPr lang="en-US" altLang="ko-KR" sz="3000" dirty="0">
                <a:latin typeface="+mn-ea"/>
                <a:ea typeface="+mn-ea"/>
              </a:rPr>
              <a:t>2.  </a:t>
            </a:r>
            <a:r>
              <a:rPr lang="ko-KR" altLang="en-US" sz="3000" dirty="0">
                <a:latin typeface="+mn-ea"/>
                <a:ea typeface="+mn-ea"/>
              </a:rPr>
              <a:t>사회복지 전공 대학생의 자원봉사란</a:t>
            </a:r>
            <a:r>
              <a:rPr lang="en-US" altLang="ko-KR" sz="3000" dirty="0">
                <a:latin typeface="+mn-ea"/>
                <a:ea typeface="+mn-ea"/>
              </a:rPr>
              <a:t>?</a:t>
            </a:r>
            <a:br>
              <a:rPr lang="en-US" altLang="ko-KR" sz="3000" dirty="0">
                <a:latin typeface="+mn-ea"/>
                <a:ea typeface="+mn-ea"/>
              </a:rPr>
            </a:br>
            <a:r>
              <a:rPr lang="en-US" altLang="ko-KR" sz="3000" dirty="0">
                <a:latin typeface="+mn-ea"/>
                <a:ea typeface="+mn-ea"/>
              </a:rPr>
              <a:t>3.  </a:t>
            </a:r>
            <a:r>
              <a:rPr lang="ko-KR" altLang="en-US" sz="3000" dirty="0">
                <a:latin typeface="+mn-ea"/>
                <a:ea typeface="+mn-ea"/>
              </a:rPr>
              <a:t>자원봉사자는 누구인가</a:t>
            </a:r>
            <a:r>
              <a:rPr lang="en-US" altLang="ko-KR" sz="3000" dirty="0">
                <a:latin typeface="+mn-ea"/>
                <a:ea typeface="+mn-ea"/>
              </a:rPr>
              <a:t>?</a:t>
            </a:r>
            <a:br>
              <a:rPr lang="en-US" altLang="ko-KR" sz="3000" dirty="0">
                <a:latin typeface="+mn-ea"/>
                <a:ea typeface="+mn-ea"/>
              </a:rPr>
            </a:br>
            <a:r>
              <a:rPr lang="en-US" altLang="ko-KR" sz="3000" dirty="0">
                <a:latin typeface="+mn-ea"/>
                <a:ea typeface="+mn-ea"/>
              </a:rPr>
              <a:t>4. </a:t>
            </a:r>
            <a:r>
              <a:rPr lang="ko-KR" altLang="en-US" sz="3000" dirty="0">
                <a:latin typeface="+mn-ea"/>
                <a:ea typeface="+mn-ea"/>
              </a:rPr>
              <a:t>자원봉사자는 어떻게  행동하는가</a:t>
            </a:r>
            <a:r>
              <a:rPr lang="en-US" altLang="ko-KR" sz="3000" dirty="0">
                <a:latin typeface="+mn-ea"/>
                <a:ea typeface="+mn-ea"/>
              </a:rPr>
              <a:t>?</a:t>
            </a:r>
            <a:br>
              <a:rPr lang="en-US" altLang="ko-KR" sz="3000" dirty="0">
                <a:latin typeface="+mn-ea"/>
                <a:ea typeface="+mn-ea"/>
              </a:rPr>
            </a:br>
            <a:r>
              <a:rPr lang="en-US" altLang="ko-KR" sz="3000" dirty="0">
                <a:latin typeface="+mn-ea"/>
                <a:ea typeface="+mn-ea"/>
              </a:rPr>
              <a:t>5. </a:t>
            </a:r>
            <a:r>
              <a:rPr lang="ko-KR" altLang="en-US" sz="3000" dirty="0">
                <a:latin typeface="+mn-ea"/>
                <a:ea typeface="+mn-ea"/>
              </a:rPr>
              <a:t>학과는 어떻게 관리하고 도울 것인가</a:t>
            </a:r>
            <a:r>
              <a:rPr lang="en-US" altLang="ko-KR" sz="3000" dirty="0">
                <a:latin typeface="+mn-ea"/>
                <a:ea typeface="+mn-ea"/>
              </a:rPr>
              <a:t>?</a:t>
            </a:r>
            <a:endParaRPr lang="ko-KR" altLang="en-US" sz="3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49931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CB510C-572E-4952-9097-3B199ADA9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0430"/>
            <a:ext cx="11166193" cy="1064525"/>
          </a:xfrm>
        </p:spPr>
        <p:txBody>
          <a:bodyPr>
            <a:normAutofit/>
          </a:bodyPr>
          <a:lstStyle/>
          <a:p>
            <a:pPr algn="l"/>
            <a:r>
              <a:rPr lang="en-US" altLang="ko-KR" sz="5500" dirty="0">
                <a:latin typeface="+mn-ea"/>
                <a:ea typeface="+mn-ea"/>
              </a:rPr>
              <a:t>1. </a:t>
            </a:r>
            <a:r>
              <a:rPr lang="ko-KR" altLang="en-US" sz="5500" dirty="0">
                <a:latin typeface="+mn-ea"/>
                <a:ea typeface="+mn-ea"/>
              </a:rPr>
              <a:t>자원봉사란 무엇인가</a:t>
            </a:r>
            <a:r>
              <a:rPr lang="en-US" altLang="ko-KR" sz="5500" dirty="0">
                <a:latin typeface="+mn-ea"/>
                <a:ea typeface="+mn-ea"/>
              </a:rPr>
              <a:t>?</a:t>
            </a:r>
            <a:endParaRPr lang="ko-KR" altLang="en-US" sz="5500" dirty="0">
              <a:latin typeface="+mn-ea"/>
              <a:ea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D928261-218B-4ACA-9E14-30C1922AB13E}"/>
              </a:ext>
            </a:extLst>
          </p:cNvPr>
          <p:cNvCxnSpPr/>
          <p:nvPr/>
        </p:nvCxnSpPr>
        <p:spPr>
          <a:xfrm>
            <a:off x="0" y="1366250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9">
            <a:extLst>
              <a:ext uri="{FF2B5EF4-FFF2-40B4-BE49-F238E27FC236}">
                <a16:creationId xmlns:a16="http://schemas.microsoft.com/office/drawing/2014/main" id="{92BF3610-AE69-4CDA-B8FD-CFFC08D55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3" y="1679765"/>
            <a:ext cx="11968921" cy="581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1) </a:t>
            </a:r>
            <a:r>
              <a:rPr lang="ko-KR" altLang="en-US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자원봉사의 용어</a:t>
            </a:r>
            <a:endParaRPr lang="en-US" altLang="ko-KR" sz="3000" b="1" kern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명조" panose="02010504000101010101" pitchFamily="2" charset="-127"/>
            </a:endParaRPr>
          </a:p>
          <a:p>
            <a:pPr marL="342900" marR="0" indent="-34290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라틴어 </a:t>
            </a:r>
            <a:r>
              <a:rPr lang="en-US" altLang="ko-KR" sz="2500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volo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(</a:t>
            </a: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의지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) 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  <a:sym typeface="Wingdings" panose="05000000000000000000" pitchFamily="2" charset="2"/>
              </a:rPr>
              <a:t> </a:t>
            </a:r>
            <a:r>
              <a:rPr lang="en-US" altLang="ko-KR" sz="2500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  <a:sym typeface="Wingdings" panose="05000000000000000000" pitchFamily="2" charset="2"/>
              </a:rPr>
              <a:t>voluntas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  <a:sym typeface="Wingdings" panose="05000000000000000000" pitchFamily="2" charset="2"/>
              </a:rPr>
              <a:t>(</a:t>
            </a: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  <a:sym typeface="Wingdings" panose="05000000000000000000" pitchFamily="2" charset="2"/>
              </a:rPr>
              <a:t>자유의지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  <a:sym typeface="Wingdings" panose="05000000000000000000" pitchFamily="2" charset="2"/>
              </a:rPr>
              <a:t>)  volunteering(</a:t>
            </a: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  <a:sym typeface="Wingdings" panose="05000000000000000000" pitchFamily="2" charset="2"/>
              </a:rPr>
              <a:t>자원봉사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  <a:sym typeface="Wingdings" panose="05000000000000000000" pitchFamily="2" charset="2"/>
              </a:rPr>
              <a:t>)</a:t>
            </a:r>
          </a:p>
          <a:p>
            <a:pPr marL="342900" indent="-342900" algn="just" fontAlgn="base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한문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: ‘</a:t>
            </a: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스스로 自’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, ‘</a:t>
            </a: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원할  願’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, ‘</a:t>
            </a: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받들 奉’과 ‘섬길 仕’</a:t>
            </a:r>
            <a:endParaRPr lang="en-US" altLang="ko-KR" sz="25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  <a:p>
            <a:pPr marL="342900" indent="-342900" algn="just" fontAlgn="base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뜻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: </a:t>
            </a: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스스로가 원해서 다른 사람을 사랑으로 섬기고 받드는 행위</a:t>
            </a:r>
            <a:endParaRPr lang="en-US" altLang="ko-KR" sz="25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  <a:p>
            <a:pPr marL="342900" indent="-342900" algn="just" fontAlgn="base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5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  <a:p>
            <a:pPr algn="just" fontAlgn="base" latinLnBrk="1">
              <a:lnSpc>
                <a:spcPct val="150000"/>
              </a:lnSpc>
            </a:pPr>
            <a:r>
              <a:rPr lang="en-US" altLang="ko-KR" sz="28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2) </a:t>
            </a:r>
            <a:r>
              <a:rPr lang="ko-KR" altLang="en-US" sz="28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자원봉사의 정의</a:t>
            </a:r>
            <a:endParaRPr lang="en-US" altLang="ko-KR" sz="2800" b="1" kern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명조" panose="02010504000101010101" pitchFamily="2" charset="-127"/>
            </a:endParaRPr>
          </a:p>
          <a:p>
            <a:pPr algn="just" fontAlgn="base" latinLnBrk="1">
              <a:lnSpc>
                <a:spcPct val="150000"/>
              </a:lnSpc>
            </a:pP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개인이 가지고 있는 자신의 직접적 자원이나 능력을 활용하여 자발적으로 타인과 사회의 발전을 위하여 어떠한 보상도 요구하지 않으면서 지속적으로 수행하는 계획적 활동</a:t>
            </a:r>
            <a:endParaRPr lang="en-US" altLang="ko-KR" sz="25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  <a:p>
            <a:pPr marL="342900" indent="-342900" algn="just" fontAlgn="base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5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013457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CB510C-572E-4952-9097-3B199ADA9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0430"/>
            <a:ext cx="11166193" cy="1064525"/>
          </a:xfrm>
        </p:spPr>
        <p:txBody>
          <a:bodyPr>
            <a:normAutofit/>
          </a:bodyPr>
          <a:lstStyle/>
          <a:p>
            <a:pPr algn="l"/>
            <a:r>
              <a:rPr lang="en-US" altLang="ko-KR" sz="5500" dirty="0">
                <a:latin typeface="+mn-ea"/>
                <a:ea typeface="+mn-ea"/>
              </a:rPr>
              <a:t>2. </a:t>
            </a:r>
            <a:r>
              <a:rPr lang="ko-KR" altLang="en-US" sz="5500" dirty="0">
                <a:latin typeface="+mn-ea"/>
                <a:ea typeface="+mn-ea"/>
              </a:rPr>
              <a:t>사회복지 전공 대학생의 자원봉사란</a:t>
            </a:r>
            <a:r>
              <a:rPr lang="en-US" altLang="ko-KR" sz="5500" dirty="0">
                <a:latin typeface="+mn-ea"/>
                <a:ea typeface="+mn-ea"/>
              </a:rPr>
              <a:t>?</a:t>
            </a:r>
            <a:endParaRPr lang="ko-KR" altLang="en-US" sz="5500" dirty="0">
              <a:latin typeface="+mn-ea"/>
              <a:ea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D928261-218B-4ACA-9E14-30C1922AB13E}"/>
              </a:ext>
            </a:extLst>
          </p:cNvPr>
          <p:cNvCxnSpPr/>
          <p:nvPr/>
        </p:nvCxnSpPr>
        <p:spPr>
          <a:xfrm>
            <a:off x="0" y="1366250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9">
            <a:extLst>
              <a:ext uri="{FF2B5EF4-FFF2-40B4-BE49-F238E27FC236}">
                <a16:creationId xmlns:a16="http://schemas.microsoft.com/office/drawing/2014/main" id="{92BF3610-AE69-4CDA-B8FD-CFFC08D55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3" y="1679765"/>
            <a:ext cx="11968921" cy="46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1) </a:t>
            </a:r>
            <a:r>
              <a:rPr lang="ko-KR" altLang="en-US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봉사</a:t>
            </a:r>
            <a:r>
              <a:rPr lang="en-US" altLang="ko-KR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(Service)</a:t>
            </a:r>
            <a:r>
              <a:rPr lang="ko-KR" altLang="en-US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가 아니라 봉사</a:t>
            </a:r>
            <a:r>
              <a:rPr lang="ko-KR" altLang="en-US" sz="3000" b="1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학습</a:t>
            </a:r>
            <a:r>
              <a:rPr lang="en-US" altLang="ko-KR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(service</a:t>
            </a:r>
            <a:r>
              <a:rPr lang="ko-KR" altLang="en-US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 </a:t>
            </a:r>
            <a:r>
              <a:rPr lang="en-US" altLang="ko-KR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learning)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marL="342900" marR="0" indent="-34290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ko-KR" sz="2500" b="1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Volunteer Learning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: </a:t>
            </a: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자발적 학습</a:t>
            </a:r>
            <a:endParaRPr lang="en-US" altLang="ko-KR" sz="25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명조" panose="02010504000101010101" pitchFamily="2" charset="-127"/>
            </a:endParaRPr>
          </a:p>
          <a:p>
            <a:pPr marL="342900" marR="0" indent="-34290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ko-KR" sz="25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Encounter Learning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: </a:t>
            </a: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만남을 통한 학습</a:t>
            </a:r>
            <a:endParaRPr lang="en-US" altLang="ko-KR" sz="25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명조" panose="02010504000101010101" pitchFamily="2" charset="-127"/>
            </a:endParaRPr>
          </a:p>
          <a:p>
            <a:pPr marL="342900" marR="0" indent="-34290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ko-KR" sz="25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Learning</a:t>
            </a:r>
            <a:r>
              <a:rPr lang="ko-KR" altLang="en-US" sz="25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 </a:t>
            </a:r>
            <a:r>
              <a:rPr lang="en-US" altLang="ko-KR" sz="25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by</a:t>
            </a:r>
            <a:r>
              <a:rPr lang="ko-KR" altLang="en-US" sz="25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 </a:t>
            </a:r>
            <a:r>
              <a:rPr lang="en-US" altLang="ko-KR" sz="25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Doing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: </a:t>
            </a: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행함을 통한 학습</a:t>
            </a:r>
            <a:endParaRPr lang="en-US" altLang="ko-KR" sz="25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명조" panose="02010504000101010101" pitchFamily="2" charset="-127"/>
            </a:endParaRPr>
          </a:p>
          <a:p>
            <a:pPr marL="342900" marR="0" indent="-34290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ko-KR" sz="25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  <a:sym typeface="Wingdings" panose="05000000000000000000" pitchFamily="2" charset="2"/>
              </a:rPr>
              <a:t>Learning by</a:t>
            </a:r>
            <a:r>
              <a:rPr lang="ko-KR" altLang="en-US" sz="25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25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  <a:sym typeface="Wingdings" panose="05000000000000000000" pitchFamily="2" charset="2"/>
              </a:rPr>
              <a:t>Experience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  <a:sym typeface="Wingdings" panose="05000000000000000000" pitchFamily="2" charset="2"/>
              </a:rPr>
              <a:t>: </a:t>
            </a: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  <a:sym typeface="Wingdings" panose="05000000000000000000" pitchFamily="2" charset="2"/>
              </a:rPr>
              <a:t>경험을 통한 학습</a:t>
            </a:r>
            <a:endParaRPr lang="en-US" altLang="ko-KR" sz="25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명조" panose="02010504000101010101" pitchFamily="2" charset="-127"/>
              <a:sym typeface="Wingdings" panose="05000000000000000000" pitchFamily="2" charset="2"/>
            </a:endParaRPr>
          </a:p>
          <a:p>
            <a:pPr algn="just" fontAlgn="base" latinLnBrk="1">
              <a:lnSpc>
                <a:spcPct val="150000"/>
              </a:lnSpc>
            </a:pPr>
            <a:endParaRPr lang="en-US" altLang="ko-KR" sz="25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  <a:p>
            <a:pPr algn="just" fontAlgn="base" latinLnBrk="1">
              <a:lnSpc>
                <a:spcPct val="150000"/>
              </a:lnSpc>
            </a:pPr>
            <a:r>
              <a:rPr lang="ko-KR" altLang="en-US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꼭 기억해주세요</a:t>
            </a:r>
            <a:r>
              <a:rPr lang="en-US" altLang="ko-KR" sz="25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.</a:t>
            </a:r>
          </a:p>
          <a:p>
            <a:pPr algn="ctr" fontAlgn="base" latinLnBrk="1">
              <a:lnSpc>
                <a:spcPct val="150000"/>
              </a:lnSpc>
            </a:pPr>
            <a:r>
              <a:rPr lang="en-US" altLang="ko-KR" sz="28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‘</a:t>
            </a:r>
            <a:r>
              <a:rPr lang="ko-KR" altLang="en-US" sz="28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사회복지의 절반은 책에 있고</a:t>
            </a:r>
            <a:r>
              <a:rPr lang="en-US" altLang="ko-KR" sz="28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, </a:t>
            </a:r>
            <a:r>
              <a:rPr lang="ko-KR" altLang="en-US" sz="28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나머지 절반은 삶의 현장에 있음</a:t>
            </a:r>
            <a:r>
              <a:rPr lang="en-US" altLang="ko-KR" sz="28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’</a:t>
            </a:r>
            <a:r>
              <a:rPr lang="ko-KR" altLang="en-US" sz="28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을</a:t>
            </a:r>
            <a:r>
              <a:rPr lang="en-US" altLang="ko-KR" sz="28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! </a:t>
            </a:r>
            <a:endParaRPr lang="en-US" altLang="ko-KR" sz="25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8070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CB510C-572E-4952-9097-3B199ADA9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0430"/>
            <a:ext cx="11166193" cy="1064525"/>
          </a:xfrm>
        </p:spPr>
        <p:txBody>
          <a:bodyPr>
            <a:normAutofit/>
          </a:bodyPr>
          <a:lstStyle/>
          <a:p>
            <a:pPr algn="l"/>
            <a:r>
              <a:rPr lang="en-US" altLang="ko-KR" sz="5500" dirty="0">
                <a:latin typeface="+mn-ea"/>
                <a:ea typeface="+mn-ea"/>
              </a:rPr>
              <a:t>3. </a:t>
            </a:r>
            <a:r>
              <a:rPr lang="ko-KR" altLang="en-US" sz="5500" dirty="0">
                <a:latin typeface="+mn-ea"/>
                <a:ea typeface="+mn-ea"/>
              </a:rPr>
              <a:t>자원봉사자는 누구인가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D928261-218B-4ACA-9E14-30C1922AB13E}"/>
              </a:ext>
            </a:extLst>
          </p:cNvPr>
          <p:cNvCxnSpPr/>
          <p:nvPr/>
        </p:nvCxnSpPr>
        <p:spPr>
          <a:xfrm>
            <a:off x="0" y="1366250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9">
            <a:extLst>
              <a:ext uri="{FF2B5EF4-FFF2-40B4-BE49-F238E27FC236}">
                <a16:creationId xmlns:a16="http://schemas.microsoft.com/office/drawing/2014/main" id="{92BF3610-AE69-4CDA-B8FD-CFFC08D55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39" y="2791112"/>
            <a:ext cx="11968921" cy="192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봉사하는  당신</a:t>
            </a:r>
            <a:r>
              <a:rPr lang="en-US" altLang="ko-KR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! </a:t>
            </a:r>
            <a:r>
              <a:rPr lang="ko-KR" alt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세상의 </a:t>
            </a:r>
            <a:r>
              <a:rPr lang="en-US" altLang="ko-KR" sz="35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VIP </a:t>
            </a:r>
            <a:r>
              <a:rPr lang="ko-KR" alt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입니다</a:t>
            </a:r>
            <a:r>
              <a:rPr lang="en-US" altLang="ko-KR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ko-KR" sz="3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Volunteer is a Very Important Person (VIP) </a:t>
            </a:r>
            <a:endParaRPr lang="en-US" altLang="ko-KR" sz="3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342900" indent="-342900" algn="just" fontAlgn="base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5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752586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CB510C-572E-4952-9097-3B199ADA9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0430"/>
            <a:ext cx="11166193" cy="1064525"/>
          </a:xfrm>
        </p:spPr>
        <p:txBody>
          <a:bodyPr>
            <a:normAutofit/>
          </a:bodyPr>
          <a:lstStyle/>
          <a:p>
            <a:pPr algn="l"/>
            <a:r>
              <a:rPr lang="en-US" altLang="ko-KR" sz="5500" dirty="0">
                <a:latin typeface="+mn-ea"/>
                <a:ea typeface="+mn-ea"/>
              </a:rPr>
              <a:t>4. </a:t>
            </a:r>
            <a:r>
              <a:rPr lang="ko-KR" altLang="en-US" sz="5500" dirty="0">
                <a:latin typeface="+mn-ea"/>
                <a:ea typeface="+mn-ea"/>
              </a:rPr>
              <a:t>자원봉사자는 어떻게 행동하는가</a:t>
            </a:r>
            <a:r>
              <a:rPr lang="en-US" altLang="ko-KR" sz="5500" dirty="0">
                <a:latin typeface="+mn-ea"/>
                <a:ea typeface="+mn-ea"/>
              </a:rPr>
              <a:t>?</a:t>
            </a:r>
            <a:endParaRPr lang="ko-KR" altLang="en-US" sz="5500" dirty="0">
              <a:latin typeface="+mn-ea"/>
              <a:ea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D928261-218B-4ACA-9E14-30C1922AB13E}"/>
              </a:ext>
            </a:extLst>
          </p:cNvPr>
          <p:cNvCxnSpPr/>
          <p:nvPr/>
        </p:nvCxnSpPr>
        <p:spPr>
          <a:xfrm>
            <a:off x="0" y="1366250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9">
            <a:extLst>
              <a:ext uri="{FF2B5EF4-FFF2-40B4-BE49-F238E27FC236}">
                <a16:creationId xmlns:a16="http://schemas.microsoft.com/office/drawing/2014/main" id="{92BF3610-AE69-4CDA-B8FD-CFFC08D55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3" y="1510949"/>
            <a:ext cx="11968921" cy="513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marR="0" indent="-51435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기관 </a:t>
            </a:r>
            <a:r>
              <a:rPr lang="en-US" altLang="ko-KR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supervisor</a:t>
            </a:r>
            <a:r>
              <a:rPr lang="ko-KR" altLang="en-US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가 </a:t>
            </a:r>
            <a:r>
              <a:rPr lang="ko-KR" altLang="en-US" sz="3000" b="1" kern="0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꼴보기</a:t>
            </a:r>
            <a:r>
              <a:rPr lang="ko-KR" altLang="en-US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 싫어하는 봉사자의 모습</a:t>
            </a:r>
            <a:endParaRPr lang="en-US" altLang="ko-KR" sz="3000" b="1" kern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명조" panose="02010504000101010101" pitchFamily="2" charset="-127"/>
            </a:endParaRPr>
          </a:p>
          <a:p>
            <a:pPr marL="726440" marR="0" indent="-342900" algn="just" fontAlgn="base" latinLnBrk="1">
              <a:lnSpc>
                <a:spcPct val="130000"/>
              </a:lnSpc>
              <a:spcBef>
                <a:spcPts val="57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000" kern="0" dirty="0">
                <a:solidFill>
                  <a:srgbClr val="00B0F0"/>
                </a:solidFill>
                <a:latin typeface="+mn-ea"/>
              </a:rPr>
              <a:t>코뚜레 끼워서 억지로 끌려 온 </a:t>
            </a:r>
            <a:r>
              <a:rPr lang="en-US" altLang="ko-KR" sz="2000" kern="0" dirty="0">
                <a:solidFill>
                  <a:srgbClr val="00B0F0"/>
                </a:solidFill>
                <a:latin typeface="+mn-ea"/>
              </a:rPr>
              <a:t>‘</a:t>
            </a:r>
            <a:r>
              <a:rPr lang="ko-KR" altLang="en-US" sz="2000" kern="0" dirty="0">
                <a:solidFill>
                  <a:srgbClr val="00B0F0"/>
                </a:solidFill>
                <a:latin typeface="+mn-ea"/>
              </a:rPr>
              <a:t>소</a:t>
            </a:r>
            <a:r>
              <a:rPr lang="en-US" altLang="ko-KR" sz="2000" kern="0" dirty="0">
                <a:solidFill>
                  <a:srgbClr val="00B0F0"/>
                </a:solidFill>
                <a:latin typeface="+mn-ea"/>
              </a:rPr>
              <a:t>’</a:t>
            </a:r>
            <a:r>
              <a:rPr lang="ko-KR" altLang="en-US" sz="2000" kern="0" dirty="0">
                <a:solidFill>
                  <a:srgbClr val="00B0F0"/>
                </a:solidFill>
                <a:latin typeface="+mn-ea"/>
              </a:rPr>
              <a:t> 같은 표정을 짓고 있다</a:t>
            </a:r>
            <a:r>
              <a:rPr lang="en-US" altLang="ko-KR" sz="2000" kern="0" dirty="0">
                <a:solidFill>
                  <a:srgbClr val="00B0F0"/>
                </a:solidFill>
                <a:latin typeface="+mn-ea"/>
              </a:rPr>
              <a:t>.</a:t>
            </a:r>
          </a:p>
          <a:p>
            <a:pPr marL="726440" marR="0" indent="-342900" algn="just" fontAlgn="base" latinLnBrk="1">
              <a:lnSpc>
                <a:spcPct val="130000"/>
              </a:lnSpc>
              <a:spcBef>
                <a:spcPts val="57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편하게 시간만 채우려 하고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,  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힘들 일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예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: 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화장실 청소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)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을 시키면 인상을 쓴다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. </a:t>
            </a:r>
            <a:endParaRPr lang="ko-KR" altLang="en-US" sz="2000" kern="0" spc="0" dirty="0">
              <a:solidFill>
                <a:srgbClr val="00B0F0"/>
              </a:solidFill>
              <a:effectLst/>
              <a:latin typeface="+mn-ea"/>
            </a:endParaRPr>
          </a:p>
          <a:p>
            <a:pPr marL="723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책임감이 부족해서 도저히 일을 맡길 수가 없다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. </a:t>
            </a:r>
            <a:endParaRPr lang="ko-KR" altLang="en-US" sz="2000" kern="0" spc="0" dirty="0">
              <a:solidFill>
                <a:srgbClr val="00B0F0"/>
              </a:solidFill>
              <a:effectLst/>
              <a:latin typeface="+mn-ea"/>
            </a:endParaRPr>
          </a:p>
          <a:p>
            <a:pPr marL="73533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시간관념이 없고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,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 봉사를 못하게 될 때 전화 연락조차 없고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늦게 나와도 미안해 하지 않는다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. </a:t>
            </a:r>
            <a:endParaRPr lang="ko-KR" altLang="en-US" sz="2000" kern="0" spc="0" dirty="0">
              <a:solidFill>
                <a:srgbClr val="00B0F0"/>
              </a:solidFill>
              <a:effectLst/>
              <a:latin typeface="+mn-ea"/>
            </a:endParaRPr>
          </a:p>
          <a:p>
            <a:pPr marL="73533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예쁜 마녀 손톱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짧은 치마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높은 구두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까치가 집 지은 머리를 하고 나타난다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.</a:t>
            </a:r>
          </a:p>
          <a:p>
            <a:pPr marL="73533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기관의 운영체제를 완전히 무시하고 제 마음 내키는 대로 행동한다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. </a:t>
            </a:r>
            <a:endParaRPr lang="ko-KR" altLang="en-US" sz="2000" kern="0" spc="0" dirty="0">
              <a:solidFill>
                <a:srgbClr val="00B0F0"/>
              </a:solidFill>
              <a:effectLst/>
              <a:latin typeface="+mn-ea"/>
            </a:endParaRPr>
          </a:p>
          <a:p>
            <a:pPr marL="723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공과 사를 구별하지 못하며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농땡이 치고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 err="1">
                <a:solidFill>
                  <a:srgbClr val="00B0F0"/>
                </a:solidFill>
                <a:effectLst/>
                <a:latin typeface="+mn-ea"/>
              </a:rPr>
              <a:t>희희덕거리고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,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 전화하고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스마트폰만 </a:t>
            </a:r>
            <a:r>
              <a:rPr lang="ko-KR" altLang="en-US" sz="2000" kern="0" dirty="0">
                <a:solidFill>
                  <a:srgbClr val="00B0F0"/>
                </a:solidFill>
                <a:latin typeface="+mn-ea"/>
              </a:rPr>
              <a:t>들여다보고 있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다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. </a:t>
            </a:r>
            <a:endParaRPr lang="ko-KR" altLang="en-US" sz="2000" kern="0" spc="0" dirty="0">
              <a:solidFill>
                <a:srgbClr val="00B0F0"/>
              </a:solidFill>
              <a:effectLst/>
              <a:latin typeface="+mn-ea"/>
            </a:endParaRPr>
          </a:p>
          <a:p>
            <a:pPr marL="73279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꾸준히 봉사하지 않는다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. 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뭔가 제대로 된 일을 시킬 만하면 그만둔다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. </a:t>
            </a:r>
            <a:endParaRPr lang="ko-KR" altLang="en-US" sz="2000" kern="0" spc="0" dirty="0">
              <a:solidFill>
                <a:srgbClr val="00B0F0"/>
              </a:solidFill>
              <a:effectLst/>
              <a:latin typeface="+mn-ea"/>
            </a:endParaRPr>
          </a:p>
          <a:p>
            <a:pPr marL="73279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지도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(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조금이라도 듣기 싫은 소리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)</a:t>
            </a:r>
            <a:r>
              <a:rPr lang="ko-KR" altLang="en-US" sz="2000" kern="0" spc="0" dirty="0">
                <a:solidFill>
                  <a:srgbClr val="00B0F0"/>
                </a:solidFill>
                <a:effectLst/>
                <a:latin typeface="+mn-ea"/>
              </a:rPr>
              <a:t>를 하면 인상을 구긴다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.</a:t>
            </a:r>
          </a:p>
          <a:p>
            <a:pPr marL="73279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o-KR" altLang="en-US" sz="2000" kern="0" dirty="0">
                <a:solidFill>
                  <a:srgbClr val="00B0F0"/>
                </a:solidFill>
                <a:latin typeface="+mn-ea"/>
              </a:rPr>
              <a:t>봉사대상자를 대하는 기본 자세에 문제가 있다</a:t>
            </a:r>
            <a:r>
              <a:rPr lang="en-US" altLang="ko-KR" sz="2000" kern="0" dirty="0">
                <a:solidFill>
                  <a:srgbClr val="00B0F0"/>
                </a:solidFill>
                <a:latin typeface="+mn-ea"/>
              </a:rPr>
              <a:t>. </a:t>
            </a:r>
            <a:r>
              <a:rPr lang="en-US" altLang="ko-KR" sz="2000" kern="0" spc="0" dirty="0">
                <a:solidFill>
                  <a:srgbClr val="00B0F0"/>
                </a:solidFill>
                <a:effectLst/>
                <a:latin typeface="+mn-ea"/>
              </a:rPr>
              <a:t> </a:t>
            </a:r>
            <a:endParaRPr lang="ko-KR" altLang="en-US" sz="2000" kern="0" spc="0" dirty="0">
              <a:solidFill>
                <a:srgbClr val="00B0F0"/>
              </a:solidFill>
              <a:effectLst/>
              <a:latin typeface="+mn-ea"/>
            </a:endParaRPr>
          </a:p>
          <a:p>
            <a:pPr marL="342900" marR="0" indent="-34290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유리는 남에게 나를 보여줄 때</a:t>
            </a:r>
            <a:r>
              <a:rPr lang="en-US" altLang="ko-KR" sz="20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20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거울은 나를 비춰 볼 때 쓴다</a:t>
            </a:r>
            <a:r>
              <a:rPr lang="en-US" altLang="ko-KR" sz="20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r>
              <a:rPr lang="en-US" altLang="ko-KR" sz="2500" b="1" kern="0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2500" b="1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거울에 비춰 보라</a:t>
            </a:r>
            <a:r>
              <a:rPr lang="en-US" altLang="ko-KR" sz="2500" b="1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2500" b="1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자신을</a:t>
            </a:r>
            <a:r>
              <a:rPr lang="en-US" altLang="ko-KR" sz="2500" b="1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!</a:t>
            </a:r>
            <a:endParaRPr lang="ko-KR" altLang="en-US" sz="2000" b="1" kern="0" spc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414004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CB510C-572E-4952-9097-3B199ADA9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0430"/>
            <a:ext cx="11166193" cy="1064525"/>
          </a:xfrm>
        </p:spPr>
        <p:txBody>
          <a:bodyPr>
            <a:normAutofit/>
          </a:bodyPr>
          <a:lstStyle/>
          <a:p>
            <a:pPr algn="l"/>
            <a:r>
              <a:rPr lang="en-US" altLang="ko-KR" sz="5500" dirty="0">
                <a:latin typeface="+mn-ea"/>
                <a:ea typeface="+mn-ea"/>
              </a:rPr>
              <a:t>4. </a:t>
            </a:r>
            <a:r>
              <a:rPr lang="ko-KR" altLang="en-US" sz="5500" dirty="0">
                <a:latin typeface="+mn-ea"/>
                <a:ea typeface="+mn-ea"/>
              </a:rPr>
              <a:t>자원봉사자는 어떻게 행동하는가</a:t>
            </a:r>
            <a:r>
              <a:rPr lang="en-US" altLang="ko-KR" sz="5500" dirty="0">
                <a:latin typeface="+mn-ea"/>
                <a:ea typeface="+mn-ea"/>
              </a:rPr>
              <a:t>?</a:t>
            </a:r>
            <a:endParaRPr lang="ko-KR" altLang="en-US" sz="5500" dirty="0">
              <a:latin typeface="+mn-ea"/>
              <a:ea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D928261-218B-4ACA-9E14-30C1922AB13E}"/>
              </a:ext>
            </a:extLst>
          </p:cNvPr>
          <p:cNvCxnSpPr/>
          <p:nvPr/>
        </p:nvCxnSpPr>
        <p:spPr>
          <a:xfrm>
            <a:off x="0" y="1366250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9">
            <a:extLst>
              <a:ext uri="{FF2B5EF4-FFF2-40B4-BE49-F238E27FC236}">
                <a16:creationId xmlns:a16="http://schemas.microsoft.com/office/drawing/2014/main" id="{92BF3610-AE69-4CDA-B8FD-CFFC08D55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3" y="1510949"/>
            <a:ext cx="11968921" cy="534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marR="0" indent="-51435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그러면 어떻게 행동해야 하는가</a:t>
            </a:r>
            <a:r>
              <a:rPr lang="en-US" altLang="ko-KR" sz="3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?</a:t>
            </a:r>
          </a:p>
          <a:p>
            <a:pPr marL="342900" marR="0" indent="-342900" algn="just" fontAlgn="base" latinLnBrk="1">
              <a:lnSpc>
                <a:spcPct val="150000"/>
              </a:lnSpc>
              <a:spcBef>
                <a:spcPts val="57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897890" algn="l"/>
              </a:tabLst>
            </a:pPr>
            <a:r>
              <a:rPr lang="ko-KR" altLang="en-US" sz="20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인간봉사전문직 전공자로서 사명감을 갖고</a:t>
            </a:r>
            <a:r>
              <a:rPr lang="en-US" altLang="ko-KR" sz="20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</a:t>
            </a:r>
            <a:r>
              <a:rPr lang="ko-KR" altLang="en-US" sz="20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하나라도 배우려는 자세로 임하라</a:t>
            </a:r>
            <a:r>
              <a:rPr lang="en-US" altLang="ko-KR" sz="20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</a:p>
          <a:p>
            <a:pPr marL="342900" marR="0" indent="-342900" algn="just" fontAlgn="base" latinLnBrk="1">
              <a:lnSpc>
                <a:spcPct val="150000"/>
              </a:lnSpc>
              <a:spcBef>
                <a:spcPts val="57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897890" algn="l"/>
              </a:tabLst>
            </a:pPr>
            <a:r>
              <a:rPr lang="ko-KR" altLang="en-US" sz="2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내가 아니면</a:t>
            </a:r>
            <a:r>
              <a:rPr lang="en-US" altLang="ko-KR" sz="2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2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이 일을 할 사람이 없다고 생각하고</a:t>
            </a:r>
            <a:r>
              <a:rPr lang="en-US" altLang="ko-KR" sz="2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2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최선을 다하라</a:t>
            </a:r>
            <a:r>
              <a:rPr lang="en-US" altLang="ko-KR" sz="2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endParaRPr lang="en-US" altLang="ko-KR" sz="2000" b="1" kern="0" spc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897890" algn="l"/>
              </a:tabLst>
            </a:pP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겸손한 태도를 가져야 하며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단정한 옷차림을 하고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언행에 조심하여야 한다  </a:t>
            </a:r>
            <a:r>
              <a:rPr lang="ko-KR" altLang="en-US" sz="18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당신은 목원사복의 대표선수다</a:t>
            </a:r>
            <a:r>
              <a:rPr lang="en-US" altLang="ko-KR" sz="18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  </a:t>
            </a: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897890" algn="l"/>
              </a:tabLst>
            </a:pPr>
            <a:r>
              <a:rPr lang="en-US" altLang="ko-KR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그날 그날의 봉사를 위해  철저히 준비하고</a:t>
            </a:r>
            <a:r>
              <a:rPr lang="en-US" altLang="ko-KR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철저한 시간관념과 책임감을 가져야 한다</a:t>
            </a:r>
            <a:r>
              <a:rPr lang="en-US" altLang="ko-KR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endParaRPr lang="ko-KR" altLang="en-US" sz="1800" b="1" kern="0" spc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897890" algn="l"/>
              </a:tabLst>
            </a:pP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상대방이 필요로 하는 일이 무엇인지 빨리 알아채고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신속하고 확실하게 처리한다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897890" algn="l"/>
              </a:tabLst>
            </a:pP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기관이나 단체의 정책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사명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종교 등 기관의 특수성과 운영체제를 인정하고 따라야 한다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8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못된 것은 반면교사</a:t>
            </a:r>
            <a:r>
              <a:rPr lang="ko-KR" alt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다</a:t>
            </a:r>
            <a:r>
              <a:rPr lang="en-US" altLang="ko-KR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</a:t>
            </a: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897890" algn="l"/>
              </a:tabLst>
            </a:pP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기관의 직원 및 내담자를  존중하고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관심을 갖고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공감대를 가져야 한다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18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직원과 친해져라</a:t>
            </a:r>
            <a:r>
              <a:rPr lang="en-US" altLang="ko-KR" sz="18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 </a:t>
            </a:r>
            <a:r>
              <a:rPr lang="ko-KR" altLang="en-US" sz="18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속마음을 터놓을 정도로</a:t>
            </a:r>
            <a:r>
              <a:rPr lang="en-US" altLang="ko-KR" sz="18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</a:t>
            </a:r>
          </a:p>
          <a:p>
            <a:pPr marL="285750" indent="-285750" algn="just" fontAlgn="base" latinLnBrk="1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897890" algn="l"/>
              </a:tabLst>
            </a:pP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자신의 편견이나 감정이 개입되는지 끊임없이 자신을 성찰하여야 한다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 </a:t>
            </a:r>
            <a:endParaRPr lang="en-US" altLang="ko-KR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897890" algn="l"/>
              </a:tabLst>
            </a:pP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봉사 대상자의 사생활과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자기결정권을 침해해서는 안된다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897890" algn="l"/>
              </a:tabLst>
            </a:pP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주어진 활동이 적합하지 않거나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혼자서 해결할 수 없다고 판단되는 문제는 직원과 의논하여 처리한다</a:t>
            </a:r>
            <a:r>
              <a:rPr lang="en-US" altLang="ko-KR" sz="18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endParaRPr lang="ko-KR" altLang="en-US" sz="1800" b="1" kern="0" spc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342900" marR="0" indent="-34290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끝나면</a:t>
            </a:r>
            <a:r>
              <a:rPr lang="en-US" altLang="ko-KR" sz="20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en-US" altLang="ko-K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supervisor</a:t>
            </a:r>
            <a:r>
              <a:rPr lang="ko-KR" altLang="en-U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와 </a:t>
            </a:r>
            <a:r>
              <a:rPr lang="en-US" altLang="ko-K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</a:t>
            </a:r>
            <a:r>
              <a:rPr lang="ko-KR" altLang="en-U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분이라도 대화하고</a:t>
            </a:r>
            <a:r>
              <a:rPr lang="en-US" altLang="ko-KR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20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집에 와서 배운 점과</a:t>
            </a:r>
            <a:r>
              <a:rPr lang="en-US" altLang="ko-KR" sz="20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2000" b="1" kern="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고쳐야 할 점을 일기로 적어보라</a:t>
            </a:r>
            <a:endParaRPr lang="ko-KR" altLang="en-US" sz="2000" b="1" kern="0" spc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38848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CB510C-572E-4952-9097-3B199ADA9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0430"/>
            <a:ext cx="11166193" cy="1064525"/>
          </a:xfrm>
        </p:spPr>
        <p:txBody>
          <a:bodyPr>
            <a:normAutofit/>
          </a:bodyPr>
          <a:lstStyle/>
          <a:p>
            <a:pPr algn="l"/>
            <a:r>
              <a:rPr lang="en-US" altLang="ko-KR" sz="5500" dirty="0">
                <a:latin typeface="+mn-ea"/>
                <a:ea typeface="+mn-ea"/>
              </a:rPr>
              <a:t>5. </a:t>
            </a:r>
            <a:r>
              <a:rPr lang="ko-KR" altLang="en-US" sz="5500" dirty="0">
                <a:latin typeface="+mn-ea"/>
                <a:ea typeface="+mn-ea"/>
              </a:rPr>
              <a:t>학과는 어떻게 관리하고 도울 것인가</a:t>
            </a:r>
            <a:r>
              <a:rPr lang="en-US" altLang="ko-KR" sz="5500" dirty="0">
                <a:latin typeface="+mn-ea"/>
                <a:ea typeface="+mn-ea"/>
              </a:rPr>
              <a:t>?</a:t>
            </a:r>
            <a:endParaRPr lang="ko-KR" altLang="en-US" sz="5500" dirty="0">
              <a:latin typeface="+mn-ea"/>
              <a:ea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D928261-218B-4ACA-9E14-30C1922AB13E}"/>
              </a:ext>
            </a:extLst>
          </p:cNvPr>
          <p:cNvCxnSpPr/>
          <p:nvPr/>
        </p:nvCxnSpPr>
        <p:spPr>
          <a:xfrm>
            <a:off x="0" y="1366250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9">
            <a:extLst>
              <a:ext uri="{FF2B5EF4-FFF2-40B4-BE49-F238E27FC236}">
                <a16:creationId xmlns:a16="http://schemas.microsoft.com/office/drawing/2014/main" id="{92BF3610-AE69-4CDA-B8FD-CFFC08D55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3" y="1510949"/>
            <a:ext cx="1196892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marR="0" indent="-51435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학기 시작 전 봉사수요처를 조사하여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,</a:t>
            </a: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 개강 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1-2</a:t>
            </a: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 </a:t>
            </a:r>
            <a:r>
              <a:rPr lang="ko-KR" altLang="en-US" sz="2000" b="1" kern="0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주내에</a:t>
            </a: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 알려줄 것이다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.</a:t>
            </a:r>
          </a:p>
          <a:p>
            <a:pPr marL="514350" marR="0" indent="-51435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정기 활동처는 </a:t>
            </a:r>
            <a:r>
              <a:rPr lang="ko-KR" altLang="en-US" sz="2000" b="1" kern="0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아주나</a:t>
            </a: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 동아리에서 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1</a:t>
            </a: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학년은 임의배치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, 2-4</a:t>
            </a: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학년은 신청 배치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!</a:t>
            </a:r>
          </a:p>
          <a:p>
            <a:pPr marL="514350" marR="0" indent="-51435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기관요청봉사는 학과 </a:t>
            </a:r>
            <a:r>
              <a:rPr lang="ko-KR" altLang="en-US" sz="2000" b="1" kern="0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홈피</a:t>
            </a: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 자원봉사 메뉴에 공지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!</a:t>
            </a: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 </a:t>
            </a:r>
            <a:endParaRPr lang="en-US" altLang="ko-KR" sz="2000" b="1" kern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명조" panose="02010504000101010101" pitchFamily="2" charset="-127"/>
            </a:endParaRPr>
          </a:p>
          <a:p>
            <a:pPr marL="514350" marR="0" indent="-51435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가까운 곳이 아닌 희망 진로와 관련된 곳에서 봉사를 </a:t>
            </a:r>
            <a:r>
              <a:rPr lang="ko-KR" altLang="en-US" sz="2000" b="1" kern="0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하시길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!</a:t>
            </a: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 </a:t>
            </a:r>
            <a:endParaRPr lang="en-US" altLang="ko-KR" sz="2000" b="1" kern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명조" panose="02010504000101010101" pitchFamily="2" charset="-127"/>
            </a:endParaRPr>
          </a:p>
          <a:p>
            <a:pPr marL="514350" marR="0" indent="-51435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종합정보시스템에 꼭 봉사실적을 입력하고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, </a:t>
            </a: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사회봉사지원센터에 증빙서류 제출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!</a:t>
            </a:r>
          </a:p>
          <a:p>
            <a:pPr marL="514350" marR="0" indent="-51435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기관요청봉사는 꼭 기관요청봉사라고 구분하여 입력할 것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!</a:t>
            </a:r>
          </a:p>
          <a:p>
            <a:pPr marL="514350" marR="0" indent="-51435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매 학기 중간과 끝 무렵에 개인별 봉사실적 집계</a:t>
            </a:r>
            <a:endParaRPr lang="en-US" altLang="ko-KR" sz="2000" b="1" kern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명조" panose="02010504000101010101" pitchFamily="2" charset="-127"/>
            </a:endParaRPr>
          </a:p>
          <a:p>
            <a:pPr marL="514350" marR="0" indent="-51435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실습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1</a:t>
            </a: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과 졸업시험전에 시간 미달 학생에게 통보와 이행계획서 제출 요구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!</a:t>
            </a:r>
          </a:p>
          <a:p>
            <a:pPr marL="514350" marR="0" indent="-51435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추가적으로 채울 기회를 주었음에도 이행 않으면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, </a:t>
            </a: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실습과목 수강 및 졸업 유보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!</a:t>
            </a:r>
          </a:p>
          <a:p>
            <a:pPr marL="514350" marR="0" indent="-51435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사회복지전공 학생에게 봉사는 선택이 아닌 의무</a:t>
            </a:r>
            <a:r>
              <a:rPr lang="en-US" altLang="ko-KR" sz="2000" b="1" kern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명조" panose="02010504000101010101" pitchFamily="2" charset="-127"/>
              </a:rPr>
              <a:t>!</a:t>
            </a:r>
          </a:p>
          <a:p>
            <a:pPr marL="514350" marR="0" indent="-51435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400" b="1" kern="0" spc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코로나</a:t>
            </a:r>
            <a:r>
              <a:rPr lang="ko-KR" altLang="en-US" sz="24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로 인한 봉사기회가 제한되어 봉사시간이 부족해지는 상황은 충분히 배려할 것이나</a:t>
            </a:r>
            <a:r>
              <a:rPr lang="en-US" altLang="ko-KR" sz="24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24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그럼에도 불구하고 노력하는 성의를 보이지 않으면 학과의 실습 및 졸업 내규의 규정을 엄격히 적용할 것</a:t>
            </a:r>
            <a:r>
              <a:rPr lang="en-US" altLang="ko-KR" sz="2400" b="1" kern="0" spc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 </a:t>
            </a:r>
            <a:r>
              <a:rPr lang="ko-KR" altLang="en-US" sz="2400" b="1" kern="0" spc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봐주겠지 하는 생각은 버려야 </a:t>
            </a:r>
            <a:r>
              <a:rPr lang="ko-KR" altLang="en-US" sz="24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할 것</a:t>
            </a:r>
            <a:r>
              <a:rPr lang="en-US" altLang="ko-KR" sz="2400" b="1" kern="0" spc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</a:t>
            </a:r>
          </a:p>
          <a:p>
            <a:pPr marL="514350" marR="0" indent="-51435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4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학과에서 연락할 때까지 기다리지 말고</a:t>
            </a:r>
            <a:r>
              <a:rPr lang="en-US" altLang="ko-KR" sz="24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24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자기 스스로 봉사실적을 철저히 관리하시길</a:t>
            </a:r>
            <a:r>
              <a:rPr lang="en-US" altLang="ko-KR" sz="24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</a:t>
            </a:r>
            <a:endParaRPr lang="en-US" altLang="ko-KR" sz="2400" b="1" kern="0" spc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434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CB510C-572E-4952-9097-3B199ADA9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0431"/>
            <a:ext cx="12132282" cy="754296"/>
          </a:xfrm>
        </p:spPr>
        <p:txBody>
          <a:bodyPr>
            <a:normAutofit/>
          </a:bodyPr>
          <a:lstStyle/>
          <a:p>
            <a:pPr algn="ctr"/>
            <a:r>
              <a:rPr lang="ko-KR" altLang="en-US" sz="3500" dirty="0">
                <a:solidFill>
                  <a:srgbClr val="00B0F0"/>
                </a:solidFill>
                <a:latin typeface="+mn-ea"/>
                <a:ea typeface="+mn-ea"/>
              </a:rPr>
              <a:t>복지는 </a:t>
            </a:r>
            <a:r>
              <a:rPr lang="en-US" altLang="ko-KR" sz="3500" dirty="0">
                <a:solidFill>
                  <a:srgbClr val="00B0F0"/>
                </a:solidFill>
                <a:latin typeface="+mn-ea"/>
                <a:ea typeface="+mn-ea"/>
              </a:rPr>
              <a:t>‘</a:t>
            </a:r>
            <a:r>
              <a:rPr lang="ko-KR" altLang="en-US" sz="3500" dirty="0">
                <a:solidFill>
                  <a:srgbClr val="FF0000"/>
                </a:solidFill>
                <a:latin typeface="+mn-ea"/>
                <a:ea typeface="+mn-ea"/>
              </a:rPr>
              <a:t>책</a:t>
            </a:r>
            <a:r>
              <a:rPr lang="ko-KR" altLang="en-US" sz="3500" dirty="0">
                <a:solidFill>
                  <a:srgbClr val="00B0F0"/>
                </a:solidFill>
                <a:latin typeface="+mn-ea"/>
                <a:ea typeface="+mn-ea"/>
              </a:rPr>
              <a:t> 속에</a:t>
            </a:r>
            <a:r>
              <a:rPr lang="en-US" altLang="ko-KR" sz="3500" dirty="0">
                <a:solidFill>
                  <a:srgbClr val="00B0F0"/>
                </a:solidFill>
                <a:latin typeface="+mn-ea"/>
                <a:ea typeface="+mn-ea"/>
              </a:rPr>
              <a:t>, </a:t>
            </a:r>
            <a:r>
              <a:rPr lang="ko-KR" altLang="en-US" sz="3500" dirty="0">
                <a:solidFill>
                  <a:srgbClr val="FF0000"/>
                </a:solidFill>
                <a:latin typeface="+mn-ea"/>
                <a:ea typeface="+mn-ea"/>
              </a:rPr>
              <a:t>사람 </a:t>
            </a:r>
            <a:r>
              <a:rPr lang="ko-KR" altLang="en-US" sz="3500" dirty="0">
                <a:solidFill>
                  <a:srgbClr val="00B0F0"/>
                </a:solidFill>
                <a:latin typeface="+mn-ea"/>
                <a:ea typeface="+mn-ea"/>
              </a:rPr>
              <a:t>속에 그리고 </a:t>
            </a:r>
            <a:r>
              <a:rPr lang="ko-KR" altLang="en-US" sz="3500" dirty="0">
                <a:solidFill>
                  <a:srgbClr val="FF0000"/>
                </a:solidFill>
                <a:latin typeface="+mn-ea"/>
                <a:ea typeface="+mn-ea"/>
              </a:rPr>
              <a:t>현장</a:t>
            </a:r>
            <a:r>
              <a:rPr lang="ko-KR" altLang="en-US" sz="3500" dirty="0">
                <a:solidFill>
                  <a:srgbClr val="00B0F0"/>
                </a:solidFill>
                <a:latin typeface="+mn-ea"/>
                <a:ea typeface="+mn-ea"/>
              </a:rPr>
              <a:t> 속에</a:t>
            </a:r>
            <a:r>
              <a:rPr lang="en-US" altLang="ko-KR" sz="3500" dirty="0">
                <a:solidFill>
                  <a:srgbClr val="00B0F0"/>
                </a:solidFill>
                <a:latin typeface="+mn-ea"/>
                <a:ea typeface="+mn-ea"/>
              </a:rPr>
              <a:t>’</a:t>
            </a:r>
            <a:r>
              <a:rPr lang="ko-KR" altLang="en-US" sz="3500" dirty="0">
                <a:solidFill>
                  <a:srgbClr val="00B0F0"/>
                </a:solidFill>
                <a:latin typeface="+mn-ea"/>
                <a:ea typeface="+mn-ea"/>
              </a:rPr>
              <a:t>각각</a:t>
            </a:r>
            <a:r>
              <a:rPr lang="en-US" altLang="ko-KR" sz="3500" dirty="0">
                <a:solidFill>
                  <a:srgbClr val="00B0F0"/>
                </a:solidFill>
                <a:latin typeface="+mn-ea"/>
                <a:ea typeface="+mn-ea"/>
              </a:rPr>
              <a:t> </a:t>
            </a:r>
            <a:r>
              <a:rPr lang="ko-KR" altLang="en-US" sz="3500" dirty="0">
                <a:solidFill>
                  <a:srgbClr val="00B0F0"/>
                </a:solidFill>
                <a:latin typeface="+mn-ea"/>
                <a:ea typeface="+mn-ea"/>
              </a:rPr>
              <a:t>존재한다</a:t>
            </a:r>
            <a:r>
              <a:rPr lang="en-US" altLang="ko-KR" sz="3500" dirty="0">
                <a:solidFill>
                  <a:srgbClr val="00B0F0"/>
                </a:solidFill>
                <a:latin typeface="+mn-ea"/>
                <a:ea typeface="+mn-ea"/>
              </a:rPr>
              <a:t>.</a:t>
            </a:r>
            <a:endParaRPr lang="ko-KR" altLang="en-US" sz="3500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3C35D02D-4261-4A96-88AD-F50A15943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16" y="2017225"/>
            <a:ext cx="2929983" cy="4361154"/>
          </a:xfrm>
          <a:prstGeom prst="rect">
            <a:avLst/>
          </a:prstGeom>
        </p:spPr>
      </p:pic>
      <p:pic>
        <p:nvPicPr>
          <p:cNvPr id="1027" name="_x204911536">
            <a:extLst>
              <a:ext uri="{FF2B5EF4-FFF2-40B4-BE49-F238E27FC236}">
                <a16:creationId xmlns:a16="http://schemas.microsoft.com/office/drawing/2014/main" id="{D204CA48-4FC0-434B-A2CD-BD5FE2BD2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05" y="2017224"/>
            <a:ext cx="2929982" cy="43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DD03E3BB-1FB5-4A81-9A20-7F0E893FB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399" y="1117754"/>
            <a:ext cx="19155827" cy="89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204167088">
            <a:extLst>
              <a:ext uri="{FF2B5EF4-FFF2-40B4-BE49-F238E27FC236}">
                <a16:creationId xmlns:a16="http://schemas.microsoft.com/office/drawing/2014/main" id="{1B85A711-3609-4B33-80B4-AE303BBB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2" r="30919" b="7750"/>
          <a:stretch>
            <a:fillRect/>
          </a:stretch>
        </p:blipFill>
        <p:spPr bwMode="auto">
          <a:xfrm>
            <a:off x="8534399" y="2053495"/>
            <a:ext cx="3239444" cy="432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화살표: 왼쪽/오른쪽/위쪽/아래쪽 13">
            <a:extLst>
              <a:ext uri="{FF2B5EF4-FFF2-40B4-BE49-F238E27FC236}">
                <a16:creationId xmlns:a16="http://schemas.microsoft.com/office/drawing/2014/main" id="{ED09BE22-11AB-46FC-AF8C-995E8ECAD24C}"/>
              </a:ext>
            </a:extLst>
          </p:cNvPr>
          <p:cNvSpPr/>
          <p:nvPr/>
        </p:nvSpPr>
        <p:spPr>
          <a:xfrm>
            <a:off x="3766344" y="3096455"/>
            <a:ext cx="778668" cy="86526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왼쪽/오른쪽/위쪽/아래쪽 16">
            <a:extLst>
              <a:ext uri="{FF2B5EF4-FFF2-40B4-BE49-F238E27FC236}">
                <a16:creationId xmlns:a16="http://schemas.microsoft.com/office/drawing/2014/main" id="{74932663-B015-4A12-A1B4-2B965F8832CB}"/>
              </a:ext>
            </a:extLst>
          </p:cNvPr>
          <p:cNvSpPr/>
          <p:nvPr/>
        </p:nvSpPr>
        <p:spPr>
          <a:xfrm>
            <a:off x="7644209" y="3145465"/>
            <a:ext cx="778668" cy="86526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06575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깊이">
  <a:themeElements>
    <a:clrScheme name="깊이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깊이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깊이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TM04033923[[fn=깊이]]</Template>
  <TotalTime>134</TotalTime>
  <Words>707</Words>
  <Application>Microsoft Office PowerPoint</Application>
  <PresentationFormat>와이드스크린</PresentationFormat>
  <Paragraphs>64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HY엽서L</vt:lpstr>
      <vt:lpstr>HY헤드라인M</vt:lpstr>
      <vt:lpstr>휴먼명조</vt:lpstr>
      <vt:lpstr>Arial</vt:lpstr>
      <vt:lpstr>Arial Black</vt:lpstr>
      <vt:lpstr>Corbel</vt:lpstr>
      <vt:lpstr>Wingdings</vt:lpstr>
      <vt:lpstr>깊이</vt:lpstr>
      <vt:lpstr>목원대학교 사회복지학과 자원봉사 교육</vt:lpstr>
      <vt:lpstr>목차 1.  자원봉사란 무엇인가? 2.  사회복지 전공 대학생의 자원봉사란? 3.  자원봉사자는 누구인가? 4. 자원봉사자는 어떻게  행동하는가? 5. 학과는 어떻게 관리하고 도울 것인가?</vt:lpstr>
      <vt:lpstr>1. 자원봉사란 무엇인가?</vt:lpstr>
      <vt:lpstr>2. 사회복지 전공 대학생의 자원봉사란?</vt:lpstr>
      <vt:lpstr>3. 자원봉사자는 누구인가</vt:lpstr>
      <vt:lpstr>4. 자원봉사자는 어떻게 행동하는가?</vt:lpstr>
      <vt:lpstr>4. 자원봉사자는 어떻게 행동하는가?</vt:lpstr>
      <vt:lpstr>5. 학과는 어떻게 관리하고 도울 것인가?</vt:lpstr>
      <vt:lpstr>복지는 ‘책 속에, 사람 속에 그리고 현장 속에’각각 존재한다.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목원대학교 사회복지학과 자원봉사 교육</dc:title>
  <dc:creator>Windows 사용자</dc:creator>
  <cp:lastModifiedBy>Windows 사용자</cp:lastModifiedBy>
  <cp:revision>17</cp:revision>
  <dcterms:created xsi:type="dcterms:W3CDTF">2020-09-13T19:04:39Z</dcterms:created>
  <dcterms:modified xsi:type="dcterms:W3CDTF">2020-09-13T21:20:14Z</dcterms:modified>
</cp:coreProperties>
</file>