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3" r:id="rId1"/>
    <p:sldMasterId id="2147483668" r:id="rId2"/>
  </p:sldMasterIdLst>
  <p:notesMasterIdLst>
    <p:notesMasterId r:id="rId44"/>
  </p:notesMasterIdLst>
  <p:handoutMasterIdLst>
    <p:handoutMasterId r:id="rId45"/>
  </p:handoutMasterIdLst>
  <p:sldIdLst>
    <p:sldId id="256" r:id="rId3"/>
    <p:sldId id="257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292" r:id="rId13"/>
    <p:sldId id="264" r:id="rId14"/>
    <p:sldId id="267" r:id="rId15"/>
    <p:sldId id="270" r:id="rId16"/>
    <p:sldId id="262" r:id="rId17"/>
    <p:sldId id="263" r:id="rId18"/>
    <p:sldId id="265" r:id="rId19"/>
    <p:sldId id="266" r:id="rId20"/>
    <p:sldId id="268" r:id="rId21"/>
    <p:sldId id="269" r:id="rId22"/>
    <p:sldId id="271" r:id="rId23"/>
    <p:sldId id="272" r:id="rId24"/>
    <p:sldId id="274" r:id="rId25"/>
    <p:sldId id="275" r:id="rId26"/>
    <p:sldId id="276" r:id="rId27"/>
    <p:sldId id="277" r:id="rId28"/>
    <p:sldId id="278" r:id="rId29"/>
    <p:sldId id="280" r:id="rId30"/>
    <p:sldId id="281" r:id="rId31"/>
    <p:sldId id="282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301" r:id="rId40"/>
    <p:sldId id="302" r:id="rId41"/>
    <p:sldId id="303" r:id="rId42"/>
    <p:sldId id="291" r:id="rId43"/>
  </p:sldIdLst>
  <p:sldSz cx="9144000" cy="6858000" type="screen4x3"/>
  <p:notesSz cx="9994900" cy="6864350"/>
  <p:embeddedFontLst>
    <p:embeddedFont>
      <p:font typeface="HY울릉도M" panose="02030600000101010101" pitchFamily="18" charset="-127"/>
      <p:regular r:id="rId46"/>
    </p:embeddedFont>
    <p:embeddedFont>
      <p:font typeface="아리따-돋움(TTF)-Medium" panose="02020603020101020101" pitchFamily="18" charset="-127"/>
      <p:regular r:id="rId47"/>
    </p:embeddedFont>
    <p:embeddedFont>
      <p:font typeface="맑은 고딕" panose="020B0503020000020004" pitchFamily="50" charset="-127"/>
      <p:regular r:id="rId48"/>
      <p:bold r:id="rId49"/>
    </p:embeddedFont>
    <p:embeddedFont>
      <p:font typeface="나눔고딕" panose="020D0604000000000000" pitchFamily="50" charset="-127"/>
      <p:regular r:id="rId50"/>
      <p:bold r:id="rId51"/>
    </p:embeddedFont>
    <p:embeddedFont>
      <p:font typeface="Calibri Light" panose="020F0302020204030204" pitchFamily="34" charset="0"/>
      <p:regular r:id="rId52"/>
      <p:italic r:id="rId53"/>
    </p:embeddedFont>
    <p:embeddedFont>
      <p:font typeface="나눔고딕 Light" panose="020D0904000000000000" pitchFamily="50" charset="-127"/>
      <p:regular r:id="rId54"/>
    </p:embeddedFont>
    <p:embeddedFont>
      <p:font typeface="아리따-돋움(TTF)-Bold" panose="02020603020101020101" pitchFamily="18" charset="-127"/>
      <p:regular r:id="rId55"/>
    </p:embeddedFont>
    <p:embeddedFont>
      <p:font typeface="Calibri" panose="020F0502020204030204" pitchFamily="34" charset="0"/>
      <p:regular r:id="rId56"/>
      <p:bold r:id="rId57"/>
      <p:italic r:id="rId58"/>
      <p:boldItalic r:id="rId5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B2B0"/>
    <a:srgbClr val="FF9966"/>
    <a:srgbClr val="F2F2F2"/>
    <a:srgbClr val="C9C9C9"/>
    <a:srgbClr val="7590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108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064"/>
    </p:cViewPr>
  </p:sorterViewPr>
  <p:notesViewPr>
    <p:cSldViewPr snapToGrid="0" showGuides="1">
      <p:cViewPr varScale="1">
        <p:scale>
          <a:sx n="64" d="100"/>
          <a:sy n="64" d="100"/>
        </p:scale>
        <p:origin x="2266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font" Target="fonts/font10.fntdata"/><Relationship Id="rId63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font" Target="fonts/font9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handoutMaster" Target="handoutMasters/handoutMaster1.xml"/><Relationship Id="rId53" Type="http://schemas.openxmlformats.org/officeDocument/2006/relationships/font" Target="fonts/font8.fntdata"/><Relationship Id="rId58" Type="http://schemas.openxmlformats.org/officeDocument/2006/relationships/font" Target="fonts/font13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4.fntdata"/><Relationship Id="rId57" Type="http://schemas.openxmlformats.org/officeDocument/2006/relationships/font" Target="fonts/font12.fntdata"/><Relationship Id="rId61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7.fntdata"/><Relationship Id="rId6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font" Target="fonts/font3.fntdata"/><Relationship Id="rId56" Type="http://schemas.openxmlformats.org/officeDocument/2006/relationships/font" Target="fonts/font11.fntdata"/><Relationship Id="rId8" Type="http://schemas.openxmlformats.org/officeDocument/2006/relationships/slide" Target="slides/slide6.xml"/><Relationship Id="rId51" Type="http://schemas.openxmlformats.org/officeDocument/2006/relationships/font" Target="fonts/font6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1.fntdata"/><Relationship Id="rId59" Type="http://schemas.openxmlformats.org/officeDocument/2006/relationships/font" Target="fonts/font1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31123" cy="344410"/>
          </a:xfrm>
          <a:prstGeom prst="rect">
            <a:avLst/>
          </a:prstGeom>
        </p:spPr>
        <p:txBody>
          <a:bodyPr vert="horz" lIns="92062" tIns="46031" rIns="92062" bIns="46031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661464" y="1"/>
            <a:ext cx="4331123" cy="344410"/>
          </a:xfrm>
          <a:prstGeom prst="rect">
            <a:avLst/>
          </a:prstGeom>
        </p:spPr>
        <p:txBody>
          <a:bodyPr vert="horz" lIns="92062" tIns="46031" rIns="92062" bIns="46031" rtlCol="0"/>
          <a:lstStyle>
            <a:lvl1pPr algn="r">
              <a:defRPr sz="1200"/>
            </a:lvl1pPr>
          </a:lstStyle>
          <a:p>
            <a:fld id="{5C1D1A72-E3A0-430D-8974-A064AEF30001}" type="datetimeFigureOut">
              <a:rPr lang="ko-KR" altLang="en-US" smtClean="0"/>
              <a:t>2017-03-03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6519941"/>
            <a:ext cx="4331123" cy="344409"/>
          </a:xfrm>
          <a:prstGeom prst="rect">
            <a:avLst/>
          </a:prstGeom>
        </p:spPr>
        <p:txBody>
          <a:bodyPr vert="horz" lIns="92062" tIns="46031" rIns="92062" bIns="46031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661464" y="6519941"/>
            <a:ext cx="4331123" cy="344409"/>
          </a:xfrm>
          <a:prstGeom prst="rect">
            <a:avLst/>
          </a:prstGeom>
        </p:spPr>
        <p:txBody>
          <a:bodyPr vert="horz" lIns="92062" tIns="46031" rIns="92062" bIns="46031" rtlCol="0" anchor="b"/>
          <a:lstStyle>
            <a:lvl1pPr algn="r">
              <a:defRPr sz="1200"/>
            </a:lvl1pPr>
          </a:lstStyle>
          <a:p>
            <a:fld id="{9B8F1BA9-6D33-4183-871B-2D17313BC12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39151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31123" cy="344410"/>
          </a:xfrm>
          <a:prstGeom prst="rect">
            <a:avLst/>
          </a:prstGeom>
        </p:spPr>
        <p:txBody>
          <a:bodyPr vert="horz" lIns="92062" tIns="46031" rIns="92062" bIns="46031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661464" y="1"/>
            <a:ext cx="4331123" cy="344410"/>
          </a:xfrm>
          <a:prstGeom prst="rect">
            <a:avLst/>
          </a:prstGeom>
        </p:spPr>
        <p:txBody>
          <a:bodyPr vert="horz" lIns="92062" tIns="46031" rIns="92062" bIns="46031" rtlCol="0"/>
          <a:lstStyle>
            <a:lvl1pPr algn="r">
              <a:defRPr sz="1200"/>
            </a:lvl1pPr>
          </a:lstStyle>
          <a:p>
            <a:fld id="{25E439D7-378E-4887-9F69-46813F8602C8}" type="datetimeFigureOut">
              <a:rPr lang="ko-KR" altLang="en-US" smtClean="0"/>
              <a:t>2017-03-03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454400" y="858838"/>
            <a:ext cx="3086100" cy="2316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62" tIns="46031" rIns="92062" bIns="46031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99490" y="3303469"/>
            <a:ext cx="7995920" cy="2702839"/>
          </a:xfrm>
          <a:prstGeom prst="rect">
            <a:avLst/>
          </a:prstGeom>
        </p:spPr>
        <p:txBody>
          <a:bodyPr vert="horz" lIns="92062" tIns="46031" rIns="92062" bIns="46031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519941"/>
            <a:ext cx="4331123" cy="344409"/>
          </a:xfrm>
          <a:prstGeom prst="rect">
            <a:avLst/>
          </a:prstGeom>
        </p:spPr>
        <p:txBody>
          <a:bodyPr vert="horz" lIns="92062" tIns="46031" rIns="92062" bIns="46031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661464" y="6519941"/>
            <a:ext cx="4331123" cy="344409"/>
          </a:xfrm>
          <a:prstGeom prst="rect">
            <a:avLst/>
          </a:prstGeom>
        </p:spPr>
        <p:txBody>
          <a:bodyPr vert="horz" lIns="92062" tIns="46031" rIns="92062" bIns="46031" rtlCol="0" anchor="b"/>
          <a:lstStyle>
            <a:lvl1pPr algn="r">
              <a:defRPr sz="1200"/>
            </a:lvl1pPr>
          </a:lstStyle>
          <a:p>
            <a:fld id="{FC2181C2-2A5C-4E7B-A892-13EEBE3955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659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252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261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006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카탈로그 스타일 표지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 userDrawn="1"/>
        </p:nvSpPr>
        <p:spPr>
          <a:xfrm>
            <a:off x="3" y="1882175"/>
            <a:ext cx="5651897" cy="3093657"/>
          </a:xfrm>
          <a:prstGeom prst="rect">
            <a:avLst/>
          </a:prstGeom>
          <a:solidFill>
            <a:srgbClr val="DAB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/>
          </a:p>
        </p:txBody>
      </p:sp>
      <p:sp>
        <p:nvSpPr>
          <p:cNvPr id="4" name="다이아몬드 3"/>
          <p:cNvSpPr/>
          <p:nvPr userDrawn="1"/>
        </p:nvSpPr>
        <p:spPr>
          <a:xfrm>
            <a:off x="3972549" y="2641813"/>
            <a:ext cx="1180786" cy="1574381"/>
          </a:xfrm>
          <a:prstGeom prst="diamond">
            <a:avLst/>
          </a:prstGeom>
          <a:noFill/>
          <a:ln w="571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5" name="다이아몬드 4"/>
          <p:cNvSpPr/>
          <p:nvPr userDrawn="1"/>
        </p:nvSpPr>
        <p:spPr>
          <a:xfrm>
            <a:off x="4787503" y="2276478"/>
            <a:ext cx="1728788" cy="2305051"/>
          </a:xfrm>
          <a:prstGeom prst="diamond">
            <a:avLst/>
          </a:prstGeom>
          <a:noFill/>
          <a:ln w="571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6" name="다이아몬드 5"/>
          <p:cNvSpPr/>
          <p:nvPr userDrawn="1"/>
        </p:nvSpPr>
        <p:spPr>
          <a:xfrm>
            <a:off x="3805710" y="2641813"/>
            <a:ext cx="1180786" cy="1574381"/>
          </a:xfrm>
          <a:prstGeom prst="diamond">
            <a:avLst/>
          </a:prstGeom>
          <a:noFill/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12" name="텍스트 개체 틀 11"/>
          <p:cNvSpPr>
            <a:spLocks noGrp="1"/>
          </p:cNvSpPr>
          <p:nvPr>
            <p:ph type="body" sz="quarter" idx="10" hasCustomPrompt="1"/>
          </p:nvPr>
        </p:nvSpPr>
        <p:spPr>
          <a:xfrm>
            <a:off x="5706666" y="4184655"/>
            <a:ext cx="2522934" cy="279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ko-KR" altLang="en-US" sz="1350" dirty="0">
                <a:ln>
                  <a:solidFill>
                    <a:schemeClr val="bg2">
                      <a:lumMod val="25000"/>
                      <a:alpha val="30000"/>
                    </a:schemeClr>
                  </a:solidFill>
                </a:ln>
                <a:solidFill>
                  <a:schemeClr val="bg2">
                    <a:lumMod val="25000"/>
                    <a:alpha val="90000"/>
                  </a:schemeClr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defRPr>
            </a:lvl1pPr>
          </a:lstStyle>
          <a:p>
            <a:pPr marL="0" lvl="0"/>
            <a:r>
              <a:rPr lang="ko-KR" altLang="en-US" dirty="0" err="1"/>
              <a:t>리까망의</a:t>
            </a:r>
            <a:r>
              <a:rPr lang="ko-KR" altLang="en-US" dirty="0"/>
              <a:t> </a:t>
            </a:r>
            <a:r>
              <a:rPr lang="en-US" altLang="ko-KR" dirty="0"/>
              <a:t>POWERPOINT</a:t>
            </a:r>
            <a:endParaRPr lang="ko-KR" altLang="en-US" dirty="0"/>
          </a:p>
        </p:txBody>
      </p:sp>
      <p:sp>
        <p:nvSpPr>
          <p:cNvPr id="17" name="텍스트 개체 틀 16"/>
          <p:cNvSpPr>
            <a:spLocks noGrp="1"/>
          </p:cNvSpPr>
          <p:nvPr>
            <p:ph type="body" sz="quarter" idx="12" hasCustomPrompt="1"/>
          </p:nvPr>
        </p:nvSpPr>
        <p:spPr>
          <a:xfrm>
            <a:off x="5651899" y="2816229"/>
            <a:ext cx="3168253" cy="612775"/>
          </a:xfrm>
          <a:prstGeom prst="rect">
            <a:avLst/>
          </a:prstGeom>
        </p:spPr>
        <p:txBody>
          <a:bodyPr anchor="ctr"/>
          <a:lstStyle>
            <a:lvl1pPr marL="0" indent="0" algn="l" defTabSz="685783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lang="ko-KR" altLang="en-US" sz="3308" kern="1200" spc="-113" dirty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  <a:cs typeface="+mn-cs"/>
              </a:defRPr>
            </a:lvl1pPr>
          </a:lstStyle>
          <a:p>
            <a:pPr lvl="0"/>
            <a:r>
              <a:rPr lang="en-US" altLang="ko-KR" dirty="0"/>
              <a:t>CATALOG</a:t>
            </a:r>
            <a:endParaRPr lang="ko-KR" altLang="en-US" dirty="0"/>
          </a:p>
        </p:txBody>
      </p:sp>
      <p:sp>
        <p:nvSpPr>
          <p:cNvPr id="19" name="텍스트 개체 틀 18"/>
          <p:cNvSpPr>
            <a:spLocks noGrp="1"/>
          </p:cNvSpPr>
          <p:nvPr>
            <p:ph type="body" sz="quarter" idx="13" hasCustomPrompt="1"/>
          </p:nvPr>
        </p:nvSpPr>
        <p:spPr>
          <a:xfrm>
            <a:off x="5651898" y="3429005"/>
            <a:ext cx="3176588" cy="61277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308">
                <a:ln>
                  <a:solidFill>
                    <a:srgbClr val="7590CD">
                      <a:alpha val="30000"/>
                    </a:srgbClr>
                  </a:solidFill>
                </a:ln>
                <a:solidFill>
                  <a:srgbClr val="7590CD"/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defRPr>
            </a:lvl1pPr>
          </a:lstStyle>
          <a:p>
            <a:pPr lvl="0"/>
            <a:r>
              <a:rPr lang="en-US" altLang="ko-KR" dirty="0"/>
              <a:t>PPT</a:t>
            </a:r>
            <a:r>
              <a:rPr lang="ko-KR" altLang="en-US" dirty="0"/>
              <a:t> </a:t>
            </a:r>
            <a:r>
              <a:rPr lang="en-US" altLang="ko-KR" dirty="0"/>
              <a:t>TEMPLATE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9638945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카탈로그 스타일 목차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 userDrawn="1"/>
        </p:nvGrpSpPr>
        <p:grpSpPr>
          <a:xfrm>
            <a:off x="1331121" y="549275"/>
            <a:ext cx="6481763" cy="5759450"/>
            <a:chOff x="1774825" y="549275"/>
            <a:chExt cx="8642350" cy="5759450"/>
          </a:xfrm>
        </p:grpSpPr>
        <p:sp>
          <p:nvSpPr>
            <p:cNvPr id="3" name="1/2 액자 2"/>
            <p:cNvSpPr/>
            <p:nvPr userDrawn="1"/>
          </p:nvSpPr>
          <p:spPr>
            <a:xfrm>
              <a:off x="1774825" y="549275"/>
              <a:ext cx="1463040" cy="2159000"/>
            </a:xfrm>
            <a:prstGeom prst="halfFrame">
              <a:avLst>
                <a:gd name="adj1" fmla="val 6616"/>
                <a:gd name="adj2" fmla="val 7167"/>
              </a:avLst>
            </a:prstGeom>
            <a:solidFill>
              <a:srgbClr val="DAB2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4" name="1/2 액자 3"/>
            <p:cNvSpPr/>
            <p:nvPr userDrawn="1"/>
          </p:nvSpPr>
          <p:spPr>
            <a:xfrm flipH="1">
              <a:off x="8954135" y="549275"/>
              <a:ext cx="1463040" cy="2159000"/>
            </a:xfrm>
            <a:prstGeom prst="halfFrame">
              <a:avLst>
                <a:gd name="adj1" fmla="val 6616"/>
                <a:gd name="adj2" fmla="val 7167"/>
              </a:avLst>
            </a:prstGeom>
            <a:solidFill>
              <a:srgbClr val="DAB2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5" name="1/2 액자 4"/>
            <p:cNvSpPr/>
            <p:nvPr userDrawn="1"/>
          </p:nvSpPr>
          <p:spPr>
            <a:xfrm flipV="1">
              <a:off x="1774825" y="4149725"/>
              <a:ext cx="1463040" cy="2159000"/>
            </a:xfrm>
            <a:prstGeom prst="halfFrame">
              <a:avLst>
                <a:gd name="adj1" fmla="val 6616"/>
                <a:gd name="adj2" fmla="val 7167"/>
              </a:avLst>
            </a:prstGeom>
            <a:solidFill>
              <a:srgbClr val="DAB2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6" name="1/2 액자 5"/>
            <p:cNvSpPr/>
            <p:nvPr userDrawn="1"/>
          </p:nvSpPr>
          <p:spPr>
            <a:xfrm flipH="1" flipV="1">
              <a:off x="8954135" y="4149725"/>
              <a:ext cx="1463040" cy="2159000"/>
            </a:xfrm>
            <a:prstGeom prst="halfFrame">
              <a:avLst>
                <a:gd name="adj1" fmla="val 6616"/>
                <a:gd name="adj2" fmla="val 7167"/>
              </a:avLst>
            </a:prstGeom>
            <a:solidFill>
              <a:srgbClr val="DAB2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solidFill>
                  <a:schemeClr val="tx1"/>
                </a:solidFill>
              </a:endParaRPr>
            </a:p>
          </p:txBody>
        </p:sp>
      </p:grpSp>
      <p:sp>
        <p:nvSpPr>
          <p:cNvPr id="8" name="제목 7"/>
          <p:cNvSpPr>
            <a:spLocks noGrp="1"/>
          </p:cNvSpPr>
          <p:nvPr>
            <p:ph type="title" hasCustomPrompt="1"/>
          </p:nvPr>
        </p:nvSpPr>
        <p:spPr>
          <a:xfrm>
            <a:off x="2238937" y="836618"/>
            <a:ext cx="4666130" cy="720725"/>
          </a:xfrm>
          <a:prstGeom prst="rect">
            <a:avLst/>
          </a:prstGeom>
        </p:spPr>
        <p:txBody>
          <a:bodyPr anchor="ctr"/>
          <a:lstStyle>
            <a:lvl1pPr algn="ctr">
              <a:defRPr sz="3308">
                <a:ln>
                  <a:solidFill>
                    <a:srgbClr val="7590CD">
                      <a:alpha val="30000"/>
                    </a:srgbClr>
                  </a:solidFill>
                </a:ln>
                <a:solidFill>
                  <a:srgbClr val="7590CD"/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defRPr>
            </a:lvl1pPr>
          </a:lstStyle>
          <a:p>
            <a:r>
              <a:rPr lang="en-US" altLang="ko-KR" dirty="0"/>
              <a:t>CONTENTS</a:t>
            </a:r>
            <a:endParaRPr lang="ko-KR" altLang="en-US" dirty="0"/>
          </a:p>
        </p:txBody>
      </p:sp>
      <p:sp>
        <p:nvSpPr>
          <p:cNvPr id="10" name="텍스트 개체 틀 9"/>
          <p:cNvSpPr>
            <a:spLocks noGrp="1"/>
          </p:cNvSpPr>
          <p:nvPr>
            <p:ph type="body" sz="quarter" idx="10" hasCustomPrompt="1"/>
          </p:nvPr>
        </p:nvSpPr>
        <p:spPr>
          <a:xfrm>
            <a:off x="2951562" y="1916118"/>
            <a:ext cx="540544" cy="43338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725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</a:defRPr>
            </a:lvl1pPr>
          </a:lstStyle>
          <a:p>
            <a:pPr lvl="0"/>
            <a:r>
              <a:rPr lang="en-US" altLang="ko-KR" dirty="0"/>
              <a:t>001</a:t>
            </a:r>
            <a:endParaRPr lang="ko-KR" altLang="en-US" dirty="0"/>
          </a:p>
        </p:txBody>
      </p:sp>
      <p:sp>
        <p:nvSpPr>
          <p:cNvPr id="12" name="텍스트 개체 틀 11"/>
          <p:cNvSpPr>
            <a:spLocks noGrp="1"/>
          </p:cNvSpPr>
          <p:nvPr>
            <p:ph type="body" sz="quarter" idx="11" hasCustomPrompt="1"/>
          </p:nvPr>
        </p:nvSpPr>
        <p:spPr>
          <a:xfrm>
            <a:off x="3492106" y="1916118"/>
            <a:ext cx="2349103" cy="43338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725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</a:defRPr>
            </a:lvl1pPr>
          </a:lstStyle>
          <a:p>
            <a:pPr lvl="0"/>
            <a:r>
              <a:rPr lang="ko-KR" altLang="en-US" dirty="0"/>
              <a:t>목차를 입력하세요</a:t>
            </a:r>
          </a:p>
        </p:txBody>
      </p:sp>
      <p:sp>
        <p:nvSpPr>
          <p:cNvPr id="9" name="텍스트 개체 틀 8"/>
          <p:cNvSpPr>
            <a:spLocks noGrp="1"/>
          </p:cNvSpPr>
          <p:nvPr>
            <p:ph type="body" sz="quarter" idx="12" hasCustomPrompt="1"/>
          </p:nvPr>
        </p:nvSpPr>
        <p:spPr>
          <a:xfrm>
            <a:off x="2951562" y="3357563"/>
            <a:ext cx="540544" cy="4318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725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</a:defRPr>
            </a:lvl1pPr>
          </a:lstStyle>
          <a:p>
            <a:pPr lvl="0"/>
            <a:r>
              <a:rPr lang="en-US" altLang="ko-KR" dirty="0"/>
              <a:t>002</a:t>
            </a:r>
            <a:endParaRPr lang="ko-KR" altLang="en-US" dirty="0"/>
          </a:p>
        </p:txBody>
      </p:sp>
      <p:sp>
        <p:nvSpPr>
          <p:cNvPr id="13" name="텍스트 개체 틀 8"/>
          <p:cNvSpPr>
            <a:spLocks noGrp="1"/>
          </p:cNvSpPr>
          <p:nvPr>
            <p:ph type="body" sz="quarter" idx="13" hasCustomPrompt="1"/>
          </p:nvPr>
        </p:nvSpPr>
        <p:spPr>
          <a:xfrm>
            <a:off x="3492106" y="3357563"/>
            <a:ext cx="2349103" cy="4318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725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</a:defRPr>
            </a:lvl1pPr>
          </a:lstStyle>
          <a:p>
            <a:pPr lvl="0"/>
            <a:r>
              <a:rPr lang="ko-KR" altLang="en-US" dirty="0"/>
              <a:t>목차를 입력하세요</a:t>
            </a:r>
          </a:p>
        </p:txBody>
      </p:sp>
      <p:sp>
        <p:nvSpPr>
          <p:cNvPr id="14" name="텍스트 개체 틀 13"/>
          <p:cNvSpPr>
            <a:spLocks noGrp="1"/>
          </p:cNvSpPr>
          <p:nvPr>
            <p:ph type="body" sz="quarter" idx="14" hasCustomPrompt="1"/>
          </p:nvPr>
        </p:nvSpPr>
        <p:spPr>
          <a:xfrm>
            <a:off x="2951562" y="4760913"/>
            <a:ext cx="540544" cy="4318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725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</a:defRPr>
            </a:lvl1pPr>
          </a:lstStyle>
          <a:p>
            <a:pPr lvl="0"/>
            <a:r>
              <a:rPr lang="en-US" altLang="ko-KR" dirty="0"/>
              <a:t>003</a:t>
            </a:r>
            <a:endParaRPr lang="ko-KR" altLang="en-US" dirty="0"/>
          </a:p>
        </p:txBody>
      </p:sp>
      <p:sp>
        <p:nvSpPr>
          <p:cNvPr id="15" name="텍스트 개체 틀 13"/>
          <p:cNvSpPr>
            <a:spLocks noGrp="1"/>
          </p:cNvSpPr>
          <p:nvPr>
            <p:ph type="body" sz="quarter" idx="15" hasCustomPrompt="1"/>
          </p:nvPr>
        </p:nvSpPr>
        <p:spPr>
          <a:xfrm>
            <a:off x="3492106" y="4760913"/>
            <a:ext cx="2349103" cy="4318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725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</a:defRPr>
            </a:lvl1pPr>
          </a:lstStyle>
          <a:p>
            <a:pPr lvl="0"/>
            <a:r>
              <a:rPr lang="ko-KR" altLang="en-US" dirty="0"/>
              <a:t>목차를 입력하세요</a:t>
            </a:r>
          </a:p>
        </p:txBody>
      </p:sp>
      <p:sp>
        <p:nvSpPr>
          <p:cNvPr id="17" name="텍스트 개체 틀 16"/>
          <p:cNvSpPr>
            <a:spLocks noGrp="1"/>
          </p:cNvSpPr>
          <p:nvPr>
            <p:ph type="body" sz="quarter" idx="16" hasCustomPrompt="1"/>
          </p:nvPr>
        </p:nvSpPr>
        <p:spPr>
          <a:xfrm>
            <a:off x="3492104" y="2368761"/>
            <a:ext cx="3299529" cy="9888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ln>
                  <a:solidFill>
                    <a:schemeClr val="tx1">
                      <a:lumMod val="65000"/>
                      <a:lumOff val="35000"/>
                      <a:alpha val="30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defRPr>
            </a:lvl1pPr>
          </a:lstStyle>
          <a:p>
            <a:pPr lvl="0"/>
            <a:r>
              <a:rPr lang="en-US" altLang="ko-KR" dirty="0"/>
              <a:t>Lorem ipsum dolor sit </a:t>
            </a:r>
            <a:r>
              <a:rPr lang="en-US" altLang="ko-KR" dirty="0" err="1"/>
              <a:t>amet,consectetur</a:t>
            </a:r>
            <a:r>
              <a:rPr lang="en-US" altLang="ko-KR" dirty="0"/>
              <a:t> </a:t>
            </a:r>
            <a:r>
              <a:rPr lang="en-US" altLang="ko-KR" dirty="0" err="1"/>
              <a:t>adipiscing</a:t>
            </a:r>
            <a:r>
              <a:rPr lang="en-US" altLang="ko-KR" dirty="0"/>
              <a:t> </a:t>
            </a:r>
            <a:r>
              <a:rPr lang="en-US" altLang="ko-KR" dirty="0" err="1"/>
              <a:t>elit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18" name="텍스트 개체 틀 16"/>
          <p:cNvSpPr>
            <a:spLocks noGrp="1"/>
          </p:cNvSpPr>
          <p:nvPr>
            <p:ph type="body" sz="quarter" idx="17" hasCustomPrompt="1"/>
          </p:nvPr>
        </p:nvSpPr>
        <p:spPr>
          <a:xfrm>
            <a:off x="3492104" y="3808623"/>
            <a:ext cx="3299529" cy="9522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ln>
                  <a:solidFill>
                    <a:schemeClr val="tx1">
                      <a:lumMod val="65000"/>
                      <a:lumOff val="35000"/>
                      <a:alpha val="30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defRPr>
            </a:lvl1pPr>
          </a:lstStyle>
          <a:p>
            <a:pPr lvl="0"/>
            <a:r>
              <a:rPr lang="en-US" altLang="ko-KR" dirty="0"/>
              <a:t>Lorem ipsum dolor sit </a:t>
            </a:r>
            <a:r>
              <a:rPr lang="en-US" altLang="ko-KR" dirty="0" err="1"/>
              <a:t>amet,consectetur</a:t>
            </a:r>
            <a:r>
              <a:rPr lang="en-US" altLang="ko-KR" dirty="0"/>
              <a:t> </a:t>
            </a:r>
            <a:r>
              <a:rPr lang="en-US" altLang="ko-KR" dirty="0" err="1"/>
              <a:t>adipiscing</a:t>
            </a:r>
            <a:r>
              <a:rPr lang="en-US" altLang="ko-KR" dirty="0"/>
              <a:t> </a:t>
            </a:r>
            <a:r>
              <a:rPr lang="en-US" altLang="ko-KR" dirty="0" err="1"/>
              <a:t>elit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19" name="텍스트 개체 틀 16"/>
          <p:cNvSpPr>
            <a:spLocks noGrp="1"/>
          </p:cNvSpPr>
          <p:nvPr>
            <p:ph type="body" sz="quarter" idx="18" hasCustomPrompt="1"/>
          </p:nvPr>
        </p:nvSpPr>
        <p:spPr>
          <a:xfrm>
            <a:off x="3492104" y="5206494"/>
            <a:ext cx="3299529" cy="1008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ln>
                  <a:solidFill>
                    <a:schemeClr val="tx1">
                      <a:lumMod val="65000"/>
                      <a:lumOff val="35000"/>
                      <a:alpha val="30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defRPr>
            </a:lvl1pPr>
          </a:lstStyle>
          <a:p>
            <a:pPr lvl="0"/>
            <a:r>
              <a:rPr lang="en-US" altLang="ko-KR" dirty="0"/>
              <a:t>Lorem ipsum dolor sit </a:t>
            </a:r>
            <a:r>
              <a:rPr lang="en-US" altLang="ko-KR" dirty="0" err="1"/>
              <a:t>amet,consectetur</a:t>
            </a:r>
            <a:r>
              <a:rPr lang="en-US" altLang="ko-KR" dirty="0"/>
              <a:t> </a:t>
            </a:r>
            <a:r>
              <a:rPr lang="en-US" altLang="ko-KR" dirty="0" err="1"/>
              <a:t>adipiscing</a:t>
            </a:r>
            <a:r>
              <a:rPr lang="en-US" altLang="ko-KR" dirty="0"/>
              <a:t> </a:t>
            </a:r>
            <a:r>
              <a:rPr lang="en-US" altLang="ko-KR" dirty="0" err="1"/>
              <a:t>elit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2020725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카탈로그 스타일 본문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 userDrawn="1"/>
        </p:nvSpPr>
        <p:spPr>
          <a:xfrm>
            <a:off x="0" y="5"/>
            <a:ext cx="249382" cy="1700213"/>
          </a:xfrm>
          <a:prstGeom prst="rect">
            <a:avLst/>
          </a:prstGeom>
          <a:solidFill>
            <a:srgbClr val="DAB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/>
          </a:p>
        </p:txBody>
      </p:sp>
      <p:sp>
        <p:nvSpPr>
          <p:cNvPr id="4" name="텍스트 개체 틀 8"/>
          <p:cNvSpPr>
            <a:spLocks noGrp="1"/>
          </p:cNvSpPr>
          <p:nvPr>
            <p:ph type="body" sz="quarter" idx="10" hasCustomPrompt="1"/>
          </p:nvPr>
        </p:nvSpPr>
        <p:spPr>
          <a:xfrm>
            <a:off x="596623" y="635672"/>
            <a:ext cx="1145954" cy="47581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60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pPr lvl="0"/>
            <a:r>
              <a:rPr lang="en-US" altLang="ko-KR" dirty="0"/>
              <a:t>001</a:t>
            </a:r>
            <a:endParaRPr lang="ko-KR" altLang="en-US" dirty="0"/>
          </a:p>
        </p:txBody>
      </p:sp>
      <p:sp>
        <p:nvSpPr>
          <p:cNvPr id="5" name="제목 5"/>
          <p:cNvSpPr>
            <a:spLocks noGrp="1"/>
          </p:cNvSpPr>
          <p:nvPr>
            <p:ph type="title" hasCustomPrompt="1"/>
          </p:nvPr>
        </p:nvSpPr>
        <p:spPr>
          <a:xfrm>
            <a:off x="1742576" y="633516"/>
            <a:ext cx="5890124" cy="480131"/>
          </a:xfrm>
          <a:prstGeom prst="rect">
            <a:avLst/>
          </a:prstGeom>
        </p:spPr>
        <p:txBody>
          <a:bodyPr anchor="ctr"/>
          <a:lstStyle>
            <a:lvl1pPr algn="l">
              <a:defRPr sz="3600" baseline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r>
              <a:rPr lang="ko-KR" altLang="en-US" dirty="0"/>
              <a:t>제목을 입력하세요</a:t>
            </a:r>
          </a:p>
        </p:txBody>
      </p:sp>
      <p:sp>
        <p:nvSpPr>
          <p:cNvPr id="6" name="텍스트 개체 틀 11"/>
          <p:cNvSpPr>
            <a:spLocks noGrp="1"/>
          </p:cNvSpPr>
          <p:nvPr>
            <p:ph type="body" sz="quarter" idx="11" hasCustomPrompt="1"/>
          </p:nvPr>
        </p:nvSpPr>
        <p:spPr>
          <a:xfrm>
            <a:off x="1413484" y="1177596"/>
            <a:ext cx="3158516" cy="21907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 baseline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defRPr>
            </a:lvl1pPr>
          </a:lstStyle>
          <a:p>
            <a:pPr lvl="0"/>
            <a:r>
              <a:rPr lang="en-US" altLang="ko-KR" dirty="0"/>
              <a:t>Lorem ipsum dolor sit </a:t>
            </a:r>
            <a:r>
              <a:rPr lang="en-US" altLang="ko-KR" dirty="0" err="1"/>
              <a:t>amet</a:t>
            </a:r>
            <a:endParaRPr lang="ko-KR" altLang="en-US" dirty="0"/>
          </a:p>
        </p:txBody>
      </p:sp>
      <p:cxnSp>
        <p:nvCxnSpPr>
          <p:cNvPr id="7" name="직선 연결선 6"/>
          <p:cNvCxnSpPr/>
          <p:nvPr userDrawn="1"/>
        </p:nvCxnSpPr>
        <p:spPr>
          <a:xfrm>
            <a:off x="1331119" y="720288"/>
            <a:ext cx="0" cy="307236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텍스트 개체 틀 3"/>
          <p:cNvSpPr>
            <a:spLocks noGrp="1"/>
          </p:cNvSpPr>
          <p:nvPr>
            <p:ph type="body" sz="quarter" idx="12" hasCustomPrompt="1"/>
          </p:nvPr>
        </p:nvSpPr>
        <p:spPr>
          <a:xfrm>
            <a:off x="596624" y="354254"/>
            <a:ext cx="3480077" cy="21531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 baseline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pPr lvl="0"/>
            <a:r>
              <a:rPr lang="ko-KR" altLang="en-US" dirty="0" err="1"/>
              <a:t>리까망의</a:t>
            </a:r>
            <a:r>
              <a:rPr lang="ko-KR" altLang="en-US" dirty="0"/>
              <a:t> 파워포인트</a:t>
            </a:r>
          </a:p>
        </p:txBody>
      </p:sp>
      <p:sp>
        <p:nvSpPr>
          <p:cNvPr id="49" name="자유형: 도형 48"/>
          <p:cNvSpPr/>
          <p:nvPr userDrawn="1"/>
        </p:nvSpPr>
        <p:spPr>
          <a:xfrm>
            <a:off x="4842274" y="1573768"/>
            <a:ext cx="3181964" cy="91520"/>
          </a:xfrm>
          <a:custGeom>
            <a:avLst/>
            <a:gdLst>
              <a:gd name="connsiteX0" fmla="*/ 4148524 w 4148524"/>
              <a:gd name="connsiteY0" fmla="*/ 0 h 91520"/>
              <a:gd name="connsiteX1" fmla="*/ 4114246 w 4148524"/>
              <a:gd name="connsiteY1" fmla="*/ 91520 h 91520"/>
              <a:gd name="connsiteX2" fmla="*/ 0 w 4148524"/>
              <a:gd name="connsiteY2" fmla="*/ 91520 h 91520"/>
              <a:gd name="connsiteX3" fmla="*/ 34279 w 4148524"/>
              <a:gd name="connsiteY3" fmla="*/ 0 h 9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48524" h="91520">
                <a:moveTo>
                  <a:pt x="4148524" y="0"/>
                </a:moveTo>
                <a:lnTo>
                  <a:pt x="4114246" y="91520"/>
                </a:lnTo>
                <a:lnTo>
                  <a:pt x="0" y="91520"/>
                </a:lnTo>
                <a:lnTo>
                  <a:pt x="34279" y="0"/>
                </a:lnTo>
                <a:close/>
              </a:path>
            </a:pathLst>
          </a:custGeom>
          <a:solidFill>
            <a:srgbClr val="759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350"/>
          </a:p>
        </p:txBody>
      </p:sp>
    </p:spTree>
    <p:extLst>
      <p:ext uri="{BB962C8B-B14F-4D97-AF65-F5344CB8AC3E}">
        <p14:creationId xmlns:p14="http://schemas.microsoft.com/office/powerpoint/2010/main" val="98813973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8D76A-4EE9-440F-BF92-A9C27C78482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5E968-0972-4427-B307-E31CC39E265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3474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8D76A-4EE9-440F-BF92-A9C27C78482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5E968-0972-4427-B307-E31CC39E265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9799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8D76A-4EE9-440F-BF92-A9C27C78482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5E968-0972-4427-B307-E31CC39E265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690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8D76A-4EE9-440F-BF92-A9C27C78482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5E968-0972-4427-B307-E31CC39E265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0600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8D76A-4EE9-440F-BF92-A9C27C78482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5E968-0972-4427-B307-E31CC39E265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425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6786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8D76A-4EE9-440F-BF92-A9C27C78482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5E968-0972-4427-B307-E31CC39E265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7852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8D76A-4EE9-440F-BF92-A9C27C78482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5E968-0972-4427-B307-E31CC39E265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2265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8D76A-4EE9-440F-BF92-A9C27C78482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5E968-0972-4427-B307-E31CC39E265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781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8D76A-4EE9-440F-BF92-A9C27C78482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5E968-0972-4427-B307-E31CC39E265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304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8D76A-4EE9-440F-BF92-A9C27C78482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5E968-0972-4427-B307-E31CC39E265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4425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8D76A-4EE9-440F-BF92-A9C27C78482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5E968-0972-4427-B307-E31CC39E265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360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919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961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059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669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479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69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658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384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latinLnBrk="1"/>
            <a:fld id="{4EF8D76A-4EE9-440F-BF92-A9C27C78482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 latinLnBrk="1"/>
              <a:t>2017-03-03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latinLnBrk="1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latinLnBrk="1"/>
            <a:fld id="{8125E968-0972-4427-B307-E31CC39E265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 latinLnBrk="1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502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개체 틀 5"/>
          <p:cNvSpPr>
            <a:spLocks noGrp="1"/>
          </p:cNvSpPr>
          <p:nvPr>
            <p:ph type="body" sz="quarter" idx="10"/>
          </p:nvPr>
        </p:nvSpPr>
        <p:spPr>
          <a:xfrm>
            <a:off x="5706666" y="4254029"/>
            <a:ext cx="2522934" cy="279307"/>
          </a:xfrm>
        </p:spPr>
        <p:txBody>
          <a:bodyPr/>
          <a:lstStyle/>
          <a:p>
            <a:r>
              <a:rPr lang="ko-KR" altLang="en-US" dirty="0" smtClean="0"/>
              <a:t>목원대학교 신학대학원</a:t>
            </a:r>
            <a:endParaRPr lang="ko-KR" altLang="en-US" dirty="0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2"/>
          </p:nvPr>
        </p:nvSpPr>
        <p:spPr>
          <a:xfrm>
            <a:off x="5651901" y="2728947"/>
            <a:ext cx="3168253" cy="459581"/>
          </a:xfrm>
        </p:spPr>
        <p:txBody>
          <a:bodyPr>
            <a:normAutofit fontScale="92500" lnSpcReduction="20000"/>
          </a:bodyPr>
          <a:lstStyle/>
          <a:p>
            <a:r>
              <a:rPr lang="en-US" altLang="ko-KR" dirty="0"/>
              <a:t>2017</a:t>
            </a:r>
            <a:r>
              <a:rPr lang="ko-KR" altLang="en-US" dirty="0"/>
              <a:t>학년도 전기</a:t>
            </a:r>
          </a:p>
        </p:txBody>
      </p:sp>
      <p:sp>
        <p:nvSpPr>
          <p:cNvPr id="10" name="텍스트 개체 틀 9"/>
          <p:cNvSpPr>
            <a:spLocks noGrp="1"/>
          </p:cNvSpPr>
          <p:nvPr>
            <p:ph type="body" sz="quarter" idx="13"/>
          </p:nvPr>
        </p:nvSpPr>
        <p:spPr>
          <a:xfrm>
            <a:off x="5651900" y="3226378"/>
            <a:ext cx="3492103" cy="947207"/>
          </a:xfrm>
        </p:spPr>
        <p:txBody>
          <a:bodyPr>
            <a:normAutofit fontScale="92500" lnSpcReduction="20000"/>
          </a:bodyPr>
          <a:lstStyle/>
          <a:p>
            <a:r>
              <a:rPr lang="ko-KR" altLang="en-US" sz="3300" dirty="0" smtClean="0"/>
              <a:t>신</a:t>
            </a:r>
            <a:r>
              <a:rPr lang="en-US" altLang="ko-KR" sz="3300" dirty="0" smtClean="0"/>
              <a:t>(</a:t>
            </a:r>
            <a:r>
              <a:rPr lang="ko-KR" altLang="en-US" sz="3300" dirty="0" smtClean="0"/>
              <a:t>편</a:t>
            </a:r>
            <a:r>
              <a:rPr lang="en-US" altLang="ko-KR" sz="3300" dirty="0" smtClean="0"/>
              <a:t>)</a:t>
            </a:r>
            <a:r>
              <a:rPr lang="ko-KR" altLang="en-US" sz="3300" dirty="0" err="1" smtClean="0"/>
              <a:t>입생</a:t>
            </a:r>
            <a:endParaRPr lang="en-US" altLang="ko-KR" sz="3300" dirty="0"/>
          </a:p>
          <a:p>
            <a:r>
              <a:rPr lang="ko-KR" altLang="en-US" sz="3300" dirty="0"/>
              <a:t>오리엔테이션</a:t>
            </a:r>
          </a:p>
        </p:txBody>
      </p:sp>
    </p:spTree>
    <p:extLst>
      <p:ext uri="{BB962C8B-B14F-4D97-AF65-F5344CB8AC3E}">
        <p14:creationId xmlns:p14="http://schemas.microsoft.com/office/powerpoint/2010/main" val="160028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323528" y="1628800"/>
            <a:ext cx="2448272" cy="2880320"/>
          </a:xfrm>
          <a:prstGeom prst="rect">
            <a:avLst/>
          </a:prstGeom>
          <a:solidFill>
            <a:srgbClr val="82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latinLnBrk="1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6156176" y="1628800"/>
            <a:ext cx="2448272" cy="2880320"/>
          </a:xfrm>
          <a:prstGeom prst="rect">
            <a:avLst/>
          </a:prstGeom>
          <a:solidFill>
            <a:srgbClr val="82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latinLnBrk="1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0" y="201359"/>
            <a:ext cx="9144000" cy="288032"/>
          </a:xfrm>
          <a:prstGeom prst="rect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latinLnBrk="1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3275856" y="1628800"/>
            <a:ext cx="2448272" cy="2880320"/>
          </a:xfrm>
          <a:prstGeom prst="rect">
            <a:avLst/>
          </a:prstGeom>
          <a:solidFill>
            <a:srgbClr val="82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latinLnBrk="1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4" name="_x73269200" descr="EMB00000ab805c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69673"/>
            <a:ext cx="2736304" cy="723935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78076" y="4813530"/>
            <a:ext cx="24937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latinLnBrk="1"/>
            <a:r>
              <a:rPr lang="ko-KR" altLang="en-US" sz="2400" dirty="0" smtClean="0">
                <a:solidFill>
                  <a:srgbClr val="820000"/>
                </a:solidFill>
                <a:latin typeface="아리따-부리(OTF)-SemiBold" panose="02020603020101020101" pitchFamily="18" charset="-127"/>
                <a:ea typeface="아리따-부리(OTF)-SemiBold" panose="02020603020101020101" pitchFamily="18" charset="-127"/>
              </a:rPr>
              <a:t>박경식 교수님</a:t>
            </a:r>
          </a:p>
          <a:p>
            <a:pPr algn="ctr" defTabSz="914400" latinLnBrk="1"/>
            <a:r>
              <a:rPr lang="ko-KR" altLang="en-US" sz="2400" dirty="0" err="1" smtClean="0">
                <a:solidFill>
                  <a:srgbClr val="820000"/>
                </a:solidFill>
                <a:latin typeface="아리따-부리(OTF)-SemiBold" panose="02020603020101020101" pitchFamily="18" charset="-127"/>
                <a:ea typeface="아리따-부리(OTF)-SemiBold" panose="02020603020101020101" pitchFamily="18" charset="-127"/>
              </a:rPr>
              <a:t>구약학</a:t>
            </a:r>
            <a:endParaRPr lang="en-US" altLang="ko-KR" sz="2400" dirty="0" smtClean="0">
              <a:solidFill>
                <a:srgbClr val="820000"/>
              </a:solidFill>
              <a:latin typeface="아리따-부리(OTF)-SemiBold" panose="02020603020101020101" pitchFamily="18" charset="-127"/>
              <a:ea typeface="아리따-부리(OTF)-SemiBold" panose="02020603020101020101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49155" y="4813528"/>
            <a:ext cx="2607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latinLnBrk="1"/>
            <a:r>
              <a:rPr lang="ko-KR" altLang="en-US" sz="2400" dirty="0" err="1" smtClean="0">
                <a:solidFill>
                  <a:srgbClr val="820000"/>
                </a:solidFill>
                <a:latin typeface="아리따-부리(OTF)-SemiBold" panose="02020603020101020101" pitchFamily="18" charset="-127"/>
                <a:ea typeface="아리따-부리(OTF)-SemiBold" panose="02020603020101020101" pitchFamily="18" charset="-127"/>
              </a:rPr>
              <a:t>이효주</a:t>
            </a:r>
            <a:r>
              <a:rPr lang="ko-KR" altLang="en-US" sz="2400" dirty="0" smtClean="0">
                <a:solidFill>
                  <a:srgbClr val="820000"/>
                </a:solidFill>
                <a:latin typeface="아리따-부리(OTF)-SemiBold" panose="02020603020101020101" pitchFamily="18" charset="-127"/>
                <a:ea typeface="아리따-부리(OTF)-SemiBold" panose="02020603020101020101" pitchFamily="18" charset="-127"/>
              </a:rPr>
              <a:t> </a:t>
            </a:r>
            <a:r>
              <a:rPr lang="ko-KR" altLang="en-US" sz="2400" dirty="0">
                <a:solidFill>
                  <a:srgbClr val="820000"/>
                </a:solidFill>
                <a:latin typeface="아리따-부리(OTF)-SemiBold" panose="02020603020101020101" pitchFamily="18" charset="-127"/>
                <a:ea typeface="아리따-부리(OTF)-SemiBold" panose="02020603020101020101" pitchFamily="18" charset="-127"/>
              </a:rPr>
              <a:t>교수님</a:t>
            </a:r>
          </a:p>
          <a:p>
            <a:pPr algn="ctr" defTabSz="914400" latinLnBrk="1"/>
            <a:r>
              <a:rPr lang="ko-KR" altLang="en-US" sz="2400" dirty="0" smtClean="0">
                <a:solidFill>
                  <a:srgbClr val="820000"/>
                </a:solidFill>
                <a:latin typeface="아리따-부리(OTF)-SemiBold" panose="02020603020101020101" pitchFamily="18" charset="-127"/>
                <a:ea typeface="아리따-부리(OTF)-SemiBold" panose="02020603020101020101" pitchFamily="18" charset="-127"/>
              </a:rPr>
              <a:t>실천신학</a:t>
            </a:r>
            <a:endParaRPr lang="en-US" altLang="ko-KR" sz="2400" dirty="0">
              <a:solidFill>
                <a:srgbClr val="820000"/>
              </a:solidFill>
              <a:latin typeface="아리따-부리(OTF)-SemiBold" panose="02020603020101020101" pitchFamily="18" charset="-127"/>
              <a:ea typeface="아리따-부리(OTF)-SemiBold" panose="02020603020101020101" pitchFamily="18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49885" y="4813529"/>
            <a:ext cx="24742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latinLnBrk="1"/>
            <a:r>
              <a:rPr lang="ko-KR" altLang="en-US" sz="2400" dirty="0" err="1" smtClean="0">
                <a:solidFill>
                  <a:srgbClr val="820000"/>
                </a:solidFill>
                <a:latin typeface="아리따-부리(OTF)-SemiBold" panose="02020603020101020101" pitchFamily="18" charset="-127"/>
                <a:ea typeface="아리따-부리(OTF)-SemiBold" panose="02020603020101020101" pitchFamily="18" charset="-127"/>
              </a:rPr>
              <a:t>이긍재</a:t>
            </a:r>
            <a:r>
              <a:rPr lang="ko-KR" altLang="en-US" sz="2400" dirty="0" smtClean="0">
                <a:solidFill>
                  <a:srgbClr val="820000"/>
                </a:solidFill>
                <a:latin typeface="아리따-부리(OTF)-SemiBold" panose="02020603020101020101" pitchFamily="18" charset="-127"/>
                <a:ea typeface="아리따-부리(OTF)-SemiBold" panose="02020603020101020101" pitchFamily="18" charset="-127"/>
              </a:rPr>
              <a:t> </a:t>
            </a:r>
            <a:r>
              <a:rPr lang="ko-KR" altLang="en-US" sz="2400" dirty="0">
                <a:solidFill>
                  <a:srgbClr val="820000"/>
                </a:solidFill>
                <a:latin typeface="아리따-부리(OTF)-SemiBold" panose="02020603020101020101" pitchFamily="18" charset="-127"/>
                <a:ea typeface="아리따-부리(OTF)-SemiBold" panose="02020603020101020101" pitchFamily="18" charset="-127"/>
              </a:rPr>
              <a:t>교수님</a:t>
            </a:r>
          </a:p>
          <a:p>
            <a:pPr algn="ctr" defTabSz="914400" latinLnBrk="1"/>
            <a:r>
              <a:rPr lang="ko-KR" altLang="en-US" sz="2400" dirty="0" err="1" smtClean="0">
                <a:solidFill>
                  <a:srgbClr val="820000"/>
                </a:solidFill>
                <a:latin typeface="아리따-부리(OTF)-SemiBold" panose="02020603020101020101" pitchFamily="18" charset="-127"/>
                <a:ea typeface="아리따-부리(OTF)-SemiBold" panose="02020603020101020101" pitchFamily="18" charset="-127"/>
              </a:rPr>
              <a:t>구약학</a:t>
            </a:r>
            <a:endParaRPr lang="ko-KR" altLang="en-US" dirty="0">
              <a:solidFill>
                <a:srgbClr val="820000"/>
              </a:solidFill>
              <a:latin typeface="아리따-부리(OTF)-SemiBold" panose="02020603020101020101" pitchFamily="18" charset="-127"/>
              <a:ea typeface="아리따-부리(OTF)-SemiBold" panose="0202060302010102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/>
          <a:srcRect l="3572" t="2857" r="3572" b="2857"/>
          <a:stretch/>
        </p:blipFill>
        <p:spPr>
          <a:xfrm>
            <a:off x="539552" y="1789433"/>
            <a:ext cx="2016224" cy="2559054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4"/>
          <a:srcRect l="4769" t="4321"/>
          <a:stretch/>
        </p:blipFill>
        <p:spPr>
          <a:xfrm>
            <a:off x="6374246" y="1736314"/>
            <a:ext cx="2012131" cy="2612173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5"/>
          <a:srcRect l="6792" t="8995" r="5689" b="2807"/>
          <a:stretch/>
        </p:blipFill>
        <p:spPr>
          <a:xfrm>
            <a:off x="3478894" y="1808820"/>
            <a:ext cx="2016224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64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400" dirty="0" smtClean="0"/>
              <a:t>나</a:t>
            </a:r>
            <a:r>
              <a:rPr lang="en-US" altLang="ko-KR" sz="4400" dirty="0" smtClean="0"/>
              <a:t>. </a:t>
            </a:r>
            <a:r>
              <a:rPr lang="ko-KR" altLang="en-US" sz="4400" dirty="0" smtClean="0"/>
              <a:t>학사안내</a:t>
            </a:r>
            <a:endParaRPr lang="ko-KR" altLang="en-US" sz="4400" dirty="0"/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10"/>
          </p:nvPr>
        </p:nvSpPr>
        <p:spPr>
          <a:xfrm>
            <a:off x="2454729" y="2472466"/>
            <a:ext cx="999462" cy="325040"/>
          </a:xfrm>
        </p:spPr>
        <p:txBody>
          <a:bodyPr>
            <a:noAutofit/>
          </a:bodyPr>
          <a:lstStyle/>
          <a:p>
            <a:r>
              <a:rPr lang="en-US" altLang="ko-KR" sz="3200" dirty="0"/>
              <a:t>001</a:t>
            </a:r>
            <a:endParaRPr lang="ko-KR" altLang="en-US" sz="3200" dirty="0"/>
          </a:p>
        </p:txBody>
      </p:sp>
      <p:sp>
        <p:nvSpPr>
          <p:cNvPr id="17" name="텍스트 개체 틀 16"/>
          <p:cNvSpPr>
            <a:spLocks noGrp="1"/>
          </p:cNvSpPr>
          <p:nvPr>
            <p:ph type="body" sz="quarter" idx="11"/>
          </p:nvPr>
        </p:nvSpPr>
        <p:spPr>
          <a:xfrm>
            <a:off x="3454192" y="2472466"/>
            <a:ext cx="4157402" cy="325040"/>
          </a:xfrm>
        </p:spPr>
        <p:txBody>
          <a:bodyPr>
            <a:noAutofit/>
          </a:bodyPr>
          <a:lstStyle/>
          <a:p>
            <a:r>
              <a:rPr lang="ko-KR" altLang="en-US" sz="2800" dirty="0"/>
              <a:t>졸업이수학점 안내</a:t>
            </a:r>
          </a:p>
        </p:txBody>
      </p:sp>
      <p:sp>
        <p:nvSpPr>
          <p:cNvPr id="19" name="텍스트 개체 틀 18"/>
          <p:cNvSpPr>
            <a:spLocks noGrp="1"/>
          </p:cNvSpPr>
          <p:nvPr>
            <p:ph type="body" sz="quarter" idx="12"/>
          </p:nvPr>
        </p:nvSpPr>
        <p:spPr>
          <a:xfrm>
            <a:off x="2454729" y="3450795"/>
            <a:ext cx="999462" cy="323850"/>
          </a:xfrm>
        </p:spPr>
        <p:txBody>
          <a:bodyPr>
            <a:noAutofit/>
          </a:bodyPr>
          <a:lstStyle/>
          <a:p>
            <a:r>
              <a:rPr lang="en-US" altLang="ko-KR" sz="2800" dirty="0"/>
              <a:t>002</a:t>
            </a:r>
            <a:endParaRPr lang="ko-KR" altLang="en-US" sz="2800" dirty="0"/>
          </a:p>
        </p:txBody>
      </p:sp>
      <p:sp>
        <p:nvSpPr>
          <p:cNvPr id="21" name="텍스트 개체 틀 20"/>
          <p:cNvSpPr>
            <a:spLocks noGrp="1"/>
          </p:cNvSpPr>
          <p:nvPr>
            <p:ph type="body" sz="quarter" idx="13"/>
          </p:nvPr>
        </p:nvSpPr>
        <p:spPr>
          <a:xfrm>
            <a:off x="3454193" y="3450795"/>
            <a:ext cx="3450875" cy="323850"/>
          </a:xfrm>
        </p:spPr>
        <p:txBody>
          <a:bodyPr>
            <a:noAutofit/>
          </a:bodyPr>
          <a:lstStyle/>
          <a:p>
            <a:r>
              <a:rPr lang="ko-KR" altLang="en-US" sz="2800" dirty="0"/>
              <a:t>수강신청방법 안내</a:t>
            </a:r>
            <a:endParaRPr lang="en-US" altLang="ko-KR" sz="2800" dirty="0"/>
          </a:p>
        </p:txBody>
      </p:sp>
      <p:sp>
        <p:nvSpPr>
          <p:cNvPr id="23" name="텍스트 개체 틀 22"/>
          <p:cNvSpPr>
            <a:spLocks noGrp="1"/>
          </p:cNvSpPr>
          <p:nvPr>
            <p:ph type="body" sz="quarter" idx="14"/>
          </p:nvPr>
        </p:nvSpPr>
        <p:spPr>
          <a:xfrm>
            <a:off x="2454729" y="4430332"/>
            <a:ext cx="999462" cy="323850"/>
          </a:xfrm>
        </p:spPr>
        <p:txBody>
          <a:bodyPr>
            <a:noAutofit/>
          </a:bodyPr>
          <a:lstStyle/>
          <a:p>
            <a:r>
              <a:rPr lang="en-US" altLang="ko-KR" sz="3200" dirty="0"/>
              <a:t>003</a:t>
            </a:r>
            <a:endParaRPr lang="ko-KR" altLang="en-US" sz="3200" dirty="0"/>
          </a:p>
        </p:txBody>
      </p:sp>
      <p:sp>
        <p:nvSpPr>
          <p:cNvPr id="25" name="텍스트 개체 틀 24"/>
          <p:cNvSpPr>
            <a:spLocks noGrp="1"/>
          </p:cNvSpPr>
          <p:nvPr>
            <p:ph type="body" sz="quarter" idx="15"/>
          </p:nvPr>
        </p:nvSpPr>
        <p:spPr>
          <a:xfrm>
            <a:off x="3454191" y="4427935"/>
            <a:ext cx="3254596" cy="323850"/>
          </a:xfrm>
        </p:spPr>
        <p:txBody>
          <a:bodyPr>
            <a:noAutofit/>
          </a:bodyPr>
          <a:lstStyle/>
          <a:p>
            <a:r>
              <a:rPr lang="ko-KR" altLang="en-US" sz="2800" dirty="0"/>
              <a:t>장학금에 대한 안내</a:t>
            </a:r>
          </a:p>
        </p:txBody>
      </p:sp>
    </p:spTree>
    <p:extLst>
      <p:ext uri="{BB962C8B-B14F-4D97-AF65-F5344CB8AC3E}">
        <p14:creationId xmlns:p14="http://schemas.microsoft.com/office/powerpoint/2010/main" val="1986914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4"/>
          <p:cNvSpPr txBox="1">
            <a:spLocks noChangeArrowheads="1"/>
          </p:cNvSpPr>
          <p:nvPr/>
        </p:nvSpPr>
        <p:spPr>
          <a:xfrm>
            <a:off x="665560" y="1986875"/>
            <a:ext cx="8096700" cy="34563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ko-KR" altLang="en-US" sz="48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동일계</a:t>
            </a:r>
            <a:r>
              <a:rPr lang="ko-KR" altLang="en-US" sz="48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</a:t>
            </a:r>
            <a:r>
              <a:rPr lang="en-US" altLang="ko-KR" sz="48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: </a:t>
            </a:r>
            <a:r>
              <a:rPr lang="en-US" altLang="ko-KR" sz="48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Th.M. </a:t>
            </a:r>
            <a:r>
              <a:rPr lang="ko-KR" altLang="en-US" sz="48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과정 </a:t>
            </a:r>
            <a:r>
              <a:rPr lang="en-US" altLang="ko-KR" sz="48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(2</a:t>
            </a:r>
            <a:r>
              <a:rPr lang="ko-KR" altLang="en-US" sz="48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년</a:t>
            </a:r>
            <a:r>
              <a:rPr lang="en-US" altLang="ko-KR" sz="48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)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ko-KR" sz="900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ko-KR" altLang="en-US" sz="32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감리교계열의 신학과를 </a:t>
            </a:r>
            <a:r>
              <a:rPr lang="ko-KR" altLang="en-US" sz="3200" b="1" dirty="0" err="1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졸업한자</a:t>
            </a:r>
            <a:endParaRPr lang="en-US" altLang="ko-KR" sz="3200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ko-KR" sz="32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(</a:t>
            </a:r>
            <a:r>
              <a:rPr lang="ko-KR" altLang="en-US" sz="32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목원대</a:t>
            </a:r>
            <a:r>
              <a:rPr lang="en-US" altLang="ko-KR" sz="32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, </a:t>
            </a:r>
            <a:r>
              <a:rPr lang="ko-KR" altLang="en-US" sz="3200" b="1" dirty="0" err="1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협성대</a:t>
            </a:r>
            <a:r>
              <a:rPr lang="en-US" altLang="ko-KR" sz="32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, </a:t>
            </a:r>
            <a:r>
              <a:rPr lang="ko-KR" altLang="en-US" sz="3200" b="1" dirty="0" err="1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감신대</a:t>
            </a:r>
            <a:r>
              <a:rPr lang="en-US" altLang="ko-KR" sz="32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)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ko-KR" sz="3200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ko-KR" altLang="en-US" sz="48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비동일계</a:t>
            </a:r>
            <a:r>
              <a:rPr lang="ko-KR" altLang="en-US" sz="48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</a:t>
            </a:r>
            <a:r>
              <a:rPr lang="en-US" altLang="ko-KR" sz="48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: </a:t>
            </a:r>
            <a:r>
              <a:rPr lang="en-US" altLang="ko-KR" sz="48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M.Div. </a:t>
            </a:r>
            <a:r>
              <a:rPr lang="ko-KR" altLang="en-US" sz="48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과정 </a:t>
            </a:r>
            <a:r>
              <a:rPr lang="en-US" altLang="ko-KR" sz="48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(3</a:t>
            </a:r>
            <a:r>
              <a:rPr lang="ko-KR" altLang="en-US" sz="48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년</a:t>
            </a:r>
            <a:r>
              <a:rPr lang="en-US" altLang="ko-KR" sz="48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)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ko-KR" sz="900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ko-KR" altLang="en-US" sz="3200" b="1" dirty="0" err="1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타교단</a:t>
            </a:r>
            <a:r>
              <a:rPr lang="ko-KR" altLang="en-US" sz="32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신학과 및 </a:t>
            </a:r>
            <a:r>
              <a:rPr lang="ko-KR" altLang="en-US" sz="3200" b="1" dirty="0" err="1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일반계열</a:t>
            </a:r>
            <a:r>
              <a:rPr lang="ko-KR" altLang="en-US" sz="32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대학교를 </a:t>
            </a:r>
            <a:r>
              <a:rPr lang="ko-KR" altLang="en-US" sz="3200" b="1" dirty="0" err="1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졸업한자</a:t>
            </a:r>
            <a:endParaRPr lang="ko-KR" altLang="en-US" sz="3200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</p:txBody>
      </p:sp>
      <p:sp>
        <p:nvSpPr>
          <p:cNvPr id="22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630284" y="742066"/>
            <a:ext cx="1068893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r>
              <a:rPr lang="en-US" altLang="ko-KR" sz="2400" dirty="0" smtClean="0"/>
              <a:t>001-1</a:t>
            </a:r>
            <a:endParaRPr lang="ko-KR" altLang="en-US" sz="2400" dirty="0"/>
          </a:p>
        </p:txBody>
      </p:sp>
      <p:sp>
        <p:nvSpPr>
          <p:cNvPr id="23" name="제목 11"/>
          <p:cNvSpPr>
            <a:spLocks noGrp="1"/>
          </p:cNvSpPr>
          <p:nvPr>
            <p:ph type="title"/>
          </p:nvPr>
        </p:nvSpPr>
        <p:spPr>
          <a:xfrm>
            <a:off x="1699177" y="743434"/>
            <a:ext cx="4508225" cy="360098"/>
          </a:xfrm>
        </p:spPr>
        <p:txBody>
          <a:bodyPr>
            <a:normAutofit fontScale="90000"/>
          </a:bodyPr>
          <a:lstStyle/>
          <a:p>
            <a:r>
              <a:rPr lang="ko-KR" altLang="en-US" dirty="0" err="1" smtClean="0"/>
              <a:t>계열구분</a:t>
            </a:r>
            <a:r>
              <a:rPr lang="ko-KR" altLang="en-US" dirty="0" smtClean="0"/>
              <a:t> 안내</a:t>
            </a:r>
            <a:endParaRPr lang="ko-KR" altLang="en-US" dirty="0"/>
          </a:p>
        </p:txBody>
      </p:sp>
      <p:sp>
        <p:nvSpPr>
          <p:cNvPr id="24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631022" y="355600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신학대학원 </a:t>
            </a:r>
            <a:r>
              <a:rPr lang="en-US" altLang="ko-KR" sz="1600" dirty="0"/>
              <a:t>001 </a:t>
            </a:r>
            <a:r>
              <a:rPr lang="ko-KR" altLang="en-US" sz="1600" dirty="0"/>
              <a:t>졸업이수학점 안내</a:t>
            </a:r>
          </a:p>
        </p:txBody>
      </p:sp>
      <p:cxnSp>
        <p:nvCxnSpPr>
          <p:cNvPr id="25" name="직선 연결선 24"/>
          <p:cNvCxnSpPr/>
          <p:nvPr/>
        </p:nvCxnSpPr>
        <p:spPr>
          <a:xfrm>
            <a:off x="1665514" y="846161"/>
            <a:ext cx="0" cy="18004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2675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4"/>
          <p:cNvSpPr txBox="1">
            <a:spLocks noChangeArrowheads="1"/>
          </p:cNvSpPr>
          <p:nvPr/>
        </p:nvSpPr>
        <p:spPr>
          <a:xfrm>
            <a:off x="630284" y="2095131"/>
            <a:ext cx="7446916" cy="38275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ko-KR" sz="4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Th.M. </a:t>
            </a:r>
            <a:r>
              <a:rPr lang="ko-KR" altLang="en-US" sz="4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과정</a:t>
            </a:r>
            <a:r>
              <a:rPr lang="en-US" altLang="ko-KR" sz="4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(2</a:t>
            </a:r>
            <a:r>
              <a:rPr lang="ko-KR" altLang="en-US" sz="4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년</a:t>
            </a:r>
            <a:r>
              <a:rPr lang="en-US" altLang="ko-KR" sz="4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) </a:t>
            </a:r>
            <a:r>
              <a:rPr lang="ko-KR" altLang="en-US" sz="4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☞</a:t>
            </a:r>
            <a:r>
              <a:rPr lang="en-US" altLang="ko-KR" sz="4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</a:t>
            </a:r>
            <a:r>
              <a:rPr lang="ko-KR" altLang="en-US" sz="4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총 </a:t>
            </a:r>
            <a:r>
              <a:rPr lang="en-US" altLang="ko-KR" sz="4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44</a:t>
            </a:r>
            <a:r>
              <a:rPr lang="ko-KR" altLang="en-US" sz="4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학점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ko-KR" sz="900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ko-KR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  </a:t>
            </a:r>
            <a:r>
              <a:rPr lang="ko-KR" altLang="en-US" sz="3200" b="1" dirty="0" err="1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전공세미나</a:t>
            </a:r>
            <a:r>
              <a:rPr lang="ko-KR" altLang="en-US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</a:t>
            </a:r>
            <a:r>
              <a:rPr lang="en-US" altLang="ko-KR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24</a:t>
            </a:r>
            <a:r>
              <a:rPr lang="ko-KR" altLang="en-US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학점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ko-KR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+ </a:t>
            </a:r>
            <a:r>
              <a:rPr lang="ko-KR" altLang="en-US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논문 또는 논문대체전공과목 </a:t>
            </a:r>
            <a:r>
              <a:rPr lang="en-US" altLang="ko-KR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6</a:t>
            </a:r>
            <a:r>
              <a:rPr lang="ko-KR" altLang="en-US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학점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ko-KR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+ </a:t>
            </a:r>
            <a:r>
              <a:rPr lang="ko-KR" altLang="en-US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교단필수과목 </a:t>
            </a:r>
            <a:r>
              <a:rPr lang="en-US" altLang="ko-KR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14</a:t>
            </a:r>
            <a:r>
              <a:rPr lang="ko-KR" altLang="en-US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학점　　                  </a:t>
            </a:r>
            <a:endParaRPr lang="en-US" altLang="ko-KR" sz="3200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ko-KR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= </a:t>
            </a:r>
            <a:r>
              <a:rPr lang="en-US" altLang="ko-KR" sz="32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44</a:t>
            </a:r>
            <a:r>
              <a:rPr lang="ko-KR" altLang="en-US" sz="32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학점</a:t>
            </a:r>
          </a:p>
          <a:p>
            <a:pPr marL="0" indent="0">
              <a:spcBef>
                <a:spcPct val="0"/>
              </a:spcBef>
              <a:buNone/>
            </a:pPr>
            <a:r>
              <a:rPr lang="ko-KR" altLang="en-US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  </a:t>
            </a:r>
          </a:p>
        </p:txBody>
      </p:sp>
      <p:sp>
        <p:nvSpPr>
          <p:cNvPr id="14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630284" y="742066"/>
            <a:ext cx="1068893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r>
              <a:rPr lang="en-US" altLang="ko-KR" sz="2400" dirty="0" smtClean="0"/>
              <a:t>001-2</a:t>
            </a:r>
            <a:endParaRPr lang="ko-KR" altLang="en-US" sz="2400" dirty="0"/>
          </a:p>
        </p:txBody>
      </p:sp>
      <p:sp>
        <p:nvSpPr>
          <p:cNvPr id="16" name="제목 11"/>
          <p:cNvSpPr>
            <a:spLocks noGrp="1"/>
          </p:cNvSpPr>
          <p:nvPr>
            <p:ph type="title"/>
          </p:nvPr>
        </p:nvSpPr>
        <p:spPr>
          <a:xfrm>
            <a:off x="1699177" y="743434"/>
            <a:ext cx="5358571" cy="360098"/>
          </a:xfrm>
        </p:spPr>
        <p:txBody>
          <a:bodyPr>
            <a:normAutofit fontScale="90000"/>
          </a:bodyPr>
          <a:lstStyle/>
          <a:p>
            <a:r>
              <a:rPr lang="en-US" altLang="ko-KR" smtClean="0"/>
              <a:t>Th.M.</a:t>
            </a:r>
            <a:r>
              <a:rPr lang="ko-KR" altLang="en-US" dirty="0" err="1" smtClean="0"/>
              <a:t>이수학점에</a:t>
            </a:r>
            <a:r>
              <a:rPr lang="ko-KR" altLang="en-US" dirty="0" smtClean="0"/>
              <a:t> 대한 안내</a:t>
            </a:r>
            <a:endParaRPr lang="ko-KR" altLang="en-US" dirty="0"/>
          </a:p>
        </p:txBody>
      </p:sp>
      <p:sp>
        <p:nvSpPr>
          <p:cNvPr id="17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631022" y="355600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신학대학원 </a:t>
            </a:r>
            <a:r>
              <a:rPr lang="en-US" altLang="ko-KR" sz="1600" dirty="0"/>
              <a:t>001 </a:t>
            </a:r>
            <a:r>
              <a:rPr lang="ko-KR" altLang="en-US" sz="1600" dirty="0"/>
              <a:t>졸업이수학점 안내</a:t>
            </a:r>
          </a:p>
        </p:txBody>
      </p:sp>
      <p:cxnSp>
        <p:nvCxnSpPr>
          <p:cNvPr id="18" name="직선 연결선 17"/>
          <p:cNvCxnSpPr/>
          <p:nvPr/>
        </p:nvCxnSpPr>
        <p:spPr>
          <a:xfrm>
            <a:off x="1665514" y="846161"/>
            <a:ext cx="0" cy="18004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04919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4"/>
          <p:cNvSpPr txBox="1">
            <a:spLocks noChangeArrowheads="1"/>
          </p:cNvSpPr>
          <p:nvPr/>
        </p:nvSpPr>
        <p:spPr>
          <a:xfrm>
            <a:off x="701336" y="2139515"/>
            <a:ext cx="7375864" cy="39429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ko-KR" sz="4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M.Div. </a:t>
            </a:r>
            <a:r>
              <a:rPr lang="ko-KR" altLang="en-US" sz="4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과정</a:t>
            </a:r>
            <a:r>
              <a:rPr lang="en-US" altLang="ko-KR" sz="4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(3</a:t>
            </a:r>
            <a:r>
              <a:rPr lang="ko-KR" altLang="en-US" sz="4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년</a:t>
            </a:r>
            <a:r>
              <a:rPr lang="en-US" altLang="ko-KR" sz="4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) </a:t>
            </a:r>
            <a:r>
              <a:rPr lang="ko-KR" altLang="en-US" sz="4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☞</a:t>
            </a:r>
            <a:r>
              <a:rPr lang="en-US" altLang="ko-KR" sz="4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</a:t>
            </a:r>
            <a:r>
              <a:rPr lang="ko-KR" altLang="en-US" sz="4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총 </a:t>
            </a:r>
            <a:r>
              <a:rPr lang="en-US" altLang="ko-KR" sz="4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86</a:t>
            </a:r>
            <a:r>
              <a:rPr lang="ko-KR" altLang="en-US" sz="4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학점 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ko-KR" sz="900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ko-KR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  </a:t>
            </a:r>
            <a:r>
              <a:rPr lang="ko-KR" altLang="en-US" sz="3200" b="1" dirty="0" err="1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전공세미나</a:t>
            </a:r>
            <a:r>
              <a:rPr lang="ko-KR" altLang="en-US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</a:t>
            </a:r>
            <a:r>
              <a:rPr lang="en-US" altLang="ko-KR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24</a:t>
            </a:r>
            <a:r>
              <a:rPr lang="ko-KR" altLang="en-US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학점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ko-KR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+ </a:t>
            </a:r>
            <a:r>
              <a:rPr lang="ko-KR" altLang="en-US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논문 또는 논문대체전공과목 </a:t>
            </a:r>
            <a:r>
              <a:rPr lang="en-US" altLang="ko-KR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6</a:t>
            </a:r>
            <a:r>
              <a:rPr lang="ko-KR" altLang="en-US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학점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ko-KR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+ </a:t>
            </a:r>
            <a:r>
              <a:rPr lang="ko-KR" altLang="en-US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교단필수과목 </a:t>
            </a:r>
            <a:r>
              <a:rPr lang="en-US" altLang="ko-KR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14</a:t>
            </a:r>
            <a:r>
              <a:rPr lang="ko-KR" altLang="en-US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학점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ko-KR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+ </a:t>
            </a:r>
            <a:r>
              <a:rPr lang="ko-KR" altLang="en-US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기초필수과목 </a:t>
            </a:r>
            <a:r>
              <a:rPr lang="en-US" altLang="ko-KR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24</a:t>
            </a:r>
            <a:r>
              <a:rPr lang="ko-KR" altLang="en-US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학점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ko-KR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+ </a:t>
            </a:r>
            <a:r>
              <a:rPr lang="ko-KR" altLang="en-US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기초선택과목 </a:t>
            </a:r>
            <a:r>
              <a:rPr lang="en-US" altLang="ko-KR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18</a:t>
            </a:r>
            <a:r>
              <a:rPr lang="ko-KR" altLang="en-US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학점</a:t>
            </a:r>
            <a:endParaRPr lang="en-US" altLang="ko-KR" sz="3200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ko-KR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= </a:t>
            </a:r>
            <a:r>
              <a:rPr lang="en-US" altLang="ko-KR" sz="32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86</a:t>
            </a:r>
            <a:r>
              <a:rPr lang="ko-KR" altLang="en-US" sz="32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학점 </a:t>
            </a:r>
          </a:p>
          <a:p>
            <a:pPr marL="0" indent="0">
              <a:spcBef>
                <a:spcPct val="0"/>
              </a:spcBef>
              <a:buNone/>
            </a:pPr>
            <a:r>
              <a:rPr lang="ko-KR" altLang="en-US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  </a:t>
            </a:r>
          </a:p>
        </p:txBody>
      </p:sp>
      <p:sp>
        <p:nvSpPr>
          <p:cNvPr id="10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630284" y="742066"/>
            <a:ext cx="1068893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r>
              <a:rPr lang="en-US" altLang="ko-KR" sz="2400" dirty="0" smtClean="0"/>
              <a:t>001-3</a:t>
            </a:r>
            <a:endParaRPr lang="ko-KR" altLang="en-US" sz="2400" dirty="0"/>
          </a:p>
        </p:txBody>
      </p:sp>
      <p:sp>
        <p:nvSpPr>
          <p:cNvPr id="11" name="제목 11"/>
          <p:cNvSpPr>
            <a:spLocks noGrp="1"/>
          </p:cNvSpPr>
          <p:nvPr>
            <p:ph type="title"/>
          </p:nvPr>
        </p:nvSpPr>
        <p:spPr>
          <a:xfrm>
            <a:off x="1699177" y="743434"/>
            <a:ext cx="5660411" cy="360098"/>
          </a:xfrm>
        </p:spPr>
        <p:txBody>
          <a:bodyPr>
            <a:normAutofit fontScale="90000"/>
          </a:bodyPr>
          <a:lstStyle/>
          <a:p>
            <a:r>
              <a:rPr lang="en-US" altLang="ko-KR" smtClean="0"/>
              <a:t>M.Div.</a:t>
            </a:r>
            <a:r>
              <a:rPr lang="ko-KR" altLang="en-US" dirty="0" err="1" smtClean="0"/>
              <a:t>이수학점에</a:t>
            </a:r>
            <a:r>
              <a:rPr lang="ko-KR" altLang="en-US" dirty="0" smtClean="0"/>
              <a:t> 대한 안내</a:t>
            </a:r>
            <a:endParaRPr lang="ko-KR" altLang="en-US" dirty="0"/>
          </a:p>
        </p:txBody>
      </p:sp>
      <p:sp>
        <p:nvSpPr>
          <p:cNvPr id="14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631022" y="355600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신학대학원 </a:t>
            </a:r>
            <a:r>
              <a:rPr lang="en-US" altLang="ko-KR" sz="1600" dirty="0"/>
              <a:t>001 </a:t>
            </a:r>
            <a:r>
              <a:rPr lang="ko-KR" altLang="en-US" sz="1600" dirty="0"/>
              <a:t>졸업이수학점 안내</a:t>
            </a:r>
          </a:p>
        </p:txBody>
      </p:sp>
      <p:cxnSp>
        <p:nvCxnSpPr>
          <p:cNvPr id="16" name="직선 연결선 15"/>
          <p:cNvCxnSpPr/>
          <p:nvPr/>
        </p:nvCxnSpPr>
        <p:spPr>
          <a:xfrm>
            <a:off x="1665514" y="846161"/>
            <a:ext cx="0" cy="18004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7930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630284" y="742066"/>
            <a:ext cx="1068893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r>
              <a:rPr lang="en-US" altLang="ko-KR" sz="2400" dirty="0" smtClean="0"/>
              <a:t>001-4</a:t>
            </a:r>
            <a:endParaRPr lang="ko-KR" altLang="en-US" sz="2400" dirty="0"/>
          </a:p>
        </p:txBody>
      </p:sp>
      <p:sp>
        <p:nvSpPr>
          <p:cNvPr id="12" name="제목 11"/>
          <p:cNvSpPr>
            <a:spLocks noGrp="1"/>
          </p:cNvSpPr>
          <p:nvPr>
            <p:ph type="title"/>
          </p:nvPr>
        </p:nvSpPr>
        <p:spPr>
          <a:xfrm>
            <a:off x="1699177" y="743434"/>
            <a:ext cx="4508225" cy="360098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/>
              <a:t>전공세미나에 대한 안내</a:t>
            </a:r>
            <a:endParaRPr lang="ko-KR" altLang="en-US" dirty="0"/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631022" y="355600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신학대학원 </a:t>
            </a:r>
            <a:r>
              <a:rPr lang="en-US" altLang="ko-KR" sz="1600" dirty="0"/>
              <a:t>001 </a:t>
            </a:r>
            <a:r>
              <a:rPr lang="ko-KR" altLang="en-US" sz="1600" dirty="0"/>
              <a:t>졸업이수학점 안내</a:t>
            </a:r>
          </a:p>
        </p:txBody>
      </p:sp>
      <p:cxnSp>
        <p:nvCxnSpPr>
          <p:cNvPr id="5" name="직선 연결선 4"/>
          <p:cNvCxnSpPr/>
          <p:nvPr/>
        </p:nvCxnSpPr>
        <p:spPr>
          <a:xfrm>
            <a:off x="1665514" y="846161"/>
            <a:ext cx="0" cy="18004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2" name="Rectangle 4"/>
          <p:cNvSpPr txBox="1">
            <a:spLocks noChangeArrowheads="1"/>
          </p:cNvSpPr>
          <p:nvPr/>
        </p:nvSpPr>
        <p:spPr>
          <a:xfrm>
            <a:off x="596622" y="1790700"/>
            <a:ext cx="8275240" cy="45974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-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</a:t>
            </a:r>
            <a:r>
              <a:rPr lang="ko-KR" altLang="en-US" b="1" dirty="0" err="1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전공구분</a:t>
            </a:r>
            <a:r>
              <a:rPr lang="en-US" altLang="ko-KR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ko-KR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  </a:t>
            </a:r>
            <a:r>
              <a:rPr lang="ko-KR" altLang="en-US" dirty="0" err="1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구약학</a:t>
            </a:r>
            <a:r>
              <a:rPr lang="en-US" altLang="ko-KR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, </a:t>
            </a:r>
            <a:r>
              <a:rPr lang="ko-KR" altLang="en-US" dirty="0" err="1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신약학</a:t>
            </a:r>
            <a:r>
              <a:rPr lang="en-US" altLang="ko-KR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, </a:t>
            </a:r>
            <a:r>
              <a:rPr lang="ko-KR" altLang="en-US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교회사</a:t>
            </a:r>
            <a:r>
              <a:rPr lang="en-US" altLang="ko-KR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,</a:t>
            </a:r>
            <a:r>
              <a:rPr lang="ko-KR" altLang="en-US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조직신학</a:t>
            </a:r>
            <a:r>
              <a:rPr lang="en-US" altLang="ko-KR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, </a:t>
            </a:r>
            <a:r>
              <a:rPr lang="ko-KR" altLang="en-US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기독교윤리학</a:t>
            </a:r>
          </a:p>
          <a:p>
            <a:pPr marL="0" indent="0">
              <a:spcBef>
                <a:spcPct val="0"/>
              </a:spcBef>
              <a:buNone/>
            </a:pPr>
            <a:r>
              <a:rPr lang="ko-KR" altLang="en-US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  실천신학</a:t>
            </a:r>
            <a:r>
              <a:rPr lang="en-US" altLang="ko-KR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, </a:t>
            </a:r>
            <a:r>
              <a:rPr lang="ko-KR" altLang="en-US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기독교교육학 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총 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7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개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ko-KR" sz="1600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ko-KR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- 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7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개 전공 중 </a:t>
            </a:r>
            <a:r>
              <a:rPr lang="ko-KR" altLang="en-US" b="1" dirty="0" err="1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  <a:cs typeface="+mj-cs"/>
              </a:rPr>
              <a:t>자기전공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선택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ko-KR" sz="1600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ko-KR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- </a:t>
            </a:r>
            <a:r>
              <a:rPr lang="ko-KR" altLang="en-US" b="1" dirty="0" err="1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자기전공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9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학점 이수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ko-KR" sz="1600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ko-KR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- </a:t>
            </a:r>
            <a:r>
              <a:rPr lang="ko-KR" altLang="en-US" b="1" dirty="0" err="1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자기전공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외 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4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개 전공 반드시 이수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(12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학점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)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</a:t>
            </a:r>
            <a:endParaRPr lang="en-US" altLang="ko-KR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ko-KR" sz="1600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ko-KR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- 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전공 中 자유선택 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3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학점 이수</a:t>
            </a:r>
          </a:p>
        </p:txBody>
      </p:sp>
    </p:spTree>
    <p:extLst>
      <p:ext uri="{BB962C8B-B14F-4D97-AF65-F5344CB8AC3E}">
        <p14:creationId xmlns:p14="http://schemas.microsoft.com/office/powerpoint/2010/main" val="1846447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4"/>
          <p:cNvSpPr txBox="1">
            <a:spLocks noChangeArrowheads="1"/>
          </p:cNvSpPr>
          <p:nvPr/>
        </p:nvSpPr>
        <p:spPr>
          <a:xfrm>
            <a:off x="559293" y="1917577"/>
            <a:ext cx="7517907" cy="37831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ko-KR" altLang="en-US" sz="48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교단필수</a:t>
            </a:r>
            <a:r>
              <a:rPr lang="ko-KR" altLang="en-US" sz="48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</a:t>
            </a:r>
            <a:r>
              <a:rPr lang="en-US" altLang="ko-KR" sz="48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(</a:t>
            </a:r>
            <a:r>
              <a:rPr lang="ko-KR" altLang="en-US" sz="48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총</a:t>
            </a:r>
            <a:r>
              <a:rPr lang="en-US" altLang="ko-KR" sz="48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14</a:t>
            </a:r>
            <a:r>
              <a:rPr lang="ko-KR" altLang="en-US" sz="48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학점</a:t>
            </a:r>
            <a:r>
              <a:rPr lang="en-US" altLang="ko-KR" sz="48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)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ko-KR" sz="3200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ko-KR" altLang="en-US" sz="3200" b="1" dirty="0" err="1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감리교회사</a:t>
            </a:r>
            <a:r>
              <a:rPr lang="en-US" altLang="ko-KR" sz="32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(3) </a:t>
            </a:r>
            <a:r>
              <a:rPr lang="ko-KR" altLang="en-US" sz="3200" b="1" dirty="0" err="1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웨슬리신학</a:t>
            </a:r>
            <a:r>
              <a:rPr lang="en-US" altLang="ko-KR" sz="32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(3) </a:t>
            </a:r>
            <a:r>
              <a:rPr lang="ko-KR" altLang="en-US" sz="3200" b="1" dirty="0" err="1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교리와장정</a:t>
            </a:r>
            <a:r>
              <a:rPr lang="en-US" altLang="ko-KR" sz="32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(2) </a:t>
            </a:r>
          </a:p>
          <a:p>
            <a:pPr marL="0" indent="0">
              <a:spcBef>
                <a:spcPct val="0"/>
              </a:spcBef>
              <a:buNone/>
            </a:pPr>
            <a:r>
              <a:rPr lang="ko-KR" altLang="en-US" sz="3200" b="1" dirty="0" err="1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교회성장학</a:t>
            </a:r>
            <a:r>
              <a:rPr lang="en-US" altLang="ko-KR" sz="32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(2) </a:t>
            </a:r>
            <a:r>
              <a:rPr lang="ko-KR" altLang="en-US" sz="3200" b="1" dirty="0" err="1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전도학</a:t>
            </a:r>
            <a:r>
              <a:rPr lang="en-US" altLang="ko-KR" sz="32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(2</a:t>
            </a:r>
            <a:r>
              <a:rPr lang="en-US" altLang="ko-KR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) </a:t>
            </a:r>
            <a:r>
              <a:rPr lang="ko-KR" altLang="en-US" sz="3200" b="1" dirty="0" err="1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웨슬리영성</a:t>
            </a:r>
            <a:r>
              <a:rPr lang="ko-KR" altLang="en-US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</a:t>
            </a:r>
            <a:r>
              <a:rPr lang="en-US" altLang="ko-KR" sz="32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(2</a:t>
            </a:r>
            <a:r>
              <a:rPr lang="en-US" altLang="ko-KR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)</a:t>
            </a:r>
          </a:p>
          <a:p>
            <a:pPr marL="0" indent="0">
              <a:spcBef>
                <a:spcPct val="0"/>
              </a:spcBef>
              <a:buNone/>
            </a:pPr>
            <a:r>
              <a:rPr lang="ko-KR" altLang="en-US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채플</a:t>
            </a:r>
            <a:r>
              <a:rPr lang="en-US" altLang="ko-KR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(P)</a:t>
            </a:r>
            <a:endParaRPr lang="en-US" altLang="ko-KR" sz="3200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ko-KR" sz="3200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ko-KR" sz="32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  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ko-KR" sz="32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      </a:t>
            </a:r>
            <a:r>
              <a:rPr lang="en-US" altLang="ko-KR" sz="32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  <a:cs typeface="+mj-cs"/>
              </a:rPr>
              <a:t>** </a:t>
            </a:r>
            <a:r>
              <a:rPr lang="ko-KR" altLang="en-US" sz="3200" b="1" dirty="0" err="1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  <a:cs typeface="+mj-cs"/>
              </a:rPr>
              <a:t>기안수자</a:t>
            </a:r>
            <a:r>
              <a:rPr lang="ko-KR" altLang="en-US" sz="32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  <a:cs typeface="+mj-cs"/>
              </a:rPr>
              <a:t> 및 </a:t>
            </a:r>
            <a:r>
              <a:rPr lang="ko-KR" altLang="en-US" sz="3200" b="1" dirty="0" err="1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  <a:cs typeface="+mj-cs"/>
              </a:rPr>
              <a:t>비목회자</a:t>
            </a:r>
            <a:r>
              <a:rPr lang="ko-KR" altLang="en-US" sz="32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  <a:cs typeface="+mj-cs"/>
              </a:rPr>
              <a:t> 과정은 제외</a:t>
            </a:r>
          </a:p>
          <a:p>
            <a:pPr marL="0" indent="0">
              <a:spcBef>
                <a:spcPct val="0"/>
              </a:spcBef>
              <a:buNone/>
            </a:pPr>
            <a:endParaRPr lang="ko-KR" altLang="en-US" sz="3200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</p:txBody>
      </p:sp>
      <p:sp>
        <p:nvSpPr>
          <p:cNvPr id="17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630284" y="742066"/>
            <a:ext cx="1068893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r>
              <a:rPr lang="en-US" altLang="ko-KR" sz="2400" dirty="0" smtClean="0"/>
              <a:t>001-5</a:t>
            </a:r>
            <a:endParaRPr lang="ko-KR" altLang="en-US" sz="2400" dirty="0"/>
          </a:p>
        </p:txBody>
      </p:sp>
      <p:sp>
        <p:nvSpPr>
          <p:cNvPr id="18" name="제목 11"/>
          <p:cNvSpPr>
            <a:spLocks noGrp="1"/>
          </p:cNvSpPr>
          <p:nvPr>
            <p:ph type="title"/>
          </p:nvPr>
        </p:nvSpPr>
        <p:spPr>
          <a:xfrm>
            <a:off x="1699177" y="743434"/>
            <a:ext cx="4508225" cy="360098"/>
          </a:xfrm>
        </p:spPr>
        <p:txBody>
          <a:bodyPr>
            <a:normAutofit fontScale="90000"/>
          </a:bodyPr>
          <a:lstStyle/>
          <a:p>
            <a:r>
              <a:rPr lang="ko-KR" altLang="en-US" dirty="0" err="1" smtClean="0"/>
              <a:t>교단필수에</a:t>
            </a:r>
            <a:r>
              <a:rPr lang="ko-KR" altLang="en-US" dirty="0" smtClean="0"/>
              <a:t> 대한 안내</a:t>
            </a:r>
            <a:endParaRPr lang="ko-KR" altLang="en-US" dirty="0"/>
          </a:p>
        </p:txBody>
      </p:sp>
      <p:sp>
        <p:nvSpPr>
          <p:cNvPr id="19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631022" y="355600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신학대학원 </a:t>
            </a:r>
            <a:r>
              <a:rPr lang="en-US" altLang="ko-KR" sz="1600" dirty="0"/>
              <a:t>001 </a:t>
            </a:r>
            <a:r>
              <a:rPr lang="ko-KR" altLang="en-US" sz="1600" dirty="0"/>
              <a:t>졸업이수학점 안내</a:t>
            </a:r>
          </a:p>
        </p:txBody>
      </p:sp>
      <p:cxnSp>
        <p:nvCxnSpPr>
          <p:cNvPr id="20" name="직선 연결선 19"/>
          <p:cNvCxnSpPr/>
          <p:nvPr/>
        </p:nvCxnSpPr>
        <p:spPr>
          <a:xfrm>
            <a:off x="1665514" y="846161"/>
            <a:ext cx="0" cy="18004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57803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4"/>
          <p:cNvSpPr txBox="1">
            <a:spLocks noChangeArrowheads="1"/>
          </p:cNvSpPr>
          <p:nvPr/>
        </p:nvSpPr>
        <p:spPr>
          <a:xfrm>
            <a:off x="630284" y="1908700"/>
            <a:ext cx="7446916" cy="402283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ko-KR" altLang="en-US" sz="40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기초필수</a:t>
            </a:r>
            <a:r>
              <a:rPr lang="en-US" altLang="ko-KR" sz="4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(</a:t>
            </a:r>
            <a:r>
              <a:rPr lang="ko-KR" altLang="en-US" sz="4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총</a:t>
            </a:r>
            <a:r>
              <a:rPr lang="en-US" altLang="ko-KR" sz="4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24</a:t>
            </a:r>
            <a:r>
              <a:rPr lang="ko-KR" altLang="en-US" sz="4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학점</a:t>
            </a:r>
            <a:r>
              <a:rPr lang="en-US" altLang="ko-KR" sz="4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) - </a:t>
            </a:r>
            <a:r>
              <a:rPr lang="en-US" altLang="ko-KR" sz="40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M.Div</a:t>
            </a:r>
            <a:r>
              <a:rPr lang="ko-KR" altLang="en-US" sz="4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과정</a:t>
            </a:r>
            <a:r>
              <a:rPr lang="en-US" altLang="ko-KR" sz="4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ko-KR" sz="800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히브리어</a:t>
            </a: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1(3) </a:t>
            </a:r>
            <a:r>
              <a:rPr lang="en-US" altLang="ko-KR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   </a:t>
            </a:r>
            <a:r>
              <a:rPr lang="ko-KR" altLang="en-US" b="1" dirty="0" err="1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헬라어</a:t>
            </a: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1(3)  </a:t>
            </a:r>
            <a:r>
              <a:rPr lang="en-US" altLang="ko-KR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  </a:t>
            </a:r>
            <a:r>
              <a:rPr lang="ko-KR" altLang="en-US" b="1" dirty="0" err="1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구약개론</a:t>
            </a: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(3)</a:t>
            </a:r>
          </a:p>
          <a:p>
            <a:pPr marL="0" indent="0">
              <a:spcBef>
                <a:spcPct val="0"/>
              </a:spcBef>
              <a:buNone/>
            </a:pPr>
            <a:r>
              <a:rPr lang="ko-KR" altLang="en-US" b="1" dirty="0" err="1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신약개론</a:t>
            </a: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(3)  </a:t>
            </a:r>
            <a:r>
              <a:rPr lang="en-US" altLang="ko-KR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    </a:t>
            </a: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교회사</a:t>
            </a: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(3)   </a:t>
            </a:r>
            <a:r>
              <a:rPr lang="en-US" altLang="ko-KR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  </a:t>
            </a: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조직신학개론</a:t>
            </a: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(3)</a:t>
            </a:r>
          </a:p>
          <a:p>
            <a:pPr marL="0" indent="0">
              <a:spcBef>
                <a:spcPct val="0"/>
              </a:spcBef>
              <a:buNone/>
            </a:pP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실천신학개론</a:t>
            </a: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(3)    </a:t>
            </a: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기독교교육개론</a:t>
            </a: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(3)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ko-KR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ko-KR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ko-KR" sz="24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** </a:t>
            </a:r>
            <a:r>
              <a:rPr lang="ko-KR" altLang="en-US" sz="24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학부에서 위와 동일한 과목을 이수한 경우</a:t>
            </a:r>
          </a:p>
          <a:p>
            <a:pPr marL="0" indent="0">
              <a:spcBef>
                <a:spcPct val="0"/>
              </a:spcBef>
              <a:buNone/>
            </a:pPr>
            <a:r>
              <a:rPr lang="ko-KR" altLang="en-US" sz="24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  신학대학원 위원회의 회의를 거쳐 인정받을 수 있다</a:t>
            </a:r>
            <a:r>
              <a:rPr lang="en-US" altLang="ko-KR" sz="24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.</a:t>
            </a:r>
            <a:endParaRPr lang="ko-KR" altLang="en-US" sz="1200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rgbClr val="FF0000"/>
              </a:solidFill>
              <a:ea typeface="나눔고딕" panose="020D0604000000000000" pitchFamily="50" charset="-127"/>
              <a:cs typeface="+mj-cs"/>
            </a:endParaRPr>
          </a:p>
        </p:txBody>
      </p:sp>
      <p:sp>
        <p:nvSpPr>
          <p:cNvPr id="10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630284" y="742066"/>
            <a:ext cx="1068893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r>
              <a:rPr lang="en-US" altLang="ko-KR" sz="2400" dirty="0" smtClean="0"/>
              <a:t>001-6</a:t>
            </a:r>
            <a:endParaRPr lang="ko-KR" altLang="en-US" sz="2400" dirty="0"/>
          </a:p>
        </p:txBody>
      </p:sp>
      <p:sp>
        <p:nvSpPr>
          <p:cNvPr id="11" name="제목 11"/>
          <p:cNvSpPr>
            <a:spLocks noGrp="1"/>
          </p:cNvSpPr>
          <p:nvPr>
            <p:ph type="title"/>
          </p:nvPr>
        </p:nvSpPr>
        <p:spPr>
          <a:xfrm>
            <a:off x="1699177" y="743434"/>
            <a:ext cx="4508225" cy="360098"/>
          </a:xfrm>
        </p:spPr>
        <p:txBody>
          <a:bodyPr>
            <a:normAutofit fontScale="90000"/>
          </a:bodyPr>
          <a:lstStyle/>
          <a:p>
            <a:r>
              <a:rPr lang="ko-KR" altLang="en-US" dirty="0" err="1" smtClean="0"/>
              <a:t>기초필수에</a:t>
            </a:r>
            <a:r>
              <a:rPr lang="ko-KR" altLang="en-US" dirty="0" smtClean="0"/>
              <a:t> 대한 안내</a:t>
            </a:r>
            <a:endParaRPr lang="ko-KR" altLang="en-US" dirty="0"/>
          </a:p>
        </p:txBody>
      </p:sp>
      <p:sp>
        <p:nvSpPr>
          <p:cNvPr id="14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631022" y="355600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신학대학원 </a:t>
            </a:r>
            <a:r>
              <a:rPr lang="en-US" altLang="ko-KR" sz="1600" dirty="0"/>
              <a:t>001 </a:t>
            </a:r>
            <a:r>
              <a:rPr lang="ko-KR" altLang="en-US" sz="1600" dirty="0"/>
              <a:t>졸업이수학점 안내</a:t>
            </a:r>
          </a:p>
        </p:txBody>
      </p:sp>
      <p:cxnSp>
        <p:nvCxnSpPr>
          <p:cNvPr id="16" name="직선 연결선 15"/>
          <p:cNvCxnSpPr/>
          <p:nvPr/>
        </p:nvCxnSpPr>
        <p:spPr>
          <a:xfrm>
            <a:off x="1665514" y="846161"/>
            <a:ext cx="0" cy="18004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8636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4"/>
          <p:cNvSpPr txBox="1">
            <a:spLocks noChangeArrowheads="1"/>
          </p:cNvSpPr>
          <p:nvPr/>
        </p:nvSpPr>
        <p:spPr>
          <a:xfrm>
            <a:off x="630284" y="1837679"/>
            <a:ext cx="7936667" cy="45098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ko-KR" altLang="en-US" sz="44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기초선택</a:t>
            </a:r>
            <a:r>
              <a:rPr lang="en-US" altLang="ko-KR" sz="4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(</a:t>
            </a:r>
            <a:r>
              <a:rPr lang="ko-KR" altLang="en-US" sz="4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총</a:t>
            </a:r>
            <a:r>
              <a:rPr lang="en-US" altLang="ko-KR" sz="4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18</a:t>
            </a:r>
            <a:r>
              <a:rPr lang="ko-KR" altLang="en-US" sz="4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학점</a:t>
            </a:r>
            <a:r>
              <a:rPr lang="en-US" altLang="ko-KR" sz="4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) - </a:t>
            </a:r>
            <a:r>
              <a:rPr lang="en-US" altLang="ko-KR" sz="4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M.Div.</a:t>
            </a:r>
            <a:r>
              <a:rPr lang="ko-KR" altLang="en-US" sz="4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과정</a:t>
            </a:r>
            <a:r>
              <a:rPr lang="en-US" altLang="ko-KR" sz="4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</a:t>
            </a:r>
            <a:endParaRPr lang="en-US" altLang="ko-KR" sz="4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ko-KR" sz="900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ko-KR" altLang="en-US" sz="32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ea typeface="나눔고딕" panose="020D0604000000000000" pitchFamily="50" charset="-127"/>
                <a:cs typeface="+mj-cs"/>
              </a:rPr>
              <a:t>학부에서 이수한 신학 관련 과목 중</a:t>
            </a:r>
            <a:endParaRPr lang="en-US" altLang="ko-KR" sz="3200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ko-KR" sz="3200" b="1" dirty="0">
                <a:ln>
                  <a:solidFill>
                    <a:srgbClr val="FF0000">
                      <a:alpha val="30000"/>
                    </a:srgb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 panose="020D0604000000000000" pitchFamily="50" charset="-127"/>
                <a:cs typeface="+mj-cs"/>
              </a:rPr>
              <a:t>3</a:t>
            </a:r>
            <a:r>
              <a:rPr lang="ko-KR" altLang="en-US" sz="3200" b="1" dirty="0">
                <a:ln>
                  <a:solidFill>
                    <a:srgbClr val="FF0000">
                      <a:alpha val="30000"/>
                    </a:srgb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 panose="020D0604000000000000" pitchFamily="50" charset="-127"/>
                <a:cs typeface="+mj-cs"/>
              </a:rPr>
              <a:t>학점 이상 </a:t>
            </a:r>
            <a:r>
              <a:rPr lang="en-US" altLang="ko-KR" sz="3200" b="1" dirty="0">
                <a:ln>
                  <a:solidFill>
                    <a:srgbClr val="FF0000">
                      <a:alpha val="30000"/>
                    </a:srgb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 panose="020D0604000000000000" pitchFamily="50" charset="-127"/>
                <a:cs typeface="+mj-cs"/>
              </a:rPr>
              <a:t>/B+</a:t>
            </a:r>
            <a:r>
              <a:rPr lang="ko-KR" altLang="en-US" sz="3200" b="1" dirty="0">
                <a:ln>
                  <a:solidFill>
                    <a:srgbClr val="FF0000">
                      <a:alpha val="30000"/>
                    </a:srgb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 panose="020D0604000000000000" pitchFamily="50" charset="-127"/>
                <a:cs typeface="+mj-cs"/>
              </a:rPr>
              <a:t>이상의 성적을 </a:t>
            </a:r>
            <a:r>
              <a:rPr lang="ko-KR" altLang="en-US" sz="3200" b="1" dirty="0" smtClean="0">
                <a:ln>
                  <a:solidFill>
                    <a:srgbClr val="FF0000">
                      <a:alpha val="30000"/>
                    </a:srgb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 panose="020D0604000000000000" pitchFamily="50" charset="-127"/>
                <a:cs typeface="+mj-cs"/>
              </a:rPr>
              <a:t>취득</a:t>
            </a:r>
            <a:r>
              <a:rPr lang="ko-KR" altLang="en-US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ea typeface="나눔고딕" panose="020D0604000000000000" pitchFamily="50" charset="-127"/>
                <a:cs typeface="+mj-cs"/>
              </a:rPr>
              <a:t>한</a:t>
            </a:r>
            <a:endParaRPr lang="en-US" altLang="ko-KR" sz="3200" b="1" dirty="0" smtClean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ko-KR" altLang="en-US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ea typeface="나눔고딕" panose="020D0604000000000000" pitchFamily="50" charset="-127"/>
                <a:cs typeface="+mj-cs"/>
              </a:rPr>
              <a:t>과목에 한하여 신학대학원 </a:t>
            </a:r>
            <a:r>
              <a:rPr lang="ko-KR" altLang="en-US" sz="32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ea typeface="나눔고딕" panose="020D0604000000000000" pitchFamily="50" charset="-127"/>
                <a:cs typeface="+mj-cs"/>
              </a:rPr>
              <a:t>위원회의 </a:t>
            </a:r>
            <a:r>
              <a:rPr lang="ko-KR" altLang="en-US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ea typeface="나눔고딕" panose="020D0604000000000000" pitchFamily="50" charset="-127"/>
                <a:cs typeface="+mj-cs"/>
              </a:rPr>
              <a:t>회의를</a:t>
            </a:r>
            <a:endParaRPr lang="en-US" altLang="ko-KR" sz="3200" b="1" dirty="0" smtClean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ko-KR" altLang="en-US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ea typeface="나눔고딕" panose="020D0604000000000000" pitchFamily="50" charset="-127"/>
                <a:cs typeface="+mj-cs"/>
              </a:rPr>
              <a:t>거쳐 </a:t>
            </a:r>
            <a:r>
              <a:rPr lang="ko-KR" altLang="en-US" sz="32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ea typeface="나눔고딕" panose="020D0604000000000000" pitchFamily="50" charset="-127"/>
                <a:cs typeface="+mj-cs"/>
              </a:rPr>
              <a:t>인정받을 수 있다</a:t>
            </a:r>
            <a:r>
              <a:rPr lang="en-US" altLang="ko-KR" sz="32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ea typeface="나눔고딕" panose="020D0604000000000000" pitchFamily="50" charset="-127"/>
                <a:cs typeface="+mj-cs"/>
              </a:rPr>
              <a:t>.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ko-KR" sz="3200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ko-KR" sz="32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ea typeface="나눔고딕" panose="020D0604000000000000" pitchFamily="50" charset="-127"/>
                <a:cs typeface="+mj-cs"/>
              </a:rPr>
              <a:t>      </a:t>
            </a:r>
            <a:r>
              <a:rPr lang="en-US" altLang="ko-KR" sz="32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  <a:cs typeface="+mj-cs"/>
              </a:rPr>
              <a:t>** </a:t>
            </a:r>
            <a:r>
              <a:rPr lang="ko-KR" altLang="en-US" sz="32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  <a:cs typeface="+mj-cs"/>
              </a:rPr>
              <a:t>학부이수학점을 인정받을 시</a:t>
            </a:r>
            <a:endParaRPr lang="en-US" altLang="ko-KR" sz="3200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rgbClr val="FF0000"/>
              </a:solidFill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ko-KR" altLang="en-US" sz="32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  <a:cs typeface="+mj-cs"/>
              </a:rPr>
              <a:t>          해당 학점을 제외한 학점만 이수</a:t>
            </a:r>
            <a:endParaRPr lang="en-US" altLang="ko-KR" sz="3200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rgbClr val="FF0000"/>
              </a:solidFill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endParaRPr lang="ko-KR" altLang="en-US" sz="1600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rgbClr val="FF0000"/>
              </a:solidFill>
              <a:ea typeface="나눔고딕" panose="020D0604000000000000" pitchFamily="50" charset="-127"/>
              <a:cs typeface="+mj-cs"/>
            </a:endParaRPr>
          </a:p>
        </p:txBody>
      </p:sp>
      <p:sp>
        <p:nvSpPr>
          <p:cNvPr id="10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630284" y="742066"/>
            <a:ext cx="1068893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r>
              <a:rPr lang="en-US" altLang="ko-KR" sz="2400" dirty="0" smtClean="0"/>
              <a:t>001-7</a:t>
            </a:r>
            <a:endParaRPr lang="ko-KR" altLang="en-US" sz="2400" dirty="0"/>
          </a:p>
        </p:txBody>
      </p:sp>
      <p:sp>
        <p:nvSpPr>
          <p:cNvPr id="11" name="제목 11"/>
          <p:cNvSpPr>
            <a:spLocks noGrp="1"/>
          </p:cNvSpPr>
          <p:nvPr>
            <p:ph type="title"/>
          </p:nvPr>
        </p:nvSpPr>
        <p:spPr>
          <a:xfrm>
            <a:off x="1699177" y="743434"/>
            <a:ext cx="4508225" cy="360098"/>
          </a:xfrm>
        </p:spPr>
        <p:txBody>
          <a:bodyPr>
            <a:normAutofit fontScale="90000"/>
          </a:bodyPr>
          <a:lstStyle/>
          <a:p>
            <a:r>
              <a:rPr lang="ko-KR" altLang="en-US" dirty="0" err="1" smtClean="0"/>
              <a:t>기초선택에</a:t>
            </a:r>
            <a:r>
              <a:rPr lang="ko-KR" altLang="en-US" dirty="0" smtClean="0"/>
              <a:t> 대한 안내</a:t>
            </a:r>
            <a:endParaRPr lang="ko-KR" altLang="en-US" dirty="0"/>
          </a:p>
        </p:txBody>
      </p:sp>
      <p:sp>
        <p:nvSpPr>
          <p:cNvPr id="14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631022" y="355600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신학대학원 </a:t>
            </a:r>
            <a:r>
              <a:rPr lang="en-US" altLang="ko-KR" sz="1600" dirty="0"/>
              <a:t>001 </a:t>
            </a:r>
            <a:r>
              <a:rPr lang="ko-KR" altLang="en-US" sz="1600" dirty="0"/>
              <a:t>졸업이수학점 안내</a:t>
            </a:r>
          </a:p>
        </p:txBody>
      </p:sp>
      <p:cxnSp>
        <p:nvCxnSpPr>
          <p:cNvPr id="16" name="직선 연결선 15"/>
          <p:cNvCxnSpPr/>
          <p:nvPr/>
        </p:nvCxnSpPr>
        <p:spPr>
          <a:xfrm>
            <a:off x="1665514" y="846161"/>
            <a:ext cx="0" cy="18004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12954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596623" y="1122943"/>
            <a:ext cx="3570566" cy="125039"/>
          </a:xfrm>
        </p:spPr>
        <p:txBody>
          <a:bodyPr>
            <a:normAutofit fontScale="25000" lnSpcReduction="20000"/>
          </a:bodyPr>
          <a:lstStyle/>
          <a:p>
            <a:r>
              <a:rPr lang="ko-KR" altLang="en-US" dirty="0" smtClean="0"/>
              <a:t>목원대학교 신학대학원 </a:t>
            </a:r>
            <a:r>
              <a:rPr lang="en-US" altLang="ko-KR" dirty="0" smtClean="0"/>
              <a:t>001 </a:t>
            </a:r>
            <a:r>
              <a:rPr lang="ko-KR" altLang="en-US" dirty="0" smtClean="0"/>
              <a:t>졸업이수학점 안내</a:t>
            </a:r>
            <a:endParaRPr lang="ko-KR" altLang="en-US" dirty="0"/>
          </a:p>
        </p:txBody>
      </p:sp>
      <p:sp>
        <p:nvSpPr>
          <p:cNvPr id="62" name="Rectangle 4"/>
          <p:cNvSpPr txBox="1">
            <a:spLocks noChangeArrowheads="1"/>
          </p:cNvSpPr>
          <p:nvPr/>
        </p:nvSpPr>
        <p:spPr>
          <a:xfrm>
            <a:off x="630284" y="2004632"/>
            <a:ext cx="7411640" cy="34563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Char char="-"/>
            </a:pPr>
            <a:r>
              <a:rPr lang="ko-KR" altLang="en-US" sz="4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한 학기 </a:t>
            </a:r>
            <a:r>
              <a:rPr lang="ko-KR" altLang="en-US" sz="40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신청학점</a:t>
            </a:r>
            <a:r>
              <a:rPr lang="en-US" altLang="ko-KR" sz="4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ko-KR" sz="4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</a:t>
            </a:r>
            <a:r>
              <a:rPr lang="ko-KR" altLang="en-US" sz="32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ea typeface="나눔고딕" panose="020D0604000000000000" pitchFamily="50" charset="-127"/>
                <a:cs typeface="+mj-cs"/>
              </a:rPr>
              <a:t> </a:t>
            </a:r>
            <a:r>
              <a:rPr lang="ko-KR" altLang="en-US" sz="3200" b="1" dirty="0">
                <a:ln>
                  <a:solidFill>
                    <a:srgbClr val="FF0000">
                      <a:alpha val="30000"/>
                    </a:srgb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 panose="020D0604000000000000" pitchFamily="50" charset="-127"/>
                <a:cs typeface="+mj-cs"/>
              </a:rPr>
              <a:t>최소 </a:t>
            </a:r>
            <a:r>
              <a:rPr lang="en-US" altLang="ko-KR" sz="3200" b="1" dirty="0">
                <a:ln>
                  <a:solidFill>
                    <a:srgbClr val="FF0000">
                      <a:alpha val="30000"/>
                    </a:srgb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 panose="020D0604000000000000" pitchFamily="50" charset="-127"/>
                <a:cs typeface="+mj-cs"/>
              </a:rPr>
              <a:t>6</a:t>
            </a:r>
            <a:r>
              <a:rPr lang="ko-KR" altLang="en-US" sz="3200" b="1" dirty="0">
                <a:ln>
                  <a:solidFill>
                    <a:srgbClr val="FF0000">
                      <a:alpha val="30000"/>
                    </a:srgb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 panose="020D0604000000000000" pitchFamily="50" charset="-127"/>
                <a:cs typeface="+mj-cs"/>
              </a:rPr>
              <a:t>학점</a:t>
            </a:r>
            <a:r>
              <a:rPr lang="en-US" altLang="ko-KR" sz="3200" b="1" dirty="0">
                <a:ln>
                  <a:solidFill>
                    <a:srgbClr val="FF0000">
                      <a:alpha val="30000"/>
                    </a:srgb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 panose="020D0604000000000000" pitchFamily="50" charset="-127"/>
                <a:cs typeface="+mj-cs"/>
              </a:rPr>
              <a:t>~</a:t>
            </a:r>
            <a:r>
              <a:rPr lang="ko-KR" altLang="en-US" sz="3200" b="1" dirty="0">
                <a:ln>
                  <a:solidFill>
                    <a:srgbClr val="FF0000">
                      <a:alpha val="30000"/>
                    </a:srgb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 panose="020D0604000000000000" pitchFamily="50" charset="-127"/>
                <a:cs typeface="+mj-cs"/>
              </a:rPr>
              <a:t>최대 </a:t>
            </a:r>
            <a:r>
              <a:rPr lang="en-US" altLang="ko-KR" sz="3200" b="1" dirty="0">
                <a:ln>
                  <a:solidFill>
                    <a:srgbClr val="FF0000">
                      <a:alpha val="30000"/>
                    </a:srgb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 panose="020D0604000000000000" pitchFamily="50" charset="-127"/>
                <a:cs typeface="+mj-cs"/>
              </a:rPr>
              <a:t>21</a:t>
            </a:r>
            <a:r>
              <a:rPr lang="ko-KR" altLang="en-US" sz="3200" b="1" dirty="0">
                <a:ln>
                  <a:solidFill>
                    <a:srgbClr val="FF0000">
                      <a:alpha val="30000"/>
                    </a:srgb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 panose="020D0604000000000000" pitchFamily="50" charset="-127"/>
                <a:cs typeface="+mj-cs"/>
              </a:rPr>
              <a:t>학점</a:t>
            </a:r>
            <a:endParaRPr lang="en-US" altLang="ko-KR" sz="3200" b="1" dirty="0">
              <a:ln>
                <a:solidFill>
                  <a:srgbClr val="FF0000">
                    <a:alpha val="30000"/>
                  </a:srgb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ko-KR" sz="3200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ea typeface="나눔고딕" panose="020D0604000000000000" pitchFamily="50" charset="-127"/>
              <a:cs typeface="+mj-cs"/>
            </a:endParaRPr>
          </a:p>
          <a:p>
            <a:pPr>
              <a:spcBef>
                <a:spcPct val="0"/>
              </a:spcBef>
              <a:buFontTx/>
              <a:buChar char="-"/>
            </a:pPr>
            <a:r>
              <a:rPr lang="ko-KR" altLang="en-US" sz="40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전공학점</a:t>
            </a:r>
            <a:r>
              <a:rPr lang="ko-KR" altLang="en-US" sz="4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제한</a:t>
            </a:r>
            <a:endParaRPr lang="en-US" altLang="ko-KR" sz="40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ko-KR" sz="4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</a:t>
            </a:r>
            <a:r>
              <a:rPr lang="en-US" altLang="ko-KR" sz="32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ea typeface="나눔고딕" panose="020D0604000000000000" pitchFamily="50" charset="-127"/>
                <a:cs typeface="+mj-cs"/>
              </a:rPr>
              <a:t> </a:t>
            </a:r>
            <a:r>
              <a:rPr lang="ko-KR" altLang="en-US" sz="32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ea typeface="나눔고딕" panose="020D0604000000000000" pitchFamily="50" charset="-127"/>
                <a:cs typeface="+mj-cs"/>
              </a:rPr>
              <a:t>한학기 </a:t>
            </a:r>
            <a:r>
              <a:rPr lang="ko-KR" altLang="en-US" sz="3200" b="1" dirty="0">
                <a:ln>
                  <a:solidFill>
                    <a:srgbClr val="FF0000">
                      <a:alpha val="30000"/>
                    </a:srgbClr>
                  </a:solidFill>
                </a:ln>
                <a:ea typeface="나눔고딕" panose="020D0604000000000000" pitchFamily="50" charset="-127"/>
                <a:cs typeface="+mj-cs"/>
              </a:rPr>
              <a:t>최대 </a:t>
            </a:r>
            <a:r>
              <a:rPr lang="en-US" altLang="ko-KR" sz="3200" b="1" dirty="0">
                <a:ln>
                  <a:solidFill>
                    <a:srgbClr val="FF0000">
                      <a:alpha val="30000"/>
                    </a:srgbClr>
                  </a:solidFill>
                </a:ln>
                <a:ea typeface="나눔고딕" panose="020D0604000000000000" pitchFamily="50" charset="-127"/>
                <a:cs typeface="+mj-cs"/>
              </a:rPr>
              <a:t>12</a:t>
            </a:r>
            <a:r>
              <a:rPr lang="ko-KR" altLang="en-US" sz="3200" b="1" dirty="0">
                <a:ln>
                  <a:solidFill>
                    <a:srgbClr val="FF0000">
                      <a:alpha val="30000"/>
                    </a:srgbClr>
                  </a:solidFill>
                </a:ln>
                <a:ea typeface="나눔고딕" panose="020D0604000000000000" pitchFamily="50" charset="-127"/>
                <a:cs typeface="+mj-cs"/>
              </a:rPr>
              <a:t>학점</a:t>
            </a:r>
            <a:r>
              <a:rPr lang="en-US" altLang="ko-KR" sz="32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ea typeface="나눔고딕" panose="020D0604000000000000" pitchFamily="50" charset="-127"/>
                <a:cs typeface="+mj-cs"/>
              </a:rPr>
              <a:t>, 1</a:t>
            </a:r>
            <a:r>
              <a:rPr lang="ko-KR" altLang="en-US" sz="32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ea typeface="나눔고딕" panose="020D0604000000000000" pitchFamily="50" charset="-127"/>
                <a:cs typeface="+mj-cs"/>
              </a:rPr>
              <a:t>일 </a:t>
            </a:r>
            <a:r>
              <a:rPr lang="ko-KR" altLang="en-US" sz="3200" b="1" dirty="0">
                <a:ln>
                  <a:solidFill>
                    <a:srgbClr val="FF0000">
                      <a:alpha val="30000"/>
                    </a:srgbClr>
                  </a:solidFill>
                </a:ln>
                <a:ea typeface="나눔고딕" panose="020D0604000000000000" pitchFamily="50" charset="-127"/>
                <a:cs typeface="+mj-cs"/>
              </a:rPr>
              <a:t>최대 </a:t>
            </a:r>
            <a:r>
              <a:rPr lang="en-US" altLang="ko-KR" sz="3200" b="1" dirty="0">
                <a:ln>
                  <a:solidFill>
                    <a:srgbClr val="FF0000">
                      <a:alpha val="30000"/>
                    </a:srgbClr>
                  </a:solidFill>
                </a:ln>
                <a:ea typeface="나눔고딕" panose="020D0604000000000000" pitchFamily="50" charset="-127"/>
                <a:cs typeface="+mj-cs"/>
              </a:rPr>
              <a:t>6</a:t>
            </a:r>
            <a:r>
              <a:rPr lang="ko-KR" altLang="en-US" sz="3200" b="1" dirty="0">
                <a:ln>
                  <a:solidFill>
                    <a:srgbClr val="FF0000">
                      <a:alpha val="30000"/>
                    </a:srgbClr>
                  </a:solidFill>
                </a:ln>
                <a:ea typeface="나눔고딕" panose="020D0604000000000000" pitchFamily="50" charset="-127"/>
                <a:cs typeface="+mj-cs"/>
              </a:rPr>
              <a:t>학점</a:t>
            </a:r>
            <a:endParaRPr lang="en-US" altLang="ko-KR" sz="3200" b="1" dirty="0">
              <a:ln>
                <a:solidFill>
                  <a:srgbClr val="FF0000">
                    <a:alpha val="30000"/>
                  </a:srgbClr>
                </a:solidFill>
              </a:ln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ko-KR" sz="3200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ea typeface="나눔고딕" panose="020D0604000000000000" pitchFamily="50" charset="-127"/>
              <a:cs typeface="+mj-cs"/>
            </a:endParaRPr>
          </a:p>
          <a:p>
            <a:pPr>
              <a:spcBef>
                <a:spcPct val="0"/>
              </a:spcBef>
              <a:buFontTx/>
              <a:buChar char="-"/>
            </a:pPr>
            <a:r>
              <a:rPr lang="ko-KR" altLang="en-US" sz="4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장학금 대상</a:t>
            </a:r>
            <a:endParaRPr lang="en-US" altLang="ko-KR" sz="40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ko-KR" sz="32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ea typeface="나눔고딕" panose="020D0604000000000000" pitchFamily="50" charset="-127"/>
                <a:cs typeface="+mj-cs"/>
              </a:rPr>
              <a:t> </a:t>
            </a:r>
            <a:r>
              <a:rPr lang="ko-KR" altLang="en-US" sz="32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ea typeface="나눔고딕" panose="020D0604000000000000" pitchFamily="50" charset="-127"/>
                <a:cs typeface="+mj-cs"/>
              </a:rPr>
              <a:t> 직전학기 </a:t>
            </a:r>
            <a:r>
              <a:rPr lang="ko-KR" altLang="en-US" sz="3200" b="1" dirty="0">
                <a:ln>
                  <a:solidFill>
                    <a:srgbClr val="FF0000">
                      <a:alpha val="30000"/>
                    </a:srgbClr>
                  </a:solidFill>
                </a:ln>
                <a:ea typeface="나눔고딕" panose="020D0604000000000000" pitchFamily="50" charset="-127"/>
                <a:cs typeface="+mj-cs"/>
              </a:rPr>
              <a:t>총 </a:t>
            </a:r>
            <a:r>
              <a:rPr lang="ko-KR" altLang="en-US" sz="3200" b="1" dirty="0" err="1">
                <a:ln>
                  <a:solidFill>
                    <a:srgbClr val="FF0000">
                      <a:alpha val="30000"/>
                    </a:srgbClr>
                  </a:solidFill>
                </a:ln>
                <a:ea typeface="나눔고딕" panose="020D0604000000000000" pitchFamily="50" charset="-127"/>
                <a:cs typeface="+mj-cs"/>
              </a:rPr>
              <a:t>취득학점</a:t>
            </a:r>
            <a:r>
              <a:rPr lang="ko-KR" altLang="en-US" sz="3200" b="1" dirty="0">
                <a:ln>
                  <a:solidFill>
                    <a:srgbClr val="FF0000">
                      <a:alpha val="30000"/>
                    </a:srgbClr>
                  </a:solidFill>
                </a:ln>
                <a:ea typeface="나눔고딕" panose="020D0604000000000000" pitchFamily="50" charset="-127"/>
                <a:cs typeface="+mj-cs"/>
              </a:rPr>
              <a:t> </a:t>
            </a:r>
            <a:r>
              <a:rPr lang="en-US" altLang="ko-KR" sz="3200" b="1" dirty="0">
                <a:ln>
                  <a:solidFill>
                    <a:srgbClr val="FF0000">
                      <a:alpha val="30000"/>
                    </a:srgbClr>
                  </a:solidFill>
                </a:ln>
                <a:ea typeface="나눔고딕" panose="020D0604000000000000" pitchFamily="50" charset="-127"/>
                <a:cs typeface="+mj-cs"/>
              </a:rPr>
              <a:t>9</a:t>
            </a:r>
            <a:r>
              <a:rPr lang="ko-KR" altLang="en-US" sz="3200" b="1" dirty="0">
                <a:ln>
                  <a:solidFill>
                    <a:srgbClr val="FF0000">
                      <a:alpha val="30000"/>
                    </a:srgbClr>
                  </a:solidFill>
                </a:ln>
                <a:ea typeface="나눔고딕" panose="020D0604000000000000" pitchFamily="50" charset="-127"/>
                <a:cs typeface="+mj-cs"/>
              </a:rPr>
              <a:t>학점 </a:t>
            </a:r>
            <a:r>
              <a:rPr lang="ko-KR" altLang="en-US" sz="32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ea typeface="나눔고딕" panose="020D0604000000000000" pitchFamily="50" charset="-127"/>
                <a:cs typeface="+mj-cs"/>
              </a:rPr>
              <a:t>이상</a:t>
            </a:r>
          </a:p>
          <a:p>
            <a:pPr marL="0" indent="0">
              <a:spcBef>
                <a:spcPct val="0"/>
              </a:spcBef>
              <a:buNone/>
            </a:pPr>
            <a:endParaRPr lang="ko-KR" altLang="en-US" sz="3200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ea typeface="나눔고딕" panose="020D0604000000000000" pitchFamily="50" charset="-127"/>
              <a:cs typeface="+mj-cs"/>
            </a:endParaRPr>
          </a:p>
        </p:txBody>
      </p:sp>
      <p:sp>
        <p:nvSpPr>
          <p:cNvPr id="8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630284" y="742066"/>
            <a:ext cx="1068893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pPr lvl="0"/>
            <a:r>
              <a:rPr lang="ko-KR" altLang="en-US" sz="2300" dirty="0">
                <a:ln>
                  <a:solidFill>
                    <a:prstClr val="black">
                      <a:lumMod val="85000"/>
                      <a:lumOff val="15000"/>
                      <a:alpha val="30000"/>
                    </a:prstClr>
                  </a:solidFill>
                </a:ln>
                <a:solidFill>
                  <a:srgbClr val="FF0000"/>
                </a:solidFill>
              </a:rPr>
              <a:t>★★★</a:t>
            </a:r>
          </a:p>
        </p:txBody>
      </p:sp>
      <p:sp>
        <p:nvSpPr>
          <p:cNvPr id="9" name="제목 11"/>
          <p:cNvSpPr txBox="1">
            <a:spLocks/>
          </p:cNvSpPr>
          <p:nvPr/>
        </p:nvSpPr>
        <p:spPr>
          <a:xfrm>
            <a:off x="1699177" y="743434"/>
            <a:ext cx="4508225" cy="360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kern="1200" baseline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</a:lstStyle>
          <a:p>
            <a:r>
              <a:rPr lang="ko-KR" altLang="en-US" sz="2800" dirty="0" err="1">
                <a:ln>
                  <a:solidFill>
                    <a:prstClr val="black">
                      <a:lumMod val="85000"/>
                      <a:lumOff val="15000"/>
                      <a:alpha val="30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</a:rPr>
              <a:t>학점이수</a:t>
            </a:r>
            <a:r>
              <a:rPr lang="ko-KR" altLang="en-US" sz="2800" dirty="0">
                <a:ln>
                  <a:solidFill>
                    <a:prstClr val="black">
                      <a:lumMod val="85000"/>
                      <a:lumOff val="15000"/>
                      <a:alpha val="30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</a:rPr>
              <a:t> 유의사항</a:t>
            </a:r>
            <a:endParaRPr lang="ko-KR" altLang="en-US" sz="2000" dirty="0"/>
          </a:p>
        </p:txBody>
      </p:sp>
      <p:sp>
        <p:nvSpPr>
          <p:cNvPr id="10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631022" y="355600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신학대학원 </a:t>
            </a:r>
            <a:r>
              <a:rPr lang="en-US" altLang="ko-KR" sz="1600" dirty="0"/>
              <a:t>001 </a:t>
            </a:r>
            <a:r>
              <a:rPr lang="ko-KR" altLang="en-US" sz="1600" dirty="0"/>
              <a:t>졸업이수학점 안내</a:t>
            </a:r>
          </a:p>
        </p:txBody>
      </p:sp>
      <p:cxnSp>
        <p:nvCxnSpPr>
          <p:cNvPr id="11" name="직선 연결선 10"/>
          <p:cNvCxnSpPr/>
          <p:nvPr/>
        </p:nvCxnSpPr>
        <p:spPr>
          <a:xfrm>
            <a:off x="1665514" y="846161"/>
            <a:ext cx="0" cy="18004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12117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12"/>
          <p:cNvSpPr>
            <a:spLocks noGrp="1"/>
          </p:cNvSpPr>
          <p:nvPr>
            <p:ph type="title"/>
          </p:nvPr>
        </p:nvSpPr>
        <p:spPr>
          <a:xfrm>
            <a:off x="2238937" y="587237"/>
            <a:ext cx="4666130" cy="720725"/>
          </a:xfrm>
        </p:spPr>
        <p:txBody>
          <a:bodyPr>
            <a:normAutofit/>
          </a:bodyPr>
          <a:lstStyle/>
          <a:p>
            <a:r>
              <a:rPr lang="ko-KR" altLang="en-US" sz="3600" dirty="0" smtClean="0"/>
              <a:t>목   차</a:t>
            </a:r>
            <a:r>
              <a:rPr lang="ko-KR" altLang="en-US" sz="4400" dirty="0" smtClean="0"/>
              <a:t> </a:t>
            </a:r>
            <a:endParaRPr lang="ko-KR" altLang="en-US" sz="4400" dirty="0"/>
          </a:p>
        </p:txBody>
      </p:sp>
      <p:sp>
        <p:nvSpPr>
          <p:cNvPr id="17" name="텍스트 개체 틀 16"/>
          <p:cNvSpPr>
            <a:spLocks noGrp="1"/>
          </p:cNvSpPr>
          <p:nvPr>
            <p:ph type="body" sz="quarter" idx="11"/>
          </p:nvPr>
        </p:nvSpPr>
        <p:spPr>
          <a:xfrm>
            <a:off x="2707056" y="1554480"/>
            <a:ext cx="3729892" cy="1917634"/>
          </a:xfrm>
        </p:spPr>
        <p:txBody>
          <a:bodyPr>
            <a:noAutofit/>
          </a:bodyPr>
          <a:lstStyle/>
          <a:p>
            <a:r>
              <a:rPr lang="ko-KR" altLang="en-US" sz="3600" dirty="0" smtClean="0"/>
              <a:t>가</a:t>
            </a:r>
            <a:r>
              <a:rPr lang="en-US" altLang="ko-KR" sz="3600" dirty="0" smtClean="0"/>
              <a:t>. </a:t>
            </a:r>
            <a:r>
              <a:rPr lang="ko-KR" altLang="en-US" sz="3600" dirty="0" smtClean="0"/>
              <a:t>대학원 소개</a:t>
            </a:r>
            <a:endParaRPr lang="en-US" altLang="ko-KR" sz="3600" dirty="0" smtClean="0"/>
          </a:p>
          <a:p>
            <a:r>
              <a:rPr lang="en-US" altLang="ko-KR" sz="2400" dirty="0"/>
              <a:t> </a:t>
            </a:r>
            <a:r>
              <a:rPr lang="en-US" altLang="ko-KR" sz="2400" dirty="0" smtClean="0"/>
              <a:t>     </a:t>
            </a:r>
            <a:r>
              <a:rPr lang="en-US" altLang="ko-KR" sz="2000" dirty="0" smtClean="0"/>
              <a:t>-</a:t>
            </a:r>
            <a:r>
              <a:rPr lang="ko-KR" altLang="en-US" sz="2000" dirty="0" smtClean="0"/>
              <a:t>교수 소개</a:t>
            </a:r>
            <a:endParaRPr lang="en-US" altLang="ko-KR" sz="2000" dirty="0" smtClean="0"/>
          </a:p>
          <a:p>
            <a:r>
              <a:rPr lang="en-US" altLang="ko-KR" sz="2000" dirty="0" smtClean="0"/>
              <a:t>       -</a:t>
            </a:r>
            <a:r>
              <a:rPr lang="ko-KR" altLang="en-US" sz="2000" dirty="0" smtClean="0"/>
              <a:t>학회 소개</a:t>
            </a:r>
            <a:endParaRPr lang="en-US" altLang="ko-KR" sz="2000" dirty="0" smtClean="0"/>
          </a:p>
          <a:p>
            <a:r>
              <a:rPr lang="en-US" altLang="ko-KR" sz="2000" dirty="0"/>
              <a:t> </a:t>
            </a:r>
            <a:r>
              <a:rPr lang="en-US" altLang="ko-KR" sz="2000" dirty="0" smtClean="0"/>
              <a:t>      -</a:t>
            </a:r>
            <a:r>
              <a:rPr lang="ko-KR" altLang="en-US" sz="2000" dirty="0" err="1" smtClean="0"/>
              <a:t>원우회</a:t>
            </a:r>
            <a:r>
              <a:rPr lang="ko-KR" altLang="en-US" sz="2000" dirty="0" smtClean="0"/>
              <a:t> 소개</a:t>
            </a:r>
            <a:endParaRPr lang="en-US" altLang="ko-KR" sz="2000" dirty="0"/>
          </a:p>
        </p:txBody>
      </p:sp>
      <p:sp>
        <p:nvSpPr>
          <p:cNvPr id="14" name="텍스트 개체 틀 24"/>
          <p:cNvSpPr>
            <a:spLocks noGrp="1"/>
          </p:cNvSpPr>
          <p:nvPr>
            <p:ph type="body" sz="quarter" idx="15"/>
          </p:nvPr>
        </p:nvSpPr>
        <p:spPr>
          <a:xfrm>
            <a:off x="2707056" y="4023361"/>
            <a:ext cx="4441889" cy="1537854"/>
          </a:xfrm>
        </p:spPr>
        <p:txBody>
          <a:bodyPr>
            <a:noAutofit/>
          </a:bodyPr>
          <a:lstStyle/>
          <a:p>
            <a:r>
              <a:rPr lang="ko-KR" altLang="en-US" sz="3600" dirty="0" smtClean="0"/>
              <a:t>나</a:t>
            </a:r>
            <a:r>
              <a:rPr lang="en-US" altLang="ko-KR" sz="3600" dirty="0" smtClean="0"/>
              <a:t>. </a:t>
            </a:r>
            <a:r>
              <a:rPr lang="ko-KR" altLang="en-US" sz="3600" dirty="0" smtClean="0"/>
              <a:t>학사 안내</a:t>
            </a:r>
            <a:endParaRPr lang="en-US" altLang="ko-KR" sz="3600" dirty="0" smtClean="0"/>
          </a:p>
          <a:p>
            <a:r>
              <a:rPr lang="en-US" altLang="ko-KR" sz="2800" dirty="0"/>
              <a:t> </a:t>
            </a:r>
            <a:r>
              <a:rPr lang="en-US" altLang="ko-KR" sz="2800" dirty="0" smtClean="0"/>
              <a:t>    </a:t>
            </a:r>
            <a:r>
              <a:rPr lang="en-US" altLang="ko-KR" sz="2000" dirty="0" smtClean="0"/>
              <a:t>-</a:t>
            </a:r>
            <a:r>
              <a:rPr lang="ko-KR" altLang="en-US" sz="2000" dirty="0" smtClean="0"/>
              <a:t>졸업이수학점 안내</a:t>
            </a:r>
            <a:endParaRPr lang="en-US" altLang="ko-KR" sz="2000" dirty="0" smtClean="0"/>
          </a:p>
          <a:p>
            <a:r>
              <a:rPr lang="en-US" altLang="ko-KR" sz="2000" dirty="0"/>
              <a:t> </a:t>
            </a:r>
            <a:r>
              <a:rPr lang="en-US" altLang="ko-KR" sz="2000" dirty="0" smtClean="0"/>
              <a:t>      -</a:t>
            </a:r>
            <a:r>
              <a:rPr lang="ko-KR" altLang="en-US" sz="2000" dirty="0" smtClean="0"/>
              <a:t>수강신청방법 안내</a:t>
            </a:r>
            <a:endParaRPr lang="en-US" altLang="ko-KR" sz="2000" dirty="0" smtClean="0"/>
          </a:p>
          <a:p>
            <a:r>
              <a:rPr lang="en-US" altLang="ko-KR" sz="2000" dirty="0"/>
              <a:t> </a:t>
            </a:r>
            <a:r>
              <a:rPr lang="en-US" altLang="ko-KR" sz="2000" dirty="0" smtClean="0"/>
              <a:t>      -</a:t>
            </a:r>
            <a:r>
              <a:rPr lang="ko-KR" altLang="en-US" sz="2000" dirty="0" smtClean="0"/>
              <a:t>장학금에 대한 안내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23418842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97" y="641354"/>
            <a:ext cx="8570071" cy="5768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텍스트 개체 틀 14"/>
          <p:cNvSpPr>
            <a:spLocks noGrp="1"/>
          </p:cNvSpPr>
          <p:nvPr>
            <p:ph type="body" sz="quarter" idx="10"/>
          </p:nvPr>
        </p:nvSpPr>
        <p:spPr>
          <a:xfrm>
            <a:off x="543355" y="261810"/>
            <a:ext cx="5022944" cy="264135"/>
          </a:xfrm>
        </p:spPr>
        <p:txBody>
          <a:bodyPr>
            <a:noAutofit/>
          </a:bodyPr>
          <a:lstStyle/>
          <a:p>
            <a:r>
              <a:rPr lang="ko-KR" altLang="en-US" sz="1600" dirty="0" smtClean="0"/>
              <a:t>목원대학교 신학대학원 </a:t>
            </a:r>
            <a:r>
              <a:rPr lang="en-US" altLang="ko-KR" sz="1600" dirty="0" smtClean="0"/>
              <a:t>001 </a:t>
            </a:r>
            <a:r>
              <a:rPr lang="ko-KR" altLang="en-US" sz="1600" dirty="0" smtClean="0"/>
              <a:t>졸업이수학점 안내</a:t>
            </a:r>
            <a:endParaRPr lang="ko-KR" altLang="en-US" sz="1600" dirty="0"/>
          </a:p>
        </p:txBody>
      </p:sp>
      <p:sp>
        <p:nvSpPr>
          <p:cNvPr id="12" name="제목 11"/>
          <p:cNvSpPr>
            <a:spLocks noGrp="1"/>
          </p:cNvSpPr>
          <p:nvPr>
            <p:ph type="title"/>
          </p:nvPr>
        </p:nvSpPr>
        <p:spPr>
          <a:xfrm>
            <a:off x="543355" y="632477"/>
            <a:ext cx="5315666" cy="360098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altLang="ko-KR" sz="3000" dirty="0"/>
              <a:t>Th.M.</a:t>
            </a:r>
            <a:r>
              <a:rPr lang="ko-KR" altLang="en-US" sz="3000" dirty="0"/>
              <a:t> 예시 </a:t>
            </a:r>
            <a:r>
              <a:rPr lang="en-US" altLang="ko-KR" sz="3000" dirty="0"/>
              <a:t>: ) </a:t>
            </a:r>
            <a:r>
              <a:rPr lang="ko-KR" altLang="en-US" sz="1500" dirty="0" err="1"/>
              <a:t>논문대체</a:t>
            </a:r>
            <a:r>
              <a:rPr lang="ko-KR" altLang="en-US" sz="1500" dirty="0"/>
              <a:t> 신청</a:t>
            </a:r>
          </a:p>
        </p:txBody>
      </p:sp>
    </p:spTree>
    <p:extLst>
      <p:ext uri="{BB962C8B-B14F-4D97-AF65-F5344CB8AC3E}">
        <p14:creationId xmlns:p14="http://schemas.microsoft.com/office/powerpoint/2010/main" val="23788212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80" y="577048"/>
            <a:ext cx="8722283" cy="5823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텍스트 개체 틀 14"/>
          <p:cNvSpPr>
            <a:spLocks noGrp="1"/>
          </p:cNvSpPr>
          <p:nvPr>
            <p:ph type="body" sz="quarter" idx="10"/>
          </p:nvPr>
        </p:nvSpPr>
        <p:spPr>
          <a:xfrm>
            <a:off x="596622" y="377222"/>
            <a:ext cx="5111719" cy="199827"/>
          </a:xfrm>
        </p:spPr>
        <p:txBody>
          <a:bodyPr>
            <a:noAutofit/>
          </a:bodyPr>
          <a:lstStyle/>
          <a:p>
            <a:r>
              <a:rPr lang="ko-KR" altLang="en-US" sz="1600" dirty="0" smtClean="0"/>
              <a:t>목원대학교 신학대학원 </a:t>
            </a:r>
            <a:r>
              <a:rPr lang="en-US" altLang="ko-KR" sz="1600" dirty="0" smtClean="0"/>
              <a:t>001 </a:t>
            </a:r>
            <a:r>
              <a:rPr lang="ko-KR" altLang="en-US" sz="1600" dirty="0" smtClean="0"/>
              <a:t>졸업이수학점 안내</a:t>
            </a:r>
            <a:endParaRPr lang="ko-KR" altLang="en-US" sz="1600" dirty="0"/>
          </a:p>
        </p:txBody>
      </p:sp>
      <p:sp>
        <p:nvSpPr>
          <p:cNvPr id="12" name="제목 11"/>
          <p:cNvSpPr>
            <a:spLocks noGrp="1"/>
          </p:cNvSpPr>
          <p:nvPr>
            <p:ph type="title"/>
          </p:nvPr>
        </p:nvSpPr>
        <p:spPr>
          <a:xfrm>
            <a:off x="637462" y="641357"/>
            <a:ext cx="4760161" cy="360098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altLang="ko-KR" sz="3000" dirty="0"/>
              <a:t>M.Div.</a:t>
            </a:r>
            <a:r>
              <a:rPr lang="ko-KR" altLang="en-US" sz="3000" dirty="0"/>
              <a:t> 예시 </a:t>
            </a:r>
            <a:r>
              <a:rPr lang="en-US" altLang="ko-KR" sz="3000" dirty="0"/>
              <a:t>: )</a:t>
            </a:r>
            <a:r>
              <a:rPr lang="ko-KR" altLang="en-US" sz="3000" dirty="0"/>
              <a:t> </a:t>
            </a:r>
            <a:r>
              <a:rPr lang="ko-KR" altLang="en-US" sz="1350" dirty="0" err="1"/>
              <a:t>논문대체</a:t>
            </a:r>
            <a:r>
              <a:rPr lang="ko-KR" altLang="en-US" sz="1350" dirty="0"/>
              <a:t> 신청</a:t>
            </a:r>
          </a:p>
        </p:txBody>
      </p:sp>
    </p:spTree>
    <p:extLst>
      <p:ext uri="{BB962C8B-B14F-4D97-AF65-F5344CB8AC3E}">
        <p14:creationId xmlns:p14="http://schemas.microsoft.com/office/powerpoint/2010/main" val="681689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48" y="685745"/>
            <a:ext cx="8732487" cy="5901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텍스트 개체 틀 14"/>
          <p:cNvSpPr>
            <a:spLocks noGrp="1"/>
          </p:cNvSpPr>
          <p:nvPr>
            <p:ph type="body" sz="quarter" idx="10"/>
          </p:nvPr>
        </p:nvSpPr>
        <p:spPr>
          <a:xfrm>
            <a:off x="596623" y="421611"/>
            <a:ext cx="5227128" cy="199826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ko-KR" altLang="en-US" sz="1600" dirty="0" smtClean="0"/>
              <a:t>목원대학교 신학대학원 </a:t>
            </a:r>
            <a:r>
              <a:rPr lang="en-US" altLang="ko-KR" sz="1600" dirty="0" smtClean="0"/>
              <a:t>001 </a:t>
            </a:r>
            <a:r>
              <a:rPr lang="ko-KR" altLang="en-US" sz="1600" dirty="0" smtClean="0"/>
              <a:t>졸업이수학점 안내</a:t>
            </a:r>
            <a:endParaRPr lang="ko-KR" altLang="en-US" sz="1600" dirty="0"/>
          </a:p>
        </p:txBody>
      </p:sp>
      <p:sp>
        <p:nvSpPr>
          <p:cNvPr id="12" name="제목 11"/>
          <p:cNvSpPr>
            <a:spLocks noGrp="1"/>
          </p:cNvSpPr>
          <p:nvPr>
            <p:ph type="title"/>
          </p:nvPr>
        </p:nvSpPr>
        <p:spPr>
          <a:xfrm>
            <a:off x="637462" y="685746"/>
            <a:ext cx="4508225" cy="360098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ko-KR" altLang="en-US" sz="3000" dirty="0"/>
              <a:t>논문 예시 </a:t>
            </a:r>
            <a:r>
              <a:rPr lang="en-US" altLang="ko-KR" sz="3000" dirty="0"/>
              <a:t>: ) </a:t>
            </a:r>
            <a:r>
              <a:rPr lang="en-US" altLang="ko-KR" sz="1350" dirty="0"/>
              <a:t>Th.M.</a:t>
            </a:r>
            <a:r>
              <a:rPr lang="ko-KR" altLang="en-US" sz="1350" dirty="0"/>
              <a:t>과정</a:t>
            </a:r>
            <a:r>
              <a:rPr lang="en-US" altLang="ko-KR" sz="1350" dirty="0"/>
              <a:t>+</a:t>
            </a:r>
            <a:r>
              <a:rPr lang="ko-KR" altLang="en-US" sz="1350" dirty="0" err="1"/>
              <a:t>논문신청</a:t>
            </a:r>
            <a:endParaRPr lang="ko-KR" altLang="en-US" sz="1350" dirty="0"/>
          </a:p>
        </p:txBody>
      </p:sp>
    </p:spTree>
    <p:extLst>
      <p:ext uri="{BB962C8B-B14F-4D97-AF65-F5344CB8AC3E}">
        <p14:creationId xmlns:p14="http://schemas.microsoft.com/office/powerpoint/2010/main" val="1228689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4"/>
          <p:cNvSpPr txBox="1">
            <a:spLocks noChangeArrowheads="1"/>
          </p:cNvSpPr>
          <p:nvPr/>
        </p:nvSpPr>
        <p:spPr>
          <a:xfrm>
            <a:off x="630284" y="1970843"/>
            <a:ext cx="8043199" cy="43678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  <a:defRPr/>
            </a:pPr>
            <a:r>
              <a:rPr lang="en-US" altLang="ko-KR" sz="4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</a:t>
            </a:r>
            <a:r>
              <a:rPr lang="en-US" altLang="ko-KR" sz="4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Th.M. </a:t>
            </a:r>
            <a:r>
              <a:rPr lang="ko-KR" altLang="en-US" sz="4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과정</a:t>
            </a:r>
            <a:r>
              <a:rPr lang="en-US" altLang="ko-KR" sz="4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</a:t>
            </a:r>
            <a:r>
              <a:rPr lang="ko-KR" altLang="en-US" b="1" dirty="0" err="1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감리교회사</a:t>
            </a: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, </a:t>
            </a:r>
            <a:r>
              <a:rPr lang="ko-KR" altLang="en-US" b="1" dirty="0" err="1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웨슬리신학</a:t>
            </a:r>
            <a:endParaRPr lang="en-US" altLang="ko-KR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endParaRPr lang="en-US" altLang="ko-KR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>
              <a:buFontTx/>
              <a:buChar char="-"/>
              <a:defRPr/>
            </a:pPr>
            <a:r>
              <a:rPr lang="en-US" altLang="ko-KR" sz="4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</a:t>
            </a:r>
            <a:r>
              <a:rPr lang="en-US" altLang="ko-KR" sz="4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M.Div. </a:t>
            </a:r>
            <a:r>
              <a:rPr lang="ko-KR" altLang="en-US" sz="4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과정</a:t>
            </a:r>
            <a:r>
              <a:rPr lang="en-US" altLang="ko-KR" sz="4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</a:t>
            </a:r>
            <a:r>
              <a:rPr lang="ko-KR" altLang="en-US" b="1" dirty="0" err="1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기초필수</a:t>
            </a: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, </a:t>
            </a: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기초선택과목</a:t>
            </a:r>
            <a:endParaRPr lang="en-US" altLang="ko-KR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>
              <a:buFontTx/>
              <a:buNone/>
              <a:defRPr/>
            </a:pP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  * </a:t>
            </a: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학부 성적 인정은 최대 </a:t>
            </a: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15</a:t>
            </a:r>
            <a:r>
              <a:rPr lang="ko-KR" altLang="en-US" b="1" dirty="0" err="1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학점까지로</a:t>
            </a: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한다</a:t>
            </a:r>
            <a:endParaRPr lang="en-US" altLang="ko-KR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 marL="0" indent="0">
              <a:buNone/>
              <a:defRPr/>
            </a:pPr>
            <a:endParaRPr lang="en-US" altLang="ko-KR" sz="1100" dirty="0"/>
          </a:p>
          <a:p>
            <a:pPr marL="0" indent="0">
              <a:buNone/>
              <a:defRPr/>
            </a:pP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  </a:t>
            </a: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* </a:t>
            </a: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채플은 학점인정이 되지 않습니다</a:t>
            </a: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.</a:t>
            </a:r>
          </a:p>
          <a:p>
            <a:pPr marL="0" indent="0" algn="ctr">
              <a:buNone/>
              <a:defRPr/>
            </a:pP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(</a:t>
            </a: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목원대 신학대학 기독교교육전공자는 예외로 한다</a:t>
            </a: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.)</a:t>
            </a:r>
            <a:endParaRPr lang="en-US" altLang="ko-KR" sz="800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</p:txBody>
      </p:sp>
      <p:sp>
        <p:nvSpPr>
          <p:cNvPr id="11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630284" y="742066"/>
            <a:ext cx="1068893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r>
              <a:rPr lang="en-US" altLang="ko-KR" sz="2400" dirty="0" smtClean="0"/>
              <a:t>001-8</a:t>
            </a:r>
            <a:endParaRPr lang="ko-KR" altLang="en-US" sz="2400" dirty="0"/>
          </a:p>
        </p:txBody>
      </p:sp>
      <p:sp>
        <p:nvSpPr>
          <p:cNvPr id="14" name="제목 11"/>
          <p:cNvSpPr>
            <a:spLocks noGrp="1"/>
          </p:cNvSpPr>
          <p:nvPr>
            <p:ph type="title"/>
          </p:nvPr>
        </p:nvSpPr>
        <p:spPr>
          <a:xfrm>
            <a:off x="1699177" y="743434"/>
            <a:ext cx="5269794" cy="360098"/>
          </a:xfrm>
        </p:spPr>
        <p:txBody>
          <a:bodyPr>
            <a:normAutofit fontScale="90000"/>
          </a:bodyPr>
          <a:lstStyle/>
          <a:p>
            <a:r>
              <a:rPr lang="ko-KR" altLang="en-US" smtClean="0"/>
              <a:t>학부성적 인정에 대한 안내</a:t>
            </a:r>
            <a:endParaRPr lang="ko-KR" altLang="en-US" dirty="0"/>
          </a:p>
        </p:txBody>
      </p:sp>
      <p:sp>
        <p:nvSpPr>
          <p:cNvPr id="16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631022" y="355600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신학대학원 </a:t>
            </a:r>
            <a:r>
              <a:rPr lang="en-US" altLang="ko-KR" sz="1600" dirty="0"/>
              <a:t>001 </a:t>
            </a:r>
            <a:r>
              <a:rPr lang="ko-KR" altLang="en-US" sz="1600" dirty="0"/>
              <a:t>졸업이수학점 안내</a:t>
            </a:r>
          </a:p>
        </p:txBody>
      </p:sp>
      <p:cxnSp>
        <p:nvCxnSpPr>
          <p:cNvPr id="17" name="직선 연결선 16"/>
          <p:cNvCxnSpPr/>
          <p:nvPr/>
        </p:nvCxnSpPr>
        <p:spPr>
          <a:xfrm>
            <a:off x="1665514" y="846161"/>
            <a:ext cx="0" cy="18004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68438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4"/>
          <p:cNvSpPr txBox="1">
            <a:spLocks noChangeArrowheads="1"/>
          </p:cNvSpPr>
          <p:nvPr/>
        </p:nvSpPr>
        <p:spPr>
          <a:xfrm>
            <a:off x="630284" y="2121764"/>
            <a:ext cx="7446916" cy="37831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  Th.M</a:t>
            </a: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.</a:t>
            </a: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과정  ☞ </a:t>
            </a: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2</a:t>
            </a: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학기</a:t>
            </a:r>
            <a:endParaRPr lang="en-US" altLang="ko-KR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>
              <a:buNone/>
            </a:pP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  M.Div.</a:t>
            </a: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과정 </a:t>
            </a: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☞ </a:t>
            </a: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4</a:t>
            </a: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학기 </a:t>
            </a:r>
            <a:endParaRPr lang="en-US" altLang="ko-KR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>
              <a:buNone/>
            </a:pPr>
            <a:r>
              <a:rPr lang="en-US" altLang="ko-KR" b="1" dirty="0">
                <a:ln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  * </a:t>
            </a:r>
            <a:r>
              <a:rPr lang="ko-KR" altLang="en-US" b="1" dirty="0" err="1">
                <a:ln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미이수시</a:t>
            </a:r>
            <a:r>
              <a:rPr lang="ko-KR" altLang="en-US" b="1" dirty="0">
                <a:ln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졸업 불가</a:t>
            </a:r>
            <a:endParaRPr lang="en-US" altLang="ko-KR" b="1" dirty="0">
              <a:ln>
                <a:solidFill>
                  <a:srgbClr val="FF0000"/>
                </a:solidFill>
              </a:ln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>
              <a:buNone/>
            </a:pPr>
            <a:endParaRPr lang="en-US" altLang="ko-KR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>
              <a:buFontTx/>
              <a:buChar char="-"/>
            </a:pPr>
            <a:r>
              <a:rPr lang="ko-KR" altLang="en-US" sz="4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교회 실습</a:t>
            </a:r>
            <a:endParaRPr lang="en-US" altLang="ko-KR" sz="40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 marL="0" indent="0">
              <a:buNone/>
            </a:pP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</a:t>
            </a:r>
            <a:r>
              <a:rPr lang="ko-KR" altLang="en-US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채플 이수 시 </a:t>
            </a:r>
            <a:r>
              <a:rPr lang="ko-KR" altLang="en-US" b="1" dirty="0" err="1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매학기</a:t>
            </a:r>
            <a:r>
              <a:rPr lang="ko-KR" altLang="en-US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지도교수와 상담 후</a:t>
            </a:r>
            <a:endParaRPr lang="en-US" altLang="ko-KR" b="1" dirty="0" smtClean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 marL="0" indent="0">
              <a:buNone/>
            </a:pP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</a:t>
            </a:r>
            <a:r>
              <a:rPr lang="en-US" altLang="ko-KR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“</a:t>
            </a:r>
            <a:r>
              <a:rPr lang="ko-KR" altLang="en-US" b="1" dirty="0" err="1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교회실습</a:t>
            </a:r>
            <a:r>
              <a:rPr lang="ko-KR" altLang="en-US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보고서</a:t>
            </a:r>
            <a:r>
              <a:rPr lang="en-US" altLang="ko-KR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”</a:t>
            </a:r>
            <a:r>
              <a:rPr lang="ko-KR" altLang="en-US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제출</a:t>
            </a:r>
            <a:endParaRPr lang="en-US" altLang="ko-KR" b="1" dirty="0" smtClean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 marL="0" indent="0">
              <a:buNone/>
            </a:pPr>
            <a:endParaRPr lang="en-US" altLang="ko-KR" sz="800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</p:txBody>
      </p:sp>
      <p:sp>
        <p:nvSpPr>
          <p:cNvPr id="16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630284" y="742066"/>
            <a:ext cx="1068893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r>
              <a:rPr lang="en-US" altLang="ko-KR" sz="2400" dirty="0" smtClean="0"/>
              <a:t>001-9</a:t>
            </a:r>
            <a:endParaRPr lang="ko-KR" altLang="en-US" sz="2400" dirty="0"/>
          </a:p>
        </p:txBody>
      </p:sp>
      <p:sp>
        <p:nvSpPr>
          <p:cNvPr id="17" name="제목 11"/>
          <p:cNvSpPr>
            <a:spLocks noGrp="1"/>
          </p:cNvSpPr>
          <p:nvPr>
            <p:ph type="title"/>
          </p:nvPr>
        </p:nvSpPr>
        <p:spPr>
          <a:xfrm>
            <a:off x="1699177" y="743434"/>
            <a:ext cx="5269794" cy="360098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/>
              <a:t>채플과 </a:t>
            </a:r>
            <a:r>
              <a:rPr lang="ko-KR" altLang="en-US" dirty="0" err="1" smtClean="0"/>
              <a:t>교회실습에</a:t>
            </a:r>
            <a:r>
              <a:rPr lang="ko-KR" altLang="en-US" dirty="0" smtClean="0"/>
              <a:t> 대한 안내</a:t>
            </a:r>
            <a:endParaRPr lang="ko-KR" altLang="en-US" dirty="0"/>
          </a:p>
        </p:txBody>
      </p:sp>
      <p:sp>
        <p:nvSpPr>
          <p:cNvPr id="18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631022" y="355600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신학대학원 </a:t>
            </a:r>
            <a:r>
              <a:rPr lang="en-US" altLang="ko-KR" sz="1600" dirty="0"/>
              <a:t>001 </a:t>
            </a:r>
            <a:r>
              <a:rPr lang="ko-KR" altLang="en-US" sz="1600" dirty="0"/>
              <a:t>졸업이수학점 안내</a:t>
            </a:r>
          </a:p>
        </p:txBody>
      </p:sp>
      <p:cxnSp>
        <p:nvCxnSpPr>
          <p:cNvPr id="19" name="직선 연결선 18"/>
          <p:cNvCxnSpPr/>
          <p:nvPr/>
        </p:nvCxnSpPr>
        <p:spPr>
          <a:xfrm>
            <a:off x="1665514" y="846161"/>
            <a:ext cx="0" cy="18004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50077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4"/>
          <p:cNvSpPr txBox="1">
            <a:spLocks noChangeArrowheads="1"/>
          </p:cNvSpPr>
          <p:nvPr/>
        </p:nvSpPr>
        <p:spPr>
          <a:xfrm>
            <a:off x="416984" y="2253207"/>
            <a:ext cx="8478441" cy="34563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  <a:defRPr/>
            </a:pP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입학시험 </a:t>
            </a:r>
            <a:r>
              <a:rPr lang="ko-KR" altLang="en-US" b="1" dirty="0" err="1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신학영어</a:t>
            </a: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성적이 </a:t>
            </a:r>
            <a:r>
              <a:rPr lang="en-US" altLang="ko-KR" b="1" dirty="0">
                <a:ln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60</a:t>
            </a:r>
            <a:r>
              <a:rPr lang="ko-KR" altLang="en-US" b="1" dirty="0">
                <a:ln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점 이상인 자는 면제</a:t>
            </a:r>
            <a:endParaRPr lang="en-US" altLang="ko-KR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>
              <a:buNone/>
              <a:defRPr/>
            </a:pP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60</a:t>
            </a: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점 미만인 자는 영어수업을 </a:t>
            </a:r>
            <a:r>
              <a:rPr lang="ko-KR" altLang="en-US" b="1" dirty="0">
                <a:ln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반드시 </a:t>
            </a:r>
            <a:r>
              <a:rPr lang="en-US" altLang="ko-KR" b="1" dirty="0">
                <a:ln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PASS </a:t>
            </a: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하여야 한다</a:t>
            </a: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.</a:t>
            </a:r>
          </a:p>
          <a:p>
            <a:pPr>
              <a:buNone/>
              <a:defRPr/>
            </a:pP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  </a:t>
            </a:r>
          </a:p>
          <a:p>
            <a:pPr>
              <a:buNone/>
              <a:defRPr/>
            </a:pP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  </a:t>
            </a:r>
            <a:r>
              <a:rPr lang="en-US" altLang="ko-KR" b="1" dirty="0">
                <a:ln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* </a:t>
            </a:r>
            <a:r>
              <a:rPr lang="ko-KR" altLang="en-US" b="1" dirty="0" err="1">
                <a:ln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미이수시</a:t>
            </a:r>
            <a:r>
              <a:rPr lang="ko-KR" altLang="en-US" b="1" dirty="0">
                <a:ln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 졸업 불가</a:t>
            </a:r>
            <a:endParaRPr lang="en-US" altLang="ko-KR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>
              <a:buNone/>
              <a:defRPr/>
            </a:pP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 ** </a:t>
            </a: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영어수업 대상자 확인은 </a:t>
            </a:r>
            <a:endParaRPr lang="en-US" altLang="ko-KR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>
              <a:buNone/>
              <a:defRPr/>
            </a:pP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    신학대학원 </a:t>
            </a: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3</a:t>
            </a: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층 게시판을 참고하시기 바랍니다</a:t>
            </a: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.</a:t>
            </a:r>
          </a:p>
        </p:txBody>
      </p:sp>
      <p:sp>
        <p:nvSpPr>
          <p:cNvPr id="11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612561" y="742066"/>
            <a:ext cx="1349406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r>
              <a:rPr lang="en-US" altLang="ko-KR" sz="2400" dirty="0" smtClean="0"/>
              <a:t>001-10</a:t>
            </a:r>
            <a:endParaRPr lang="ko-KR" altLang="en-US" sz="2400" dirty="0"/>
          </a:p>
        </p:txBody>
      </p:sp>
      <p:sp>
        <p:nvSpPr>
          <p:cNvPr id="14" name="제목 11"/>
          <p:cNvSpPr>
            <a:spLocks noGrp="1"/>
          </p:cNvSpPr>
          <p:nvPr>
            <p:ph type="title"/>
          </p:nvPr>
        </p:nvSpPr>
        <p:spPr>
          <a:xfrm>
            <a:off x="1850098" y="743434"/>
            <a:ext cx="5269794" cy="360098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/>
              <a:t>영어수업에 대한 안내</a:t>
            </a:r>
            <a:endParaRPr lang="ko-KR" altLang="en-US" dirty="0"/>
          </a:p>
        </p:txBody>
      </p:sp>
      <p:sp>
        <p:nvSpPr>
          <p:cNvPr id="16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612561" y="348472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신학대학원 </a:t>
            </a:r>
            <a:r>
              <a:rPr lang="en-US" altLang="ko-KR" sz="1600" dirty="0"/>
              <a:t>001 </a:t>
            </a:r>
            <a:r>
              <a:rPr lang="ko-KR" altLang="en-US" sz="1600" dirty="0"/>
              <a:t>졸업이수학점 안내</a:t>
            </a:r>
          </a:p>
        </p:txBody>
      </p:sp>
      <p:cxnSp>
        <p:nvCxnSpPr>
          <p:cNvPr id="17" name="직선 연결선 16"/>
          <p:cNvCxnSpPr/>
          <p:nvPr/>
        </p:nvCxnSpPr>
        <p:spPr>
          <a:xfrm>
            <a:off x="1816435" y="846161"/>
            <a:ext cx="0" cy="18004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31223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4"/>
          <p:cNvSpPr txBox="1">
            <a:spLocks noChangeArrowheads="1"/>
          </p:cNvSpPr>
          <p:nvPr/>
        </p:nvSpPr>
        <p:spPr>
          <a:xfrm>
            <a:off x="665560" y="2244328"/>
            <a:ext cx="7487840" cy="38812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  <a:defRPr/>
            </a:pP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입학시험 성적이 </a:t>
            </a:r>
            <a:r>
              <a:rPr lang="en-US" altLang="ko-KR" b="1" dirty="0">
                <a:ln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60</a:t>
            </a:r>
            <a:r>
              <a:rPr lang="ko-KR" altLang="en-US" b="1" dirty="0">
                <a:ln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점 이상인 자는 면제</a:t>
            </a:r>
            <a:endParaRPr lang="en-US" altLang="ko-KR" b="1" dirty="0">
              <a:ln>
                <a:solidFill>
                  <a:srgbClr val="FF0000"/>
                </a:solidFill>
              </a:ln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>
              <a:buNone/>
              <a:defRPr/>
            </a:pP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60</a:t>
            </a: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점 미만인 자는</a:t>
            </a: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</a:t>
            </a: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매 학기 실시되는 </a:t>
            </a:r>
            <a:r>
              <a:rPr lang="ko-KR" altLang="en-US" b="1" dirty="0" err="1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성경시험에</a:t>
            </a:r>
            <a:endParaRPr lang="en-US" altLang="ko-KR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>
              <a:buNone/>
              <a:defRPr/>
            </a:pP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응시하여 졸업 전 </a:t>
            </a:r>
            <a:r>
              <a:rPr lang="ko-KR" altLang="en-US" b="1" dirty="0">
                <a:ln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반드시 </a:t>
            </a:r>
            <a:r>
              <a:rPr lang="en-US" altLang="ko-KR" b="1" dirty="0">
                <a:ln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PASS </a:t>
            </a: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하여야 한다</a:t>
            </a: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.</a:t>
            </a:r>
          </a:p>
          <a:p>
            <a:pPr>
              <a:buNone/>
              <a:defRPr/>
            </a:pPr>
            <a:r>
              <a:rPr lang="en-US" altLang="ko-KR" b="1" dirty="0">
                <a:ln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   </a:t>
            </a:r>
          </a:p>
          <a:p>
            <a:pPr>
              <a:buNone/>
              <a:defRPr/>
            </a:pPr>
            <a:r>
              <a:rPr lang="en-US" altLang="ko-KR" b="1" dirty="0">
                <a:ln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   *  </a:t>
            </a:r>
            <a:r>
              <a:rPr lang="ko-KR" altLang="en-US" b="1" dirty="0" err="1">
                <a:ln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미이수시</a:t>
            </a:r>
            <a:r>
              <a:rPr lang="ko-KR" altLang="en-US" b="1" dirty="0">
                <a:ln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 졸업 불가</a:t>
            </a:r>
            <a:endParaRPr lang="en-US" altLang="ko-KR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>
              <a:buNone/>
              <a:defRPr/>
            </a:pP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</a:t>
            </a: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 ** </a:t>
            </a:r>
            <a:r>
              <a:rPr lang="ko-KR" altLang="en-US" b="1" dirty="0" err="1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성경시험</a:t>
            </a: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 응시 대상자 확인은 </a:t>
            </a:r>
            <a:endParaRPr lang="en-US" altLang="ko-KR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</a:endParaRPr>
          </a:p>
          <a:p>
            <a:pPr>
              <a:buNone/>
              <a:defRPr/>
            </a:pP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     신학대학원 </a:t>
            </a: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3</a:t>
            </a: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층 게시판을 참고하시기 바랍니다</a:t>
            </a: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.</a:t>
            </a:r>
            <a:endParaRPr lang="en-US" altLang="ko-KR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</p:txBody>
      </p:sp>
      <p:sp>
        <p:nvSpPr>
          <p:cNvPr id="10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612561" y="742066"/>
            <a:ext cx="1349406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r>
              <a:rPr lang="en-US" altLang="ko-KR" sz="2400" dirty="0" smtClean="0"/>
              <a:t>001-1</a:t>
            </a:r>
            <a:endParaRPr lang="ko-KR" altLang="en-US" sz="2400" dirty="0"/>
          </a:p>
        </p:txBody>
      </p:sp>
      <p:sp>
        <p:nvSpPr>
          <p:cNvPr id="11" name="제목 11"/>
          <p:cNvSpPr>
            <a:spLocks noGrp="1"/>
          </p:cNvSpPr>
          <p:nvPr>
            <p:ph type="title"/>
          </p:nvPr>
        </p:nvSpPr>
        <p:spPr>
          <a:xfrm>
            <a:off x="1850098" y="743434"/>
            <a:ext cx="5269794" cy="360098"/>
          </a:xfrm>
        </p:spPr>
        <p:txBody>
          <a:bodyPr>
            <a:normAutofit fontScale="90000"/>
          </a:bodyPr>
          <a:lstStyle/>
          <a:p>
            <a:r>
              <a:rPr lang="ko-KR" altLang="en-US" dirty="0" err="1" smtClean="0"/>
              <a:t>성경시험에</a:t>
            </a:r>
            <a:r>
              <a:rPr lang="ko-KR" altLang="en-US" dirty="0" smtClean="0"/>
              <a:t> 대한 안내</a:t>
            </a:r>
            <a:endParaRPr lang="ko-KR" altLang="en-US" dirty="0"/>
          </a:p>
        </p:txBody>
      </p:sp>
      <p:sp>
        <p:nvSpPr>
          <p:cNvPr id="14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612561" y="348472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신학대학원 </a:t>
            </a:r>
            <a:r>
              <a:rPr lang="en-US" altLang="ko-KR" sz="1600" dirty="0"/>
              <a:t>001 </a:t>
            </a:r>
            <a:r>
              <a:rPr lang="ko-KR" altLang="en-US" sz="1600" dirty="0"/>
              <a:t>졸업이수학점 안내</a:t>
            </a:r>
          </a:p>
        </p:txBody>
      </p:sp>
      <p:cxnSp>
        <p:nvCxnSpPr>
          <p:cNvPr id="16" name="직선 연결선 15"/>
          <p:cNvCxnSpPr/>
          <p:nvPr/>
        </p:nvCxnSpPr>
        <p:spPr>
          <a:xfrm>
            <a:off x="1816435" y="846161"/>
            <a:ext cx="0" cy="18004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9610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4"/>
          <p:cNvSpPr txBox="1">
            <a:spLocks noChangeArrowheads="1"/>
          </p:cNvSpPr>
          <p:nvPr/>
        </p:nvSpPr>
        <p:spPr>
          <a:xfrm>
            <a:off x="665560" y="1979720"/>
            <a:ext cx="7487840" cy="407485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  <a:defRPr/>
            </a:pPr>
            <a:r>
              <a:rPr lang="en-US" altLang="ko-KR" sz="36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- </a:t>
            </a:r>
            <a:r>
              <a:rPr lang="ko-KR" altLang="en-US" sz="36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응시자격 </a:t>
            </a:r>
          </a:p>
          <a:p>
            <a:pPr>
              <a:buNone/>
              <a:defRPr/>
            </a:pP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 </a:t>
            </a:r>
            <a:r>
              <a:rPr lang="en-US" altLang="ko-KR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Th.M. </a:t>
            </a: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3</a:t>
            </a: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학기 이상 </a:t>
            </a:r>
            <a:r>
              <a:rPr lang="ko-KR" altLang="en-US" b="1" dirty="0" err="1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정규등록</a:t>
            </a: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한 자 </a:t>
            </a:r>
          </a:p>
          <a:p>
            <a:pPr>
              <a:buNone/>
              <a:defRPr/>
            </a:pP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 </a:t>
            </a:r>
            <a:r>
              <a:rPr lang="en-US" altLang="ko-KR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M.Div. </a:t>
            </a: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5</a:t>
            </a: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학기 이상 </a:t>
            </a:r>
            <a:r>
              <a:rPr lang="ko-KR" altLang="en-US" b="1" dirty="0" err="1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정규등록</a:t>
            </a: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한 자  </a:t>
            </a:r>
          </a:p>
          <a:p>
            <a:pPr>
              <a:buNone/>
              <a:defRPr/>
            </a:pP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                </a:t>
            </a:r>
          </a:p>
          <a:p>
            <a:pPr>
              <a:buNone/>
              <a:defRPr/>
            </a:pP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 외국어 시험</a:t>
            </a: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, </a:t>
            </a:r>
            <a:r>
              <a:rPr lang="ko-KR" altLang="en-US" b="1" dirty="0" err="1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성경시험에</a:t>
            </a: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합격하고 </a:t>
            </a:r>
          </a:p>
          <a:p>
            <a:pPr>
              <a:buNone/>
              <a:defRPr/>
            </a:pP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 졸업에 필요한 학점을 이수한 자로서 </a:t>
            </a:r>
          </a:p>
          <a:p>
            <a:pPr>
              <a:buNone/>
              <a:defRPr/>
            </a:pP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 </a:t>
            </a:r>
            <a:r>
              <a:rPr lang="ko-KR" altLang="en-US" b="1" dirty="0" err="1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논문학기에</a:t>
            </a: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전공 </a:t>
            </a: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1</a:t>
            </a: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과목</a:t>
            </a: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(6</a:t>
            </a: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학점</a:t>
            </a: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) </a:t>
            </a: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이하만 남은 자</a:t>
            </a:r>
          </a:p>
        </p:txBody>
      </p:sp>
      <p:sp>
        <p:nvSpPr>
          <p:cNvPr id="10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612561" y="742066"/>
            <a:ext cx="1349406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r>
              <a:rPr lang="en-US" altLang="ko-KR" sz="2400" dirty="0" smtClean="0"/>
              <a:t>001-12</a:t>
            </a:r>
            <a:endParaRPr lang="ko-KR" altLang="en-US" sz="2400" dirty="0"/>
          </a:p>
        </p:txBody>
      </p:sp>
      <p:sp>
        <p:nvSpPr>
          <p:cNvPr id="11" name="제목 11"/>
          <p:cNvSpPr>
            <a:spLocks noGrp="1"/>
          </p:cNvSpPr>
          <p:nvPr>
            <p:ph type="title"/>
          </p:nvPr>
        </p:nvSpPr>
        <p:spPr>
          <a:xfrm>
            <a:off x="1850098" y="743434"/>
            <a:ext cx="5269794" cy="360098"/>
          </a:xfrm>
        </p:spPr>
        <p:txBody>
          <a:bodyPr>
            <a:normAutofit fontScale="90000"/>
          </a:bodyPr>
          <a:lstStyle/>
          <a:p>
            <a:r>
              <a:rPr lang="ko-KR" altLang="en-US" dirty="0" err="1" smtClean="0"/>
              <a:t>종합시험에</a:t>
            </a:r>
            <a:r>
              <a:rPr lang="ko-KR" altLang="en-US" dirty="0" smtClean="0"/>
              <a:t> 대한 안내</a:t>
            </a:r>
            <a:endParaRPr lang="ko-KR" altLang="en-US" dirty="0"/>
          </a:p>
        </p:txBody>
      </p:sp>
      <p:sp>
        <p:nvSpPr>
          <p:cNvPr id="14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612561" y="348472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신학대학원 </a:t>
            </a:r>
            <a:r>
              <a:rPr lang="en-US" altLang="ko-KR" sz="1600" dirty="0"/>
              <a:t>001 </a:t>
            </a:r>
            <a:r>
              <a:rPr lang="ko-KR" altLang="en-US" sz="1600" dirty="0"/>
              <a:t>졸업이수학점 안내</a:t>
            </a:r>
          </a:p>
        </p:txBody>
      </p:sp>
      <p:cxnSp>
        <p:nvCxnSpPr>
          <p:cNvPr id="16" name="직선 연결선 15"/>
          <p:cNvCxnSpPr/>
          <p:nvPr/>
        </p:nvCxnSpPr>
        <p:spPr>
          <a:xfrm>
            <a:off x="1816435" y="846161"/>
            <a:ext cx="0" cy="18004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8096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rcRect l="12500" r="13294"/>
          <a:stretch/>
        </p:blipFill>
        <p:spPr>
          <a:xfrm>
            <a:off x="275632" y="1500325"/>
            <a:ext cx="8735021" cy="4486867"/>
          </a:xfrm>
          <a:prstGeom prst="rect">
            <a:avLst/>
          </a:prstGeom>
        </p:spPr>
      </p:pic>
      <p:sp>
        <p:nvSpPr>
          <p:cNvPr id="62" name="Rectangle 4"/>
          <p:cNvSpPr txBox="1">
            <a:spLocks noChangeArrowheads="1"/>
          </p:cNvSpPr>
          <p:nvPr/>
        </p:nvSpPr>
        <p:spPr>
          <a:xfrm>
            <a:off x="665560" y="2244329"/>
            <a:ext cx="7411640" cy="34563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endParaRPr lang="ko-KR" altLang="en-US" sz="2400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4870152" y="4282351"/>
            <a:ext cx="3207048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ko-KR" sz="24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www.mokwon.ac.kr </a:t>
            </a:r>
          </a:p>
          <a:p>
            <a:pPr algn="ctr"/>
            <a:r>
              <a:rPr lang="en-US" altLang="ko-KR" sz="24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“</a:t>
            </a:r>
            <a:r>
              <a:rPr lang="ko-KR" altLang="en-US" sz="24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종합정보시스템</a:t>
            </a:r>
            <a:r>
              <a:rPr lang="en-US" altLang="ko-KR" sz="24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” </a:t>
            </a:r>
            <a:r>
              <a:rPr lang="ko-KR" altLang="en-US" sz="24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클릭</a:t>
            </a:r>
            <a:endParaRPr lang="en-US" altLang="ko-KR" sz="2400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38696" y="4584454"/>
            <a:ext cx="4332684" cy="21467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28615" indent="-428615">
              <a:buFontTx/>
              <a:buChar char="-"/>
            </a:pPr>
            <a:r>
              <a:rPr lang="ko-KR" altLang="en-US" sz="3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수강신청 기간</a:t>
            </a:r>
            <a:endParaRPr lang="en-US" altLang="ko-KR" sz="30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endParaRPr lang="en-US" altLang="ko-KR" sz="75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r>
              <a:rPr lang="en-US" altLang="ko-KR" sz="24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   3</a:t>
            </a:r>
            <a:r>
              <a:rPr lang="ko-KR" altLang="en-US" sz="24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월 </a:t>
            </a:r>
            <a:r>
              <a:rPr lang="en-US" altLang="ko-KR" sz="24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2</a:t>
            </a:r>
            <a:r>
              <a:rPr lang="ko-KR" altLang="en-US" sz="24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일</a:t>
            </a:r>
            <a:r>
              <a:rPr lang="en-US" altLang="ko-KR" sz="24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(</a:t>
            </a:r>
            <a:r>
              <a:rPr lang="ko-KR" altLang="en-US" sz="24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목</a:t>
            </a:r>
            <a:r>
              <a:rPr lang="en-US" altLang="ko-KR" sz="24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) ~ 3</a:t>
            </a:r>
            <a:r>
              <a:rPr lang="ko-KR" altLang="en-US" sz="24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월 </a:t>
            </a:r>
            <a:r>
              <a:rPr lang="en-US" altLang="ko-KR" sz="24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7</a:t>
            </a:r>
            <a:r>
              <a:rPr lang="ko-KR" altLang="en-US" sz="24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일</a:t>
            </a:r>
            <a:r>
              <a:rPr lang="en-US" altLang="ko-KR" sz="24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(</a:t>
            </a:r>
            <a:r>
              <a:rPr lang="ko-KR" altLang="en-US" sz="24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화</a:t>
            </a:r>
            <a:r>
              <a:rPr lang="en-US" altLang="ko-KR" sz="24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)</a:t>
            </a:r>
          </a:p>
          <a:p>
            <a:endParaRPr lang="en-US" altLang="ko-KR" sz="1050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 marL="428615" indent="-428615">
              <a:buFontTx/>
              <a:buChar char="-"/>
            </a:pPr>
            <a:r>
              <a:rPr lang="ko-KR" altLang="en-US" sz="3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수강신청 </a:t>
            </a:r>
            <a:r>
              <a:rPr lang="ko-KR" altLang="en-US" sz="30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변경기간</a:t>
            </a:r>
            <a:endParaRPr lang="en-US" altLang="ko-KR" sz="30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 marL="428615" indent="-428615">
              <a:buFontTx/>
              <a:buChar char="-"/>
            </a:pPr>
            <a:endParaRPr lang="en-US" altLang="ko-KR" sz="75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r>
              <a:rPr lang="en-US" altLang="ko-KR" sz="24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   3</a:t>
            </a:r>
            <a:r>
              <a:rPr lang="ko-KR" altLang="en-US" sz="24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월 </a:t>
            </a:r>
            <a:r>
              <a:rPr lang="en-US" altLang="ko-KR" sz="24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2</a:t>
            </a:r>
            <a:r>
              <a:rPr lang="ko-KR" altLang="en-US" sz="24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일</a:t>
            </a:r>
            <a:r>
              <a:rPr lang="en-US" altLang="ko-KR" sz="24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(</a:t>
            </a:r>
            <a:r>
              <a:rPr lang="ko-KR" altLang="en-US" sz="24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목</a:t>
            </a:r>
            <a:r>
              <a:rPr lang="en-US" altLang="ko-KR" sz="24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) ~ 3</a:t>
            </a:r>
            <a:r>
              <a:rPr lang="ko-KR" altLang="en-US" sz="24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월 </a:t>
            </a:r>
            <a:r>
              <a:rPr lang="en-US" altLang="ko-KR" sz="24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8</a:t>
            </a:r>
            <a:r>
              <a:rPr lang="ko-KR" altLang="en-US" sz="24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일</a:t>
            </a:r>
            <a:r>
              <a:rPr lang="en-US" altLang="ko-KR" sz="24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(</a:t>
            </a:r>
            <a:r>
              <a:rPr lang="ko-KR" altLang="en-US" sz="24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수</a:t>
            </a:r>
            <a:r>
              <a:rPr lang="en-US" altLang="ko-KR" sz="24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)</a:t>
            </a:r>
          </a:p>
        </p:txBody>
      </p:sp>
      <p:sp>
        <p:nvSpPr>
          <p:cNvPr id="16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523784" y="688798"/>
            <a:ext cx="754600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r>
              <a:rPr lang="en-US" altLang="ko-KR" sz="2400" dirty="0" smtClean="0"/>
              <a:t>002</a:t>
            </a:r>
            <a:endParaRPr lang="ko-KR" altLang="en-US" sz="2400" dirty="0"/>
          </a:p>
        </p:txBody>
      </p:sp>
      <p:sp>
        <p:nvSpPr>
          <p:cNvPr id="17" name="제목 11"/>
          <p:cNvSpPr>
            <a:spLocks noGrp="1"/>
          </p:cNvSpPr>
          <p:nvPr>
            <p:ph type="title"/>
          </p:nvPr>
        </p:nvSpPr>
        <p:spPr>
          <a:xfrm>
            <a:off x="1358285" y="680300"/>
            <a:ext cx="5690586" cy="360098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/>
              <a:t>수강신청방법 안내</a:t>
            </a:r>
            <a:endParaRPr lang="ko-KR" altLang="en-US" dirty="0"/>
          </a:p>
        </p:txBody>
      </p:sp>
      <p:sp>
        <p:nvSpPr>
          <p:cNvPr id="18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523784" y="296514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</a:t>
            </a:r>
            <a:r>
              <a:rPr lang="ko-KR" altLang="en-US" sz="1600" dirty="0" smtClean="0"/>
              <a:t>신학대학원</a:t>
            </a:r>
            <a:endParaRPr lang="ko-KR" altLang="en-US" sz="1600" dirty="0"/>
          </a:p>
        </p:txBody>
      </p:sp>
      <p:sp>
        <p:nvSpPr>
          <p:cNvPr id="20" name="Line 11"/>
          <p:cNvSpPr>
            <a:spLocks noChangeShapeType="1"/>
          </p:cNvSpPr>
          <p:nvPr/>
        </p:nvSpPr>
        <p:spPr bwMode="auto">
          <a:xfrm flipH="1" flipV="1">
            <a:off x="6292850" y="2349400"/>
            <a:ext cx="116828" cy="1984998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1" name="Oval 10"/>
          <p:cNvSpPr>
            <a:spLocks noChangeArrowheads="1"/>
          </p:cNvSpPr>
          <p:nvPr/>
        </p:nvSpPr>
        <p:spPr bwMode="auto">
          <a:xfrm>
            <a:off x="5868130" y="1864576"/>
            <a:ext cx="749300" cy="431800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726033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55"/>
          <a:stretch/>
        </p:blipFill>
        <p:spPr bwMode="auto">
          <a:xfrm>
            <a:off x="404816" y="1776887"/>
            <a:ext cx="7002065" cy="4801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Rectangle 4"/>
          <p:cNvSpPr txBox="1">
            <a:spLocks noChangeArrowheads="1"/>
          </p:cNvSpPr>
          <p:nvPr/>
        </p:nvSpPr>
        <p:spPr>
          <a:xfrm>
            <a:off x="665560" y="2244329"/>
            <a:ext cx="7411640" cy="34563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endParaRPr lang="ko-KR" altLang="en-US" sz="2400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7118414" y="680301"/>
            <a:ext cx="1970517" cy="137305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2800" b="1" dirty="0" err="1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학번찾기</a:t>
            </a:r>
            <a:endParaRPr lang="en-US" altLang="ko-KR" sz="2800" b="1" dirty="0">
              <a:solidFill>
                <a:srgbClr val="FF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2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성명</a:t>
            </a:r>
            <a:endParaRPr lang="en-US" altLang="ko-KR" sz="20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2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주민번호</a:t>
            </a:r>
            <a:endParaRPr lang="en-US" altLang="ko-KR" sz="20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ko-KR" altLang="en-US" sz="2800" b="1" dirty="0"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20" name="Oval 14"/>
          <p:cNvSpPr>
            <a:spLocks noChangeArrowheads="1"/>
          </p:cNvSpPr>
          <p:nvPr/>
        </p:nvSpPr>
        <p:spPr bwMode="auto">
          <a:xfrm>
            <a:off x="878798" y="4148495"/>
            <a:ext cx="954286" cy="331589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35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21" name="Line 12"/>
          <p:cNvSpPr>
            <a:spLocks noChangeShapeType="1"/>
          </p:cNvSpPr>
          <p:nvPr/>
        </p:nvSpPr>
        <p:spPr bwMode="auto">
          <a:xfrm flipH="1">
            <a:off x="1686757" y="1863027"/>
            <a:ext cx="5380796" cy="2279275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 sz="1350"/>
          </a:p>
        </p:txBody>
      </p:sp>
      <p:sp>
        <p:nvSpPr>
          <p:cNvPr id="22" name="Oval 14"/>
          <p:cNvSpPr>
            <a:spLocks noChangeArrowheads="1"/>
          </p:cNvSpPr>
          <p:nvPr/>
        </p:nvSpPr>
        <p:spPr bwMode="auto">
          <a:xfrm>
            <a:off x="2952158" y="4167539"/>
            <a:ext cx="1124545" cy="282178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35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23" name="Line 12"/>
          <p:cNvSpPr>
            <a:spLocks noChangeShapeType="1"/>
          </p:cNvSpPr>
          <p:nvPr/>
        </p:nvSpPr>
        <p:spPr bwMode="auto">
          <a:xfrm flipH="1">
            <a:off x="4076703" y="4103490"/>
            <a:ext cx="3095626" cy="229785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 sz="1350"/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7189290" y="3107771"/>
            <a:ext cx="1899642" cy="259913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24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비밀번호 </a:t>
            </a:r>
            <a:endParaRPr lang="en-US" altLang="ko-KR" sz="2400" b="1" dirty="0">
              <a:solidFill>
                <a:srgbClr val="FF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2400" b="1" dirty="0" err="1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최초등록</a:t>
            </a:r>
            <a:endParaRPr lang="en-US" altLang="ko-KR" sz="2400" b="1" dirty="0">
              <a:solidFill>
                <a:srgbClr val="FF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18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학번</a:t>
            </a:r>
            <a:endParaRPr lang="en-US" altLang="ko-KR" sz="1800" b="1" dirty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18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생년월일</a:t>
            </a:r>
            <a:endParaRPr lang="en-US" altLang="ko-KR" sz="1800" b="1" dirty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18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비밀번호</a:t>
            </a:r>
            <a:endParaRPr lang="en-US" altLang="ko-KR" sz="1800" b="1" dirty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18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비밀번호 확인</a:t>
            </a:r>
            <a:endParaRPr lang="en-US" altLang="ko-KR" sz="1800" b="1" dirty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18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확인 </a:t>
            </a:r>
            <a:endParaRPr lang="en-US" altLang="ko-KR" sz="1800" b="1" dirty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ko-KR" altLang="en-US" sz="2100" b="1" dirty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7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523784" y="688798"/>
            <a:ext cx="754600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r>
              <a:rPr lang="en-US" altLang="ko-KR" sz="2400" dirty="0" smtClean="0"/>
              <a:t>002</a:t>
            </a:r>
            <a:endParaRPr lang="ko-KR" altLang="en-US" sz="2400" dirty="0"/>
          </a:p>
        </p:txBody>
      </p:sp>
      <p:sp>
        <p:nvSpPr>
          <p:cNvPr id="28" name="제목 11"/>
          <p:cNvSpPr>
            <a:spLocks noGrp="1"/>
          </p:cNvSpPr>
          <p:nvPr>
            <p:ph type="title"/>
          </p:nvPr>
        </p:nvSpPr>
        <p:spPr>
          <a:xfrm>
            <a:off x="1358285" y="680300"/>
            <a:ext cx="4048216" cy="360098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/>
              <a:t>수강신청방법 안내</a:t>
            </a:r>
            <a:endParaRPr lang="ko-KR" altLang="en-US" dirty="0"/>
          </a:p>
        </p:txBody>
      </p:sp>
      <p:sp>
        <p:nvSpPr>
          <p:cNvPr id="29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523784" y="296514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</a:t>
            </a:r>
            <a:r>
              <a:rPr lang="ko-KR" altLang="en-US" sz="1600" dirty="0" smtClean="0"/>
              <a:t>신학대학원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3901600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-35496" y="5301208"/>
            <a:ext cx="9144000" cy="119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80000" tIns="180000" rIns="180000" bIns="180000">
            <a:spAutoFit/>
          </a:bodyPr>
          <a:lstStyle/>
          <a:p>
            <a:pPr algn="ctr" defTabSz="914400" latinLnBrk="1"/>
            <a:r>
              <a:rPr lang="ko-KR" altLang="en-US" sz="5400" b="1" spc="-150" dirty="0" smtClean="0">
                <a:solidFill>
                  <a:srgbClr val="AE15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아리따-부리(OTF)-Bold" panose="02020603020101020101" pitchFamily="18" charset="-127"/>
                <a:ea typeface="아리따-부리(OTF)-Bold" panose="02020603020101020101" pitchFamily="18" charset="-127"/>
              </a:rPr>
              <a:t>목원대학교 신학대학원 교수진</a:t>
            </a:r>
            <a:endParaRPr lang="fr-FR" altLang="ko-KR" sz="4800" b="1" i="1" spc="-150" dirty="0">
              <a:solidFill>
                <a:srgbClr val="AE15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아리따-부리(OTF)-Bold" panose="02020603020101020101" pitchFamily="18" charset="-127"/>
              <a:ea typeface="아리따-부리(OTF)-Bold" panose="02020603020101020101" pitchFamily="18" charset="-127"/>
            </a:endParaRPr>
          </a:p>
        </p:txBody>
      </p:sp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latinLnBrk="1"/>
            <a:endParaRPr lang="ko-KR" altLang="en-US">
              <a:solidFill>
                <a:prstClr val="black"/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494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71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353" y="1103304"/>
            <a:ext cx="8599037" cy="5590459"/>
          </a:xfrm>
          <a:prstGeom prst="rect">
            <a:avLst/>
          </a:prstGeom>
        </p:spPr>
      </p:pic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7696940" y="3027286"/>
            <a:ext cx="532659" cy="2467992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 sz="1350"/>
          </a:p>
        </p:txBody>
      </p:sp>
      <p:sp>
        <p:nvSpPr>
          <p:cNvPr id="17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523784" y="688798"/>
            <a:ext cx="754600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r>
              <a:rPr lang="en-US" altLang="ko-KR" sz="2400" dirty="0" smtClean="0"/>
              <a:t>002</a:t>
            </a:r>
            <a:endParaRPr lang="ko-KR" altLang="en-US" sz="2400" dirty="0"/>
          </a:p>
        </p:txBody>
      </p:sp>
      <p:sp>
        <p:nvSpPr>
          <p:cNvPr id="18" name="제목 11"/>
          <p:cNvSpPr>
            <a:spLocks noGrp="1"/>
          </p:cNvSpPr>
          <p:nvPr>
            <p:ph type="title"/>
          </p:nvPr>
        </p:nvSpPr>
        <p:spPr>
          <a:xfrm>
            <a:off x="1358285" y="680300"/>
            <a:ext cx="4048216" cy="360098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/>
              <a:t>수강신청방법 안내</a:t>
            </a:r>
            <a:endParaRPr lang="ko-KR" altLang="en-US" dirty="0"/>
          </a:p>
        </p:txBody>
      </p:sp>
      <p:sp>
        <p:nvSpPr>
          <p:cNvPr id="19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523784" y="296514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</a:t>
            </a:r>
            <a:r>
              <a:rPr lang="ko-KR" altLang="en-US" sz="1600" dirty="0" smtClean="0"/>
              <a:t>신학대학원</a:t>
            </a:r>
            <a:endParaRPr lang="ko-KR" altLang="en-US" sz="1600" dirty="0"/>
          </a:p>
        </p:txBody>
      </p:sp>
      <p:sp>
        <p:nvSpPr>
          <p:cNvPr id="22" name="Rectangle 4"/>
          <p:cNvSpPr txBox="1">
            <a:spLocks noChangeArrowheads="1"/>
          </p:cNvSpPr>
          <p:nvPr/>
        </p:nvSpPr>
        <p:spPr bwMode="auto">
          <a:xfrm>
            <a:off x="6356411" y="2488172"/>
            <a:ext cx="2363201" cy="53911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kumimoji="0" lang="ko-KR" altLang="en-US" sz="28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수강신청 클릭</a:t>
            </a:r>
            <a:r>
              <a:rPr kumimoji="0" lang="en-US" altLang="ko-KR" sz="28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!</a:t>
            </a:r>
            <a:endParaRPr kumimoji="0" lang="ko-KR" altLang="en-US" sz="2800" b="1" dirty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 eaLnBrk="1" hangingPunct="1">
              <a:buFontTx/>
              <a:buNone/>
            </a:pPr>
            <a:endParaRPr kumimoji="0" lang="en-US" altLang="ko-KR" sz="2800" b="1" dirty="0">
              <a:solidFill>
                <a:srgbClr val="FFFFF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 eaLnBrk="1" hangingPunct="1">
              <a:buFontTx/>
              <a:buNone/>
            </a:pPr>
            <a:endParaRPr kumimoji="0" lang="ko-KR" altLang="en-US" sz="2800" b="1" dirty="0">
              <a:solidFill>
                <a:srgbClr val="FFFFF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1136343" y="2104008"/>
            <a:ext cx="443883" cy="177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7567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rcRect t="12897"/>
          <a:stretch/>
        </p:blipFill>
        <p:spPr>
          <a:xfrm>
            <a:off x="258920" y="1111801"/>
            <a:ext cx="8674795" cy="5058179"/>
          </a:xfrm>
          <a:prstGeom prst="rect">
            <a:avLst/>
          </a:prstGeom>
        </p:spPr>
      </p:pic>
      <p:sp>
        <p:nvSpPr>
          <p:cNvPr id="9" name="Line 11"/>
          <p:cNvSpPr>
            <a:spLocks noChangeShapeType="1"/>
          </p:cNvSpPr>
          <p:nvPr/>
        </p:nvSpPr>
        <p:spPr bwMode="auto">
          <a:xfrm flipH="1">
            <a:off x="2610033" y="2831977"/>
            <a:ext cx="3746377" cy="991557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 sz="1350"/>
          </a:p>
        </p:txBody>
      </p:sp>
      <p:sp>
        <p:nvSpPr>
          <p:cNvPr id="17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523784" y="688798"/>
            <a:ext cx="754600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r>
              <a:rPr lang="en-US" altLang="ko-KR" sz="2400" dirty="0" smtClean="0"/>
              <a:t>002</a:t>
            </a:r>
            <a:endParaRPr lang="ko-KR" altLang="en-US" sz="2400" dirty="0"/>
          </a:p>
        </p:txBody>
      </p:sp>
      <p:sp>
        <p:nvSpPr>
          <p:cNvPr id="18" name="제목 11"/>
          <p:cNvSpPr>
            <a:spLocks noGrp="1"/>
          </p:cNvSpPr>
          <p:nvPr>
            <p:ph type="title"/>
          </p:nvPr>
        </p:nvSpPr>
        <p:spPr>
          <a:xfrm>
            <a:off x="1358285" y="680300"/>
            <a:ext cx="4048216" cy="360098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/>
              <a:t>수강신청방법 안내</a:t>
            </a:r>
            <a:endParaRPr lang="ko-KR" altLang="en-US" dirty="0"/>
          </a:p>
        </p:txBody>
      </p:sp>
      <p:sp>
        <p:nvSpPr>
          <p:cNvPr id="19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523784" y="296514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</a:t>
            </a:r>
            <a:r>
              <a:rPr lang="ko-KR" altLang="en-US" sz="1600" dirty="0" smtClean="0"/>
              <a:t>신학대학원</a:t>
            </a:r>
            <a:endParaRPr lang="ko-KR" altLang="en-US" sz="1600" dirty="0"/>
          </a:p>
        </p:txBody>
      </p:sp>
      <p:sp>
        <p:nvSpPr>
          <p:cNvPr id="22" name="Rectangle 4"/>
          <p:cNvSpPr txBox="1">
            <a:spLocks noChangeArrowheads="1"/>
          </p:cNvSpPr>
          <p:nvPr/>
        </p:nvSpPr>
        <p:spPr bwMode="auto">
          <a:xfrm>
            <a:off x="6356411" y="2488173"/>
            <a:ext cx="2363201" cy="84095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2400" b="1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수강과목 확인 후 수강신청 클릭</a:t>
            </a:r>
            <a:endParaRPr kumimoji="0" lang="en-US" altLang="ko-KR" sz="2400" b="1" dirty="0">
              <a:solidFill>
                <a:srgbClr val="FFFFF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 eaLnBrk="1" hangingPunct="1">
              <a:buFontTx/>
              <a:buNone/>
            </a:pPr>
            <a:endParaRPr kumimoji="0" lang="ko-KR" altLang="en-US" sz="2400" b="1" dirty="0">
              <a:solidFill>
                <a:srgbClr val="FFFFF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2061220" y="4255596"/>
            <a:ext cx="681979" cy="311150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1" name="Oval 7"/>
          <p:cNvSpPr>
            <a:spLocks noChangeArrowheads="1"/>
          </p:cNvSpPr>
          <p:nvPr/>
        </p:nvSpPr>
        <p:spPr bwMode="auto">
          <a:xfrm>
            <a:off x="2059618" y="3734555"/>
            <a:ext cx="488272" cy="311150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 flipH="1">
            <a:off x="2743198" y="4317941"/>
            <a:ext cx="3764133" cy="9323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 sz="1350"/>
          </a:p>
        </p:txBody>
      </p:sp>
      <p:sp>
        <p:nvSpPr>
          <p:cNvPr id="15" name="Rectangle 4"/>
          <p:cNvSpPr txBox="1">
            <a:spLocks noChangeArrowheads="1"/>
          </p:cNvSpPr>
          <p:nvPr/>
        </p:nvSpPr>
        <p:spPr bwMode="auto">
          <a:xfrm>
            <a:off x="6267633" y="4024347"/>
            <a:ext cx="2636669" cy="43121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24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수강신청내역 확인</a:t>
            </a:r>
            <a:endParaRPr kumimoji="0" lang="ko-KR" altLang="en-US" sz="2400" b="1" dirty="0">
              <a:solidFill>
                <a:srgbClr val="FF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1136343" y="1357251"/>
            <a:ext cx="443883" cy="177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4957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/>
          <a:srcRect r="3902"/>
          <a:stretch/>
        </p:blipFill>
        <p:spPr>
          <a:xfrm>
            <a:off x="286626" y="1218784"/>
            <a:ext cx="8543049" cy="5201066"/>
          </a:xfrm>
          <a:prstGeom prst="rect">
            <a:avLst/>
          </a:prstGeom>
        </p:spPr>
      </p:pic>
      <p:sp>
        <p:nvSpPr>
          <p:cNvPr id="9" name="Line 11"/>
          <p:cNvSpPr>
            <a:spLocks noChangeShapeType="1"/>
          </p:cNvSpPr>
          <p:nvPr/>
        </p:nvSpPr>
        <p:spPr bwMode="auto">
          <a:xfrm flipH="1">
            <a:off x="1448327" y="2943225"/>
            <a:ext cx="4908083" cy="38493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 sz="1350"/>
          </a:p>
        </p:txBody>
      </p:sp>
      <p:sp>
        <p:nvSpPr>
          <p:cNvPr id="17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523784" y="688798"/>
            <a:ext cx="754600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r>
              <a:rPr lang="en-US" altLang="ko-KR" sz="2400" dirty="0" smtClean="0"/>
              <a:t>002</a:t>
            </a:r>
            <a:endParaRPr lang="ko-KR" altLang="en-US" sz="2400" dirty="0"/>
          </a:p>
        </p:txBody>
      </p:sp>
      <p:sp>
        <p:nvSpPr>
          <p:cNvPr id="18" name="제목 11"/>
          <p:cNvSpPr>
            <a:spLocks noGrp="1"/>
          </p:cNvSpPr>
          <p:nvPr>
            <p:ph type="title"/>
          </p:nvPr>
        </p:nvSpPr>
        <p:spPr>
          <a:xfrm>
            <a:off x="1358285" y="680300"/>
            <a:ext cx="4048216" cy="360098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/>
              <a:t>수강신청방법 안내</a:t>
            </a:r>
            <a:endParaRPr lang="ko-KR" altLang="en-US" dirty="0"/>
          </a:p>
        </p:txBody>
      </p:sp>
      <p:sp>
        <p:nvSpPr>
          <p:cNvPr id="19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523784" y="296514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</a:t>
            </a:r>
            <a:r>
              <a:rPr lang="ko-KR" altLang="en-US" sz="1600" dirty="0" smtClean="0"/>
              <a:t>신학대학원</a:t>
            </a:r>
            <a:endParaRPr lang="ko-KR" altLang="en-US" sz="1600" dirty="0"/>
          </a:p>
        </p:txBody>
      </p:sp>
      <p:sp>
        <p:nvSpPr>
          <p:cNvPr id="22" name="Rectangle 4"/>
          <p:cNvSpPr txBox="1">
            <a:spLocks noChangeArrowheads="1"/>
          </p:cNvSpPr>
          <p:nvPr/>
        </p:nvSpPr>
        <p:spPr bwMode="auto">
          <a:xfrm>
            <a:off x="6346886" y="2459597"/>
            <a:ext cx="2363201" cy="99555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2400" b="1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수강신청과목</a:t>
            </a:r>
            <a:endParaRPr lang="en-US" altLang="ko-KR" sz="2400" b="1" dirty="0" smtClean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kumimoji="0" lang="ko-KR" altLang="en-US" sz="2400" b="1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시간표 조회</a:t>
            </a:r>
            <a:endParaRPr kumimoji="0" lang="ko-KR" altLang="en-US" sz="2400" b="1" dirty="0">
              <a:solidFill>
                <a:srgbClr val="FFFFF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1" name="Oval 7"/>
          <p:cNvSpPr>
            <a:spLocks noChangeArrowheads="1"/>
          </p:cNvSpPr>
          <p:nvPr/>
        </p:nvSpPr>
        <p:spPr bwMode="auto">
          <a:xfrm>
            <a:off x="526093" y="3172580"/>
            <a:ext cx="832192" cy="311150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136343" y="1553011"/>
            <a:ext cx="443883" cy="177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29887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548997" y="742066"/>
            <a:ext cx="746403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r>
              <a:rPr lang="en-US" altLang="ko-KR" sz="2400" dirty="0" smtClean="0"/>
              <a:t>003</a:t>
            </a:r>
            <a:endParaRPr lang="ko-KR" altLang="en-US" sz="2400" dirty="0"/>
          </a:p>
        </p:txBody>
      </p:sp>
      <p:sp>
        <p:nvSpPr>
          <p:cNvPr id="12" name="제목 11"/>
          <p:cNvSpPr>
            <a:spLocks noGrp="1"/>
          </p:cNvSpPr>
          <p:nvPr>
            <p:ph type="title"/>
          </p:nvPr>
        </p:nvSpPr>
        <p:spPr>
          <a:xfrm>
            <a:off x="1346752" y="724384"/>
            <a:ext cx="4508225" cy="360098"/>
          </a:xfrm>
        </p:spPr>
        <p:txBody>
          <a:bodyPr>
            <a:noAutofit/>
          </a:bodyPr>
          <a:lstStyle/>
          <a:p>
            <a:r>
              <a:rPr lang="ko-KR" altLang="en-US" sz="2800" dirty="0" smtClean="0"/>
              <a:t>장학금에 대한 안내</a:t>
            </a:r>
            <a:endParaRPr lang="ko-KR" altLang="en-US" sz="2800" dirty="0"/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488147" y="355600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</a:t>
            </a:r>
            <a:r>
              <a:rPr lang="ko-KR" altLang="en-US" sz="1600" dirty="0" smtClean="0"/>
              <a:t>신학대학원</a:t>
            </a:r>
            <a:endParaRPr lang="ko-KR" altLang="en-US" sz="1600" dirty="0"/>
          </a:p>
        </p:txBody>
      </p:sp>
      <p:sp>
        <p:nvSpPr>
          <p:cNvPr id="62" name="Rectangle 4"/>
          <p:cNvSpPr txBox="1">
            <a:spLocks noChangeArrowheads="1"/>
          </p:cNvSpPr>
          <p:nvPr/>
        </p:nvSpPr>
        <p:spPr>
          <a:xfrm>
            <a:off x="596622" y="1943100"/>
            <a:ext cx="8275240" cy="45974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ko-KR" sz="4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- </a:t>
            </a:r>
            <a:r>
              <a:rPr lang="ko-KR" altLang="en-US" sz="4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입학성적우수장학금</a:t>
            </a:r>
            <a:r>
              <a:rPr lang="en-US" altLang="ko-KR" sz="4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(</a:t>
            </a:r>
            <a:r>
              <a:rPr lang="ko-KR" altLang="en-US" sz="40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입학시</a:t>
            </a:r>
            <a:r>
              <a:rPr lang="ko-KR" altLang="en-US" sz="4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</a:t>
            </a:r>
            <a:r>
              <a:rPr lang="en-US" altLang="ko-KR" sz="4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1</a:t>
            </a:r>
            <a:r>
              <a:rPr lang="ko-KR" altLang="en-US" sz="4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회</a:t>
            </a:r>
            <a:r>
              <a:rPr lang="en-US" altLang="ko-KR" sz="4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)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ko-KR" sz="10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	</a:t>
            </a:r>
            <a:endParaRPr lang="en-US" altLang="ko-KR" sz="1000" b="1" dirty="0" smtClean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ko-KR" altLang="en-US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   </a:t>
            </a:r>
            <a:r>
              <a:rPr lang="ko-KR" altLang="en-US" b="1" dirty="0" err="1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학비감면을</a:t>
            </a:r>
            <a:r>
              <a:rPr lang="ko-KR" altLang="en-US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제외한 등록금의 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100%</a:t>
            </a:r>
          </a:p>
          <a:p>
            <a:pPr marL="0" indent="0">
              <a:spcBef>
                <a:spcPct val="0"/>
              </a:spcBef>
              <a:buNone/>
            </a:pPr>
            <a:r>
              <a:rPr lang="ko-KR" altLang="en-US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   </a:t>
            </a:r>
            <a:r>
              <a:rPr lang="ko-KR" altLang="en-US" b="1" dirty="0" err="1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학비감면을</a:t>
            </a:r>
            <a:r>
              <a:rPr lang="ko-KR" altLang="en-US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제외한 등록금의 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50</a:t>
            </a:r>
            <a:r>
              <a:rPr lang="en-US" altLang="ko-KR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%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ko-KR" sz="1500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>
              <a:spcBef>
                <a:spcPct val="0"/>
              </a:spcBef>
              <a:buFontTx/>
              <a:buChar char="-"/>
            </a:pPr>
            <a:r>
              <a:rPr lang="ko-KR" altLang="en-US" sz="4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성적우수장학금</a:t>
            </a:r>
            <a:r>
              <a:rPr lang="en-US" altLang="ko-KR" sz="4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(</a:t>
            </a:r>
            <a:r>
              <a:rPr lang="ko-KR" altLang="en-US" sz="4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재학생</a:t>
            </a:r>
            <a:r>
              <a:rPr lang="en-US" altLang="ko-KR" sz="4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)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ko-KR" sz="10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ko-KR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  </a:t>
            </a:r>
            <a:r>
              <a:rPr lang="ko-KR" altLang="en-US" b="1" dirty="0" err="1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학비감면을</a:t>
            </a:r>
            <a:r>
              <a:rPr lang="ko-KR" altLang="en-US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제외한 등록금의 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50%</a:t>
            </a:r>
          </a:p>
          <a:p>
            <a:pPr marL="0" indent="0">
              <a:spcBef>
                <a:spcPct val="0"/>
              </a:spcBef>
              <a:buNone/>
            </a:pPr>
            <a:r>
              <a:rPr lang="ko-KR" altLang="en-US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  </a:t>
            </a:r>
            <a:r>
              <a:rPr lang="ko-KR" altLang="en-US" b="1" dirty="0" err="1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학비감면을</a:t>
            </a:r>
            <a:r>
              <a:rPr lang="ko-KR" altLang="en-US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제외한 등록금의 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30</a:t>
            </a:r>
            <a:r>
              <a:rPr lang="en-US" altLang="ko-KR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%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ko-KR" sz="1600" b="1" dirty="0" smtClean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>
              <a:spcBef>
                <a:spcPct val="0"/>
              </a:spcBef>
              <a:buFontTx/>
              <a:buChar char="-"/>
            </a:pPr>
            <a:r>
              <a:rPr lang="ko-KR" altLang="en-US" sz="4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신학대학 특성화장학금</a:t>
            </a:r>
            <a:endParaRPr lang="en-US" altLang="ko-KR" sz="40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ko-KR" sz="12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</a:rPr>
              <a:t>   예산범위 내에서 성적순으로 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</a:rPr>
              <a:t>20~25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</a:rPr>
              <a:t>명 이내</a:t>
            </a:r>
            <a:endParaRPr lang="en-US" altLang="ko-KR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ko-KR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592420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548997" y="742066"/>
            <a:ext cx="746403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r>
              <a:rPr lang="en-US" altLang="ko-KR" sz="2400" dirty="0" smtClean="0"/>
              <a:t>003</a:t>
            </a:r>
            <a:endParaRPr lang="ko-KR" altLang="en-US" sz="2400" dirty="0"/>
          </a:p>
        </p:txBody>
      </p:sp>
      <p:sp>
        <p:nvSpPr>
          <p:cNvPr id="12" name="제목 11"/>
          <p:cNvSpPr>
            <a:spLocks noGrp="1"/>
          </p:cNvSpPr>
          <p:nvPr>
            <p:ph type="title"/>
          </p:nvPr>
        </p:nvSpPr>
        <p:spPr>
          <a:xfrm>
            <a:off x="1346752" y="724384"/>
            <a:ext cx="4508225" cy="360098"/>
          </a:xfrm>
        </p:spPr>
        <p:txBody>
          <a:bodyPr>
            <a:noAutofit/>
          </a:bodyPr>
          <a:lstStyle/>
          <a:p>
            <a:r>
              <a:rPr lang="ko-KR" altLang="en-US" sz="2800" dirty="0" smtClean="0"/>
              <a:t>장학금에 대한 안내</a:t>
            </a:r>
            <a:endParaRPr lang="ko-KR" altLang="en-US" sz="2800" dirty="0"/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488147" y="355600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 smtClean="0"/>
              <a:t>목원대학교 신학대학원</a:t>
            </a:r>
            <a:endParaRPr lang="ko-KR" altLang="en-US" sz="1600" dirty="0"/>
          </a:p>
        </p:txBody>
      </p:sp>
      <p:sp>
        <p:nvSpPr>
          <p:cNvPr id="62" name="Rectangle 4"/>
          <p:cNvSpPr txBox="1">
            <a:spLocks noChangeArrowheads="1"/>
          </p:cNvSpPr>
          <p:nvPr/>
        </p:nvSpPr>
        <p:spPr>
          <a:xfrm>
            <a:off x="555057" y="1690943"/>
            <a:ext cx="8275240" cy="49010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Char char="-"/>
            </a:pPr>
            <a:r>
              <a:rPr lang="ko-KR" altLang="en-US" sz="4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재학조교장학금</a:t>
            </a:r>
            <a:endParaRPr lang="en-US" altLang="ko-KR" sz="4000" b="1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ko-KR" sz="1000" b="1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ko-KR" altLang="en-US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  신청 자격 </a:t>
            </a:r>
            <a:r>
              <a:rPr lang="en-US" altLang="ko-KR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: Th.M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. 2</a:t>
            </a:r>
            <a:r>
              <a:rPr lang="ko-KR" altLang="en-US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학기부터</a:t>
            </a:r>
            <a:r>
              <a:rPr lang="en-US" altLang="ko-KR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, 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M.Div. 3</a:t>
            </a:r>
            <a:r>
              <a:rPr lang="ko-KR" altLang="en-US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학기부터</a:t>
            </a:r>
            <a:r>
              <a:rPr lang="en-US" altLang="ko-KR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</a:t>
            </a:r>
            <a:endParaRPr lang="en-US" altLang="ko-KR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ko-KR" altLang="en-US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                       직전학기 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성적이 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85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점 </a:t>
            </a:r>
            <a:r>
              <a:rPr lang="ko-KR" altLang="en-US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이상인 자</a:t>
            </a:r>
            <a:endParaRPr lang="ko-KR" altLang="en-US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ko-KR" altLang="en-US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   </a:t>
            </a:r>
            <a:r>
              <a:rPr lang="en-US" altLang="ko-KR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* </a:t>
            </a:r>
            <a:r>
              <a:rPr lang="ko-KR" altLang="en-US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재학 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중 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3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회까지 </a:t>
            </a:r>
            <a:r>
              <a:rPr lang="ko-KR" altLang="en-US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가능</a:t>
            </a:r>
            <a:endParaRPr lang="en-US" altLang="ko-KR" b="1" dirty="0" smtClean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ko-KR" b="1" dirty="0" smtClean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endParaRPr lang="ko-KR" altLang="en-US" sz="1000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>
              <a:spcBef>
                <a:spcPct val="0"/>
              </a:spcBef>
              <a:buFontTx/>
              <a:buChar char="-"/>
            </a:pPr>
            <a:r>
              <a:rPr lang="ko-KR" altLang="en-US" sz="4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기타</a:t>
            </a:r>
            <a:endParaRPr lang="en-US" altLang="ko-KR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ko-KR" altLang="en-US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 </a:t>
            </a:r>
            <a:r>
              <a:rPr lang="ko-KR" altLang="en-US" b="1" dirty="0" err="1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감리교미자립교회자녀장학금</a:t>
            </a:r>
            <a:endParaRPr lang="ko-KR" altLang="en-US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 </a:t>
            </a:r>
            <a:r>
              <a:rPr lang="ko-KR" altLang="en-US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감리교선교사자녀장학금</a:t>
            </a:r>
            <a:endParaRPr lang="ko-KR" altLang="en-US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 </a:t>
            </a:r>
            <a:r>
              <a:rPr lang="ko-KR" altLang="en-US" b="1" dirty="0" err="1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감리교본부</a:t>
            </a:r>
            <a:r>
              <a:rPr lang="ko-KR" altLang="en-US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 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/ </a:t>
            </a:r>
            <a:r>
              <a:rPr lang="ko-KR" altLang="en-US" b="1" dirty="0" err="1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동문장학금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</a:t>
            </a:r>
            <a:r>
              <a:rPr lang="ko-KR" altLang="en-US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등</a:t>
            </a:r>
            <a:endParaRPr lang="en-US" altLang="ko-KR" b="1" dirty="0" smtClean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ko-KR" b="1" dirty="0" smtClean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ko-KR" sz="20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  <a:cs typeface="+mj-cs"/>
              </a:rPr>
              <a:t>※ </a:t>
            </a:r>
            <a:r>
              <a:rPr lang="ko-KR" altLang="en-US" sz="20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  <a:cs typeface="+mj-cs"/>
              </a:rPr>
              <a:t>모든 장학금의 수혜 범위 및 대상은 신학대학원 위원회 회의를 통해 결정됨</a:t>
            </a:r>
            <a:r>
              <a:rPr lang="en-US" altLang="ko-KR" sz="20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  <a:cs typeface="+mj-cs"/>
              </a:rPr>
              <a:t>.</a:t>
            </a:r>
            <a:endParaRPr lang="ko-KR" altLang="en-US" sz="2000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rgbClr val="FF0000"/>
              </a:solidFill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endParaRPr lang="ko-KR" altLang="en-US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endParaRPr lang="ko-KR" altLang="en-US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333665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2587348" y="229848"/>
            <a:ext cx="1128442" cy="572384"/>
          </a:xfrm>
          <a:solidFill>
            <a:srgbClr val="F2F2F2"/>
          </a:solidFill>
        </p:spPr>
        <p:txBody>
          <a:bodyPr>
            <a:noAutofit/>
          </a:bodyPr>
          <a:lstStyle/>
          <a:p>
            <a:r>
              <a:rPr lang="ko-KR" altLang="en-US" dirty="0" smtClean="0"/>
              <a:t>광고</a:t>
            </a:r>
            <a:endParaRPr lang="ko-KR" altLang="en-US" dirty="0"/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488147" y="355600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</a:t>
            </a:r>
            <a:r>
              <a:rPr lang="ko-KR" altLang="en-US" sz="1600" dirty="0" smtClean="0"/>
              <a:t>신학대학원</a:t>
            </a:r>
            <a:endParaRPr lang="ko-KR" altLang="en-US" sz="1600" dirty="0"/>
          </a:p>
        </p:txBody>
      </p:sp>
      <p:sp>
        <p:nvSpPr>
          <p:cNvPr id="3" name="직사각형 2"/>
          <p:cNvSpPr/>
          <p:nvPr/>
        </p:nvSpPr>
        <p:spPr>
          <a:xfrm>
            <a:off x="1114425" y="722438"/>
            <a:ext cx="581025" cy="34076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Rectangle 4"/>
          <p:cNvSpPr txBox="1">
            <a:spLocks noChangeArrowheads="1"/>
          </p:cNvSpPr>
          <p:nvPr/>
        </p:nvSpPr>
        <p:spPr>
          <a:xfrm>
            <a:off x="434380" y="1991190"/>
            <a:ext cx="8275240" cy="45974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fontAlgn="base">
              <a:buAutoNum type="arabicParenR"/>
            </a:pP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학사일정 및 학칙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, 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규정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(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내규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) 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등은</a:t>
            </a:r>
            <a:endParaRPr lang="en-US" altLang="ko-KR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 fontAlgn="base">
              <a:buNone/>
            </a:pP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    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신학대학원 홈페이지를 참고하시기 바랍니다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.</a:t>
            </a:r>
          </a:p>
          <a:p>
            <a:pPr marL="0" indent="0" fontAlgn="base">
              <a:buNone/>
            </a:pPr>
            <a:endParaRPr lang="ko-KR" altLang="en-US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 fontAlgn="base">
              <a:buNone/>
            </a:pP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2) 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종합정보시스템에</a:t>
            </a:r>
            <a:endParaRPr lang="en-US" altLang="ko-KR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 fontAlgn="base">
              <a:buNone/>
            </a:pP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   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개인정보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(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주소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, 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연락처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, 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계좌번호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)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를 </a:t>
            </a:r>
            <a:endParaRPr lang="en-US" altLang="ko-KR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 fontAlgn="base">
              <a:buNone/>
            </a:pP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   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입력하여 주시기 바랍니다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. </a:t>
            </a:r>
            <a:endParaRPr lang="ko-KR" altLang="en-US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192508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2587347" y="229848"/>
            <a:ext cx="1095191" cy="572384"/>
          </a:xfrm>
          <a:solidFill>
            <a:srgbClr val="F2F2F2"/>
          </a:solidFill>
        </p:spPr>
        <p:txBody>
          <a:bodyPr>
            <a:noAutofit/>
          </a:bodyPr>
          <a:lstStyle/>
          <a:p>
            <a:r>
              <a:rPr lang="ko-KR" altLang="en-US" dirty="0" smtClean="0"/>
              <a:t>광고</a:t>
            </a:r>
            <a:endParaRPr lang="ko-KR" altLang="en-US" dirty="0"/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488147" y="355600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</a:t>
            </a:r>
            <a:r>
              <a:rPr lang="ko-KR" altLang="en-US" sz="1600" dirty="0" smtClean="0"/>
              <a:t>신학대학원</a:t>
            </a:r>
            <a:endParaRPr lang="ko-KR" altLang="en-US" sz="1600" dirty="0"/>
          </a:p>
        </p:txBody>
      </p:sp>
      <p:sp>
        <p:nvSpPr>
          <p:cNvPr id="3" name="직사각형 2"/>
          <p:cNvSpPr/>
          <p:nvPr/>
        </p:nvSpPr>
        <p:spPr>
          <a:xfrm>
            <a:off x="1114425" y="722438"/>
            <a:ext cx="581025" cy="34076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Rectangle 4"/>
          <p:cNvSpPr txBox="1">
            <a:spLocks noChangeArrowheads="1"/>
          </p:cNvSpPr>
          <p:nvPr/>
        </p:nvSpPr>
        <p:spPr>
          <a:xfrm>
            <a:off x="488147" y="1905465"/>
            <a:ext cx="8275240" cy="45974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3)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</a:t>
            </a:r>
            <a:r>
              <a:rPr lang="ko-KR" altLang="en-US" b="1" dirty="0" err="1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입학지원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서류 중 졸업예정증명서 제출자는</a:t>
            </a:r>
            <a:endParaRPr lang="en-US" altLang="ko-KR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 fontAlgn="base">
              <a:buNone/>
            </a:pP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    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필히 졸업증명서와 성적증명서 각 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1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부를 </a:t>
            </a:r>
            <a:endParaRPr lang="en-US" altLang="ko-KR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 fontAlgn="base">
              <a:buNone/>
            </a:pP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    3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월 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9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일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(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목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)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까지 신학대학원 사무실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(A302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호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)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로     </a:t>
            </a:r>
            <a:endParaRPr lang="en-US" altLang="ko-KR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 fontAlgn="base">
              <a:buNone/>
            </a:pP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    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제출해 주시기 바랍니다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. </a:t>
            </a:r>
            <a:endParaRPr lang="ko-KR" altLang="en-US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 fontAlgn="base">
              <a:buNone/>
            </a:pP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*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</a:t>
            </a:r>
            <a:r>
              <a:rPr lang="ko-KR" altLang="en-US" b="1" dirty="0" err="1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기한엄수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(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미제출시 학부학점인정 불이익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)</a:t>
            </a:r>
          </a:p>
          <a:p>
            <a:pPr marL="0" indent="0" fontAlgn="base">
              <a:buNone/>
            </a:pPr>
            <a:endParaRPr lang="en-US" altLang="ko-KR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 fontAlgn="base">
              <a:buNone/>
            </a:pP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4) 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예비군 관련 문의사항은 예비군연대로</a:t>
            </a:r>
            <a:endParaRPr lang="en-US" altLang="ko-KR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 fontAlgn="base">
              <a:buNone/>
            </a:pP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    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문의하시기 바랍니다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. (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☎ 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042)829-7176)</a:t>
            </a:r>
            <a:endParaRPr lang="ko-KR" altLang="en-US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410626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2587347" y="229848"/>
            <a:ext cx="1111817" cy="572384"/>
          </a:xfrm>
          <a:solidFill>
            <a:srgbClr val="F2F2F2"/>
          </a:solidFill>
        </p:spPr>
        <p:txBody>
          <a:bodyPr>
            <a:noAutofit/>
          </a:bodyPr>
          <a:lstStyle/>
          <a:p>
            <a:r>
              <a:rPr lang="ko-KR" altLang="en-US" dirty="0" smtClean="0"/>
              <a:t>광고</a:t>
            </a:r>
            <a:endParaRPr lang="ko-KR" altLang="en-US" dirty="0"/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488147" y="355600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</a:t>
            </a:r>
            <a:r>
              <a:rPr lang="ko-KR" altLang="en-US" sz="1600" dirty="0" smtClean="0"/>
              <a:t>신학대학원</a:t>
            </a:r>
            <a:endParaRPr lang="ko-KR" altLang="en-US" sz="1600" dirty="0"/>
          </a:p>
        </p:txBody>
      </p:sp>
      <p:sp>
        <p:nvSpPr>
          <p:cNvPr id="3" name="직사각형 2"/>
          <p:cNvSpPr/>
          <p:nvPr/>
        </p:nvSpPr>
        <p:spPr>
          <a:xfrm>
            <a:off x="1114425" y="722438"/>
            <a:ext cx="581025" cy="34076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Rectangle 4"/>
          <p:cNvSpPr txBox="1">
            <a:spLocks noChangeArrowheads="1"/>
          </p:cNvSpPr>
          <p:nvPr/>
        </p:nvSpPr>
        <p:spPr>
          <a:xfrm>
            <a:off x="488147" y="1741807"/>
            <a:ext cx="8275240" cy="4850186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5) 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각종 증명서는 학생서비스센터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(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학생회관 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1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층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)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에서 </a:t>
            </a:r>
            <a:endParaRPr lang="en-US" altLang="ko-KR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 fontAlgn="base">
              <a:buNone/>
            </a:pP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    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발급합니다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.</a:t>
            </a:r>
          </a:p>
          <a:p>
            <a:pPr marL="0" indent="0" fontAlgn="base">
              <a:buNone/>
            </a:pPr>
            <a:endParaRPr lang="ko-KR" altLang="en-US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 fontAlgn="base">
              <a:buNone/>
            </a:pP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6) 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학생증 발급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(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스마트카드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)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은 신학대학원 홈페이지 </a:t>
            </a:r>
            <a:endParaRPr lang="en-US" altLang="ko-KR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 fontAlgn="base">
              <a:buNone/>
            </a:pP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   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공지사항을 참고해 주시기 바랍니다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.</a:t>
            </a:r>
          </a:p>
          <a:p>
            <a:pPr marL="0" indent="0" fontAlgn="base">
              <a:buNone/>
            </a:pPr>
            <a:endParaRPr lang="ko-KR" altLang="en-US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 fontAlgn="base">
              <a:buNone/>
            </a:pP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7) 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기타 문의사항은 신학대학원 </a:t>
            </a:r>
            <a:r>
              <a:rPr lang="ko-KR" altLang="en-US" b="1" dirty="0" err="1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교학과로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</a:t>
            </a:r>
            <a:r>
              <a:rPr lang="ko-KR" altLang="en-US" b="1" dirty="0" err="1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연락주시기</a:t>
            </a:r>
            <a:endParaRPr lang="en-US" altLang="ko-KR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 fontAlgn="base">
              <a:buNone/>
            </a:pP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  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바랍니다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. (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☎ 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042)829-7052~3) </a:t>
            </a:r>
            <a:endParaRPr lang="en-US" altLang="ko-KR" b="1" dirty="0" smtClean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 fontAlgn="base">
              <a:buNone/>
            </a:pP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</a:t>
            </a:r>
            <a:r>
              <a:rPr lang="en-US" altLang="ko-KR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 </a:t>
            </a:r>
            <a:r>
              <a:rPr lang="en-US" altLang="ko-KR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  <a:cs typeface="+mj-cs"/>
              </a:rPr>
              <a:t>* </a:t>
            </a:r>
            <a:r>
              <a:rPr lang="ko-KR" altLang="en-US" sz="24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  <a:cs typeface="+mj-cs"/>
              </a:rPr>
              <a:t>업무시간 </a:t>
            </a:r>
            <a:r>
              <a:rPr lang="en-US" altLang="ko-KR" sz="24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  <a:cs typeface="+mj-cs"/>
              </a:rPr>
              <a:t>: </a:t>
            </a:r>
            <a:r>
              <a:rPr lang="ko-KR" altLang="en-US" sz="24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  <a:cs typeface="+mj-cs"/>
              </a:rPr>
              <a:t>오전 </a:t>
            </a:r>
            <a:r>
              <a:rPr lang="en-US" altLang="ko-KR" sz="24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  <a:cs typeface="+mj-cs"/>
              </a:rPr>
              <a:t>9</a:t>
            </a:r>
            <a:r>
              <a:rPr lang="ko-KR" altLang="en-US" sz="24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  <a:cs typeface="+mj-cs"/>
              </a:rPr>
              <a:t>시 </a:t>
            </a:r>
            <a:r>
              <a:rPr lang="en-US" altLang="ko-KR" sz="24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  <a:cs typeface="+mj-cs"/>
              </a:rPr>
              <a:t>~ </a:t>
            </a:r>
            <a:r>
              <a:rPr lang="ko-KR" altLang="en-US" sz="24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  <a:cs typeface="+mj-cs"/>
              </a:rPr>
              <a:t>오후 </a:t>
            </a:r>
            <a:r>
              <a:rPr lang="en-US" altLang="ko-KR" sz="24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  <a:cs typeface="+mj-cs"/>
              </a:rPr>
              <a:t>5</a:t>
            </a:r>
            <a:r>
              <a:rPr lang="ko-KR" altLang="en-US" sz="24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  <a:cs typeface="+mj-cs"/>
              </a:rPr>
              <a:t>시 </a:t>
            </a:r>
            <a:r>
              <a:rPr lang="en-US" altLang="ko-KR" sz="24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  <a:cs typeface="+mj-cs"/>
              </a:rPr>
              <a:t>(</a:t>
            </a:r>
            <a:r>
              <a:rPr lang="ko-KR" altLang="en-US" sz="24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  <a:cs typeface="+mj-cs"/>
              </a:rPr>
              <a:t>점심시간 </a:t>
            </a:r>
            <a:r>
              <a:rPr lang="en-US" altLang="ko-KR" sz="24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  <a:cs typeface="+mj-cs"/>
              </a:rPr>
              <a:t>12:00~13:00)</a:t>
            </a:r>
            <a:endParaRPr lang="ko-KR" altLang="en-US" sz="2400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rgbClr val="FF0000"/>
              </a:solidFill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endParaRPr lang="ko-KR" altLang="en-US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358441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1574801" y="229848"/>
            <a:ext cx="2353732" cy="572384"/>
          </a:xfrm>
          <a:solidFill>
            <a:srgbClr val="F2F2F2"/>
          </a:solidFill>
        </p:spPr>
        <p:txBody>
          <a:bodyPr>
            <a:noAutofit/>
          </a:bodyPr>
          <a:lstStyle/>
          <a:p>
            <a:r>
              <a:rPr lang="ko-KR" altLang="en-US" smtClean="0"/>
              <a:t>선교훈련원</a:t>
            </a:r>
            <a:endParaRPr lang="ko-KR" altLang="en-US" dirty="0"/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488147" y="355600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 smtClean="0"/>
              <a:t>목원대학교</a:t>
            </a:r>
            <a:endParaRPr lang="ko-KR" altLang="en-US" sz="1600" dirty="0"/>
          </a:p>
        </p:txBody>
      </p:sp>
      <p:sp>
        <p:nvSpPr>
          <p:cNvPr id="3" name="직사각형 2"/>
          <p:cNvSpPr/>
          <p:nvPr/>
        </p:nvSpPr>
        <p:spPr>
          <a:xfrm>
            <a:off x="1114425" y="722438"/>
            <a:ext cx="581025" cy="34076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Rectangle 4"/>
          <p:cNvSpPr txBox="1">
            <a:spLocks noChangeArrowheads="1"/>
          </p:cNvSpPr>
          <p:nvPr/>
        </p:nvSpPr>
        <p:spPr>
          <a:xfrm>
            <a:off x="488147" y="1741807"/>
            <a:ext cx="8275240" cy="4850186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 latinLnBrk="0">
              <a:lnSpc>
                <a:spcPct val="100000"/>
              </a:lnSpc>
              <a:buNone/>
            </a:pPr>
            <a:r>
              <a:rPr lang="ko-KR" altLang="en-US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목원대학교 선교훈련원 </a:t>
            </a:r>
            <a:r>
              <a:rPr lang="en-US" altLang="ko-KR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2017</a:t>
            </a:r>
            <a:r>
              <a:rPr lang="ko-KR" altLang="en-US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학년도 </a:t>
            </a:r>
            <a:r>
              <a:rPr lang="en-US" altLang="ko-KR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학기 </a:t>
            </a:r>
            <a:r>
              <a:rPr lang="ko-KR" altLang="en-US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모집</a:t>
            </a:r>
            <a:endParaRPr lang="en-US" altLang="ko-KR" b="1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 fontAlgn="base" latinLnBrk="0">
              <a:lnSpc>
                <a:spcPct val="100000"/>
              </a:lnSpc>
              <a:buNone/>
            </a:pP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 fontAlgn="base">
              <a:lnSpc>
                <a:spcPct val="100000"/>
              </a:lnSpc>
              <a:buNone/>
            </a:pPr>
            <a:r>
              <a:rPr lang="ko-KR" altLang="en-US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목원대학교 선교훈련원은</a:t>
            </a:r>
            <a:r>
              <a:rPr lang="en-US" altLang="ko-KR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...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 fontAlgn="base">
              <a:lnSpc>
                <a:spcPct val="100000"/>
              </a:lnSpc>
              <a:buNone/>
            </a:pPr>
            <a:r>
              <a:rPr lang="ko-KR" altLang="en-US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기독교대한감리회</a:t>
            </a:r>
            <a:r>
              <a:rPr lang="ko-KR" altLang="en-US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본부 </a:t>
            </a:r>
            <a:r>
              <a:rPr lang="ko-KR" altLang="en-US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선교국</a:t>
            </a:r>
            <a:r>
              <a:rPr lang="ko-KR" altLang="en-US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위탁 선교사훈련기관</a:t>
            </a:r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으로 선교훈련원의 모든 과정을 이수한 훈련생들은 </a:t>
            </a:r>
            <a:endParaRPr lang="en-US" altLang="ko-KR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 fontAlgn="base">
              <a:lnSpc>
                <a:spcPct val="100000"/>
              </a:lnSpc>
              <a:buNone/>
            </a:pPr>
            <a:r>
              <a:rPr lang="ko-KR" altLang="en-US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감리교 </a:t>
            </a:r>
            <a:r>
              <a:rPr lang="ko-KR" altLang="en-US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선교사로 </a:t>
            </a:r>
            <a:r>
              <a:rPr lang="ko-KR" altLang="en-US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파송되어</a:t>
            </a:r>
            <a:r>
              <a:rPr lang="ko-KR" altLang="en-US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나갈 수 있는 자격</a:t>
            </a:r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을 갖게 됩니다</a:t>
            </a:r>
            <a:r>
              <a: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보내는 선교사로 사실 분들도 지원 가능합니다</a:t>
            </a:r>
            <a:r>
              <a: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선교훈련은 </a:t>
            </a:r>
            <a:r>
              <a:rPr lang="ko-KR" altLang="en-US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두 학기 과정</a:t>
            </a:r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으로 </a:t>
            </a:r>
            <a:r>
              <a:rPr lang="ko-KR" altLang="en-US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매주 월요일</a:t>
            </a:r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마다 진행됩니다</a:t>
            </a:r>
            <a:r>
              <a: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목회를 준비하는 모든 분들에게 필요한 시간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!)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348593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1574801" y="229848"/>
            <a:ext cx="2353732" cy="572384"/>
          </a:xfrm>
          <a:solidFill>
            <a:srgbClr val="F2F2F2"/>
          </a:solidFill>
        </p:spPr>
        <p:txBody>
          <a:bodyPr>
            <a:noAutofit/>
          </a:bodyPr>
          <a:lstStyle/>
          <a:p>
            <a:r>
              <a:rPr lang="ko-KR" altLang="en-US" smtClean="0"/>
              <a:t>선교훈련원</a:t>
            </a:r>
            <a:endParaRPr lang="ko-KR" altLang="en-US" dirty="0"/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488147" y="355600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 smtClean="0"/>
              <a:t>목원대학교</a:t>
            </a:r>
            <a:endParaRPr lang="ko-KR" altLang="en-US" sz="1600" dirty="0"/>
          </a:p>
        </p:txBody>
      </p:sp>
      <p:sp>
        <p:nvSpPr>
          <p:cNvPr id="3" name="직사각형 2"/>
          <p:cNvSpPr/>
          <p:nvPr/>
        </p:nvSpPr>
        <p:spPr>
          <a:xfrm>
            <a:off x="1114425" y="722438"/>
            <a:ext cx="581025" cy="34076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Rectangle 4"/>
          <p:cNvSpPr txBox="1">
            <a:spLocks noChangeArrowheads="1"/>
          </p:cNvSpPr>
          <p:nvPr/>
        </p:nvSpPr>
        <p:spPr>
          <a:xfrm>
            <a:off x="488147" y="1741807"/>
            <a:ext cx="8275240" cy="4850186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*</a:t>
            </a:r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원서교부 </a:t>
            </a: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및 </a:t>
            </a:r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접수기간</a:t>
            </a:r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*</a:t>
            </a:r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 fontAlgn="base">
              <a:buNone/>
            </a:pPr>
            <a:r>
              <a:rPr lang="en-US" altLang="ko-KR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2017</a:t>
            </a:r>
            <a:r>
              <a:rPr lang="ko-KR" altLang="en-US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년 </a:t>
            </a:r>
            <a:r>
              <a:rPr lang="en-US" altLang="ko-KR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r>
              <a:rPr lang="ko-KR" altLang="en-US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월 </a:t>
            </a:r>
            <a:r>
              <a:rPr lang="en-US" altLang="ko-KR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13</a:t>
            </a:r>
            <a:r>
              <a:rPr lang="ko-KR" altLang="en-US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일</a:t>
            </a:r>
            <a:r>
              <a:rPr lang="en-US" altLang="ko-KR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월</a:t>
            </a:r>
            <a:r>
              <a:rPr lang="en-US" altLang="ko-KR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) ~ 3</a:t>
            </a:r>
            <a:r>
              <a:rPr lang="ko-KR" altLang="en-US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월 </a:t>
            </a:r>
            <a:r>
              <a:rPr lang="en-US" altLang="ko-KR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8</a:t>
            </a:r>
            <a:r>
              <a:rPr lang="ko-KR" altLang="en-US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일</a:t>
            </a:r>
            <a:r>
              <a:rPr lang="en-US" altLang="ko-KR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수</a:t>
            </a:r>
            <a:r>
              <a:rPr lang="en-US" altLang="ko-KR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 fontAlgn="base">
              <a:buNone/>
            </a:pP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선교훈련원 </a:t>
            </a:r>
            <a:r>
              <a:rPr lang="ko-KR" altLang="en-US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홈페이지 </a:t>
            </a:r>
            <a:r>
              <a:rPr lang="en-US" altLang="ko-KR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www.mumtc.kr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 fontAlgn="base">
              <a:buNone/>
            </a:pPr>
            <a:r>
              <a:rPr lang="ko-KR" altLang="en-US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면접전형 </a:t>
            </a:r>
            <a:r>
              <a:rPr lang="en-US" altLang="ko-KR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2017</a:t>
            </a:r>
            <a:r>
              <a:rPr lang="ko-KR" altLang="en-US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년 </a:t>
            </a:r>
            <a:r>
              <a:rPr lang="en-US" altLang="ko-KR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3</a:t>
            </a:r>
            <a:r>
              <a:rPr lang="ko-KR" altLang="en-US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월 </a:t>
            </a:r>
            <a:r>
              <a:rPr lang="en-US" altLang="ko-KR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9</a:t>
            </a:r>
            <a:r>
              <a:rPr lang="ko-KR" altLang="en-US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일 </a:t>
            </a:r>
            <a:r>
              <a:rPr lang="en-US" altLang="ko-KR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목</a:t>
            </a:r>
            <a:r>
              <a:rPr lang="en-US" altLang="ko-KR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) 14:00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 fontAlgn="base">
              <a:buNone/>
            </a:pP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면접장소 </a:t>
            </a:r>
            <a:endParaRPr lang="en-US" altLang="ko-KR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 fontAlgn="base">
              <a:buNone/>
            </a:pP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목원대학교 </a:t>
            </a:r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신학관</a:t>
            </a:r>
            <a:r>
              <a: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rPr>
              <a:t>(A) 312</a:t>
            </a:r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호 선교훈련원장실</a:t>
            </a:r>
          </a:p>
        </p:txBody>
      </p:sp>
    </p:spTree>
    <p:extLst>
      <p:ext uri="{BB962C8B-B14F-4D97-AF65-F5344CB8AC3E}">
        <p14:creationId xmlns:p14="http://schemas.microsoft.com/office/powerpoint/2010/main" val="19652390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323528" y="1628800"/>
            <a:ext cx="2448272" cy="2880320"/>
          </a:xfrm>
          <a:prstGeom prst="rect">
            <a:avLst/>
          </a:prstGeom>
          <a:solidFill>
            <a:srgbClr val="82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latinLnBrk="1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6156176" y="1628800"/>
            <a:ext cx="2448272" cy="2880320"/>
          </a:xfrm>
          <a:prstGeom prst="rect">
            <a:avLst/>
          </a:prstGeom>
          <a:solidFill>
            <a:srgbClr val="82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latinLnBrk="1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4892967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latinLnBrk="1"/>
            <a:r>
              <a:rPr lang="ko-KR" altLang="en-US" sz="2400" dirty="0" smtClean="0">
                <a:solidFill>
                  <a:srgbClr val="820000"/>
                </a:solidFill>
                <a:latin typeface="아리따-부리(OTF)-SemiBold" panose="02020603020101020101" pitchFamily="18" charset="-127"/>
                <a:ea typeface="아리따-부리(OTF)-SemiBold" panose="02020603020101020101" pitchFamily="18" charset="-127"/>
              </a:rPr>
              <a:t>조은하 교수님</a:t>
            </a:r>
          </a:p>
          <a:p>
            <a:pPr algn="ctr" defTabSz="914400" latinLnBrk="1"/>
            <a:r>
              <a:rPr lang="ko-KR" altLang="en-US" sz="2400" dirty="0" smtClean="0">
                <a:solidFill>
                  <a:srgbClr val="820000"/>
                </a:solidFill>
                <a:latin typeface="아리따-부리(OTF)-SemiBold" panose="02020603020101020101" pitchFamily="18" charset="-127"/>
                <a:ea typeface="아리따-부리(OTF)-SemiBold" panose="02020603020101020101" pitchFamily="18" charset="-127"/>
              </a:rPr>
              <a:t>기독교교육</a:t>
            </a:r>
            <a:endParaRPr lang="en-US" altLang="ko-KR" sz="2400" dirty="0" smtClean="0">
              <a:solidFill>
                <a:srgbClr val="820000"/>
              </a:solidFill>
              <a:latin typeface="아리따-부리(OTF)-SemiBold" panose="02020603020101020101" pitchFamily="18" charset="-127"/>
              <a:ea typeface="아리따-부리(OTF)-SemiBold" panose="02020603020101020101" pitchFamily="18" charset="-127"/>
            </a:endParaRPr>
          </a:p>
          <a:p>
            <a:pPr algn="ctr" defTabSz="914400" latinLnBrk="1"/>
            <a:r>
              <a:rPr lang="ko-KR" altLang="en-US" sz="2400" dirty="0" smtClean="0">
                <a:solidFill>
                  <a:srgbClr val="FF0000"/>
                </a:solidFill>
                <a:latin typeface="아리따-부리(OTF)-SemiBold" panose="02020603020101020101" pitchFamily="18" charset="-127"/>
                <a:ea typeface="아리따-부리(OTF)-SemiBold" panose="02020603020101020101" pitchFamily="18" charset="-127"/>
              </a:rPr>
              <a:t>신학대학원 원장</a:t>
            </a:r>
            <a:endParaRPr lang="en-US" altLang="ko-KR" sz="2400" dirty="0">
              <a:solidFill>
                <a:srgbClr val="FF0000"/>
              </a:solidFill>
              <a:latin typeface="아리따-부리(OTF)-SemiBold" panose="02020603020101020101" pitchFamily="18" charset="-127"/>
              <a:ea typeface="아리따-부리(OTF)-SemiBold" panose="02020603020101020101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84168" y="5085184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latinLnBrk="1"/>
            <a:r>
              <a:rPr lang="ko-KR" altLang="en-US" sz="2400" dirty="0" smtClean="0">
                <a:solidFill>
                  <a:srgbClr val="820000"/>
                </a:solidFill>
                <a:latin typeface="아리따-부리(OTF)-SemiBold" panose="02020603020101020101" pitchFamily="18" charset="-127"/>
                <a:ea typeface="아리따-부리(OTF)-SemiBold" panose="02020603020101020101" pitchFamily="18" charset="-127"/>
              </a:rPr>
              <a:t>김흥수 명예 교수님</a:t>
            </a:r>
          </a:p>
          <a:p>
            <a:pPr algn="ctr" defTabSz="914400" latinLnBrk="1"/>
            <a:r>
              <a:rPr lang="ko-KR" altLang="en-US" sz="2400" dirty="0" smtClean="0">
                <a:solidFill>
                  <a:srgbClr val="820000"/>
                </a:solidFill>
                <a:latin typeface="아리따-부리(OTF)-SemiBold" panose="02020603020101020101" pitchFamily="18" charset="-127"/>
                <a:ea typeface="아리따-부리(OTF)-SemiBold" panose="02020603020101020101" pitchFamily="18" charset="-127"/>
              </a:rPr>
              <a:t>교회사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0" y="201359"/>
            <a:ext cx="9144000" cy="288032"/>
          </a:xfrm>
          <a:prstGeom prst="rect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latinLnBrk="1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3275856" y="1628800"/>
            <a:ext cx="2448272" cy="2880320"/>
          </a:xfrm>
          <a:prstGeom prst="rect">
            <a:avLst/>
          </a:prstGeom>
          <a:solidFill>
            <a:srgbClr val="82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latinLnBrk="1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31840" y="5085184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latinLnBrk="1"/>
            <a:r>
              <a:rPr lang="ko-KR" altLang="en-US" sz="2400" dirty="0" smtClean="0">
                <a:solidFill>
                  <a:srgbClr val="820000"/>
                </a:solidFill>
                <a:latin typeface="아리따-부리(OTF)-SemiBold" panose="02020603020101020101" pitchFamily="18" charset="-127"/>
                <a:ea typeface="아리따-부리(OTF)-SemiBold" panose="02020603020101020101" pitchFamily="18" charset="-127"/>
              </a:rPr>
              <a:t>김기련 명예 교수님</a:t>
            </a:r>
          </a:p>
          <a:p>
            <a:pPr algn="ctr" defTabSz="914400" latinLnBrk="1"/>
            <a:r>
              <a:rPr lang="ko-KR" altLang="en-US" sz="2400" dirty="0" smtClean="0">
                <a:solidFill>
                  <a:srgbClr val="820000"/>
                </a:solidFill>
                <a:latin typeface="아리따-부리(OTF)-SemiBold" panose="02020603020101020101" pitchFamily="18" charset="-127"/>
                <a:ea typeface="아리따-부리(OTF)-SemiBold" panose="02020603020101020101" pitchFamily="18" charset="-127"/>
              </a:rPr>
              <a:t>교회사</a:t>
            </a:r>
            <a:endParaRPr lang="en-US" altLang="ko-KR" sz="2400" dirty="0" smtClean="0">
              <a:solidFill>
                <a:srgbClr val="820000"/>
              </a:solidFill>
              <a:latin typeface="아리따-부리(OTF)-SemiBold" panose="02020603020101020101" pitchFamily="18" charset="-127"/>
              <a:ea typeface="아리따-부리(OTF)-SemiBold" panose="02020603020101020101" pitchFamily="18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824490"/>
            <a:ext cx="2127969" cy="2540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205" y="1835801"/>
            <a:ext cx="2153193" cy="2540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_x73269200" descr="EMB00000ab805c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69673"/>
            <a:ext cx="2736304" cy="723935"/>
          </a:xfrm>
          <a:prstGeom prst="rect">
            <a:avLst/>
          </a:prstGeom>
          <a:noFill/>
        </p:spPr>
      </p:pic>
      <p:pic>
        <p:nvPicPr>
          <p:cNvPr id="5" name="_x196822576" descr="EMB00001e70012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08"/>
          <a:stretch>
            <a:fillRect/>
          </a:stretch>
        </p:blipFill>
        <p:spPr bwMode="auto">
          <a:xfrm>
            <a:off x="454128" y="1795968"/>
            <a:ext cx="2177966" cy="2545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88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1574801" y="229848"/>
            <a:ext cx="2353732" cy="572384"/>
          </a:xfrm>
          <a:solidFill>
            <a:srgbClr val="F2F2F2"/>
          </a:solidFill>
        </p:spPr>
        <p:txBody>
          <a:bodyPr>
            <a:noAutofit/>
          </a:bodyPr>
          <a:lstStyle/>
          <a:p>
            <a:r>
              <a:rPr lang="ko-KR" altLang="en-US" smtClean="0"/>
              <a:t>선교훈련원</a:t>
            </a:r>
            <a:endParaRPr lang="ko-KR" altLang="en-US" dirty="0"/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488147" y="355600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 smtClean="0"/>
              <a:t>목원대학교</a:t>
            </a:r>
            <a:endParaRPr lang="ko-KR" altLang="en-US" sz="1600" dirty="0"/>
          </a:p>
        </p:txBody>
      </p:sp>
      <p:sp>
        <p:nvSpPr>
          <p:cNvPr id="3" name="직사각형 2"/>
          <p:cNvSpPr/>
          <p:nvPr/>
        </p:nvSpPr>
        <p:spPr>
          <a:xfrm>
            <a:off x="1114425" y="722438"/>
            <a:ext cx="581025" cy="34076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Rectangle 4"/>
          <p:cNvSpPr txBox="1">
            <a:spLocks noChangeArrowheads="1"/>
          </p:cNvSpPr>
          <p:nvPr/>
        </p:nvSpPr>
        <p:spPr>
          <a:xfrm>
            <a:off x="420414" y="1674073"/>
            <a:ext cx="8275240" cy="4850186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2017</a:t>
            </a: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학년도 </a:t>
            </a: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학기 훈련일정 </a:t>
            </a:r>
          </a:p>
          <a:p>
            <a:pPr marL="0" indent="0" fontAlgn="base">
              <a:buNone/>
            </a:pPr>
            <a:r>
              <a:rPr lang="en-US" altLang="ko-KR" sz="2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2017</a:t>
            </a:r>
            <a:r>
              <a:rPr lang="ko-KR" altLang="en-US" sz="2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년 </a:t>
            </a:r>
            <a:r>
              <a:rPr lang="en-US" altLang="ko-KR" sz="2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3</a:t>
            </a:r>
            <a:r>
              <a:rPr lang="ko-KR" altLang="en-US" sz="2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월 </a:t>
            </a:r>
            <a:r>
              <a:rPr lang="en-US" altLang="ko-KR" sz="2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13</a:t>
            </a:r>
            <a:r>
              <a:rPr lang="ko-KR" altLang="en-US" sz="2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일</a:t>
            </a:r>
            <a:r>
              <a:rPr lang="en-US" altLang="ko-KR" sz="2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2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월</a:t>
            </a:r>
            <a:r>
              <a:rPr lang="en-US" altLang="ko-KR" sz="2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) ~ 6</a:t>
            </a:r>
            <a:r>
              <a:rPr lang="ko-KR" altLang="en-US" sz="2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월 </a:t>
            </a:r>
            <a:r>
              <a:rPr lang="en-US" altLang="ko-KR" sz="2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12</a:t>
            </a:r>
            <a:r>
              <a:rPr lang="ko-KR" altLang="en-US" sz="2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일</a:t>
            </a:r>
            <a:r>
              <a:rPr lang="en-US" altLang="ko-KR" sz="2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2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월</a:t>
            </a:r>
            <a:r>
              <a:rPr lang="en-US" altLang="ko-KR" sz="2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) (</a:t>
            </a:r>
            <a:r>
              <a:rPr lang="ko-KR" altLang="en-US" sz="2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총 </a:t>
            </a:r>
            <a:r>
              <a:rPr lang="en-US" altLang="ko-KR" sz="2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14</a:t>
            </a:r>
            <a:r>
              <a:rPr lang="ko-KR" altLang="en-US" sz="2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주 과정</a:t>
            </a:r>
            <a:r>
              <a:rPr lang="en-US" altLang="ko-KR" sz="2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24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 fontAlgn="base">
              <a:buNone/>
            </a:pPr>
            <a:r>
              <a:rPr lang="ko-KR" altLang="en-US" sz="2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매주 월요일</a:t>
            </a:r>
            <a:r>
              <a:rPr lang="ko-KR" altLang="en-US" sz="2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2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13:00~14:30(</a:t>
            </a:r>
            <a:r>
              <a:rPr lang="ko-KR" altLang="en-US" sz="2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영어</a:t>
            </a:r>
            <a:r>
              <a:rPr lang="en-US" altLang="ko-KR" sz="2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), </a:t>
            </a:r>
            <a:endParaRPr lang="en-US" altLang="ko-KR" sz="24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 fontAlgn="base">
              <a:buNone/>
            </a:pPr>
            <a:r>
              <a:rPr lang="en-US" altLang="ko-KR" sz="2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14:30~16:00</a:t>
            </a:r>
            <a:r>
              <a:rPr lang="en-US" altLang="ko-KR" sz="2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2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중국어</a:t>
            </a:r>
            <a:r>
              <a:rPr lang="en-US" altLang="ko-KR" sz="2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), 17:00~21:00(</a:t>
            </a:r>
            <a:r>
              <a:rPr lang="ko-KR" altLang="en-US" sz="2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일반훈련</a:t>
            </a:r>
            <a:r>
              <a:rPr lang="en-US" altLang="ko-KR" sz="2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24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 fontAlgn="base">
              <a:buNone/>
            </a:pPr>
            <a:r>
              <a:rPr lang="ko-KR" altLang="en-US" sz="2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방 </a:t>
            </a:r>
            <a:r>
              <a:rPr lang="ko-KR" altLang="en-US" sz="2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문 접수 </a:t>
            </a:r>
            <a:r>
              <a:rPr lang="en-US" altLang="ko-KR" sz="2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2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목원대학교 신학관</a:t>
            </a:r>
            <a:r>
              <a:rPr lang="en-US" altLang="ko-KR" sz="2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(A</a:t>
            </a:r>
            <a:r>
              <a:rPr lang="ko-KR" altLang="en-US" sz="2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</a:t>
            </a:r>
            <a:r>
              <a:rPr lang="en-US" altLang="ko-KR" sz="2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 311</a:t>
            </a:r>
            <a:r>
              <a:rPr lang="ko-KR" altLang="en-US" sz="2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호</a:t>
            </a:r>
          </a:p>
          <a:p>
            <a:pPr marL="0" indent="0" fontAlgn="base">
              <a:buNone/>
            </a:pPr>
            <a:r>
              <a:rPr lang="ko-KR" altLang="en-US" sz="2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우 편 접수 </a:t>
            </a:r>
            <a:r>
              <a:rPr lang="en-US" altLang="ko-KR" sz="2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en-US" altLang="ko-KR" sz="2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35349) </a:t>
            </a:r>
            <a:r>
              <a:rPr lang="ko-KR" altLang="en-US" sz="2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대전광역시 서구 도안북로</a:t>
            </a:r>
            <a:r>
              <a:rPr lang="en-US" altLang="ko-KR" sz="2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88 </a:t>
            </a:r>
            <a:endParaRPr lang="en-US" altLang="ko-KR" sz="24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 fontAlgn="base">
              <a:buNone/>
            </a:pPr>
            <a:r>
              <a:rPr lang="ko-KR" altLang="en-US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목원대학교 </a:t>
            </a:r>
            <a:r>
              <a:rPr lang="en-US" altLang="ko-KR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A311</a:t>
            </a:r>
            <a:r>
              <a:rPr lang="ko-KR" altLang="en-US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호 선교훈련원</a:t>
            </a:r>
          </a:p>
          <a:p>
            <a:pPr marL="0" indent="0" fontAlgn="base">
              <a:buNone/>
            </a:pPr>
            <a:r>
              <a:rPr lang="en-US" altLang="ko-KR" sz="2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*</a:t>
            </a:r>
            <a:r>
              <a:rPr lang="ko-KR" altLang="en-US" sz="2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인터넷접수 </a:t>
            </a:r>
            <a:r>
              <a:rPr lang="en-US" altLang="ko-KR" sz="2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via_mission@hanmail.net</a:t>
            </a:r>
            <a:endParaRPr lang="ko-KR" altLang="en-US" sz="24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 fontAlgn="base">
              <a:buNone/>
            </a:pPr>
            <a:r>
              <a:rPr lang="en-US" altLang="ko-KR" sz="2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*</a:t>
            </a:r>
            <a:r>
              <a:rPr lang="ko-KR" altLang="en-US" sz="2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문의 </a:t>
            </a:r>
            <a:r>
              <a:rPr lang="en-US" altLang="ko-KR" sz="2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en-US" altLang="ko-KR" sz="2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042-823-2066</a:t>
            </a:r>
            <a:endParaRPr lang="ko-KR" altLang="en-US" sz="2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 fontAlgn="base">
              <a:buNone/>
            </a:pP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744505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텍스트 개체 틀 9"/>
          <p:cNvSpPr>
            <a:spLocks noGrp="1"/>
          </p:cNvSpPr>
          <p:nvPr>
            <p:ph type="body" sz="quarter" idx="13"/>
          </p:nvPr>
        </p:nvSpPr>
        <p:spPr>
          <a:xfrm>
            <a:off x="5651900" y="1862052"/>
            <a:ext cx="3492103" cy="3127198"/>
          </a:xfrm>
        </p:spPr>
        <p:txBody>
          <a:bodyPr>
            <a:normAutofit/>
          </a:bodyPr>
          <a:lstStyle/>
          <a:p>
            <a:r>
              <a:rPr lang="ko-KR" altLang="en-US" sz="3300" dirty="0" err="1" smtClean="0"/>
              <a:t>샬롬</a:t>
            </a:r>
            <a:endParaRPr lang="en-US" altLang="ko-KR" sz="3300" dirty="0"/>
          </a:p>
          <a:p>
            <a:r>
              <a:rPr lang="ko-KR" altLang="en-US" sz="3300" dirty="0" smtClean="0"/>
              <a:t>입학을</a:t>
            </a:r>
            <a:endParaRPr lang="en-US" altLang="ko-KR" sz="3300" dirty="0" smtClean="0"/>
          </a:p>
          <a:p>
            <a:r>
              <a:rPr lang="ko-KR" altLang="en-US" sz="3300" dirty="0" smtClean="0"/>
              <a:t>축하합니다</a:t>
            </a:r>
            <a:r>
              <a:rPr lang="en-US" altLang="ko-KR" sz="3300" dirty="0" smtClean="0"/>
              <a:t>: )</a:t>
            </a:r>
            <a:endParaRPr lang="ko-KR" altLang="en-US" sz="3300" dirty="0"/>
          </a:p>
        </p:txBody>
      </p:sp>
    </p:spTree>
    <p:extLst>
      <p:ext uri="{BB962C8B-B14F-4D97-AF65-F5344CB8AC3E}">
        <p14:creationId xmlns:p14="http://schemas.microsoft.com/office/powerpoint/2010/main" val="132648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323528" y="1628800"/>
            <a:ext cx="2448272" cy="2880320"/>
          </a:xfrm>
          <a:prstGeom prst="rect">
            <a:avLst/>
          </a:prstGeom>
          <a:solidFill>
            <a:srgbClr val="82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latinLnBrk="1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6156176" y="1628800"/>
            <a:ext cx="2448272" cy="2880320"/>
          </a:xfrm>
          <a:prstGeom prst="rect">
            <a:avLst/>
          </a:prstGeom>
          <a:solidFill>
            <a:srgbClr val="82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latinLnBrk="1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0" y="201359"/>
            <a:ext cx="9144000" cy="288032"/>
          </a:xfrm>
          <a:prstGeom prst="rect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latinLnBrk="1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3275856" y="1628800"/>
            <a:ext cx="2448272" cy="2880320"/>
          </a:xfrm>
          <a:prstGeom prst="rect">
            <a:avLst/>
          </a:prstGeom>
          <a:solidFill>
            <a:srgbClr val="82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latinLnBrk="1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4" name="_x73269200" descr="EMB00000ab805c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69673"/>
            <a:ext cx="2736304" cy="723935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3317358" y="5013176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latinLnBrk="1"/>
            <a:r>
              <a:rPr lang="ko-KR" altLang="en-US" sz="2400" dirty="0" smtClean="0">
                <a:solidFill>
                  <a:srgbClr val="820000"/>
                </a:solidFill>
                <a:latin typeface="아리따-부리(OTF)-SemiBold" panose="02020603020101020101" pitchFamily="18" charset="-127"/>
                <a:ea typeface="아리따-부리(OTF)-SemiBold" panose="02020603020101020101" pitchFamily="18" charset="-127"/>
              </a:rPr>
              <a:t>임동원 </a:t>
            </a:r>
            <a:r>
              <a:rPr lang="ko-KR" altLang="ko-KR" sz="2400" dirty="0" smtClean="0">
                <a:solidFill>
                  <a:srgbClr val="820000"/>
                </a:solidFill>
                <a:latin typeface="아리따-부리(OTF)-SemiBold" panose="02020603020101020101" pitchFamily="18" charset="-127"/>
                <a:ea typeface="아리따-부리(OTF)-SemiBold" panose="02020603020101020101" pitchFamily="18" charset="-127"/>
              </a:rPr>
              <a:t>교수님</a:t>
            </a:r>
            <a:endParaRPr lang="en-US" altLang="ko-KR" sz="2400" dirty="0">
              <a:solidFill>
                <a:srgbClr val="820000"/>
              </a:solidFill>
              <a:latin typeface="아리따-부리(OTF)-SemiBold" panose="02020603020101020101" pitchFamily="18" charset="-127"/>
              <a:ea typeface="아리따-부리(OTF)-SemiBold" panose="02020603020101020101" pitchFamily="18" charset="-127"/>
            </a:endParaRPr>
          </a:p>
          <a:p>
            <a:pPr algn="ctr" defTabSz="914400" fontAlgn="t" latinLnBrk="1"/>
            <a:r>
              <a:rPr lang="ko-KR" altLang="en-US" sz="2400" dirty="0" err="1" smtClean="0">
                <a:solidFill>
                  <a:srgbClr val="820000"/>
                </a:solidFill>
                <a:latin typeface="아리따-부리(OTF)-SemiBold" panose="02020603020101020101" pitchFamily="18" charset="-127"/>
                <a:ea typeface="아리따-부리(OTF)-SemiBold" panose="02020603020101020101" pitchFamily="18" charset="-127"/>
              </a:rPr>
              <a:t>구약학</a:t>
            </a:r>
            <a:endParaRPr lang="en-US" altLang="ko-KR" sz="2400" dirty="0">
              <a:solidFill>
                <a:srgbClr val="820000"/>
              </a:solidFill>
              <a:latin typeface="아리따-부리(OTF)-SemiBold" panose="02020603020101020101" pitchFamily="18" charset="-127"/>
              <a:ea typeface="아리따-부리(OTF)-SemiBold" panose="02020603020101020101" pitchFamily="18" charset="-127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112" y="1772816"/>
            <a:ext cx="2097759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247" y="1772816"/>
            <a:ext cx="2168129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6120171" y="4974266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latinLnBrk="1"/>
            <a:r>
              <a:rPr lang="ko-KR" altLang="en-US" sz="2400" dirty="0" err="1" smtClean="0">
                <a:solidFill>
                  <a:srgbClr val="820000"/>
                </a:solidFill>
                <a:latin typeface="아리따-부리(OTF)-SemiBold" panose="02020603020101020101" pitchFamily="18" charset="-127"/>
                <a:ea typeface="아리따-부리(OTF)-SemiBold" panose="02020603020101020101" pitchFamily="18" charset="-127"/>
              </a:rPr>
              <a:t>이희학</a:t>
            </a:r>
            <a:r>
              <a:rPr lang="ko-KR" altLang="en-US" sz="2400" dirty="0" smtClean="0">
                <a:solidFill>
                  <a:srgbClr val="820000"/>
                </a:solidFill>
                <a:latin typeface="아리따-부리(OTF)-SemiBold" panose="02020603020101020101" pitchFamily="18" charset="-127"/>
                <a:ea typeface="아리따-부리(OTF)-SemiBold" panose="02020603020101020101" pitchFamily="18" charset="-127"/>
              </a:rPr>
              <a:t> 교수님</a:t>
            </a:r>
          </a:p>
          <a:p>
            <a:pPr algn="ctr" defTabSz="914400" latinLnBrk="1"/>
            <a:r>
              <a:rPr lang="ko-KR" altLang="en-US" sz="2400" dirty="0" err="1" smtClean="0">
                <a:solidFill>
                  <a:srgbClr val="820000"/>
                </a:solidFill>
                <a:latin typeface="아리따-부리(OTF)-SemiBold" panose="02020603020101020101" pitchFamily="18" charset="-127"/>
                <a:ea typeface="아리따-부리(OTF)-SemiBold" panose="02020603020101020101" pitchFamily="18" charset="-127"/>
              </a:rPr>
              <a:t>구약학</a:t>
            </a:r>
            <a:endParaRPr lang="ko-KR" altLang="en-US" sz="2400" dirty="0" smtClean="0">
              <a:solidFill>
                <a:srgbClr val="820000"/>
              </a:solidFill>
              <a:latin typeface="아리따-부리(OTF)-SemiBold" panose="02020603020101020101" pitchFamily="18" charset="-127"/>
              <a:ea typeface="아리따-부리(OTF)-SemiBold" panose="02020603020101020101" pitchFamily="18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3528" y="4966813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latinLnBrk="1"/>
            <a:r>
              <a:rPr lang="ko-KR" altLang="en-US" sz="2400" dirty="0" smtClean="0">
                <a:solidFill>
                  <a:srgbClr val="820000"/>
                </a:solidFill>
                <a:latin typeface="아리따-부리(OTF)-SemiBold" panose="02020603020101020101" pitchFamily="18" charset="-127"/>
                <a:ea typeface="아리따-부리(OTF)-SemiBold" panose="02020603020101020101" pitchFamily="18" charset="-127"/>
              </a:rPr>
              <a:t>이선희 교수님</a:t>
            </a:r>
          </a:p>
          <a:p>
            <a:pPr algn="ctr" defTabSz="914400" latinLnBrk="1"/>
            <a:r>
              <a:rPr lang="ko-KR" altLang="en-US" sz="2400" dirty="0" smtClean="0">
                <a:solidFill>
                  <a:srgbClr val="820000"/>
                </a:solidFill>
                <a:latin typeface="아리따-부리(OTF)-SemiBold" panose="02020603020101020101" pitchFamily="18" charset="-127"/>
                <a:ea typeface="아리따-부리(OTF)-SemiBold" panose="02020603020101020101" pitchFamily="18" charset="-127"/>
              </a:rPr>
              <a:t>조직신학</a:t>
            </a:r>
            <a:endParaRPr lang="en-US" altLang="ko-KR" sz="2400" dirty="0">
              <a:solidFill>
                <a:srgbClr val="820000"/>
              </a:solidFill>
              <a:latin typeface="아리따-부리(OTF)-SemiBold" panose="02020603020101020101" pitchFamily="18" charset="-127"/>
              <a:ea typeface="아리따-부리(OTF)-SemiBold" panose="02020603020101020101" pitchFamily="18" charset="-127"/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41" y="1772816"/>
            <a:ext cx="2203445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848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323528" y="1628800"/>
            <a:ext cx="2448272" cy="2880320"/>
          </a:xfrm>
          <a:prstGeom prst="rect">
            <a:avLst/>
          </a:prstGeom>
          <a:solidFill>
            <a:srgbClr val="82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latinLnBrk="1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6156176" y="1628800"/>
            <a:ext cx="2448272" cy="2880320"/>
          </a:xfrm>
          <a:prstGeom prst="rect">
            <a:avLst/>
          </a:prstGeom>
          <a:solidFill>
            <a:srgbClr val="82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latinLnBrk="1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0" y="201359"/>
            <a:ext cx="9144000" cy="288032"/>
          </a:xfrm>
          <a:prstGeom prst="rect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latinLnBrk="1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3275856" y="1628800"/>
            <a:ext cx="2448272" cy="2880320"/>
          </a:xfrm>
          <a:prstGeom prst="rect">
            <a:avLst/>
          </a:prstGeom>
          <a:solidFill>
            <a:srgbClr val="82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latinLnBrk="1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4" name="_x73269200" descr="EMB00000ab805c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69673"/>
            <a:ext cx="2736304" cy="723935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78076" y="4956547"/>
            <a:ext cx="24937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latinLnBrk="1"/>
            <a:r>
              <a:rPr lang="ko-KR" altLang="en-US" sz="2400" dirty="0" err="1" smtClean="0">
                <a:solidFill>
                  <a:srgbClr val="820000"/>
                </a:solidFill>
                <a:latin typeface="아리따-부리(OTF)-SemiBold" panose="02020603020101020101" pitchFamily="18" charset="-127"/>
                <a:ea typeface="아리따-부리(OTF)-SemiBold" panose="02020603020101020101" pitchFamily="18" charset="-127"/>
              </a:rPr>
              <a:t>유장환</a:t>
            </a:r>
            <a:r>
              <a:rPr lang="ko-KR" altLang="en-US" sz="2400" dirty="0" smtClean="0">
                <a:solidFill>
                  <a:srgbClr val="820000"/>
                </a:solidFill>
                <a:latin typeface="아리따-부리(OTF)-SemiBold" panose="02020603020101020101" pitchFamily="18" charset="-127"/>
                <a:ea typeface="아리따-부리(OTF)-SemiBold" panose="02020603020101020101" pitchFamily="18" charset="-127"/>
              </a:rPr>
              <a:t> 교수님</a:t>
            </a:r>
          </a:p>
          <a:p>
            <a:pPr algn="ctr" defTabSz="914400" latinLnBrk="1"/>
            <a:r>
              <a:rPr lang="ko-KR" altLang="en-US" sz="2400" dirty="0" smtClean="0">
                <a:solidFill>
                  <a:srgbClr val="820000"/>
                </a:solidFill>
                <a:latin typeface="아리따-부리(OTF)-SemiBold" panose="02020603020101020101" pitchFamily="18" charset="-127"/>
                <a:ea typeface="아리따-부리(OTF)-SemiBold" panose="02020603020101020101" pitchFamily="18" charset="-127"/>
              </a:rPr>
              <a:t>조직신학</a:t>
            </a:r>
            <a:endParaRPr lang="en-US" altLang="ko-KR" sz="2400" dirty="0" smtClean="0">
              <a:solidFill>
                <a:srgbClr val="820000"/>
              </a:solidFill>
              <a:latin typeface="아리따-부리(OTF)-SemiBold" panose="02020603020101020101" pitchFamily="18" charset="-127"/>
              <a:ea typeface="아리따-부리(OTF)-SemiBold" panose="02020603020101020101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96884" y="4956548"/>
            <a:ext cx="2607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latinLnBrk="1"/>
            <a:r>
              <a:rPr lang="ko-KR" altLang="en-US" sz="2400" dirty="0" smtClean="0">
                <a:solidFill>
                  <a:srgbClr val="820000"/>
                </a:solidFill>
                <a:latin typeface="아리따-부리(OTF)-SemiBold" panose="02020603020101020101" pitchFamily="18" charset="-127"/>
                <a:ea typeface="아리따-부리(OTF)-SemiBold" panose="02020603020101020101" pitchFamily="18" charset="-127"/>
              </a:rPr>
              <a:t>권오훈 </a:t>
            </a:r>
            <a:r>
              <a:rPr lang="ko-KR" altLang="en-US" sz="2400" dirty="0">
                <a:solidFill>
                  <a:srgbClr val="820000"/>
                </a:solidFill>
                <a:latin typeface="아리따-부리(OTF)-SemiBold" panose="02020603020101020101" pitchFamily="18" charset="-127"/>
                <a:ea typeface="아리따-부리(OTF)-SemiBold" panose="02020603020101020101" pitchFamily="18" charset="-127"/>
              </a:rPr>
              <a:t>교수님</a:t>
            </a:r>
          </a:p>
          <a:p>
            <a:pPr algn="ctr" defTabSz="914400" latinLnBrk="1"/>
            <a:r>
              <a:rPr lang="ko-KR" altLang="en-US" sz="2400" dirty="0" err="1" smtClean="0">
                <a:solidFill>
                  <a:srgbClr val="820000"/>
                </a:solidFill>
                <a:latin typeface="아리따-부리(OTF)-SemiBold" panose="02020603020101020101" pitchFamily="18" charset="-127"/>
                <a:ea typeface="아리따-부리(OTF)-SemiBold" panose="02020603020101020101" pitchFamily="18" charset="-127"/>
              </a:rPr>
              <a:t>선교학</a:t>
            </a:r>
            <a:endParaRPr lang="ko-KR" altLang="en-US" sz="2400" dirty="0">
              <a:solidFill>
                <a:srgbClr val="820000"/>
              </a:solidFill>
              <a:latin typeface="아리따-부리(OTF)-SemiBold" panose="02020603020101020101" pitchFamily="18" charset="-127"/>
              <a:ea typeface="아리따-부리(OTF)-SemiBold" panose="02020603020101020101" pitchFamily="18" charset="-127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69507"/>
            <a:ext cx="2182114" cy="2588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58"/>
          <a:stretch/>
        </p:blipFill>
        <p:spPr bwMode="auto">
          <a:xfrm>
            <a:off x="6277466" y="1769507"/>
            <a:ext cx="2205692" cy="25922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3249885" y="4974267"/>
            <a:ext cx="24742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latinLnBrk="1"/>
            <a:r>
              <a:rPr lang="ko-KR" altLang="en-US" sz="2400" dirty="0" smtClean="0">
                <a:solidFill>
                  <a:srgbClr val="820000"/>
                </a:solidFill>
                <a:latin typeface="아리따-부리(OTF)-SemiBold" panose="02020603020101020101" pitchFamily="18" charset="-127"/>
                <a:ea typeface="아리따-부리(OTF)-SemiBold" panose="02020603020101020101" pitchFamily="18" charset="-127"/>
              </a:rPr>
              <a:t>김승철 </a:t>
            </a:r>
            <a:r>
              <a:rPr lang="ko-KR" altLang="en-US" sz="2400" dirty="0">
                <a:solidFill>
                  <a:srgbClr val="820000"/>
                </a:solidFill>
                <a:latin typeface="아리따-부리(OTF)-SemiBold" panose="02020603020101020101" pitchFamily="18" charset="-127"/>
                <a:ea typeface="아리따-부리(OTF)-SemiBold" panose="02020603020101020101" pitchFamily="18" charset="-127"/>
              </a:rPr>
              <a:t>교수님</a:t>
            </a:r>
          </a:p>
          <a:p>
            <a:pPr algn="ctr" defTabSz="914400" latinLnBrk="1"/>
            <a:r>
              <a:rPr lang="ko-KR" altLang="en-US" sz="2400" dirty="0" smtClean="0">
                <a:solidFill>
                  <a:srgbClr val="820000"/>
                </a:solidFill>
                <a:latin typeface="아리따-부리(OTF)-SemiBold" panose="02020603020101020101" pitchFamily="18" charset="-127"/>
                <a:ea typeface="아리따-부리(OTF)-SemiBold" panose="02020603020101020101" pitchFamily="18" charset="-127"/>
              </a:rPr>
              <a:t>조직신학</a:t>
            </a:r>
            <a:endParaRPr lang="ko-KR" altLang="en-US" dirty="0">
              <a:solidFill>
                <a:srgbClr val="820000"/>
              </a:solidFill>
              <a:latin typeface="아리따-부리(OTF)-SemiBold" panose="02020603020101020101" pitchFamily="18" charset="-127"/>
              <a:ea typeface="아리따-부리(OTF)-SemiBold" panose="02020603020101020101" pitchFamily="18" charset="-127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"/>
          <a:stretch/>
        </p:blipFill>
        <p:spPr bwMode="auto">
          <a:xfrm>
            <a:off x="3419872" y="1772816"/>
            <a:ext cx="2191851" cy="2585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797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/>
          <p:cNvSpPr/>
          <p:nvPr/>
        </p:nvSpPr>
        <p:spPr>
          <a:xfrm>
            <a:off x="0" y="201359"/>
            <a:ext cx="9144000" cy="288032"/>
          </a:xfrm>
          <a:prstGeom prst="rect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latinLnBrk="1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1043608" y="1628800"/>
            <a:ext cx="2448272" cy="2880320"/>
          </a:xfrm>
          <a:prstGeom prst="rect">
            <a:avLst/>
          </a:prstGeom>
          <a:solidFill>
            <a:srgbClr val="82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latinLnBrk="1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4" name="_x73269200" descr="EMB00000ab805c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69673"/>
            <a:ext cx="2736304" cy="723935"/>
          </a:xfrm>
          <a:prstGeom prst="rect">
            <a:avLst/>
          </a:prstGeom>
          <a:noFill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5"/>
          <a:stretch/>
        </p:blipFill>
        <p:spPr bwMode="auto">
          <a:xfrm>
            <a:off x="1207151" y="1772816"/>
            <a:ext cx="2121185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971600" y="4901115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latinLnBrk="1"/>
            <a:r>
              <a:rPr lang="ko-KR" altLang="en-US" sz="2400" dirty="0" smtClean="0">
                <a:solidFill>
                  <a:srgbClr val="820000"/>
                </a:solidFill>
                <a:latin typeface="아리따-부리(OTF)-SemiBold" panose="02020603020101020101" pitchFamily="18" charset="-127"/>
                <a:ea typeface="아리따-부리(OTF)-SemiBold" panose="02020603020101020101" pitchFamily="18" charset="-127"/>
              </a:rPr>
              <a:t>권진호교수님</a:t>
            </a:r>
            <a:endParaRPr lang="en-US" altLang="ko-KR" sz="2400" dirty="0" smtClean="0">
              <a:solidFill>
                <a:srgbClr val="820000"/>
              </a:solidFill>
              <a:latin typeface="아리따-부리(OTF)-SemiBold" panose="02020603020101020101" pitchFamily="18" charset="-127"/>
              <a:ea typeface="아리따-부리(OTF)-SemiBold" panose="02020603020101020101" pitchFamily="18" charset="-127"/>
            </a:endParaRPr>
          </a:p>
          <a:p>
            <a:pPr algn="ctr" defTabSz="914400" latinLnBrk="1"/>
            <a:r>
              <a:rPr lang="ko-KR" altLang="en-US" sz="2400" dirty="0" smtClean="0">
                <a:solidFill>
                  <a:srgbClr val="820000"/>
                </a:solidFill>
                <a:latin typeface="아리따-부리(OTF)-SemiBold" panose="02020603020101020101" pitchFamily="18" charset="-127"/>
                <a:ea typeface="아리따-부리(OTF)-SemiBold" panose="02020603020101020101" pitchFamily="18" charset="-127"/>
              </a:rPr>
              <a:t>교회사</a:t>
            </a:r>
            <a:endParaRPr lang="en-US" altLang="ko-KR" sz="2400" dirty="0" smtClean="0">
              <a:solidFill>
                <a:srgbClr val="820000"/>
              </a:solidFill>
              <a:latin typeface="아리따-부리(OTF)-SemiBold" panose="02020603020101020101" pitchFamily="18" charset="-127"/>
              <a:ea typeface="아리따-부리(OTF)-SemiBold" panose="02020603020101020101" pitchFamily="18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5292080" y="1628800"/>
            <a:ext cx="2448272" cy="2880320"/>
          </a:xfrm>
          <a:prstGeom prst="rect">
            <a:avLst/>
          </a:prstGeom>
          <a:solidFill>
            <a:srgbClr val="82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latinLnBrk="1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92080" y="4902259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latinLnBrk="1"/>
            <a:r>
              <a:rPr lang="ko-KR" altLang="en-US" sz="2400" dirty="0" smtClean="0">
                <a:solidFill>
                  <a:srgbClr val="820000"/>
                </a:solidFill>
                <a:latin typeface="아리따-부리(OTF)-SemiBold" panose="02020603020101020101" pitchFamily="18" charset="-127"/>
                <a:ea typeface="아리따-부리(OTF)-SemiBold" panose="02020603020101020101" pitchFamily="18" charset="-127"/>
              </a:rPr>
              <a:t>김정희교수님</a:t>
            </a:r>
            <a:endParaRPr lang="en-US" altLang="ko-KR" sz="2400" dirty="0" smtClean="0">
              <a:solidFill>
                <a:srgbClr val="820000"/>
              </a:solidFill>
              <a:latin typeface="아리따-부리(OTF)-SemiBold" panose="02020603020101020101" pitchFamily="18" charset="-127"/>
              <a:ea typeface="아리따-부리(OTF)-SemiBold" panose="02020603020101020101" pitchFamily="18" charset="-127"/>
            </a:endParaRPr>
          </a:p>
          <a:p>
            <a:pPr algn="ctr" defTabSz="914400" latinLnBrk="1"/>
            <a:r>
              <a:rPr lang="ko-KR" altLang="en-US" sz="2400" dirty="0" smtClean="0">
                <a:solidFill>
                  <a:srgbClr val="820000"/>
                </a:solidFill>
                <a:latin typeface="아리따-부리(OTF)-SemiBold" panose="02020603020101020101" pitchFamily="18" charset="-127"/>
                <a:ea typeface="아리따-부리(OTF)-SemiBold" panose="02020603020101020101" pitchFamily="18" charset="-127"/>
              </a:rPr>
              <a:t>기독교교육 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17" b="2987"/>
          <a:stretch/>
        </p:blipFill>
        <p:spPr>
          <a:xfrm>
            <a:off x="5418279" y="1793091"/>
            <a:ext cx="2195873" cy="255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25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323528" y="1628800"/>
            <a:ext cx="2448272" cy="2880320"/>
          </a:xfrm>
          <a:prstGeom prst="rect">
            <a:avLst/>
          </a:prstGeom>
          <a:solidFill>
            <a:srgbClr val="82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latinLnBrk="1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6156176" y="1628800"/>
            <a:ext cx="2448272" cy="2880320"/>
          </a:xfrm>
          <a:prstGeom prst="rect">
            <a:avLst/>
          </a:prstGeom>
          <a:solidFill>
            <a:srgbClr val="82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latinLnBrk="1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0" y="201359"/>
            <a:ext cx="9144000" cy="288032"/>
          </a:xfrm>
          <a:prstGeom prst="rect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latinLnBrk="1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3275856" y="1628800"/>
            <a:ext cx="2448272" cy="2880320"/>
          </a:xfrm>
          <a:prstGeom prst="rect">
            <a:avLst/>
          </a:prstGeom>
          <a:solidFill>
            <a:srgbClr val="82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latinLnBrk="1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4" name="_x73269200" descr="EMB00000ab805c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69673"/>
            <a:ext cx="2736304" cy="723935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78076" y="4813530"/>
            <a:ext cx="24937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latinLnBrk="1"/>
            <a:r>
              <a:rPr lang="ko-KR" altLang="en-US" sz="2400" dirty="0" smtClean="0">
                <a:solidFill>
                  <a:srgbClr val="820000"/>
                </a:solidFill>
                <a:latin typeface="아리따-부리(OTF)-SemiBold" panose="02020603020101020101" pitchFamily="18" charset="-127"/>
                <a:ea typeface="아리따-부리(OTF)-SemiBold" panose="02020603020101020101" pitchFamily="18" charset="-127"/>
              </a:rPr>
              <a:t>이성순 교수님</a:t>
            </a:r>
          </a:p>
          <a:p>
            <a:pPr algn="ctr" defTabSz="914400" latinLnBrk="1"/>
            <a:r>
              <a:rPr lang="ko-KR" altLang="en-US" dirty="0" smtClean="0">
                <a:solidFill>
                  <a:srgbClr val="820000"/>
                </a:solidFill>
                <a:latin typeface="아리따-부리(OTF)-SemiBold" panose="02020603020101020101" pitchFamily="18" charset="-127"/>
                <a:ea typeface="아리따-부리(OTF)-SemiBold" panose="02020603020101020101" pitchFamily="18" charset="-127"/>
              </a:rPr>
              <a:t>다문화 및 사회통합정책</a:t>
            </a:r>
            <a:endParaRPr lang="en-US" altLang="ko-KR" dirty="0" smtClean="0">
              <a:solidFill>
                <a:srgbClr val="820000"/>
              </a:solidFill>
              <a:latin typeface="아리따-부리(OTF)-SemiBold" panose="02020603020101020101" pitchFamily="18" charset="-127"/>
              <a:ea typeface="아리따-부리(OTF)-SemiBold" panose="02020603020101020101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49155" y="4813528"/>
            <a:ext cx="2607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latinLnBrk="1"/>
            <a:r>
              <a:rPr lang="ko-KR" altLang="en-US" sz="2400" dirty="0" smtClean="0">
                <a:solidFill>
                  <a:srgbClr val="820000"/>
                </a:solidFill>
                <a:latin typeface="아리따-부리(OTF)-SemiBold" panose="02020603020101020101" pitchFamily="18" charset="-127"/>
                <a:ea typeface="아리따-부리(OTF)-SemiBold" panose="02020603020101020101" pitchFamily="18" charset="-127"/>
              </a:rPr>
              <a:t>나인선 </a:t>
            </a:r>
            <a:r>
              <a:rPr lang="ko-KR" altLang="en-US" sz="2400" dirty="0">
                <a:solidFill>
                  <a:srgbClr val="820000"/>
                </a:solidFill>
                <a:latin typeface="아리따-부리(OTF)-SemiBold" panose="02020603020101020101" pitchFamily="18" charset="-127"/>
                <a:ea typeface="아리따-부리(OTF)-SemiBold" panose="02020603020101020101" pitchFamily="18" charset="-127"/>
              </a:rPr>
              <a:t>교수님</a:t>
            </a:r>
          </a:p>
          <a:p>
            <a:pPr algn="ctr" defTabSz="914400" latinLnBrk="1"/>
            <a:r>
              <a:rPr lang="ko-KR" altLang="en-US" sz="2400" dirty="0" smtClean="0">
                <a:solidFill>
                  <a:srgbClr val="820000"/>
                </a:solidFill>
                <a:latin typeface="아리따-부리(OTF)-SemiBold" panose="02020603020101020101" pitchFamily="18" charset="-127"/>
                <a:ea typeface="아리따-부리(OTF)-SemiBold" panose="02020603020101020101" pitchFamily="18" charset="-127"/>
              </a:rPr>
              <a:t>실천신학</a:t>
            </a:r>
            <a:endParaRPr lang="en-US" altLang="ko-KR" sz="2400" dirty="0">
              <a:solidFill>
                <a:srgbClr val="820000"/>
              </a:solidFill>
              <a:latin typeface="아리따-부리(OTF)-SemiBold" panose="02020603020101020101" pitchFamily="18" charset="-127"/>
              <a:ea typeface="아리따-부리(OTF)-SemiBold" panose="02020603020101020101" pitchFamily="18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75856" y="4813528"/>
            <a:ext cx="24742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latinLnBrk="1"/>
            <a:r>
              <a:rPr lang="ko-KR" altLang="en-US" sz="2400" dirty="0" smtClean="0">
                <a:solidFill>
                  <a:srgbClr val="820000"/>
                </a:solidFill>
                <a:latin typeface="아리따-부리(OTF)-SemiBold" panose="02020603020101020101" pitchFamily="18" charset="-127"/>
                <a:ea typeface="아리따-부리(OTF)-SemiBold" panose="02020603020101020101" pitchFamily="18" charset="-127"/>
              </a:rPr>
              <a:t>이정순 교수님</a:t>
            </a:r>
            <a:endParaRPr lang="ko-KR" altLang="en-US" sz="2400" dirty="0">
              <a:solidFill>
                <a:srgbClr val="820000"/>
              </a:solidFill>
              <a:latin typeface="아리따-부리(OTF)-SemiBold" panose="02020603020101020101" pitchFamily="18" charset="-127"/>
              <a:ea typeface="아리따-부리(OTF)-SemiBold" panose="02020603020101020101" pitchFamily="18" charset="-127"/>
            </a:endParaRPr>
          </a:p>
          <a:p>
            <a:pPr algn="ctr" defTabSz="914400" latinLnBrk="1"/>
            <a:r>
              <a:rPr lang="ko-KR" altLang="en-US" sz="2000" dirty="0" smtClean="0">
                <a:solidFill>
                  <a:srgbClr val="820000"/>
                </a:solidFill>
                <a:latin typeface="아리따-부리(OTF)-SemiBold" panose="02020603020101020101" pitchFamily="18" charset="-127"/>
                <a:ea typeface="아리따-부리(OTF)-SemiBold" panose="02020603020101020101" pitchFamily="18" charset="-127"/>
              </a:rPr>
              <a:t>종교학</a:t>
            </a:r>
            <a:r>
              <a:rPr lang="en-US" altLang="ko-KR" sz="2000" dirty="0" smtClean="0">
                <a:solidFill>
                  <a:srgbClr val="820000"/>
                </a:solidFill>
                <a:latin typeface="아리따-부리(OTF)-SemiBold" panose="02020603020101020101" pitchFamily="18" charset="-127"/>
                <a:ea typeface="아리따-부리(OTF)-SemiBold" panose="02020603020101020101" pitchFamily="18" charset="-127"/>
              </a:rPr>
              <a:t>, </a:t>
            </a:r>
            <a:r>
              <a:rPr lang="ko-KR" altLang="en-US" sz="2000" dirty="0" err="1" smtClean="0">
                <a:solidFill>
                  <a:srgbClr val="820000"/>
                </a:solidFill>
                <a:latin typeface="아리따-부리(OTF)-SemiBold" panose="02020603020101020101" pitchFamily="18" charset="-127"/>
                <a:ea typeface="아리따-부리(OTF)-SemiBold" panose="02020603020101020101" pitchFamily="18" charset="-127"/>
              </a:rPr>
              <a:t>종교영성</a:t>
            </a:r>
            <a:endParaRPr lang="ko-KR" altLang="en-US" sz="2000" dirty="0">
              <a:solidFill>
                <a:srgbClr val="820000"/>
              </a:solidFill>
              <a:latin typeface="아리따-부리(OTF)-SemiBold" panose="02020603020101020101" pitchFamily="18" charset="-127"/>
              <a:ea typeface="아리따-부리(OTF)-SemiBold" panose="02020603020101020101" pitchFamily="18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97"/>
          <a:stretch/>
        </p:blipFill>
        <p:spPr>
          <a:xfrm>
            <a:off x="521529" y="1808820"/>
            <a:ext cx="2052270" cy="252028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433" y="1808820"/>
            <a:ext cx="2201117" cy="2520280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282" y="1808820"/>
            <a:ext cx="2182059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05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/>
          <p:cNvSpPr/>
          <p:nvPr/>
        </p:nvSpPr>
        <p:spPr>
          <a:xfrm>
            <a:off x="0" y="201359"/>
            <a:ext cx="9144000" cy="288032"/>
          </a:xfrm>
          <a:prstGeom prst="rect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latinLnBrk="1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1043608" y="1628800"/>
            <a:ext cx="2448272" cy="2880320"/>
          </a:xfrm>
          <a:prstGeom prst="rect">
            <a:avLst/>
          </a:prstGeom>
          <a:solidFill>
            <a:srgbClr val="82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latinLnBrk="1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4" name="_x73269200" descr="EMB00000ab805c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69673"/>
            <a:ext cx="2736304" cy="723935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971600" y="4941168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latinLnBrk="1"/>
            <a:r>
              <a:rPr lang="ko-KR" altLang="en-US" sz="2400" dirty="0" smtClean="0">
                <a:solidFill>
                  <a:srgbClr val="820000"/>
                </a:solidFill>
                <a:latin typeface="아리따-부리(OTF)-SemiBold" panose="02020603020101020101" pitchFamily="18" charset="-127"/>
                <a:ea typeface="아리따-부리(OTF)-SemiBold" panose="02020603020101020101" pitchFamily="18" charset="-127"/>
              </a:rPr>
              <a:t>서길원교수님</a:t>
            </a:r>
            <a:endParaRPr lang="en-US" altLang="ko-KR" sz="2400" dirty="0" smtClean="0">
              <a:solidFill>
                <a:srgbClr val="820000"/>
              </a:solidFill>
              <a:latin typeface="아리따-부리(OTF)-SemiBold" panose="02020603020101020101" pitchFamily="18" charset="-127"/>
              <a:ea typeface="아리따-부리(OTF)-SemiBold" panose="02020603020101020101" pitchFamily="18" charset="-127"/>
            </a:endParaRPr>
          </a:p>
          <a:p>
            <a:pPr algn="ctr" defTabSz="914400" latinLnBrk="1"/>
            <a:r>
              <a:rPr lang="ko-KR" altLang="en-US" sz="2400" dirty="0" err="1" smtClean="0">
                <a:solidFill>
                  <a:srgbClr val="820000"/>
                </a:solidFill>
                <a:latin typeface="아리따-부리(OTF)-SemiBold" panose="02020603020101020101" pitchFamily="18" charset="-127"/>
                <a:ea typeface="아리따-부리(OTF)-SemiBold" panose="02020603020101020101" pitchFamily="18" charset="-127"/>
              </a:rPr>
              <a:t>구약학</a:t>
            </a:r>
            <a:endParaRPr lang="en-US" altLang="ko-KR" sz="2400" dirty="0" smtClean="0">
              <a:solidFill>
                <a:srgbClr val="820000"/>
              </a:solidFill>
              <a:latin typeface="아리따-부리(OTF)-SemiBold" panose="02020603020101020101" pitchFamily="18" charset="-127"/>
              <a:ea typeface="아리따-부리(OTF)-SemiBold" panose="02020603020101020101" pitchFamily="18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5292080" y="1628800"/>
            <a:ext cx="2448272" cy="2880320"/>
          </a:xfrm>
          <a:prstGeom prst="rect">
            <a:avLst/>
          </a:prstGeom>
          <a:solidFill>
            <a:srgbClr val="82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latinLnBrk="1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92080" y="4902259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latinLnBrk="1"/>
            <a:r>
              <a:rPr lang="ko-KR" altLang="en-US" sz="2400" dirty="0" smtClean="0">
                <a:solidFill>
                  <a:srgbClr val="820000"/>
                </a:solidFill>
                <a:latin typeface="아리따-부리(OTF)-SemiBold" panose="02020603020101020101" pitchFamily="18" charset="-127"/>
                <a:ea typeface="아리따-부리(OTF)-SemiBold" panose="02020603020101020101" pitchFamily="18" charset="-127"/>
              </a:rPr>
              <a:t>서동원교수님</a:t>
            </a:r>
            <a:endParaRPr lang="en-US" altLang="ko-KR" sz="2400" dirty="0" smtClean="0">
              <a:solidFill>
                <a:srgbClr val="820000"/>
              </a:solidFill>
              <a:latin typeface="아리따-부리(OTF)-SemiBold" panose="02020603020101020101" pitchFamily="18" charset="-127"/>
              <a:ea typeface="아리따-부리(OTF)-SemiBold" panose="02020603020101020101" pitchFamily="18" charset="-127"/>
            </a:endParaRPr>
          </a:p>
          <a:p>
            <a:pPr algn="ctr" defTabSz="914400" latinLnBrk="1"/>
            <a:r>
              <a:rPr lang="ko-KR" altLang="en-US" sz="2400" dirty="0" smtClean="0">
                <a:solidFill>
                  <a:srgbClr val="820000"/>
                </a:solidFill>
                <a:latin typeface="아리따-부리(OTF)-SemiBold" panose="02020603020101020101" pitchFamily="18" charset="-127"/>
                <a:ea typeface="아리따-부리(OTF)-SemiBold" panose="02020603020101020101" pitchFamily="18" charset="-127"/>
              </a:rPr>
              <a:t>실천신학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/>
          <a:srcRect l="4348" t="8013" r="4348" b="8572"/>
          <a:stretch/>
        </p:blipFill>
        <p:spPr>
          <a:xfrm>
            <a:off x="1259632" y="1809677"/>
            <a:ext cx="2016224" cy="251856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4"/>
          <a:srcRect l="3704" t="5877" r="3704" b="5962"/>
          <a:stretch/>
        </p:blipFill>
        <p:spPr>
          <a:xfrm>
            <a:off x="5463897" y="1809676"/>
            <a:ext cx="2088232" cy="2518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5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1330</TotalTime>
  <Words>1312</Words>
  <Application>Microsoft Office PowerPoint</Application>
  <PresentationFormat>화면 슬라이드 쇼(4:3)</PresentationFormat>
  <Paragraphs>338</Paragraphs>
  <Slides>41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12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41</vt:i4>
      </vt:variant>
    </vt:vector>
  </HeadingPairs>
  <TitlesOfParts>
    <vt:vector size="55" baseType="lpstr">
      <vt:lpstr>굴림</vt:lpstr>
      <vt:lpstr>HY울릉도M</vt:lpstr>
      <vt:lpstr>아리따-돋움(TTF)-Medium</vt:lpstr>
      <vt:lpstr>맑은 고딕</vt:lpstr>
      <vt:lpstr>Arial</vt:lpstr>
      <vt:lpstr>나눔고딕</vt:lpstr>
      <vt:lpstr>Calibri Light</vt:lpstr>
      <vt:lpstr>나눔고딕 Light</vt:lpstr>
      <vt:lpstr>아리따-부리(OTF)-Bold</vt:lpstr>
      <vt:lpstr>아리따-돋움(TTF)-Bold</vt:lpstr>
      <vt:lpstr>Calibri</vt:lpstr>
      <vt:lpstr>아리따-부리(OTF)-SemiBold</vt:lpstr>
      <vt:lpstr>Office 테마</vt:lpstr>
      <vt:lpstr>1_Office 테마</vt:lpstr>
      <vt:lpstr>PowerPoint 프레젠테이션</vt:lpstr>
      <vt:lpstr>목   차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나. 학사안내</vt:lpstr>
      <vt:lpstr>계열구분 안내</vt:lpstr>
      <vt:lpstr>Th.M.이수학점에 대한 안내</vt:lpstr>
      <vt:lpstr>M.Div.이수학점에 대한 안내</vt:lpstr>
      <vt:lpstr>전공세미나에 대한 안내</vt:lpstr>
      <vt:lpstr>교단필수에 대한 안내</vt:lpstr>
      <vt:lpstr>기초필수에 대한 안내</vt:lpstr>
      <vt:lpstr>기초선택에 대한 안내</vt:lpstr>
      <vt:lpstr>PowerPoint 프레젠테이션</vt:lpstr>
      <vt:lpstr>Th.M. 예시 : ) 논문대체 신청</vt:lpstr>
      <vt:lpstr>M.Div. 예시 : ) 논문대체 신청</vt:lpstr>
      <vt:lpstr>논문 예시 : ) Th.M.과정+논문신청</vt:lpstr>
      <vt:lpstr>학부성적 인정에 대한 안내</vt:lpstr>
      <vt:lpstr>채플과 교회실습에 대한 안내</vt:lpstr>
      <vt:lpstr>영어수업에 대한 안내</vt:lpstr>
      <vt:lpstr>성경시험에 대한 안내</vt:lpstr>
      <vt:lpstr>종합시험에 대한 안내</vt:lpstr>
      <vt:lpstr>수강신청방법 안내</vt:lpstr>
      <vt:lpstr>수강신청방법 안내</vt:lpstr>
      <vt:lpstr>수강신청방법 안내</vt:lpstr>
      <vt:lpstr>수강신청방법 안내</vt:lpstr>
      <vt:lpstr>수강신청방법 안내</vt:lpstr>
      <vt:lpstr>장학금에 대한 안내</vt:lpstr>
      <vt:lpstr>장학금에 대한 안내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이의헌</dc:creator>
  <cp:lastModifiedBy>USER</cp:lastModifiedBy>
  <cp:revision>65</cp:revision>
  <cp:lastPrinted>2017-03-02T00:07:29Z</cp:lastPrinted>
  <dcterms:created xsi:type="dcterms:W3CDTF">2016-12-23T10:41:34Z</dcterms:created>
  <dcterms:modified xsi:type="dcterms:W3CDTF">2017-03-03T07:40:55Z</dcterms:modified>
</cp:coreProperties>
</file>