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292" r:id="rId11"/>
    <p:sldId id="264" r:id="rId12"/>
    <p:sldId id="300" r:id="rId13"/>
    <p:sldId id="301" r:id="rId14"/>
    <p:sldId id="267" r:id="rId15"/>
    <p:sldId id="270" r:id="rId16"/>
    <p:sldId id="263" r:id="rId17"/>
    <p:sldId id="265" r:id="rId18"/>
    <p:sldId id="266" r:id="rId19"/>
    <p:sldId id="262" r:id="rId20"/>
    <p:sldId id="302" r:id="rId21"/>
    <p:sldId id="268" r:id="rId22"/>
    <p:sldId id="269" r:id="rId23"/>
    <p:sldId id="271" r:id="rId24"/>
    <p:sldId id="272" r:id="rId25"/>
    <p:sldId id="280" r:id="rId26"/>
    <p:sldId id="281" r:id="rId27"/>
    <p:sldId id="282" r:id="rId28"/>
    <p:sldId id="284" r:id="rId29"/>
    <p:sldId id="285" r:id="rId30"/>
    <p:sldId id="274" r:id="rId31"/>
    <p:sldId id="276" r:id="rId32"/>
    <p:sldId id="277" r:id="rId33"/>
    <p:sldId id="275" r:id="rId34"/>
    <p:sldId id="278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 type="screen4x3"/>
  <p:notesSz cx="9939338" cy="6805613"/>
  <p:embeddedFontLst>
    <p:embeddedFont>
      <p:font typeface="나눔고딕 Light" panose="020B0600000101010101" charset="-127"/>
      <p:regular r:id="rId44"/>
    </p:embeddedFont>
    <p:embeddedFont>
      <p:font typeface="맑은 고딕" panose="020B0503020000020004" pitchFamily="50" charset="-127"/>
      <p:regular r:id="rId45"/>
      <p:bold r:id="rId46"/>
    </p:embeddedFont>
    <p:embeddedFont>
      <p:font typeface="나눔고딕" panose="020D0604000000000000" pitchFamily="50" charset="-127"/>
      <p:regular r:id="rId47"/>
    </p:embeddedFont>
    <p:embeddedFont>
      <p:font typeface="아리따-돋움(TTF)-Bold" panose="02020603020101020101" pitchFamily="18" charset="-127"/>
      <p:regular r:id="rId48"/>
    </p:embeddedFont>
    <p:embeddedFont>
      <p:font typeface="HY울릉도M" panose="02030600000101010101" pitchFamily="18" charset="-127"/>
      <p:regular r:id="rId49"/>
    </p:embeddedFont>
    <p:embeddedFont>
      <p:font typeface="아리따-돋움(TTF)-Medium" panose="02020603020101020101" pitchFamily="18" charset="-127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2B0"/>
    <a:srgbClr val="FF9966"/>
    <a:srgbClr val="F2F2F2"/>
    <a:srgbClr val="C9C9C9"/>
    <a:srgbClr val="759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6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10"/>
    </p:cViewPr>
  </p:sorterViewPr>
  <p:notesViewPr>
    <p:cSldViewPr snapToGrid="0" showGuides="1">
      <p:cViewPr varScale="1">
        <p:scale>
          <a:sx n="64" d="100"/>
          <a:sy n="64" d="100"/>
        </p:scale>
        <p:origin x="226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1A72-E3A0-430D-8974-A064AEF30001}" type="datetimeFigureOut">
              <a:rPr lang="ko-KR" altLang="en-US" smtClean="0"/>
              <a:t>2017-08-28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1BA9-6D33-4183-871B-2D17313BC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439D7-378E-4887-9F69-46813F8602C8}" type="datetimeFigureOut">
              <a:rPr lang="ko-KR" altLang="en-US" smtClean="0"/>
              <a:t>2017-08-28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5201"/>
            <a:ext cx="7951470" cy="2679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81C2-2A5C-4E7B-A892-13EEBE3955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5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0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" y="1882175"/>
            <a:ext cx="5651897" cy="3093657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다이아몬드 3"/>
          <p:cNvSpPr/>
          <p:nvPr userDrawn="1"/>
        </p:nvSpPr>
        <p:spPr>
          <a:xfrm>
            <a:off x="3972549" y="2641813"/>
            <a:ext cx="1180786" cy="157438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다이아몬드 4"/>
          <p:cNvSpPr/>
          <p:nvPr userDrawn="1"/>
        </p:nvSpPr>
        <p:spPr>
          <a:xfrm>
            <a:off x="4787503" y="2276478"/>
            <a:ext cx="1728788" cy="230505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다이아몬드 5"/>
          <p:cNvSpPr/>
          <p:nvPr userDrawn="1"/>
        </p:nvSpPr>
        <p:spPr>
          <a:xfrm>
            <a:off x="3805710" y="2641813"/>
            <a:ext cx="1180786" cy="1574381"/>
          </a:xfrm>
          <a:prstGeom prst="diamond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06666" y="4184655"/>
            <a:ext cx="2522934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350" dirty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chemeClr val="bg2">
                    <a:lumMod val="25000"/>
                    <a:alpha val="9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marL="0" lvl="0"/>
            <a:r>
              <a:rPr lang="ko-KR" altLang="en-US" dirty="0" err="1"/>
              <a:t>리까망의</a:t>
            </a:r>
            <a:r>
              <a:rPr lang="ko-KR" altLang="en-US" dirty="0"/>
              <a:t> </a:t>
            </a:r>
            <a:r>
              <a:rPr lang="en-US" altLang="ko-KR" dirty="0"/>
              <a:t>POWERPOINT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51899" y="2816229"/>
            <a:ext cx="3168253" cy="612775"/>
          </a:xfrm>
          <a:prstGeom prst="rect">
            <a:avLst/>
          </a:prstGeom>
        </p:spPr>
        <p:txBody>
          <a:bodyPr anchor="ctr"/>
          <a:lstStyle>
            <a:lvl1pPr marL="0" indent="0" algn="l" defTabSz="68578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308" kern="1200" spc="-113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CATALOG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898" y="3429005"/>
            <a:ext cx="3176588" cy="612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PPT</a:t>
            </a:r>
            <a:r>
              <a:rPr lang="ko-KR" altLang="en-US" dirty="0"/>
              <a:t> </a:t>
            </a:r>
            <a:r>
              <a:rPr lang="en-US" altLang="ko-KR" dirty="0"/>
              <a:t>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89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331121" y="549275"/>
            <a:ext cx="6481763" cy="5759450"/>
            <a:chOff x="1774825" y="549275"/>
            <a:chExt cx="8642350" cy="5759450"/>
          </a:xfrm>
        </p:grpSpPr>
        <p:sp>
          <p:nvSpPr>
            <p:cNvPr id="3" name="1/2 액자 2"/>
            <p:cNvSpPr/>
            <p:nvPr userDrawn="1"/>
          </p:nvSpPr>
          <p:spPr>
            <a:xfrm>
              <a:off x="177482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1/2 액자 3"/>
            <p:cNvSpPr/>
            <p:nvPr userDrawn="1"/>
          </p:nvSpPr>
          <p:spPr>
            <a:xfrm flipH="1">
              <a:off x="895413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1/2 액자 4"/>
            <p:cNvSpPr/>
            <p:nvPr userDrawn="1"/>
          </p:nvSpPr>
          <p:spPr>
            <a:xfrm flipV="1">
              <a:off x="177482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1/2 액자 5"/>
            <p:cNvSpPr/>
            <p:nvPr userDrawn="1"/>
          </p:nvSpPr>
          <p:spPr>
            <a:xfrm flipH="1" flipV="1">
              <a:off x="895413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>
          <a:xfrm>
            <a:off x="2238937" y="836618"/>
            <a:ext cx="4666130" cy="720725"/>
          </a:xfrm>
          <a:prstGeom prst="rect">
            <a:avLst/>
          </a:prstGeom>
        </p:spPr>
        <p:txBody>
          <a:bodyPr anchor="ctr"/>
          <a:lstStyle>
            <a:lvl1pPr algn="ctr"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2951562" y="1916118"/>
            <a:ext cx="540544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92106" y="1916118"/>
            <a:ext cx="2349103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951562" y="335756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106" y="335756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51562" y="476091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92106" y="476091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92104" y="2368761"/>
            <a:ext cx="3299529" cy="98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92104" y="3808623"/>
            <a:ext cx="3299529" cy="952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8" hasCustomPrompt="1"/>
          </p:nvPr>
        </p:nvSpPr>
        <p:spPr>
          <a:xfrm>
            <a:off x="3492104" y="5206494"/>
            <a:ext cx="329952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"/>
            <a:ext cx="249382" cy="1700213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623" y="635672"/>
            <a:ext cx="1145954" cy="4758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5" name="제목 5"/>
          <p:cNvSpPr>
            <a:spLocks noGrp="1"/>
          </p:cNvSpPr>
          <p:nvPr>
            <p:ph type="title" hasCustomPrompt="1"/>
          </p:nvPr>
        </p:nvSpPr>
        <p:spPr>
          <a:xfrm>
            <a:off x="1742576" y="633516"/>
            <a:ext cx="5890124" cy="480131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6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13484" y="1177596"/>
            <a:ext cx="3158516" cy="219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331119" y="720288"/>
            <a:ext cx="0" cy="3072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624" y="354254"/>
            <a:ext cx="3480077" cy="2153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ko-KR" altLang="en-US" dirty="0" err="1"/>
              <a:t>리까망의</a:t>
            </a:r>
            <a:r>
              <a:rPr lang="ko-KR" altLang="en-US" dirty="0"/>
              <a:t> 파워포인트</a:t>
            </a:r>
          </a:p>
        </p:txBody>
      </p:sp>
      <p:sp>
        <p:nvSpPr>
          <p:cNvPr id="49" name="자유형: 도형 48"/>
          <p:cNvSpPr/>
          <p:nvPr userDrawn="1"/>
        </p:nvSpPr>
        <p:spPr>
          <a:xfrm>
            <a:off x="4842274" y="1573768"/>
            <a:ext cx="3181964" cy="91520"/>
          </a:xfrm>
          <a:custGeom>
            <a:avLst/>
            <a:gdLst>
              <a:gd name="connsiteX0" fmla="*/ 4148524 w 4148524"/>
              <a:gd name="connsiteY0" fmla="*/ 0 h 91520"/>
              <a:gd name="connsiteX1" fmla="*/ 4114246 w 4148524"/>
              <a:gd name="connsiteY1" fmla="*/ 91520 h 91520"/>
              <a:gd name="connsiteX2" fmla="*/ 0 w 4148524"/>
              <a:gd name="connsiteY2" fmla="*/ 91520 h 91520"/>
              <a:gd name="connsiteX3" fmla="*/ 34279 w 4148524"/>
              <a:gd name="connsiteY3" fmla="*/ 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524" h="91520">
                <a:moveTo>
                  <a:pt x="4148524" y="0"/>
                </a:moveTo>
                <a:lnTo>
                  <a:pt x="4114246" y="91520"/>
                </a:lnTo>
                <a:lnTo>
                  <a:pt x="0" y="91520"/>
                </a:lnTo>
                <a:lnTo>
                  <a:pt x="34279" y="0"/>
                </a:lnTo>
                <a:close/>
              </a:path>
            </a:pathLst>
          </a:custGeom>
          <a:solidFill>
            <a:srgbClr val="75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881397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5706666" y="4254029"/>
            <a:ext cx="2522934" cy="279307"/>
          </a:xfrm>
        </p:spPr>
        <p:txBody>
          <a:bodyPr/>
          <a:lstStyle/>
          <a:p>
            <a:r>
              <a:rPr lang="ko-KR" altLang="en-US" dirty="0" smtClean="0"/>
              <a:t>목원대학교 신학대학원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5651901" y="2728947"/>
            <a:ext cx="3168253" cy="45958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/>
              <a:t>2017</a:t>
            </a:r>
            <a:r>
              <a:rPr lang="ko-KR" altLang="en-US" dirty="0"/>
              <a:t>학년도 </a:t>
            </a:r>
            <a:r>
              <a:rPr lang="ko-KR" altLang="en-US" dirty="0" smtClean="0"/>
              <a:t>후기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3226378"/>
            <a:ext cx="3492103" cy="947207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3300" dirty="0" smtClean="0"/>
              <a:t>신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편</a:t>
            </a:r>
            <a:r>
              <a:rPr lang="en-US" altLang="ko-KR" sz="3300" dirty="0" smtClean="0"/>
              <a:t>)</a:t>
            </a:r>
            <a:r>
              <a:rPr lang="ko-KR" altLang="en-US" sz="3300" dirty="0" err="1" smtClean="0"/>
              <a:t>입생</a:t>
            </a:r>
            <a:endParaRPr lang="en-US" altLang="ko-KR" sz="3300" dirty="0"/>
          </a:p>
          <a:p>
            <a:r>
              <a:rPr lang="ko-KR" altLang="en-US" sz="3300" dirty="0"/>
              <a:t>오리엔테이션</a:t>
            </a:r>
          </a:p>
        </p:txBody>
      </p:sp>
    </p:spTree>
    <p:extLst>
      <p:ext uri="{BB962C8B-B14F-4D97-AF65-F5344CB8AC3E}">
        <p14:creationId xmlns:p14="http://schemas.microsoft.com/office/powerpoint/2010/main" val="16002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/>
              <a:t>CONTENTS</a:t>
            </a:r>
            <a:endParaRPr lang="ko-KR" altLang="en-US" sz="44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2454729" y="2472466"/>
            <a:ext cx="999462" cy="32504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001</a:t>
            </a:r>
            <a:endParaRPr lang="ko-KR" altLang="en-US" sz="32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3454192" y="2472466"/>
            <a:ext cx="4157402" cy="32504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졸업이수학점 안내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>
          <a:xfrm>
            <a:off x="2454729" y="3450795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002</a:t>
            </a:r>
            <a:endParaRPr lang="ko-KR" altLang="en-US" sz="2800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>
          <a:xfrm>
            <a:off x="3454193" y="3450795"/>
            <a:ext cx="3450875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수강신청방법 안내</a:t>
            </a:r>
            <a:endParaRPr lang="en-US" altLang="ko-KR" sz="2800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4"/>
          </p:nvPr>
        </p:nvSpPr>
        <p:spPr>
          <a:xfrm>
            <a:off x="2454729" y="4430332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003</a:t>
            </a:r>
            <a:endParaRPr lang="ko-KR" altLang="en-US" sz="3200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3454191" y="4427935"/>
            <a:ext cx="3254596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장학금에 대한 안내</a:t>
            </a:r>
          </a:p>
        </p:txBody>
      </p:sp>
    </p:spTree>
    <p:extLst>
      <p:ext uri="{BB962C8B-B14F-4D97-AF65-F5344CB8AC3E}">
        <p14:creationId xmlns:p14="http://schemas.microsoft.com/office/powerpoint/2010/main" val="19869143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986875"/>
            <a:ext cx="7877078" cy="395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동일계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(2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/5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감리교계열의 신학과를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졸업한자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목원대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협성대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감신대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5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비동일계</a:t>
            </a:r>
            <a:r>
              <a:rPr lang="ko-KR" altLang="en-US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  <a:r>
              <a:rPr lang="en-US" altLang="ko-KR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en-US" altLang="ko-KR" sz="45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</a:t>
            </a:r>
            <a:r>
              <a:rPr lang="ko-KR" altLang="en-US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/6</a:t>
            </a:r>
            <a:r>
              <a:rPr lang="ko-KR" altLang="en-US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5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45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타교단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신학과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또는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일반계열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대학교를 졸업한자</a:t>
            </a: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001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계열구분 및 수업</a:t>
            </a:r>
            <a:r>
              <a:rPr lang="en-US" altLang="ko-KR" dirty="0" smtClean="0"/>
              <a:t>·</a:t>
            </a:r>
            <a:r>
              <a:rPr lang="ko-KR" altLang="en-US" dirty="0" smtClean="0"/>
              <a:t>재학연한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750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986875"/>
            <a:ext cx="7877078" cy="395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정규등록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동일계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4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/ </a:t>
            </a: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비동일계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연구등록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: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학점만을 이수하고 학위를 취득하지 못한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원생은 학위를 취득할 때까지 연구등록을 한다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.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정규등록과 연구등록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543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682069"/>
            <a:ext cx="7877078" cy="395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휴학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일반휴학은 재학 중 최대 </a:t>
            </a:r>
            <a:r>
              <a:rPr lang="en-US" altLang="ko-KR" sz="2400" b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4</a:t>
            </a:r>
            <a:r>
              <a:rPr lang="ko-KR" altLang="en-US" sz="2400" b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학기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(</a:t>
            </a:r>
            <a:r>
              <a:rPr lang="ko-KR" altLang="en-US" sz="24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군휴학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예외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)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종합정보시스템▶학사행정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▶</a:t>
            </a: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휴학원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출력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▶작성 후 제출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복학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: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(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신청서 </a:t>
            </a:r>
            <a:r>
              <a:rPr lang="ko-KR" altLang="en-US" sz="24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미제출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종합정보시스템▶학사행정▶복학신청</a:t>
            </a:r>
            <a:endParaRPr lang="en-US" altLang="ko-KR" sz="1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단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제대복학자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외국인은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복학원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출력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작성 후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제적 </a:t>
            </a:r>
            <a:r>
              <a:rPr lang="en-US" altLang="ko-KR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:</a:t>
            </a:r>
            <a:r>
              <a:rPr lang="ko-KR" alt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미복학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미등록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재학연한 초과자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휴학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복학 및 제적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221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095131"/>
            <a:ext cx="7446916" cy="382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(2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44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논문 또는 논문대체전공과목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　　                  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= </a:t>
            </a:r>
            <a:r>
              <a:rPr lang="en-US" altLang="ko-KR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44</a:t>
            </a:r>
            <a:r>
              <a:rPr lang="ko-KR" alt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001-1</a:t>
            </a:r>
            <a:endParaRPr lang="ko-KR" altLang="en-US" sz="2400" dirty="0"/>
          </a:p>
        </p:txBody>
      </p:sp>
      <p:sp>
        <p:nvSpPr>
          <p:cNvPr id="16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358571" cy="36009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Th.M.</a:t>
            </a:r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8" name="직선 연결선 17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91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701336" y="2139515"/>
            <a:ext cx="7375864" cy="39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년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86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논문 또는 논문대체전공과목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+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기초선택과목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18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= </a:t>
            </a:r>
            <a:r>
              <a:rPr lang="en-US" altLang="ko-KR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86</a:t>
            </a:r>
            <a:r>
              <a:rPr lang="ko-KR" altLang="en-US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 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001-2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660411" cy="36009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M.Div.</a:t>
            </a:r>
            <a:r>
              <a:rPr lang="ko-KR" altLang="en-US" dirty="0" smtClean="0"/>
              <a:t>이수학점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300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9293" y="1917577"/>
            <a:ext cx="7517907" cy="3783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14</a:t>
            </a:r>
            <a:r>
              <a:rPr lang="ko-KR" altLang="en-US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감리교회사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(3)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웨슬리신학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(3)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교리와장정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교회성장학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전도학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웨슬리영성수련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(2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채플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(P)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기안수자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및 </a:t>
            </a:r>
            <a:r>
              <a:rPr lang="ko-KR" altLang="en-US" sz="32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비목회자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과정은 제외</a:t>
            </a:r>
          </a:p>
          <a:p>
            <a:pPr marL="0" indent="0">
              <a:spcBef>
                <a:spcPct val="0"/>
              </a:spcBef>
              <a:buNone/>
            </a:pPr>
            <a:endParaRPr lang="ko-KR" altLang="en-US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001-3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교단필수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803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908700"/>
            <a:ext cx="7446916" cy="4022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- </a:t>
            </a:r>
            <a:r>
              <a:rPr lang="en-US" altLang="ko-KR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히브리어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1(3)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헬라어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1(3)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구약개론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신약개론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교회사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조직신학개론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실천신학개론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 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기독교교육개론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학부에서 위와 동일한 과목을 이수한 경우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신학대학원 위원회의 회의를 거쳐 인정받을 수 있다</a:t>
            </a:r>
            <a:r>
              <a:rPr lang="en-US" altLang="ko-KR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  <a:endParaRPr lang="ko-KR" altLang="en-US" sz="1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001-4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기초필수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369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837679"/>
            <a:ext cx="7936667" cy="4509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총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18</a:t>
            </a:r>
            <a:r>
              <a:rPr lang="ko-KR" altLang="en-US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-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endParaRPr lang="en-US" altLang="ko-KR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학부에서 이수한 신학 관련 과목 중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학점 이상 </a:t>
            </a:r>
            <a:r>
              <a:rPr lang="en-US" altLang="ko-KR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/B+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이상의 성적을 </a:t>
            </a:r>
            <a:r>
              <a:rPr lang="ko-KR" altLang="en-US" sz="3200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취득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한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과목에 한하여 신학대학원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위원회의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회의를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거쳐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인정받을 수 있다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    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**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학부이수학점을 인정받을 시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         해당 학점을 제외한 학점만 이수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sz="16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001-5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기초선택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954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001-6</a:t>
            </a:r>
            <a:endParaRPr lang="ko-KR" altLang="en-US" sz="24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전공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790700"/>
            <a:ext cx="8275240" cy="459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전공구분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구약학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신약학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교회사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조직신학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기독교윤리학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실천신학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기독교교육학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7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7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 전공 중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자기전공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선택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전공이수학점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총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24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105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endParaRPr lang="en-US" altLang="ko-KR" sz="105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자기전공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 이수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자기전공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외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4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 전공 반드시 이수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(12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전공과목 中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자유선택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 이수</a:t>
            </a:r>
          </a:p>
        </p:txBody>
      </p:sp>
    </p:spTree>
    <p:extLst>
      <p:ext uri="{BB962C8B-B14F-4D97-AF65-F5344CB8AC3E}">
        <p14:creationId xmlns:p14="http://schemas.microsoft.com/office/powerpoint/2010/main" val="18464473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238937" y="587237"/>
            <a:ext cx="4666130" cy="720725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목   차</a:t>
            </a:r>
            <a:r>
              <a:rPr lang="ko-KR" altLang="en-US" sz="4400" dirty="0" smtClean="0"/>
              <a:t> </a:t>
            </a:r>
            <a:endParaRPr lang="ko-KR" altLang="en-US" sz="44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2707056" y="1554480"/>
            <a:ext cx="3729892" cy="1917634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가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대학원 소개</a:t>
            </a:r>
            <a:endParaRPr lang="en-US" altLang="ko-KR" sz="3600" dirty="0" smtClean="0"/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교수 소개</a:t>
            </a:r>
            <a:endParaRPr lang="en-US" altLang="ko-KR" sz="2000" dirty="0" smtClean="0"/>
          </a:p>
          <a:p>
            <a:r>
              <a:rPr lang="en-US" altLang="ko-KR" sz="2000" dirty="0" smtClean="0"/>
              <a:t>       -</a:t>
            </a:r>
            <a:r>
              <a:rPr lang="ko-KR" altLang="en-US" sz="2000" dirty="0" smtClean="0"/>
              <a:t>학회 소개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err="1" smtClean="0"/>
              <a:t>원우회</a:t>
            </a:r>
            <a:r>
              <a:rPr lang="ko-KR" altLang="en-US" sz="2000" dirty="0" smtClean="0"/>
              <a:t> 소개</a:t>
            </a:r>
            <a:endParaRPr lang="en-US" altLang="ko-KR" sz="2000" dirty="0"/>
          </a:p>
        </p:txBody>
      </p:sp>
      <p:sp>
        <p:nvSpPr>
          <p:cNvPr id="14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2707056" y="4023361"/>
            <a:ext cx="4441889" cy="1537854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나</a:t>
            </a:r>
            <a:r>
              <a:rPr lang="en-US" altLang="ko-KR" sz="3600" dirty="0" smtClean="0"/>
              <a:t>. </a:t>
            </a:r>
            <a:r>
              <a:rPr lang="ko-KR" altLang="en-US" sz="3600" dirty="0" smtClean="0"/>
              <a:t>학사 안내</a:t>
            </a:r>
            <a:endParaRPr lang="en-US" altLang="ko-KR" sz="3600" dirty="0" smtClean="0"/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졸업이수학점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수강신청방법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장학금에 대한 안내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418842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001-7</a:t>
            </a:r>
            <a:endParaRPr lang="ko-KR" altLang="en-US" sz="24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4508225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논문 </a:t>
            </a:r>
            <a:r>
              <a:rPr lang="en-US" altLang="ko-KR" dirty="0" smtClean="0"/>
              <a:t>or </a:t>
            </a:r>
            <a:r>
              <a:rPr lang="ko-KR" altLang="en-US" dirty="0" smtClean="0"/>
              <a:t>논문대체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790700"/>
            <a:ext cx="8275240" cy="459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- Th.M. 2-3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M.Div. 4-5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학기에  신청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 작성자는 마지막 학기에 논문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(6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을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수강신청하고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논문을 작성함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Or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논문대체를 신청한 학생은 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자기전공과목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학점을 이수해야 함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50857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765730"/>
            <a:ext cx="7411640" cy="47256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한 학기 </a:t>
            </a:r>
            <a:r>
              <a:rPr lang="ko-KR" alt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신청학점</a:t>
            </a:r>
            <a:r>
              <a:rPr lang="en-US" altLang="ko-KR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최소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~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21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b="1" dirty="0">
              <a:ln>
                <a:solidFill>
                  <a:srgbClr val="FF0000">
                    <a:alpha val="30000"/>
                  </a:srgb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전공학점</a:t>
            </a: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제한</a:t>
            </a:r>
            <a:endParaRPr lang="en-US" altLang="ko-K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한학기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12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, 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일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6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</a:t>
            </a:r>
            <a:endParaRPr lang="en-US" altLang="ko-KR" b="1" dirty="0" smtClean="0">
              <a:ln>
                <a:solidFill>
                  <a:srgbClr val="FF0000">
                    <a:alpha val="30000"/>
                  </a:srgb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>
                <a:solidFill>
                  <a:srgbClr val="FF0000">
                    <a:alpha val="30000"/>
                  </a:srgb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-</a:t>
            </a:r>
            <a:r>
              <a:rPr lang="ko-KR" altLang="en-US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학점 인정</a:t>
            </a:r>
            <a:endParaRPr lang="en-US" altLang="ko-KR" sz="32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나눔고딕" panose="020D0604000000000000" pitchFamily="50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 </a:t>
            </a:r>
            <a:r>
              <a:rPr lang="ko-KR" altLang="en-US" b="1" dirty="0" err="1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수업시수의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3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분의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2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이상 출석하고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, 70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점 이상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ea typeface="나눔고딕" panose="020D0604000000000000" pitchFamily="50" charset="-127"/>
              </a:rPr>
              <a:t>.</a:t>
            </a: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장학금 대상</a:t>
            </a:r>
            <a:endParaRPr lang="en-US" altLang="ko-K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 직전학기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총 </a:t>
            </a:r>
            <a:r>
              <a:rPr lang="ko-KR" altLang="en-US" b="1" dirty="0" err="1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취득학점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a typeface="나눔고딕" panose="020D0604000000000000" pitchFamily="50" charset="-127"/>
                <a:cs typeface="+mj-cs"/>
              </a:rPr>
              <a:t>학점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ea typeface="나눔고딕" panose="020D0604000000000000" pitchFamily="50" charset="-127"/>
                <a:cs typeface="+mj-cs"/>
              </a:rPr>
              <a:t>이상</a:t>
            </a: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9" name="제목 11"/>
          <p:cNvSpPr txBox="1">
            <a:spLocks/>
          </p:cNvSpPr>
          <p:nvPr/>
        </p:nvSpPr>
        <p:spPr>
          <a:xfrm>
            <a:off x="1699177" y="743434"/>
            <a:ext cx="5475980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2800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수강신청 및 학점취득 시 유의사항</a:t>
            </a:r>
            <a:endParaRPr lang="ko-KR" altLang="en-US" sz="2000" dirty="0"/>
          </a:p>
        </p:txBody>
      </p:sp>
      <p:sp>
        <p:nvSpPr>
          <p:cNvPr id="1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117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7" y="641354"/>
            <a:ext cx="8570071" cy="576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43355" y="261810"/>
            <a:ext cx="5022944" cy="264135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543355" y="632477"/>
            <a:ext cx="5315666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ko-KR" sz="3000" dirty="0"/>
              <a:t>Th.M.</a:t>
            </a:r>
            <a:r>
              <a:rPr lang="ko-KR" altLang="en-US" sz="3000" dirty="0"/>
              <a:t> 예시 </a:t>
            </a:r>
            <a:r>
              <a:rPr lang="en-US" altLang="ko-KR" sz="3000" dirty="0"/>
              <a:t>: ) </a:t>
            </a:r>
            <a:r>
              <a:rPr lang="ko-KR" altLang="en-US" sz="1500" dirty="0" err="1"/>
              <a:t>논문대체</a:t>
            </a:r>
            <a:r>
              <a:rPr lang="ko-KR" altLang="en-US" sz="1500" dirty="0"/>
              <a:t> 신청</a:t>
            </a:r>
          </a:p>
        </p:txBody>
      </p:sp>
    </p:spTree>
    <p:extLst>
      <p:ext uri="{BB962C8B-B14F-4D97-AF65-F5344CB8AC3E}">
        <p14:creationId xmlns:p14="http://schemas.microsoft.com/office/powerpoint/2010/main" val="23788212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0" y="577048"/>
            <a:ext cx="8722283" cy="582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96622" y="377222"/>
            <a:ext cx="5111719" cy="199827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637462" y="641357"/>
            <a:ext cx="4760161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ko-KR" sz="3000" dirty="0"/>
              <a:t>M.Div.</a:t>
            </a:r>
            <a:r>
              <a:rPr lang="ko-KR" altLang="en-US" sz="3000" dirty="0"/>
              <a:t> 예시 </a:t>
            </a:r>
            <a:r>
              <a:rPr lang="en-US" altLang="ko-KR" sz="3000" dirty="0"/>
              <a:t>: )</a:t>
            </a:r>
            <a:r>
              <a:rPr lang="ko-KR" altLang="en-US" sz="3000" dirty="0"/>
              <a:t> </a:t>
            </a:r>
            <a:r>
              <a:rPr lang="ko-KR" altLang="en-US" sz="1350" dirty="0" err="1"/>
              <a:t>논문대체</a:t>
            </a:r>
            <a:r>
              <a:rPr lang="ko-KR" altLang="en-US" sz="1350" dirty="0"/>
              <a:t> 신청</a:t>
            </a:r>
          </a:p>
        </p:txBody>
      </p:sp>
    </p:spTree>
    <p:extLst>
      <p:ext uri="{BB962C8B-B14F-4D97-AF65-F5344CB8AC3E}">
        <p14:creationId xmlns:p14="http://schemas.microsoft.com/office/powerpoint/2010/main" val="681689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8" y="685745"/>
            <a:ext cx="8732487" cy="59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96623" y="421611"/>
            <a:ext cx="5227128" cy="1998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637462" y="685746"/>
            <a:ext cx="4508225" cy="360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ko-KR" altLang="en-US" sz="3000" dirty="0"/>
              <a:t>논문 예시 </a:t>
            </a:r>
            <a:r>
              <a:rPr lang="en-US" altLang="ko-KR" sz="3000" dirty="0"/>
              <a:t>: ) </a:t>
            </a:r>
            <a:r>
              <a:rPr lang="en-US" altLang="ko-KR" sz="1350" dirty="0"/>
              <a:t>Th.M.</a:t>
            </a:r>
            <a:r>
              <a:rPr lang="ko-KR" altLang="en-US" sz="1350" dirty="0"/>
              <a:t>과정</a:t>
            </a:r>
            <a:r>
              <a:rPr lang="en-US" altLang="ko-KR" sz="1350" dirty="0"/>
              <a:t>+</a:t>
            </a:r>
            <a:r>
              <a:rPr lang="ko-KR" altLang="en-US" sz="1350" dirty="0" err="1"/>
              <a:t>논문신청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2286896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2500" r="13294"/>
          <a:stretch/>
        </p:blipFill>
        <p:spPr>
          <a:xfrm>
            <a:off x="275632" y="1500325"/>
            <a:ext cx="8735021" cy="448686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870152" y="4282351"/>
            <a:ext cx="32070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www.mokwon.ac.kr </a:t>
            </a:r>
          </a:p>
          <a:p>
            <a:pPr algn="ctr"/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“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종합정보시스템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 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클릭</a:t>
            </a:r>
            <a:endParaRPr lang="en-US" altLang="ko-KR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8696" y="4584454"/>
            <a:ext cx="4332684" cy="2146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수강신청 기간</a:t>
            </a:r>
            <a:endParaRPr lang="en-US" altLang="ko-KR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28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~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31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목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428615" indent="-428615">
              <a:buFontTx/>
              <a:buChar char="-"/>
            </a:pPr>
            <a:r>
              <a:rPr lang="ko-KR" altLang="en-US" sz="3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수강신청 </a:t>
            </a:r>
            <a:r>
              <a:rPr lang="ko-KR" altLang="en-US" sz="3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변경기간</a:t>
            </a:r>
            <a:endParaRPr lang="en-US" altLang="ko-KR" sz="3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428615" indent="-428615">
              <a:buFontTx/>
              <a:buChar char="-"/>
            </a:pPr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8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28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~ 9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금</a:t>
            </a:r>
            <a:r>
              <a:rPr lang="en-US" altLang="ko-KR" sz="2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2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23784" y="688798"/>
            <a:ext cx="754600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58285" y="680300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6292850" y="2349400"/>
            <a:ext cx="116828" cy="198499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868130" y="1864576"/>
            <a:ext cx="749300" cy="4318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26033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 bwMode="auto">
          <a:xfrm>
            <a:off x="404816" y="1776887"/>
            <a:ext cx="7002065" cy="48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118414" y="680301"/>
            <a:ext cx="1970517" cy="13730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학번찾기</a:t>
            </a:r>
            <a:endParaRPr lang="en-US" altLang="ko-KR" sz="28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성명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주민번호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800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878798" y="4148495"/>
            <a:ext cx="954286" cy="33158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35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1686757" y="1863027"/>
            <a:ext cx="5380796" cy="22792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2952158" y="4167539"/>
            <a:ext cx="1124545" cy="28217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35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4076703" y="4103490"/>
            <a:ext cx="3095626" cy="22978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189290" y="3107771"/>
            <a:ext cx="1899642" cy="25991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endParaRPr lang="en-US" altLang="ko-KR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최초등록</a:t>
            </a:r>
            <a:endParaRPr lang="en-US" altLang="ko-KR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학번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생년월일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확인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 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1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23784" y="688798"/>
            <a:ext cx="754600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28" name="제목 11"/>
          <p:cNvSpPr>
            <a:spLocks noGrp="1"/>
          </p:cNvSpPr>
          <p:nvPr>
            <p:ph type="title"/>
          </p:nvPr>
        </p:nvSpPr>
        <p:spPr>
          <a:xfrm>
            <a:off x="1358285" y="680300"/>
            <a:ext cx="404821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901600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3" y="1103304"/>
            <a:ext cx="8599037" cy="559045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96940" y="3027286"/>
            <a:ext cx="532659" cy="2467992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23784" y="688798"/>
            <a:ext cx="754600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358285" y="680300"/>
            <a:ext cx="404821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2"/>
            <a:ext cx="2363201" cy="5391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클릭</a:t>
            </a:r>
            <a:r>
              <a:rPr kumimoji="0" lang="en-US" altLang="ko-KR" sz="2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kumimoji="0" lang="ko-KR" altLang="en-US" sz="2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en-US" altLang="ko-KR" sz="28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8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136343" y="2104008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5670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12897"/>
          <a:stretch/>
        </p:blipFill>
        <p:spPr>
          <a:xfrm>
            <a:off x="258920" y="1111801"/>
            <a:ext cx="8674795" cy="505817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610033" y="2831977"/>
            <a:ext cx="3746377" cy="9915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23784" y="688798"/>
            <a:ext cx="754600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358285" y="680300"/>
            <a:ext cx="404821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3"/>
            <a:ext cx="2363201" cy="840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수강과목 확인 후 수강신청 클릭</a:t>
            </a:r>
            <a:endParaRPr kumimoji="0" lang="en-US" altLang="ko-KR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061220" y="4255596"/>
            <a:ext cx="681979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059618" y="3734555"/>
            <a:ext cx="48827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743198" y="4317941"/>
            <a:ext cx="3764133" cy="9323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6267633" y="4024347"/>
            <a:ext cx="2636669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수강신청내역 확인</a:t>
            </a:r>
            <a:endParaRPr kumimoji="0"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36343" y="135725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9577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3902"/>
          <a:stretch/>
        </p:blipFill>
        <p:spPr>
          <a:xfrm>
            <a:off x="286626" y="1218784"/>
            <a:ext cx="8543049" cy="520106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48327" y="2943225"/>
            <a:ext cx="4908083" cy="38493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23784" y="688798"/>
            <a:ext cx="754600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18" name="제목 11"/>
          <p:cNvSpPr>
            <a:spLocks noGrp="1"/>
          </p:cNvSpPr>
          <p:nvPr>
            <p:ph type="title"/>
          </p:nvPr>
        </p:nvSpPr>
        <p:spPr>
          <a:xfrm>
            <a:off x="1358285" y="680300"/>
            <a:ext cx="404821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9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46886" y="2459597"/>
            <a:ext cx="2363201" cy="9955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수강신청과목</a:t>
            </a:r>
            <a:endParaRPr lang="en-US" altLang="ko-KR" sz="24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시간표 조회</a:t>
            </a:r>
            <a:endParaRPr kumimoji="0" lang="ko-KR" altLang="en-US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6093" y="3172580"/>
            <a:ext cx="83219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36343" y="155301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9887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-35496" y="5301208"/>
            <a:ext cx="9144000" cy="119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ko-KR" altLang="en-US" sz="5400" b="1" spc="-150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아리따-부리(OTF)-Bold" panose="02020603020101020101" pitchFamily="18" charset="-127"/>
                <a:ea typeface="아리따-부리(OTF)-Bold" panose="02020603020101020101" pitchFamily="18" charset="-127"/>
              </a:rPr>
              <a:t>목원대학교 신학대학원 교수진</a:t>
            </a:r>
            <a:endParaRPr lang="fr-FR" altLang="ko-KR" sz="4800" b="1" i="1" spc="-150" dirty="0">
              <a:solidFill>
                <a:srgbClr val="AE1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아리따-부리(OTF)-Bold" panose="02020603020101020101" pitchFamily="18" charset="-127"/>
              <a:ea typeface="아리따-부리(OTF)-Bold" panose="02020603020101020101" pitchFamily="18" charset="-127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970843"/>
            <a:ext cx="8043199" cy="43678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감리교회사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웨슬리신학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기초선택과목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학부 성적 인정은 최대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15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학점까지로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한다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  <a:defRPr/>
            </a:pPr>
            <a:endParaRPr lang="en-US" altLang="ko-KR" sz="1100" dirty="0" smtClean="0"/>
          </a:p>
          <a:p>
            <a:pPr marL="0" indent="0">
              <a:buNone/>
              <a:defRPr/>
            </a:pPr>
            <a:endParaRPr lang="en-US" altLang="ko-KR" sz="1100" dirty="0"/>
          </a:p>
          <a:p>
            <a:pPr marL="0" indent="0"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채플은 학점인정이 되지 않습니다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algn="ctr"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목원대 신학대학 기독교교육전공자는 예외로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.)</a:t>
            </a: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001-8</a:t>
            </a:r>
            <a:endParaRPr lang="ko-KR" altLang="en-US" sz="2400" dirty="0"/>
          </a:p>
        </p:txBody>
      </p:sp>
      <p:sp>
        <p:nvSpPr>
          <p:cNvPr id="14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smtClean="0"/>
              <a:t>학부성적 인정에 대한 안내</a:t>
            </a:r>
            <a:endParaRPr lang="ko-KR" altLang="en-US" dirty="0"/>
          </a:p>
        </p:txBody>
      </p:sp>
      <p:sp>
        <p:nvSpPr>
          <p:cNvPr id="16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438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16984" y="2253207"/>
            <a:ext cx="8478441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입학시험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“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신학영어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이상인 자는 면제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미만인 자는 영어수업을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반드시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PASS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하여야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*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**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영어수업 대상자 확인은 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신학대학원 사무실 앞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게시판을 참고하시기 바랍니다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</p:txBody>
      </p:sp>
      <p:sp>
        <p:nvSpPr>
          <p:cNvPr id="11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12561" y="742066"/>
            <a:ext cx="134940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001-10</a:t>
            </a:r>
            <a:endParaRPr lang="ko-KR" altLang="en-US" sz="2400" dirty="0"/>
          </a:p>
        </p:txBody>
      </p:sp>
      <p:sp>
        <p:nvSpPr>
          <p:cNvPr id="14" name="제목 11"/>
          <p:cNvSpPr>
            <a:spLocks noGrp="1"/>
          </p:cNvSpPr>
          <p:nvPr>
            <p:ph type="title"/>
          </p:nvPr>
        </p:nvSpPr>
        <p:spPr>
          <a:xfrm>
            <a:off x="1850098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영어수업에 대한 안내</a:t>
            </a:r>
            <a:endParaRPr lang="ko-KR" altLang="en-US" dirty="0"/>
          </a:p>
        </p:txBody>
      </p:sp>
      <p:sp>
        <p:nvSpPr>
          <p:cNvPr id="16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12561" y="348472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1816435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223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0227" y="2236090"/>
            <a:ext cx="8305446" cy="3881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입학시험 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이상인 자는 면제</a:t>
            </a:r>
            <a:endParaRPr lang="en-US" altLang="ko-KR" b="1" dirty="0">
              <a:ln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미만인 자는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매 학기 실시되는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성경시험에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응시하여 졸업 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반드시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PASS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하여야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* 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**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성경시험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응시 대상자 확인은 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신학대학원 사무실 앞 게시판을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참고하시기 바랍니다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.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12561" y="742066"/>
            <a:ext cx="134940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001-11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850098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성경시험에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12561" y="348472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816435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100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075935"/>
            <a:ext cx="7446916" cy="3828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Th.M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 ☞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M.Div.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☞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4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*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졸업 불가</a:t>
            </a:r>
            <a:endParaRPr lang="en-US" altLang="ko-KR" b="1" dirty="0">
              <a:ln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 실습</a:t>
            </a:r>
            <a:endParaRPr lang="en-US" altLang="ko-KR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채플 이수 시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매학기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지도교수와 상담 후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“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교회실습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보고서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42066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001-9</a:t>
            </a:r>
            <a:endParaRPr lang="ko-KR" altLang="en-US" sz="2400" dirty="0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채플과 </a:t>
            </a:r>
            <a:r>
              <a:rPr lang="ko-KR" altLang="en-US" dirty="0" err="1" smtClean="0"/>
              <a:t>교회실습에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077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979720"/>
            <a:ext cx="7487840" cy="4074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응시자격 </a:t>
            </a: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1. Th.M.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이상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5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이상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정규등록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한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자로서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외국어 시험에 합격하고 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졸업에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필요한 학점을 이수한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2.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논문학기에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과목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이하만 남은 자</a:t>
            </a: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63132" y="741280"/>
            <a:ext cx="125330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001-12</a:t>
            </a:r>
            <a:endParaRPr lang="ko-KR" altLang="en-US" sz="2400" dirty="0"/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850098" y="743434"/>
            <a:ext cx="5269794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종합시험에</a:t>
            </a:r>
            <a:r>
              <a:rPr lang="ko-KR" altLang="en-US" dirty="0" smtClean="0"/>
              <a:t> 대한 안내</a:t>
            </a:r>
            <a:endParaRPr lang="ko-KR" altLang="en-US" dirty="0"/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12561" y="348472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신학대학원 </a:t>
            </a:r>
            <a:r>
              <a:rPr lang="en-US" altLang="ko-KR" sz="1600" dirty="0"/>
              <a:t>001 </a:t>
            </a:r>
            <a:r>
              <a:rPr lang="ko-KR" altLang="en-US" sz="1600" dirty="0"/>
              <a:t>졸업이수학점 안내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816435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966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48997" y="742066"/>
            <a:ext cx="74640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1346752" y="724384"/>
            <a:ext cx="4508225" cy="360098"/>
          </a:xfrm>
        </p:spPr>
        <p:txBody>
          <a:bodyPr>
            <a:noAutofit/>
          </a:bodyPr>
          <a:lstStyle/>
          <a:p>
            <a:r>
              <a:rPr lang="ko-KR" altLang="en-US" sz="2800" dirty="0" smtClean="0"/>
              <a:t>장학금에 대한 안내</a:t>
            </a:r>
            <a:endParaRPr lang="ko-KR" altLang="en-US" sz="28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943100"/>
            <a:ext cx="8275240" cy="459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입학성적우수장학금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회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1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	</a:t>
            </a:r>
            <a:endParaRPr lang="en-US" altLang="ko-KR" sz="10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학비감면을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제외한 등록금의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100%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학비감면을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제외한 등록금의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50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%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5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성적우수장학금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재학생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학비감면을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제외한 등록금의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50%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학비감면을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제외한 등록금의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30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%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신학대학 특성화장학금</a:t>
            </a:r>
            <a:endParaRPr lang="en-US" altLang="ko-KR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   예산범위 내에서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위원회에서 결정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92420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48997" y="742066"/>
            <a:ext cx="74640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1346752" y="724384"/>
            <a:ext cx="4508225" cy="360098"/>
          </a:xfrm>
        </p:spPr>
        <p:txBody>
          <a:bodyPr>
            <a:noAutofit/>
          </a:bodyPr>
          <a:lstStyle/>
          <a:p>
            <a:r>
              <a:rPr lang="ko-KR" altLang="en-US" sz="2800" dirty="0" smtClean="0"/>
              <a:t>장학금에 대한 안내</a:t>
            </a:r>
            <a:endParaRPr lang="ko-KR" altLang="en-US" sz="28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5057" y="1690943"/>
            <a:ext cx="8275240" cy="49010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재학조교장학금</a:t>
            </a:r>
            <a:endParaRPr lang="en-US" altLang="ko-KR" sz="4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신청 자격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: Th.M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2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학기부터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M.Div. 3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학기부터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                   직전학기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성적이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85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점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실점수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이상인 자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재학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중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회까지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가능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sz="1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기타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감리교단 장학금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재직조교 장학금 등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※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모든 장학금의 수혜 범위 및 대상은 신학대학원 위원회 회의를 통해 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결정됨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※ 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장학금 지급자격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: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 직전학기 취득학점 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학점 이상인자로서 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B+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이상 취득한 자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.</a:t>
            </a:r>
            <a:endParaRPr lang="ko-KR" altLang="en-US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33665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50204" y="777014"/>
            <a:ext cx="1128442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34380" y="1991190"/>
            <a:ext cx="8275240" cy="4597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buAutoNum type="arabicParenR"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학사일정 및 학칙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규정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내규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등은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신학대학원 홈페이지를 참고하시기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4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2)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종합정보시스템에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개인정보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주소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연락처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계좌번호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를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입력하여 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92508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00259" y="722438"/>
            <a:ext cx="1095191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905465"/>
            <a:ext cx="8275240" cy="4597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입학지원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서류 중 졸업예정증명서 제출자는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필히 졸업증명서와 성적증명서 각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부를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8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31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목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까지 신학대학원 사무실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(A302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로    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제출해 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*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기한엄수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미제출시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입학이 취소될 수 있음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4)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예비군 관련 문의사항은 예비군연대로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문의하시기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☎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042)829-7176)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10626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558516" y="722438"/>
            <a:ext cx="1111817" cy="572384"/>
          </a:xfrm>
          <a:solidFill>
            <a:srgbClr val="F2F2F2"/>
          </a:solidFill>
        </p:spPr>
        <p:txBody>
          <a:bodyPr>
            <a:noAutofit/>
          </a:bodyPr>
          <a:lstStyle/>
          <a:p>
            <a:r>
              <a:rPr lang="ko-KR" altLang="en-US" dirty="0" smtClean="0"/>
              <a:t>광고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488147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741807"/>
            <a:ext cx="8275240" cy="48501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5)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각종 증명서는 학생서비스센터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학생회관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층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에서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발급합니다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6)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학생증 발급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스마트카드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은 신학대학원 홈페이지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공지사항을 참고해 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7)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기타 문의사항은 신학대학원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교학과로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연락주시기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☎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042)829-7052~3)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업무시간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오전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시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~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오후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5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시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점심시간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12:00~13:00)</a:t>
            </a: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58441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489296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조은하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기독교교육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신학대학원 원장</a:t>
            </a:r>
            <a:endParaRPr lang="en-US" altLang="ko-KR" sz="2400" b="1" dirty="0">
              <a:solidFill>
                <a:srgbClr val="FF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0851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김흥수 명예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교회사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131840" y="508518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김기련 명예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교회사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24490"/>
            <a:ext cx="2127969" cy="25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05" y="1835801"/>
            <a:ext cx="2153193" cy="25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5" name="_x196822576" descr="EMB00001e7001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8"/>
          <a:stretch>
            <a:fillRect/>
          </a:stretch>
        </p:blipFill>
        <p:spPr bwMode="auto">
          <a:xfrm>
            <a:off x="454128" y="1795968"/>
            <a:ext cx="2177966" cy="25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1862052"/>
            <a:ext cx="3492103" cy="3127198"/>
          </a:xfrm>
        </p:spPr>
        <p:txBody>
          <a:bodyPr>
            <a:normAutofit/>
          </a:bodyPr>
          <a:lstStyle/>
          <a:p>
            <a:r>
              <a:rPr lang="ko-KR" altLang="en-US" sz="3300" dirty="0" smtClean="0"/>
              <a:t>끝</a:t>
            </a:r>
            <a:r>
              <a:rPr lang="en-US" altLang="ko-KR" sz="3300" dirty="0" smtClean="0"/>
              <a:t>~!!</a:t>
            </a:r>
            <a:endParaRPr lang="ko-KR" altLang="en-US" sz="3300" dirty="0"/>
          </a:p>
        </p:txBody>
      </p:sp>
    </p:spTree>
    <p:extLst>
      <p:ext uri="{BB962C8B-B14F-4D97-AF65-F5344CB8AC3E}">
        <p14:creationId xmlns:p14="http://schemas.microsoft.com/office/powerpoint/2010/main" val="13264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317358" y="501317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임동원 </a:t>
            </a:r>
            <a:r>
              <a:rPr lang="ko-KR" altLang="ko-KR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  <a:endParaRPr lang="en-US" altLang="ko-KR" sz="2400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 fontAlgn="t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endParaRPr lang="en-US" altLang="ko-KR" sz="2400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12" y="1772816"/>
            <a:ext cx="20977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47" y="1772816"/>
            <a:ext cx="216812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0171" y="497426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이희학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endParaRPr lang="ko-KR" altLang="en-US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496681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이선희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조직신학</a:t>
            </a:r>
            <a:endParaRPr lang="en-US" altLang="ko-KR" sz="2400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1" y="1772816"/>
            <a:ext cx="22034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94137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4147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95926" y="4956547"/>
            <a:ext cx="249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유장환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조직신학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5464" y="4956548"/>
            <a:ext cx="26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권오훈 </a:t>
            </a:r>
            <a:r>
              <a:rPr lang="ko-KR" altLang="en-US" sz="2400" b="1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선교학</a:t>
            </a:r>
            <a:endParaRPr lang="ko-KR" altLang="en-US" sz="2400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4" y="1769507"/>
            <a:ext cx="2182114" cy="258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8"/>
          <a:stretch/>
        </p:blipFill>
        <p:spPr bwMode="auto">
          <a:xfrm>
            <a:off x="5536046" y="1769507"/>
            <a:ext cx="2205692" cy="2592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3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436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 bwMode="auto">
          <a:xfrm>
            <a:off x="1207151" y="1772816"/>
            <a:ext cx="212118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7160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권진호교수님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교회사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9208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김정희교수님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기독교교육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" b="2987"/>
          <a:stretch/>
        </p:blipFill>
        <p:spPr>
          <a:xfrm>
            <a:off x="5418279" y="1793091"/>
            <a:ext cx="2195873" cy="25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436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971600" y="494116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서길원교수님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담당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92080" y="4902259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서동원교수님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실천신학 담당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4348" t="8013" r="4348" b="8572"/>
          <a:stretch/>
        </p:blipFill>
        <p:spPr>
          <a:xfrm>
            <a:off x="1259632" y="1809677"/>
            <a:ext cx="2016224" cy="25185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/>
          <a:srcRect l="3704" t="5877" r="3704" b="5962"/>
          <a:stretch/>
        </p:blipFill>
        <p:spPr>
          <a:xfrm>
            <a:off x="5463897" y="1809676"/>
            <a:ext cx="2088232" cy="25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8076" y="4813530"/>
            <a:ext cx="249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박경식 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구약학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담당</a:t>
            </a:r>
            <a:endParaRPr lang="en-US" altLang="ko-KR" sz="2400" b="1" dirty="0" smtClean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9155" y="4813528"/>
            <a:ext cx="26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이긍재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구</a:t>
            </a:r>
            <a:r>
              <a:rPr lang="ko-KR" altLang="en-US" sz="2400" b="1" dirty="0" err="1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약</a:t>
            </a:r>
            <a:r>
              <a:rPr lang="ko-KR" altLang="en-US" sz="2400" b="1" dirty="0" err="1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학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담당</a:t>
            </a:r>
            <a:endParaRPr lang="en-US" altLang="ko-KR" sz="2400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9885" y="4813529"/>
            <a:ext cx="247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이효</a:t>
            </a:r>
            <a:r>
              <a:rPr lang="ko-KR" altLang="en-US" sz="2400" b="1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주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실천신</a:t>
            </a:r>
            <a:r>
              <a:rPr lang="ko-KR" altLang="en-US" sz="2400" b="1" dirty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학</a:t>
            </a:r>
            <a:r>
              <a:rPr lang="ko-KR" altLang="en-US" sz="2400" b="1" dirty="0" smtClean="0">
                <a:solidFill>
                  <a:srgbClr val="820000"/>
                </a:solidFill>
                <a:latin typeface="아리따-부리(OTF)-SemiBold" panose="02020603020101020101" pitchFamily="18" charset="-127"/>
                <a:ea typeface="아리따-부리(OTF)-SemiBold" panose="02020603020101020101" pitchFamily="18" charset="-127"/>
              </a:rPr>
              <a:t> 담당</a:t>
            </a:r>
            <a:endParaRPr lang="ko-KR" altLang="en-US" b="1" dirty="0">
              <a:solidFill>
                <a:srgbClr val="820000"/>
              </a:solidFill>
              <a:latin typeface="아리따-부리(OTF)-SemiBold" panose="02020603020101020101" pitchFamily="18" charset="-127"/>
              <a:ea typeface="아리따-부리(OTF)-Semi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l="3572" t="2857" r="3572" b="2857"/>
          <a:stretch/>
        </p:blipFill>
        <p:spPr>
          <a:xfrm>
            <a:off x="539552" y="1789433"/>
            <a:ext cx="2016224" cy="255905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/>
          <a:srcRect l="4769" t="4321"/>
          <a:stretch/>
        </p:blipFill>
        <p:spPr>
          <a:xfrm>
            <a:off x="3491880" y="1742248"/>
            <a:ext cx="2012131" cy="261217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/>
          <a:srcRect l="6792" t="8995" r="5689" b="2807"/>
          <a:stretch/>
        </p:blipFill>
        <p:spPr>
          <a:xfrm>
            <a:off x="6344825" y="1789433"/>
            <a:ext cx="20162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1479</TotalTime>
  <Words>1275</Words>
  <Application>Microsoft Office PowerPoint</Application>
  <PresentationFormat>화면 슬라이드 쇼(4:3)</PresentationFormat>
  <Paragraphs>338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53" baseType="lpstr">
      <vt:lpstr>굴림</vt:lpstr>
      <vt:lpstr>Arial</vt:lpstr>
      <vt:lpstr>나눔고딕 Light</vt:lpstr>
      <vt:lpstr>아리따-부리(OTF)-SemiBold</vt:lpstr>
      <vt:lpstr>맑은 고딕</vt:lpstr>
      <vt:lpstr>나눔고딕</vt:lpstr>
      <vt:lpstr>아리따-돋움(TTF)-Bold</vt:lpstr>
      <vt:lpstr>아리따-부리(OTF)-Bold</vt:lpstr>
      <vt:lpstr>HY울릉도M</vt:lpstr>
      <vt:lpstr>아리따-돋움(TTF)-Medium</vt:lpstr>
      <vt:lpstr>Calibri</vt:lpstr>
      <vt:lpstr>Calibri Light</vt:lpstr>
      <vt:lpstr>Office 테마</vt:lpstr>
      <vt:lpstr>PowerPoint 프레젠테이션</vt:lpstr>
      <vt:lpstr>목   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CONTENTS</vt:lpstr>
      <vt:lpstr>계열구분 및 수업·재학연한</vt:lpstr>
      <vt:lpstr>정규등록과 연구등록</vt:lpstr>
      <vt:lpstr>휴학, 복학 및 제적</vt:lpstr>
      <vt:lpstr>Th.M.이수학점</vt:lpstr>
      <vt:lpstr>M.Div.이수학점</vt:lpstr>
      <vt:lpstr>교단필수</vt:lpstr>
      <vt:lpstr>기초필수</vt:lpstr>
      <vt:lpstr>기초선택</vt:lpstr>
      <vt:lpstr>전공</vt:lpstr>
      <vt:lpstr>논문 or 논문대체</vt:lpstr>
      <vt:lpstr>PowerPoint 프레젠테이션</vt:lpstr>
      <vt:lpstr>Th.M. 예시 : ) 논문대체 신청</vt:lpstr>
      <vt:lpstr>M.Div. 예시 : ) 논문대체 신청</vt:lpstr>
      <vt:lpstr>논문 예시 : ) Th.M.과정+논문신청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학부성적 인정에 대한 안내</vt:lpstr>
      <vt:lpstr>영어수업에 대한 안내</vt:lpstr>
      <vt:lpstr>성경시험에 대한 안내</vt:lpstr>
      <vt:lpstr>채플과 교회실습에 대한 안내</vt:lpstr>
      <vt:lpstr>종합시험에 대한 안내</vt:lpstr>
      <vt:lpstr>장학금에 대한 안내</vt:lpstr>
      <vt:lpstr>장학금에 대한 안내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Temp</cp:lastModifiedBy>
  <cp:revision>74</cp:revision>
  <cp:lastPrinted>2017-02-28T01:35:03Z</cp:lastPrinted>
  <dcterms:created xsi:type="dcterms:W3CDTF">2016-12-23T10:41:34Z</dcterms:created>
  <dcterms:modified xsi:type="dcterms:W3CDTF">2017-08-27T23:52:36Z</dcterms:modified>
</cp:coreProperties>
</file>