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9DBB"/>
    <a:srgbClr val="FFFF66"/>
    <a:srgbClr val="5DD5FF"/>
    <a:srgbClr val="FD7B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16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BF897-2BC7-47D8-BEB8-7EDF4ED4CA4F}" type="datetimeFigureOut">
              <a:rPr lang="ko-KR" altLang="en-US" smtClean="0"/>
              <a:pPr/>
              <a:t>2016-10-31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2BC56-A1BE-463E-8262-24FCF06CE2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BF897-2BC7-47D8-BEB8-7EDF4ED4CA4F}" type="datetimeFigureOut">
              <a:rPr lang="ko-KR" altLang="en-US" smtClean="0"/>
              <a:pPr/>
              <a:t>2016-10-31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2BC56-A1BE-463E-8262-24FCF06CE2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BF897-2BC7-47D8-BEB8-7EDF4ED4CA4F}" type="datetimeFigureOut">
              <a:rPr lang="ko-KR" altLang="en-US" smtClean="0"/>
              <a:pPr/>
              <a:t>2016-10-31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2BC56-A1BE-463E-8262-24FCF06CE2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BF897-2BC7-47D8-BEB8-7EDF4ED4CA4F}" type="datetimeFigureOut">
              <a:rPr lang="ko-KR" altLang="en-US" smtClean="0"/>
              <a:pPr/>
              <a:t>2016-10-31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2BC56-A1BE-463E-8262-24FCF06CE2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BF897-2BC7-47D8-BEB8-7EDF4ED4CA4F}" type="datetimeFigureOut">
              <a:rPr lang="ko-KR" altLang="en-US" smtClean="0"/>
              <a:pPr/>
              <a:t>2016-10-31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2BC56-A1BE-463E-8262-24FCF06CE2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BF897-2BC7-47D8-BEB8-7EDF4ED4CA4F}" type="datetimeFigureOut">
              <a:rPr lang="ko-KR" altLang="en-US" smtClean="0"/>
              <a:pPr/>
              <a:t>2016-10-31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2BC56-A1BE-463E-8262-24FCF06CE2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BF897-2BC7-47D8-BEB8-7EDF4ED4CA4F}" type="datetimeFigureOut">
              <a:rPr lang="ko-KR" altLang="en-US" smtClean="0"/>
              <a:pPr/>
              <a:t>2016-10-31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2BC56-A1BE-463E-8262-24FCF06CE2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BF897-2BC7-47D8-BEB8-7EDF4ED4CA4F}" type="datetimeFigureOut">
              <a:rPr lang="ko-KR" altLang="en-US" smtClean="0"/>
              <a:pPr/>
              <a:t>2016-10-31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2BC56-A1BE-463E-8262-24FCF06CE2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BF897-2BC7-47D8-BEB8-7EDF4ED4CA4F}" type="datetimeFigureOut">
              <a:rPr lang="ko-KR" altLang="en-US" smtClean="0"/>
              <a:pPr/>
              <a:t>2016-10-31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2BC56-A1BE-463E-8262-24FCF06CE2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BF897-2BC7-47D8-BEB8-7EDF4ED4CA4F}" type="datetimeFigureOut">
              <a:rPr lang="ko-KR" altLang="en-US" smtClean="0"/>
              <a:pPr/>
              <a:t>2016-10-31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2BC56-A1BE-463E-8262-24FCF06CE2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BF897-2BC7-47D8-BEB8-7EDF4ED4CA4F}" type="datetimeFigureOut">
              <a:rPr lang="ko-KR" altLang="en-US" smtClean="0"/>
              <a:pPr/>
              <a:t>2016-10-31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2BC56-A1BE-463E-8262-24FCF06CE2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BF897-2BC7-47D8-BEB8-7EDF4ED4CA4F}" type="datetimeFigureOut">
              <a:rPr lang="ko-KR" altLang="en-US" smtClean="0"/>
              <a:pPr/>
              <a:t>2016-10-31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2BC56-A1BE-463E-8262-24FCF06CE2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548680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r"/>
            <a:endParaRPr lang="en-US" altLang="ko-KR" sz="2000" dirty="0" smtClean="0"/>
          </a:p>
          <a:p>
            <a:pPr algn="r"/>
            <a:endParaRPr lang="en-US" altLang="ko-KR" sz="2000" dirty="0"/>
          </a:p>
          <a:p>
            <a:pPr algn="r"/>
            <a:endParaRPr lang="en-US" altLang="ko-KR" sz="2000" dirty="0" smtClean="0"/>
          </a:p>
          <a:p>
            <a:pPr algn="r"/>
            <a:endParaRPr lang="en-US" altLang="ko-KR" sz="2000" dirty="0"/>
          </a:p>
          <a:p>
            <a:pPr algn="r"/>
            <a:endParaRPr lang="en-US" altLang="ko-KR" sz="2000" dirty="0" smtClean="0"/>
          </a:p>
          <a:p>
            <a:pPr algn="r"/>
            <a:endParaRPr lang="en-US" altLang="ko-KR" sz="2000" dirty="0"/>
          </a:p>
          <a:p>
            <a:pPr algn="r"/>
            <a:endParaRPr lang="en-US" altLang="ko-KR" sz="2000" dirty="0" smtClean="0"/>
          </a:p>
          <a:p>
            <a:pPr algn="r"/>
            <a:endParaRPr lang="en-US" altLang="ko-KR" sz="2000" dirty="0"/>
          </a:p>
          <a:p>
            <a:pPr algn="r"/>
            <a:endParaRPr lang="en-US" altLang="ko-KR" sz="2000" dirty="0" smtClean="0"/>
          </a:p>
          <a:p>
            <a:pPr algn="r"/>
            <a:endParaRPr lang="en-US" altLang="ko-KR" sz="2000" dirty="0"/>
          </a:p>
          <a:p>
            <a:pPr algn="r"/>
            <a:endParaRPr lang="en-US" altLang="ko-KR" sz="2000" dirty="0" smtClean="0"/>
          </a:p>
          <a:p>
            <a:pPr algn="r"/>
            <a:r>
              <a:rPr lang="ko-KR" altLang="en-US" sz="3200" dirty="0" smtClean="0"/>
              <a:t>  이름</a:t>
            </a:r>
            <a:r>
              <a:rPr lang="en-US" altLang="ko-KR" sz="3200" dirty="0" smtClean="0"/>
              <a:t>:  </a:t>
            </a:r>
            <a:r>
              <a:rPr lang="ko-KR" altLang="en-US" sz="3200" dirty="0" smtClean="0"/>
              <a:t> </a:t>
            </a:r>
            <a:r>
              <a:rPr lang="ko-KR" altLang="en-US" sz="3200" dirty="0" err="1" smtClean="0"/>
              <a:t>홍사덕</a:t>
            </a:r>
            <a:endParaRPr lang="en-US" altLang="ko-KR" sz="3200" dirty="0"/>
          </a:p>
          <a:p>
            <a:pPr algn="r"/>
            <a:r>
              <a:rPr lang="ko-KR" altLang="en-US" sz="3200" dirty="0" smtClean="0"/>
              <a:t>학번 </a:t>
            </a:r>
            <a:r>
              <a:rPr lang="en-US" altLang="ko-KR" sz="3200" dirty="0" smtClean="0"/>
              <a:t>4162071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51423" y="1745521"/>
            <a:ext cx="574708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3. </a:t>
            </a:r>
            <a:r>
              <a:rPr lang="ko-KR" altLang="en-US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다니엘의</a:t>
            </a:r>
            <a:r>
              <a:rPr lang="ko-KR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 세 친구들의 </a:t>
            </a:r>
            <a:endParaRPr lang="en-US" altLang="ko-KR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강M" pitchFamily="18" charset="-127"/>
              <a:ea typeface="HY강M" pitchFamily="18" charset="-127"/>
            </a:endParaRPr>
          </a:p>
          <a:p>
            <a:pPr algn="ctr"/>
            <a:r>
              <a:rPr lang="ko-KR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금 신상 숭배 거부</a:t>
            </a:r>
            <a:r>
              <a:rPr lang="en-US" altLang="ko-KR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(3:1-30)</a:t>
            </a:r>
            <a:endParaRPr lang="en-US" altLang="ko-KR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강M" pitchFamily="18" charset="-127"/>
              <a:ea typeface="HY강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altLang="ko-KR" sz="4000" b="1" dirty="0" smtClean="0"/>
              <a:t>Ⅱ.</a:t>
            </a:r>
            <a:r>
              <a:rPr lang="ko-KR" altLang="en-US" sz="4000" b="1" dirty="0" smtClean="0"/>
              <a:t>구조</a:t>
            </a:r>
            <a:endParaRPr lang="en-US" altLang="ko-KR" sz="4000" b="1" dirty="0" smtClean="0"/>
          </a:p>
          <a:p>
            <a:pPr fontAlgn="base"/>
            <a:r>
              <a:rPr lang="en-US" altLang="ko-KR" sz="4000" b="1" dirty="0" smtClean="0"/>
              <a:t>: 2</a:t>
            </a:r>
            <a:r>
              <a:rPr lang="ko-KR" altLang="en-US" sz="4000" b="1" dirty="0" smtClean="0"/>
              <a:t>장</a:t>
            </a:r>
            <a:r>
              <a:rPr lang="en-US" altLang="ko-KR" sz="4000" b="1" dirty="0" smtClean="0"/>
              <a:t>, 3</a:t>
            </a:r>
            <a:r>
              <a:rPr lang="ko-KR" altLang="en-US" sz="4000" b="1" dirty="0" smtClean="0"/>
              <a:t>장의 구조적 유사성</a:t>
            </a:r>
            <a:endParaRPr lang="en-US" altLang="ko-KR" sz="4000" b="1" dirty="0" smtClean="0"/>
          </a:p>
          <a:p>
            <a:pPr fontAlgn="base"/>
            <a:r>
              <a:rPr lang="en-US" altLang="ko-KR" sz="4000" b="1" dirty="0" smtClean="0"/>
              <a:t>1)</a:t>
            </a:r>
            <a:r>
              <a:rPr lang="ko-KR" altLang="en-US" sz="4000" b="1" dirty="0" smtClean="0"/>
              <a:t>왕의 명령</a:t>
            </a:r>
            <a:endParaRPr lang="en-US" altLang="ko-KR" sz="4000" b="1" dirty="0" smtClean="0"/>
          </a:p>
          <a:p>
            <a:pPr fontAlgn="base"/>
            <a:endParaRPr lang="en-US" altLang="ko-KR" sz="4000" b="1" dirty="0" smtClean="0"/>
          </a:p>
          <a:p>
            <a:pPr fontAlgn="base"/>
            <a:r>
              <a:rPr lang="en-US" altLang="ko-KR" sz="4000" b="1" dirty="0" smtClean="0"/>
              <a:t>2)</a:t>
            </a:r>
            <a:r>
              <a:rPr lang="ko-KR" altLang="en-US" sz="4000" b="1" dirty="0" smtClean="0"/>
              <a:t>사건들의 진행</a:t>
            </a:r>
            <a:endParaRPr lang="en-US" altLang="ko-KR" sz="4000" b="1" dirty="0" smtClean="0"/>
          </a:p>
          <a:p>
            <a:pPr fontAlgn="base"/>
            <a:endParaRPr lang="en-US" altLang="ko-KR" sz="4000" b="1" dirty="0" smtClean="0"/>
          </a:p>
          <a:p>
            <a:pPr fontAlgn="base"/>
            <a:r>
              <a:rPr lang="en-US" altLang="ko-KR" sz="4000" b="1" dirty="0" smtClean="0"/>
              <a:t>3)</a:t>
            </a:r>
            <a:r>
              <a:rPr lang="ko-KR" altLang="en-US" sz="4000" b="1" dirty="0" smtClean="0"/>
              <a:t>왕들의 신앙고백</a:t>
            </a:r>
            <a:endParaRPr lang="en-US" altLang="ko-KR" sz="4000" b="1" dirty="0" smtClean="0"/>
          </a:p>
          <a:p>
            <a:pPr fontAlgn="base"/>
            <a:endParaRPr lang="en-US" altLang="ko-KR" sz="4000" b="1" dirty="0" smtClean="0"/>
          </a:p>
          <a:p>
            <a:pPr fontAlgn="base"/>
            <a:r>
              <a:rPr lang="en-US" altLang="ko-KR" sz="4000" b="1" dirty="0" smtClean="0"/>
              <a:t>4)</a:t>
            </a:r>
            <a:r>
              <a:rPr lang="ko-KR" altLang="en-US" sz="4000" b="1" dirty="0" smtClean="0"/>
              <a:t>주인공들의 지위 향상</a:t>
            </a:r>
            <a:endParaRPr lang="en-US" altLang="ko-KR" sz="40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488443" y="188640"/>
            <a:ext cx="45048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다니엘의</a:t>
            </a:r>
            <a:r>
              <a:rPr lang="ko-KR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 세 친구들의 금 신상 숭배 거부</a:t>
            </a:r>
            <a:r>
              <a:rPr lang="en-US" altLang="ko-K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(3:1-30)</a:t>
            </a:r>
            <a:r>
              <a:rPr lang="ko-KR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endParaRPr lang="en-US" altLang="ko-K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강M" pitchFamily="18" charset="-127"/>
              <a:ea typeface="HY강M" pitchFamily="18" charset="-127"/>
            </a:endParaRPr>
          </a:p>
          <a:p>
            <a:pPr algn="r"/>
            <a:endParaRPr lang="en-US" altLang="ko-KR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강M" pitchFamily="18" charset="-127"/>
              <a:ea typeface="HY강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878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4000" b="1" dirty="0" err="1" smtClean="0">
                <a:solidFill>
                  <a:schemeClr val="bg1"/>
                </a:solidFill>
              </a:rPr>
              <a:t>느부갓네살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vs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세 명의 유대인들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endParaRPr lang="en-US" altLang="ko-KR" sz="4000" b="1" dirty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: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갈등 구도로 등장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endParaRPr lang="en-US" altLang="ko-KR" sz="4000" b="1" dirty="0">
              <a:solidFill>
                <a:schemeClr val="bg1"/>
              </a:solidFill>
            </a:endParaRPr>
          </a:p>
          <a:p>
            <a:r>
              <a:rPr lang="en-US" altLang="ko-KR" sz="4000" b="1" dirty="0" smtClean="0"/>
              <a:t>-</a:t>
            </a:r>
            <a:r>
              <a:rPr lang="ko-KR" altLang="en-US" sz="4000" b="1" dirty="0" err="1" smtClean="0"/>
              <a:t>느부갓네살의</a:t>
            </a:r>
            <a:r>
              <a:rPr lang="ko-KR" altLang="en-US" sz="4000" b="1" dirty="0" smtClean="0"/>
              <a:t> 호칭</a:t>
            </a:r>
            <a:endParaRPr lang="en-US" altLang="ko-KR" sz="4000" b="1" dirty="0" smtClean="0"/>
          </a:p>
          <a:p>
            <a:r>
              <a:rPr lang="en-US" altLang="ko-KR" sz="4000" b="1" dirty="0" smtClean="0"/>
              <a:t>1.</a:t>
            </a:r>
            <a:r>
              <a:rPr lang="ko-KR" altLang="en-US" sz="4000" b="1" dirty="0" smtClean="0"/>
              <a:t>이름만 </a:t>
            </a:r>
            <a:r>
              <a:rPr lang="en-US" altLang="ko-KR" sz="4000" b="1" dirty="0" smtClean="0"/>
              <a:t>2.</a:t>
            </a:r>
            <a:r>
              <a:rPr lang="ko-KR" altLang="en-US" sz="4000" b="1" dirty="0" smtClean="0"/>
              <a:t>이름 뒤에 왕의 칭호</a:t>
            </a:r>
            <a:endParaRPr lang="en-US" altLang="ko-KR" sz="4000" b="1" dirty="0" smtClean="0"/>
          </a:p>
          <a:p>
            <a:r>
              <a:rPr lang="en-US" altLang="ko-KR" sz="4000" b="1" dirty="0" smtClean="0"/>
              <a:t>3.’</a:t>
            </a:r>
            <a:r>
              <a:rPr lang="ko-KR" altLang="en-US" sz="4000" b="1" dirty="0" smtClean="0"/>
              <a:t>왕</a:t>
            </a:r>
            <a:r>
              <a:rPr lang="en-US" altLang="ko-KR" sz="4000" b="1" dirty="0" smtClean="0"/>
              <a:t>’, </a:t>
            </a:r>
            <a:r>
              <a:rPr lang="ko-KR" altLang="en-US" sz="4000" b="1" dirty="0" smtClean="0"/>
              <a:t>독립적인 칭호</a:t>
            </a:r>
            <a:endParaRPr lang="ko-KR" altLang="en-US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805430" y="188640"/>
            <a:ext cx="61590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북 왕국 멸망의 사회적 원인들과 예언자 </a:t>
            </a:r>
            <a:r>
              <a:rPr lang="ko-KR" altLang="en-US" sz="1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아모스의</a:t>
            </a:r>
            <a:r>
              <a:rPr lang="ko-KR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 심판선포</a:t>
            </a:r>
            <a:r>
              <a:rPr lang="en-US" altLang="ko-K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(</a:t>
            </a:r>
            <a:r>
              <a:rPr lang="ko-KR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열왕기</a:t>
            </a:r>
            <a:r>
              <a:rPr lang="en-US" altLang="ko-K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878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4000" b="1" dirty="0" smtClean="0">
                <a:solidFill>
                  <a:schemeClr val="bg1"/>
                </a:solidFill>
              </a:rPr>
              <a:t>세 명의 유대 사람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(</a:t>
            </a:r>
            <a:r>
              <a:rPr lang="ko-KR" altLang="en-US" sz="4000" b="1" dirty="0" err="1" smtClean="0">
                <a:solidFill>
                  <a:schemeClr val="bg1"/>
                </a:solidFill>
              </a:rPr>
              <a:t>다니엘의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 세 친구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: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개명된 이름이 총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12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번 언급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endParaRPr lang="en-US" altLang="ko-KR" sz="4000" b="1" dirty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2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장과 동일한 방법으로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‘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직접화법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’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을 문학적 수단으로 사용</a:t>
            </a:r>
            <a:endParaRPr lang="ko-KR" altLang="en-US" sz="4000" b="1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5430" y="188640"/>
            <a:ext cx="61590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북 왕국 멸망의 사회적 원인들과 예언자 </a:t>
            </a:r>
            <a:r>
              <a:rPr lang="ko-KR" altLang="en-US" sz="1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아모스의</a:t>
            </a:r>
            <a:r>
              <a:rPr lang="ko-KR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 심판선포</a:t>
            </a:r>
            <a:r>
              <a:rPr lang="en-US" altLang="ko-K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(</a:t>
            </a:r>
            <a:r>
              <a:rPr lang="ko-KR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열왕기</a:t>
            </a:r>
            <a:r>
              <a:rPr lang="en-US" altLang="ko-K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878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4000" b="1" dirty="0" smtClean="0">
                <a:solidFill>
                  <a:schemeClr val="bg1"/>
                </a:solidFill>
              </a:rPr>
              <a:t>도입부분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(1-2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절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) vs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종결부분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(30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절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: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매우 확연한 구분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: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도입 부분은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‘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왕의 명령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’→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억압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,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갈등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: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종결 부분은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‘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갈등의 결과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’→</a:t>
            </a:r>
          </a:p>
          <a:p>
            <a:r>
              <a:rPr lang="en-US" altLang="ko-KR" sz="4000" b="1" dirty="0">
                <a:solidFill>
                  <a:schemeClr val="bg1"/>
                </a:solidFill>
              </a:rPr>
              <a:t>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정치적 지위 향상↑</a:t>
            </a:r>
            <a:endParaRPr lang="en-US" altLang="ko-KR" sz="4000" b="1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5430" y="188640"/>
            <a:ext cx="61590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북 왕국 멸망의 사회적 원인들과 예언자 </a:t>
            </a:r>
            <a:r>
              <a:rPr lang="ko-KR" altLang="en-US" sz="1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아모스의</a:t>
            </a:r>
            <a:r>
              <a:rPr lang="ko-KR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 심판선포</a:t>
            </a:r>
            <a:r>
              <a:rPr lang="en-US" altLang="ko-K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(</a:t>
            </a:r>
            <a:r>
              <a:rPr lang="ko-KR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열왕기</a:t>
            </a:r>
            <a:r>
              <a:rPr lang="en-US" altLang="ko-K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878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4000" b="1" dirty="0" smtClean="0">
                <a:solidFill>
                  <a:schemeClr val="bg1"/>
                </a:solidFill>
              </a:rPr>
              <a:t>첫 번째 장면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(3-12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절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: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낙성식 거행과 금 신상에 절하는 것을 거절한 세 명의</a:t>
            </a:r>
            <a:r>
              <a:rPr lang="en-US" altLang="ko-KR" sz="4000" b="1" dirty="0">
                <a:solidFill>
                  <a:schemeClr val="bg1"/>
                </a:solidFill>
              </a:rPr>
              <a:t>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유대인들에 대한 고발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3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절의 </a:t>
            </a:r>
            <a:r>
              <a:rPr lang="en-US" altLang="ko-KR" sz="4000" b="1" u="sng" dirty="0" smtClean="0">
                <a:solidFill>
                  <a:schemeClr val="bg1"/>
                </a:solidFill>
              </a:rPr>
              <a:t>‘</a:t>
            </a:r>
            <a:r>
              <a:rPr lang="ko-KR" altLang="en-US" sz="4000" b="1" u="sng" dirty="0" smtClean="0">
                <a:solidFill>
                  <a:schemeClr val="bg1"/>
                </a:solidFill>
              </a:rPr>
              <a:t>이에</a:t>
            </a:r>
            <a:r>
              <a:rPr lang="en-US" altLang="ko-KR" sz="4000" b="1" u="sng" dirty="0" smtClean="0">
                <a:solidFill>
                  <a:schemeClr val="bg1"/>
                </a:solidFill>
              </a:rPr>
              <a:t>’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는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‘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왕의 명령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’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에 의해 본격적으로 사건이 진행되기 시작하였음</a:t>
            </a:r>
            <a:endParaRPr lang="en-US" altLang="ko-KR" sz="4000" b="1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59730" y="188640"/>
            <a:ext cx="45047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다니엘의</a:t>
            </a:r>
            <a:r>
              <a:rPr lang="ko-KR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 세 친구들의 금 신상 숭배 거부</a:t>
            </a:r>
            <a:r>
              <a:rPr lang="en-US" altLang="ko-K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(3:1-30)</a:t>
            </a:r>
            <a:r>
              <a:rPr lang="ko-KR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endParaRPr lang="en-US" altLang="ko-K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강M" pitchFamily="18" charset="-127"/>
              <a:ea typeface="HY강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8048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4000" b="1" dirty="0" smtClean="0">
                <a:solidFill>
                  <a:schemeClr val="bg1"/>
                </a:solidFill>
              </a:rPr>
              <a:t>두 번째 장면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(13-18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절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: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고발당한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‘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세 명의 유대인들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’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과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‘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왕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’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사이의 논쟁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endParaRPr lang="en-US" altLang="ko-KR" sz="4000" b="1" dirty="0">
              <a:solidFill>
                <a:schemeClr val="bg1"/>
              </a:solidFill>
            </a:endParaRPr>
          </a:p>
          <a:p>
            <a:r>
              <a:rPr lang="ko-KR" altLang="en-US" sz="4000" b="1" dirty="0" smtClean="0">
                <a:solidFill>
                  <a:schemeClr val="bg1"/>
                </a:solidFill>
              </a:rPr>
              <a:t>왕의 심문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: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두 가지 문제를 중심적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1)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고발의 내용이 사실인지 확인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2)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다시 한 번 신상에게 절할 수 있는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>
                <a:solidFill>
                  <a:schemeClr val="bg1"/>
                </a:solidFill>
              </a:rPr>
              <a:t>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 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기회를 줌</a:t>
            </a:r>
            <a:endParaRPr lang="en-US" altLang="ko-KR" sz="40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59730" y="188640"/>
            <a:ext cx="45047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다니엘의</a:t>
            </a:r>
            <a:r>
              <a:rPr lang="ko-KR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 세 친구들의 금 신상 숭배 거부</a:t>
            </a:r>
            <a:r>
              <a:rPr lang="en-US" altLang="ko-K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(3:1-30)</a:t>
            </a:r>
            <a:r>
              <a:rPr lang="ko-KR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endParaRPr lang="en-US" altLang="ko-K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강M" pitchFamily="18" charset="-127"/>
              <a:ea typeface="HY강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8048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4000" b="1" dirty="0" smtClean="0">
                <a:solidFill>
                  <a:schemeClr val="bg1"/>
                </a:solidFill>
              </a:rPr>
              <a:t>세 번째 장면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(19-25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절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altLang="ko-KR" sz="4000" b="1" dirty="0">
                <a:solidFill>
                  <a:schemeClr val="bg1"/>
                </a:solidFill>
              </a:rPr>
              <a:t>: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‘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왕의 명령을 거부 </a:t>
            </a:r>
            <a:r>
              <a:rPr lang="ko-KR" altLang="en-US" sz="4000" b="1" dirty="0">
                <a:solidFill>
                  <a:schemeClr val="bg1"/>
                </a:solidFill>
              </a:rPr>
              <a:t>→ </a:t>
            </a:r>
            <a:r>
              <a:rPr lang="ko-KR" altLang="en-US" sz="4000" b="1" dirty="0" err="1" smtClean="0">
                <a:solidFill>
                  <a:schemeClr val="bg1"/>
                </a:solidFill>
              </a:rPr>
              <a:t>풀무불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 →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>
                <a:solidFill>
                  <a:schemeClr val="bg1"/>
                </a:solidFill>
              </a:rPr>
              <a:t>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하나님의 보호하심 → 기적적 구원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endParaRPr lang="en-US" altLang="ko-KR" sz="4000" b="1" dirty="0">
              <a:solidFill>
                <a:schemeClr val="bg1"/>
              </a:solidFill>
            </a:endParaRPr>
          </a:p>
          <a:p>
            <a:r>
              <a:rPr lang="ko-KR" altLang="en-US" sz="4000" b="1" dirty="0" err="1" smtClean="0">
                <a:solidFill>
                  <a:schemeClr val="bg1"/>
                </a:solidFill>
              </a:rPr>
              <a:t>풀무불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 속의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‘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세 명의 유대인들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’</a:t>
            </a: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: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직접화법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x ,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간접적인 화법 </a:t>
            </a:r>
            <a:r>
              <a:rPr lang="en-US" altLang="ko-KR" sz="4000" b="1" dirty="0">
                <a:solidFill>
                  <a:schemeClr val="bg1"/>
                </a:solidFill>
              </a:rPr>
              <a:t>o</a:t>
            </a:r>
            <a:endParaRPr lang="en-US" altLang="ko-KR" sz="4000" b="1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59730" y="188640"/>
            <a:ext cx="45047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다니엘의</a:t>
            </a:r>
            <a:r>
              <a:rPr lang="ko-KR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 세 친구들의 금 신상 숭배 거부</a:t>
            </a:r>
            <a:r>
              <a:rPr lang="en-US" altLang="ko-K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(3:1-30)</a:t>
            </a:r>
            <a:r>
              <a:rPr lang="ko-KR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endParaRPr lang="en-US" altLang="ko-K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강M" pitchFamily="18" charset="-127"/>
              <a:ea typeface="HY강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76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4000" b="1" dirty="0" smtClean="0"/>
              <a:t>네 번째 장면</a:t>
            </a:r>
            <a:r>
              <a:rPr lang="en-US" altLang="ko-KR" sz="4000" b="1" dirty="0" smtClean="0"/>
              <a:t>(26-29</a:t>
            </a:r>
            <a:r>
              <a:rPr lang="ko-KR" altLang="en-US" sz="4000" b="1" dirty="0" smtClean="0"/>
              <a:t>절</a:t>
            </a:r>
            <a:r>
              <a:rPr lang="en-US" altLang="ko-KR" sz="4000" b="1" dirty="0" smtClean="0"/>
              <a:t>)</a:t>
            </a:r>
          </a:p>
          <a:p>
            <a:r>
              <a:rPr lang="en-US" altLang="ko-KR" sz="4000" b="1" dirty="0"/>
              <a:t>:</a:t>
            </a:r>
            <a:r>
              <a:rPr lang="ko-KR" altLang="en-US" sz="4000" b="1" dirty="0" smtClean="0"/>
              <a:t>왕의 심경변화로 인해 유대인들을 풀무불로부터 살려 낼 것을 명령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→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ko-KR" altLang="en-US" sz="4000" b="1" dirty="0" smtClean="0">
                <a:solidFill>
                  <a:schemeClr val="bg1"/>
                </a:solidFill>
              </a:rPr>
              <a:t>이스라엘의 하나님을 찬양</a:t>
            </a:r>
            <a:endParaRPr lang="en-US" altLang="ko-KR" sz="4000" b="1" dirty="0">
              <a:solidFill>
                <a:schemeClr val="bg1"/>
              </a:solidFill>
            </a:endParaRPr>
          </a:p>
          <a:p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ko-KR" altLang="en-US" sz="4000" b="1" dirty="0" smtClean="0">
                <a:solidFill>
                  <a:schemeClr val="bg1"/>
                </a:solidFill>
              </a:rPr>
              <a:t>왕은 믿을 수 없는 기적에 대해 즉각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ko-KR" altLang="en-US" sz="4000" b="1" dirty="0">
                <a:solidFill>
                  <a:schemeClr val="bg1"/>
                </a:solidFill>
              </a:rPr>
              <a:t>적인 반응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→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: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하나님을 찬양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, </a:t>
            </a:r>
          </a:p>
          <a:p>
            <a:r>
              <a:rPr lang="ko-KR" altLang="en-US" sz="4000" b="1" dirty="0" smtClean="0">
                <a:solidFill>
                  <a:schemeClr val="bg1"/>
                </a:solidFill>
              </a:rPr>
              <a:t>                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: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특별조서를 내림</a:t>
            </a:r>
            <a:endParaRPr lang="en-US" altLang="ko-KR" sz="4000" b="1" dirty="0" smtClean="0"/>
          </a:p>
          <a:p>
            <a:endParaRPr lang="en-US" altLang="ko-KR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459730" y="188640"/>
            <a:ext cx="45047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다니엘의</a:t>
            </a:r>
            <a:r>
              <a:rPr lang="ko-KR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 세 친구들의 금 신상 숭배 거부</a:t>
            </a:r>
            <a:r>
              <a:rPr lang="en-US" altLang="ko-K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(3:1-30)</a:t>
            </a:r>
            <a:r>
              <a:rPr lang="ko-KR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endParaRPr lang="en-US" altLang="ko-K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강M" pitchFamily="18" charset="-127"/>
              <a:ea typeface="HY강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76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000" b="1" dirty="0" smtClean="0"/>
              <a:t>Ⅲ.</a:t>
            </a:r>
            <a:r>
              <a:rPr lang="ko-KR" altLang="en-US" sz="4000" b="1" dirty="0" smtClean="0"/>
              <a:t>주석</a:t>
            </a:r>
            <a:endParaRPr lang="ko-KR" altLang="en-US" sz="4000" b="1" dirty="0"/>
          </a:p>
          <a:p>
            <a:r>
              <a:rPr lang="en-US" altLang="ko-KR" sz="4000" b="1" spc="-150" dirty="0" smtClean="0">
                <a:solidFill>
                  <a:schemeClr val="bg1"/>
                </a:solidFill>
              </a:rPr>
              <a:t>1)</a:t>
            </a:r>
            <a:r>
              <a:rPr lang="ko-KR" altLang="en-US" sz="4000" b="1" spc="-150" dirty="0" smtClean="0">
                <a:solidFill>
                  <a:schemeClr val="bg1"/>
                </a:solidFill>
              </a:rPr>
              <a:t>금 신상을 건립하고 낙성식을 준비   </a:t>
            </a:r>
            <a:endParaRPr lang="en-US" altLang="ko-KR" sz="4000" b="1" spc="-150" dirty="0" smtClean="0">
              <a:solidFill>
                <a:schemeClr val="bg1"/>
              </a:solidFill>
            </a:endParaRPr>
          </a:p>
          <a:p>
            <a:r>
              <a:rPr lang="en-US" altLang="ko-KR" sz="4000" b="1" spc="-150" dirty="0">
                <a:solidFill>
                  <a:schemeClr val="bg1"/>
                </a:solidFill>
              </a:rPr>
              <a:t> </a:t>
            </a:r>
            <a:r>
              <a:rPr lang="en-US" altLang="ko-KR" sz="4000" b="1" spc="-150" dirty="0" smtClean="0">
                <a:solidFill>
                  <a:schemeClr val="bg1"/>
                </a:solidFill>
              </a:rPr>
              <a:t>  </a:t>
            </a:r>
            <a:r>
              <a:rPr lang="ko-KR" altLang="en-US" sz="4000" b="1" spc="-150" dirty="0" smtClean="0">
                <a:solidFill>
                  <a:schemeClr val="bg1"/>
                </a:solidFill>
              </a:rPr>
              <a:t>하라는 왕의 명령 </a:t>
            </a:r>
            <a:r>
              <a:rPr lang="en-US" altLang="ko-KR" sz="4000" b="1" spc="-150" dirty="0" smtClean="0">
                <a:solidFill>
                  <a:schemeClr val="bg1"/>
                </a:solidFill>
              </a:rPr>
              <a:t>(3:1-2)</a:t>
            </a:r>
          </a:p>
          <a:p>
            <a:endParaRPr lang="en-US" altLang="ko-KR" sz="4000" b="1" spc="-150" dirty="0">
              <a:solidFill>
                <a:schemeClr val="bg1"/>
              </a:solidFill>
            </a:endParaRPr>
          </a:p>
          <a:p>
            <a:r>
              <a:rPr lang="en-US" altLang="ko-KR" sz="4000" b="1" spc="-150" dirty="0" smtClean="0">
                <a:solidFill>
                  <a:schemeClr val="bg1"/>
                </a:solidFill>
              </a:rPr>
              <a:t>1</a:t>
            </a:r>
            <a:r>
              <a:rPr lang="ko-KR" altLang="en-US" sz="4000" b="1" spc="-150" dirty="0" smtClean="0">
                <a:solidFill>
                  <a:schemeClr val="bg1"/>
                </a:solidFill>
              </a:rPr>
              <a:t>절</a:t>
            </a:r>
            <a:r>
              <a:rPr lang="en-US" altLang="ko-KR" sz="4000" b="1" spc="-150" dirty="0" smtClean="0">
                <a:solidFill>
                  <a:schemeClr val="bg1"/>
                </a:solidFill>
              </a:rPr>
              <a:t>:</a:t>
            </a:r>
            <a:r>
              <a:rPr lang="en-US" altLang="ko-KR" sz="3200" b="1" spc="-150" dirty="0" smtClean="0">
                <a:solidFill>
                  <a:schemeClr val="bg1"/>
                </a:solidFill>
              </a:rPr>
              <a:t> </a:t>
            </a:r>
            <a:r>
              <a:rPr lang="ko-KR" altLang="en-US" sz="3200" b="1" spc="-150" dirty="0" err="1" smtClean="0">
                <a:solidFill>
                  <a:schemeClr val="bg1"/>
                </a:solidFill>
              </a:rPr>
              <a:t>느부갓네살</a:t>
            </a:r>
            <a:r>
              <a:rPr lang="ko-KR" altLang="en-US" sz="3200" b="1" spc="-150" dirty="0" smtClean="0">
                <a:solidFill>
                  <a:schemeClr val="bg1"/>
                </a:solidFill>
              </a:rPr>
              <a:t> 왕이 금으로 신상을 </a:t>
            </a:r>
            <a:r>
              <a:rPr lang="ko-KR" altLang="en-US" sz="3200" b="1" spc="-150" dirty="0" err="1" smtClean="0">
                <a:solidFill>
                  <a:schemeClr val="bg1"/>
                </a:solidFill>
              </a:rPr>
              <a:t>만들었으</a:t>
            </a:r>
            <a:r>
              <a:rPr lang="ko-KR" altLang="en-US" sz="3200" b="1" spc="-150" dirty="0" smtClean="0">
                <a:solidFill>
                  <a:schemeClr val="bg1"/>
                </a:solidFill>
              </a:rPr>
              <a:t>  </a:t>
            </a:r>
            <a:endParaRPr lang="en-US" altLang="ko-KR" sz="3200" b="1" spc="-150" dirty="0" smtClean="0">
              <a:solidFill>
                <a:schemeClr val="bg1"/>
              </a:solidFill>
            </a:endParaRPr>
          </a:p>
          <a:p>
            <a:r>
              <a:rPr lang="en-US" altLang="ko-KR" sz="3200" b="1" spc="-150" dirty="0">
                <a:solidFill>
                  <a:schemeClr val="bg1"/>
                </a:solidFill>
              </a:rPr>
              <a:t> </a:t>
            </a:r>
            <a:r>
              <a:rPr lang="en-US" altLang="ko-KR" sz="3200" b="1" spc="-150" dirty="0" smtClean="0">
                <a:solidFill>
                  <a:schemeClr val="bg1"/>
                </a:solidFill>
              </a:rPr>
              <a:t>       </a:t>
            </a:r>
            <a:r>
              <a:rPr lang="ko-KR" altLang="en-US" sz="3200" b="1" spc="-150" dirty="0" smtClean="0">
                <a:solidFill>
                  <a:schemeClr val="bg1"/>
                </a:solidFill>
              </a:rPr>
              <a:t>니 높이는 육십 </a:t>
            </a:r>
            <a:r>
              <a:rPr lang="ko-KR" altLang="en-US" sz="3200" b="1" spc="-150" dirty="0" err="1" smtClean="0">
                <a:solidFill>
                  <a:schemeClr val="bg1"/>
                </a:solidFill>
              </a:rPr>
              <a:t>규빗이요</a:t>
            </a:r>
            <a:r>
              <a:rPr lang="en-US" altLang="ko-KR" sz="3200" b="1" spc="-150" dirty="0" smtClean="0">
                <a:solidFill>
                  <a:schemeClr val="bg1"/>
                </a:solidFill>
              </a:rPr>
              <a:t>. </a:t>
            </a:r>
            <a:r>
              <a:rPr lang="ko-KR" altLang="en-US" sz="3200" b="1" spc="-150" dirty="0" smtClean="0">
                <a:solidFill>
                  <a:schemeClr val="bg1"/>
                </a:solidFill>
              </a:rPr>
              <a:t>너비는 여섯 </a:t>
            </a:r>
            <a:r>
              <a:rPr lang="ko-KR" altLang="en-US" sz="3200" b="1" spc="-150" dirty="0" err="1" smtClean="0">
                <a:solidFill>
                  <a:schemeClr val="bg1"/>
                </a:solidFill>
              </a:rPr>
              <a:t>규</a:t>
            </a:r>
            <a:endParaRPr lang="en-US" altLang="ko-KR" sz="3200" b="1" spc="-150" dirty="0" smtClean="0">
              <a:solidFill>
                <a:schemeClr val="bg1"/>
              </a:solidFill>
            </a:endParaRPr>
          </a:p>
          <a:p>
            <a:r>
              <a:rPr lang="en-US" altLang="ko-KR" sz="3200" b="1" spc="-150" dirty="0">
                <a:solidFill>
                  <a:schemeClr val="bg1"/>
                </a:solidFill>
              </a:rPr>
              <a:t> </a:t>
            </a:r>
            <a:r>
              <a:rPr lang="en-US" altLang="ko-KR" sz="3200" b="1" spc="-150" dirty="0" smtClean="0">
                <a:solidFill>
                  <a:schemeClr val="bg1"/>
                </a:solidFill>
              </a:rPr>
              <a:t>       </a:t>
            </a:r>
            <a:r>
              <a:rPr lang="ko-KR" altLang="en-US" sz="3200" b="1" spc="-150" dirty="0" smtClean="0">
                <a:solidFill>
                  <a:schemeClr val="bg1"/>
                </a:solidFill>
              </a:rPr>
              <a:t>빗이라 그것을 바벨론 지방의 두라 평지에</a:t>
            </a:r>
            <a:endParaRPr lang="en-US" altLang="ko-KR" sz="3200" b="1" spc="-150" dirty="0" smtClean="0">
              <a:solidFill>
                <a:schemeClr val="bg1"/>
              </a:solidFill>
            </a:endParaRPr>
          </a:p>
          <a:p>
            <a:r>
              <a:rPr lang="en-US" altLang="ko-KR" sz="3200" b="1" spc="-150" dirty="0">
                <a:solidFill>
                  <a:schemeClr val="bg1"/>
                </a:solidFill>
              </a:rPr>
              <a:t> </a:t>
            </a:r>
            <a:r>
              <a:rPr lang="en-US" altLang="ko-KR" sz="3200" b="1" spc="-150" dirty="0" smtClean="0">
                <a:solidFill>
                  <a:schemeClr val="bg1"/>
                </a:solidFill>
              </a:rPr>
              <a:t>       </a:t>
            </a:r>
            <a:r>
              <a:rPr lang="ko-KR" altLang="en-US" sz="3200" b="1" spc="-150" dirty="0" smtClean="0">
                <a:solidFill>
                  <a:schemeClr val="bg1"/>
                </a:solidFill>
              </a:rPr>
              <a:t>세웠더라</a:t>
            </a:r>
            <a:r>
              <a:rPr lang="en-US" altLang="ko-KR" sz="3200" b="1" spc="-150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59730" y="188640"/>
            <a:ext cx="45047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다니엘의</a:t>
            </a:r>
            <a:r>
              <a:rPr lang="ko-KR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 세 친구들의 금 신상 숭배 거부</a:t>
            </a:r>
            <a:r>
              <a:rPr lang="en-US" altLang="ko-K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(3:1-30)</a:t>
            </a:r>
            <a:r>
              <a:rPr lang="ko-KR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endParaRPr lang="en-US" altLang="ko-K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강M" pitchFamily="18" charset="-127"/>
              <a:ea typeface="HY강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0653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000" b="1" dirty="0" smtClean="0"/>
              <a:t>‘</a:t>
            </a:r>
            <a:r>
              <a:rPr lang="ko-KR" altLang="en-US" sz="4000" b="1" dirty="0" smtClean="0"/>
              <a:t>금 신상으로 만들었다</a:t>
            </a:r>
            <a:r>
              <a:rPr lang="en-US" altLang="ko-KR" sz="4000" b="1" dirty="0" smtClean="0"/>
              <a:t>?’</a:t>
            </a:r>
          </a:p>
          <a:p>
            <a:r>
              <a:rPr lang="en-US" altLang="ko-KR" sz="4000" b="1" dirty="0" smtClean="0"/>
              <a:t>:</a:t>
            </a:r>
            <a:r>
              <a:rPr lang="ko-KR" altLang="en-US" sz="4000" b="1" dirty="0" smtClean="0"/>
              <a:t>언제</a:t>
            </a:r>
            <a:r>
              <a:rPr lang="en-US" altLang="ko-KR" sz="4000" b="1" dirty="0" smtClean="0"/>
              <a:t>?, </a:t>
            </a:r>
            <a:r>
              <a:rPr lang="ko-KR" altLang="en-US" sz="4000" b="1" dirty="0" smtClean="0"/>
              <a:t>어떻게</a:t>
            </a:r>
            <a:r>
              <a:rPr lang="en-US" altLang="ko-KR" sz="4000" b="1" dirty="0" smtClean="0"/>
              <a:t>? =</a:t>
            </a:r>
            <a:r>
              <a:rPr lang="ko-KR" altLang="en-US" sz="4000" b="1" dirty="0" smtClean="0"/>
              <a:t>아무런 언급 </a:t>
            </a:r>
            <a:r>
              <a:rPr lang="en-US" altLang="ko-KR" sz="4000" b="1" dirty="0" smtClean="0"/>
              <a:t>x</a:t>
            </a:r>
          </a:p>
          <a:p>
            <a:endParaRPr lang="en-US" altLang="ko-KR" sz="4000" dirty="0" smtClean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3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장이 독립적이었던 초기 </a:t>
            </a:r>
            <a:r>
              <a:rPr lang="ko-KR" altLang="en-US" sz="4000" b="1" dirty="0" err="1" smtClean="0">
                <a:solidFill>
                  <a:schemeClr val="bg1"/>
                </a:solidFill>
              </a:rPr>
              <a:t>전승당시에는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 자세한 내용이 있었을 것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altLang="ko-KR" sz="4000" b="1" dirty="0" smtClean="0"/>
              <a:t>→</a:t>
            </a:r>
            <a:r>
              <a:rPr lang="ko-KR" altLang="en-US" sz="4000" b="1" dirty="0" smtClean="0"/>
              <a:t>저자에 의해 내용들이 삭제되었을 </a:t>
            </a:r>
            <a:endParaRPr lang="en-US" altLang="ko-KR" sz="4000" b="1" dirty="0" smtClean="0"/>
          </a:p>
          <a:p>
            <a:r>
              <a:rPr lang="en-US" altLang="ko-KR" sz="4000" b="1" dirty="0"/>
              <a:t> </a:t>
            </a:r>
            <a:r>
              <a:rPr lang="en-US" altLang="ko-KR" sz="4000" b="1" dirty="0" smtClean="0"/>
              <a:t>  </a:t>
            </a:r>
            <a:r>
              <a:rPr lang="ko-KR" altLang="en-US" sz="4000" b="1" dirty="0" smtClean="0"/>
              <a:t>것으로 추측</a:t>
            </a:r>
            <a:r>
              <a:rPr lang="en-US" altLang="ko-KR" sz="4000" b="1" dirty="0" smtClean="0"/>
              <a:t>.</a:t>
            </a:r>
            <a:endParaRPr lang="ko-KR" altLang="en-US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459730" y="188640"/>
            <a:ext cx="45047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다니엘의</a:t>
            </a:r>
            <a:r>
              <a:rPr lang="ko-KR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 세 친구들의 금 신상 숭배 거부</a:t>
            </a:r>
            <a:r>
              <a:rPr lang="en-US" altLang="ko-K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(3:1-30)</a:t>
            </a:r>
            <a:r>
              <a:rPr lang="ko-KR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endParaRPr lang="en-US" altLang="ko-K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강M" pitchFamily="18" charset="-127"/>
              <a:ea typeface="HY강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0653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000" b="1" dirty="0"/>
              <a:t>Ⅰ</a:t>
            </a:r>
            <a:r>
              <a:rPr lang="en-US" altLang="ko-KR" sz="4000" b="1" dirty="0" smtClean="0"/>
              <a:t>.</a:t>
            </a:r>
            <a:r>
              <a:rPr lang="ko-KR" altLang="en-US" sz="4000" b="1" dirty="0" smtClean="0"/>
              <a:t>개</a:t>
            </a:r>
            <a:r>
              <a:rPr lang="ko-KR" altLang="en-US" sz="4000" b="1" dirty="0"/>
              <a:t>요</a:t>
            </a:r>
            <a:endParaRPr lang="en-US" altLang="ko-KR" sz="4000" b="1" dirty="0" smtClean="0"/>
          </a:p>
          <a:p>
            <a:r>
              <a:rPr lang="en-US" altLang="ko-KR" sz="4000" b="1" dirty="0" smtClean="0"/>
              <a:t>-</a:t>
            </a:r>
            <a:r>
              <a:rPr lang="ko-KR" altLang="en-US" sz="4000" b="1" dirty="0" smtClean="0"/>
              <a:t>전체적인 내용전개가 하나의 통일된 본문처럼 매끄럽다</a:t>
            </a:r>
            <a:r>
              <a:rPr lang="en-US" altLang="ko-KR" sz="4000" b="1" dirty="0" smtClean="0"/>
              <a:t>.</a:t>
            </a:r>
            <a:endParaRPr lang="en-US" altLang="ko-KR" sz="4000" dirty="0" smtClean="0"/>
          </a:p>
          <a:p>
            <a:endParaRPr lang="en-US" altLang="ko-KR" sz="4000" b="1" dirty="0" smtClean="0"/>
          </a:p>
          <a:p>
            <a:r>
              <a:rPr lang="en-US" altLang="ko-KR" sz="4000" b="1" dirty="0" smtClean="0"/>
              <a:t>-</a:t>
            </a:r>
            <a:r>
              <a:rPr lang="ko-KR" altLang="en-US" sz="4000" b="1" dirty="0" err="1" smtClean="0"/>
              <a:t>다니엘이</a:t>
            </a:r>
            <a:r>
              <a:rPr lang="ko-KR" altLang="en-US" sz="4000" b="1" dirty="0" smtClean="0"/>
              <a:t> 등장 </a:t>
            </a:r>
            <a:r>
              <a:rPr lang="en-US" altLang="ko-KR" sz="4000" b="1" dirty="0" smtClean="0"/>
              <a:t>x ,</a:t>
            </a:r>
          </a:p>
          <a:p>
            <a:r>
              <a:rPr lang="en-US" altLang="ko-KR" sz="4000" b="1" dirty="0"/>
              <a:t> </a:t>
            </a:r>
            <a:r>
              <a:rPr lang="ko-KR" altLang="en-US" sz="4000" b="1" dirty="0" err="1" smtClean="0"/>
              <a:t>다니엘의</a:t>
            </a:r>
            <a:r>
              <a:rPr lang="ko-KR" altLang="en-US" sz="4000" b="1" dirty="0" smtClean="0"/>
              <a:t> 세 친구만 등장 </a:t>
            </a:r>
            <a:r>
              <a:rPr lang="en-US" altLang="ko-KR" sz="4000" b="1" dirty="0" smtClean="0"/>
              <a:t>o</a:t>
            </a:r>
            <a:endParaRPr lang="ko-KR" altLang="en-US" sz="40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459729" y="188640"/>
            <a:ext cx="45047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다니엘의</a:t>
            </a:r>
            <a:r>
              <a:rPr lang="ko-KR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 세 친구들의 금 신상 숭배 거부</a:t>
            </a:r>
            <a:r>
              <a:rPr lang="en-US" altLang="ko-K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(3:1-30)</a:t>
            </a:r>
            <a:r>
              <a:rPr lang="ko-KR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endParaRPr lang="en-US" altLang="ko-KR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강M" pitchFamily="18" charset="-127"/>
              <a:ea typeface="HY강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865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20688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000" b="1" dirty="0" smtClean="0">
                <a:solidFill>
                  <a:schemeClr val="bg1"/>
                </a:solidFill>
              </a:rPr>
              <a:t>“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고는 </a:t>
            </a:r>
            <a:r>
              <a:rPr lang="ko-KR" altLang="en-US" sz="4000" b="1" u="sng" dirty="0" smtClean="0">
                <a:solidFill>
                  <a:schemeClr val="bg1"/>
                </a:solidFill>
              </a:rPr>
              <a:t>육십 </a:t>
            </a:r>
            <a:r>
              <a:rPr lang="ko-KR" altLang="en-US" sz="4000" b="1" u="sng" dirty="0" err="1" smtClean="0">
                <a:solidFill>
                  <a:schemeClr val="bg1"/>
                </a:solidFill>
              </a:rPr>
              <a:t>규빗</a:t>
            </a:r>
            <a:r>
              <a:rPr lang="ko-KR" altLang="en-US" sz="4000" b="1" dirty="0" err="1" smtClean="0">
                <a:solidFill>
                  <a:schemeClr val="bg1"/>
                </a:solidFill>
              </a:rPr>
              <a:t>이고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 광은 </a:t>
            </a:r>
            <a:r>
              <a:rPr lang="ko-KR" altLang="en-US" sz="4000" b="1" u="sng" dirty="0" smtClean="0">
                <a:solidFill>
                  <a:schemeClr val="bg1"/>
                </a:solidFill>
              </a:rPr>
              <a:t>여섯 </a:t>
            </a:r>
            <a:r>
              <a:rPr lang="ko-KR" altLang="en-US" sz="4000" b="1" u="sng" dirty="0" err="1" smtClean="0">
                <a:solidFill>
                  <a:schemeClr val="bg1"/>
                </a:solidFill>
              </a:rPr>
              <a:t>규빗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”</a:t>
            </a:r>
          </a:p>
          <a:p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:1</a:t>
            </a:r>
            <a:r>
              <a:rPr lang="ko-KR" altLang="en-US" sz="4000" b="1" dirty="0" err="1" smtClean="0">
                <a:solidFill>
                  <a:schemeClr val="bg1"/>
                </a:solidFill>
              </a:rPr>
              <a:t>규빗을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18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인치로 계산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할 때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,</a:t>
            </a:r>
          </a:p>
          <a:p>
            <a:r>
              <a:rPr lang="ko-KR" altLang="en-US" sz="4000" b="1" dirty="0" smtClean="0">
                <a:solidFill>
                  <a:schemeClr val="bg1"/>
                </a:solidFill>
              </a:rPr>
              <a:t>신상의 높이는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27.4m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폭은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2.74m</a:t>
            </a:r>
          </a:p>
          <a:p>
            <a:r>
              <a:rPr lang="ko-KR" altLang="en-US" sz="4000" b="1" dirty="0" smtClean="0">
                <a:solidFill>
                  <a:schemeClr val="bg1"/>
                </a:solidFill>
              </a:rPr>
              <a:t>∴높이는 폭의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10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배</a:t>
            </a:r>
            <a:endParaRPr lang="ko-KR" altLang="en-US" sz="4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20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000" b="1" dirty="0" smtClean="0">
                <a:solidFill>
                  <a:schemeClr val="bg1"/>
                </a:solidFill>
              </a:rPr>
              <a:t>2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절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:</a:t>
            </a:r>
            <a:r>
              <a:rPr lang="ko-KR" altLang="en-US" sz="3200" b="1" dirty="0" err="1" smtClean="0">
                <a:solidFill>
                  <a:schemeClr val="bg1"/>
                </a:solidFill>
              </a:rPr>
              <a:t>느부갓네살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 왕이 사람을 보내어 총독과 수령과 행정관과 모사와 재무관과 재판관과 </a:t>
            </a:r>
            <a:r>
              <a:rPr lang="ko-KR" altLang="en-US" sz="3200" b="1" dirty="0" err="1" smtClean="0">
                <a:solidFill>
                  <a:schemeClr val="bg1"/>
                </a:solidFill>
              </a:rPr>
              <a:t>법률사와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 각 지방 모든 관원을 </a:t>
            </a:r>
            <a:r>
              <a:rPr lang="ko-KR" altLang="en-US" sz="3200" b="1" dirty="0" err="1" smtClean="0">
                <a:solidFill>
                  <a:schemeClr val="bg1"/>
                </a:solidFill>
              </a:rPr>
              <a:t>느부갓네살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 왕이 세운 신상의 낙성식에 참석하게 하매</a:t>
            </a:r>
            <a:endParaRPr lang="en-US" altLang="ko-KR" sz="4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20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000" b="1" dirty="0" smtClean="0">
                <a:solidFill>
                  <a:schemeClr val="bg1"/>
                </a:solidFill>
              </a:rPr>
              <a:t>1)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방백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,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수령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,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도백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: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개별적으로 담당한 특정 지역과 집단의 최고 행정 책임자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-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방백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: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각 도성의 최고 책임자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-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수령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: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도시 </a:t>
            </a:r>
            <a:r>
              <a:rPr lang="ko-KR" altLang="en-US" sz="4000" b="1" dirty="0" err="1" smtClean="0">
                <a:solidFill>
                  <a:schemeClr val="bg1"/>
                </a:solidFill>
              </a:rPr>
              <a:t>바벨론을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 다스리는 관리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-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도백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: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각 도성 최고 민간 행정관료</a:t>
            </a:r>
            <a:endParaRPr lang="en-US" altLang="ko-KR" sz="4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20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000" b="1" dirty="0" smtClean="0">
                <a:solidFill>
                  <a:schemeClr val="bg1"/>
                </a:solidFill>
              </a:rPr>
              <a:t>2)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재판관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,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재무관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,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모사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: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사법 업무에 종사하는 자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-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재판관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: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중요한 재판의 결정권자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-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재무관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: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율법을 맡아 보호하는 자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-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모사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: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법률 전문가 또는 재판관</a:t>
            </a:r>
            <a:endParaRPr lang="ko-KR" altLang="en-US" sz="4000" b="1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59730" y="188640"/>
            <a:ext cx="45047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다니엘의</a:t>
            </a:r>
            <a:r>
              <a:rPr lang="ko-KR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 세 친구들의 금 신상 숭배 거부</a:t>
            </a:r>
            <a:r>
              <a:rPr lang="en-US" altLang="ko-K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(3:1-30)</a:t>
            </a:r>
            <a:r>
              <a:rPr lang="ko-KR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endParaRPr lang="en-US" altLang="ko-K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강M" pitchFamily="18" charset="-127"/>
              <a:ea typeface="HY강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9374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000" b="1" dirty="0" smtClean="0">
                <a:solidFill>
                  <a:schemeClr val="bg1"/>
                </a:solidFill>
              </a:rPr>
              <a:t>3)</a:t>
            </a:r>
            <a:r>
              <a:rPr lang="ko-KR" altLang="en-US" sz="4000" b="1" dirty="0" err="1" smtClean="0">
                <a:solidFill>
                  <a:schemeClr val="bg1"/>
                </a:solidFill>
              </a:rPr>
              <a:t>법률사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: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재판 업무를 관리하는 자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x</a:t>
            </a:r>
            <a:endParaRPr lang="en-US" altLang="ko-KR" sz="4000" b="1" dirty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‘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우두머리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’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라는 뜻으로 군사 업무를 담당한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‘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국방의 최고 책임자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’</a:t>
            </a:r>
          </a:p>
          <a:p>
            <a:endParaRPr lang="en-US" altLang="ko-KR" sz="3600" b="1" dirty="0" smtClean="0">
              <a:solidFill>
                <a:schemeClr val="bg1"/>
              </a:solidFill>
            </a:endParaRPr>
          </a:p>
          <a:p>
            <a:endParaRPr lang="en-US" altLang="ko-KR" sz="3600" b="1" dirty="0">
              <a:solidFill>
                <a:schemeClr val="bg1"/>
              </a:solidFill>
            </a:endParaRPr>
          </a:p>
          <a:p>
            <a:r>
              <a:rPr lang="en-US" altLang="ko-KR" sz="4000" b="1" dirty="0">
                <a:solidFill>
                  <a:schemeClr val="bg1"/>
                </a:solidFill>
              </a:rPr>
              <a:t>4)</a:t>
            </a:r>
            <a:r>
              <a:rPr lang="ko-KR" altLang="en-US" sz="4000" b="1" dirty="0">
                <a:solidFill>
                  <a:schemeClr val="bg1"/>
                </a:solidFill>
              </a:rPr>
              <a:t>각 도의 모든 관원</a:t>
            </a:r>
            <a:endParaRPr lang="en-US" altLang="ko-KR" sz="4000" b="1" dirty="0">
              <a:solidFill>
                <a:schemeClr val="bg1"/>
              </a:solidFill>
            </a:endParaRPr>
          </a:p>
          <a:p>
            <a:r>
              <a:rPr lang="en-US" altLang="ko-KR" sz="4000" b="1" dirty="0">
                <a:solidFill>
                  <a:schemeClr val="bg1"/>
                </a:solidFill>
              </a:rPr>
              <a:t>:</a:t>
            </a:r>
            <a:r>
              <a:rPr lang="ko-KR" altLang="en-US" sz="4000" b="1" dirty="0">
                <a:solidFill>
                  <a:schemeClr val="bg1"/>
                </a:solidFill>
              </a:rPr>
              <a:t>각 도성에서 국가의 업무를 담당하는 일반적인 행정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관료</a:t>
            </a:r>
            <a:endParaRPr lang="en-US" altLang="ko-KR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88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600" b="1" dirty="0" smtClean="0">
                <a:solidFill>
                  <a:schemeClr val="bg1"/>
                </a:solidFill>
              </a:rPr>
              <a:t>2)</a:t>
            </a:r>
            <a:r>
              <a:rPr lang="ko-KR" altLang="en-US" sz="3600" b="1" dirty="0" smtClean="0">
                <a:solidFill>
                  <a:schemeClr val="bg1"/>
                </a:solidFill>
              </a:rPr>
              <a:t>세 유대인들의 신상 숭배 거부</a:t>
            </a:r>
            <a:r>
              <a:rPr lang="en-US" altLang="ko-KR" sz="3600" b="1" dirty="0" smtClean="0">
                <a:solidFill>
                  <a:schemeClr val="bg1"/>
                </a:solidFill>
              </a:rPr>
              <a:t>(3:3-29)</a:t>
            </a:r>
          </a:p>
          <a:p>
            <a:endParaRPr lang="en-US" altLang="ko-KR" sz="3600" b="1" dirty="0" smtClean="0">
              <a:solidFill>
                <a:schemeClr val="bg1"/>
              </a:solidFill>
            </a:endParaRPr>
          </a:p>
          <a:p>
            <a:endParaRPr lang="en-US" altLang="ko-KR" sz="3600" b="1" dirty="0">
              <a:solidFill>
                <a:schemeClr val="bg1"/>
              </a:solidFill>
            </a:endParaRPr>
          </a:p>
          <a:p>
            <a:r>
              <a:rPr lang="en-US" altLang="ko-KR" sz="3600" b="1" dirty="0" smtClean="0">
                <a:solidFill>
                  <a:schemeClr val="bg1"/>
                </a:solidFill>
              </a:rPr>
              <a:t>(1)</a:t>
            </a:r>
            <a:r>
              <a:rPr lang="ko-KR" altLang="en-US" sz="3600" b="1" dirty="0" smtClean="0">
                <a:solidFill>
                  <a:schemeClr val="bg1"/>
                </a:solidFill>
              </a:rPr>
              <a:t>제</a:t>
            </a:r>
            <a:r>
              <a:rPr lang="en-US" altLang="ko-KR" sz="3600" b="1" dirty="0" smtClean="0">
                <a:solidFill>
                  <a:schemeClr val="bg1"/>
                </a:solidFill>
              </a:rPr>
              <a:t>1</a:t>
            </a:r>
            <a:r>
              <a:rPr lang="ko-KR" altLang="en-US" sz="3600" b="1" dirty="0" smtClean="0">
                <a:solidFill>
                  <a:schemeClr val="bg1"/>
                </a:solidFill>
              </a:rPr>
              <a:t>장면</a:t>
            </a:r>
            <a:r>
              <a:rPr lang="en-US" altLang="ko-KR" sz="3600" b="1" dirty="0" smtClean="0">
                <a:solidFill>
                  <a:schemeClr val="bg1"/>
                </a:solidFill>
              </a:rPr>
              <a:t>: </a:t>
            </a:r>
            <a:r>
              <a:rPr lang="ko-KR" altLang="en-US" sz="3600" b="1" dirty="0" smtClean="0">
                <a:solidFill>
                  <a:schemeClr val="bg1"/>
                </a:solidFill>
              </a:rPr>
              <a:t>낙성식 거행과 숭배 거부자</a:t>
            </a:r>
            <a:endParaRPr lang="en-US" altLang="ko-KR" sz="3600" b="1" dirty="0" smtClean="0">
              <a:solidFill>
                <a:schemeClr val="bg1"/>
              </a:solidFill>
            </a:endParaRPr>
          </a:p>
          <a:p>
            <a:r>
              <a:rPr lang="en-US" altLang="ko-KR" sz="3600" b="1" dirty="0">
                <a:solidFill>
                  <a:schemeClr val="bg1"/>
                </a:solidFill>
              </a:rPr>
              <a:t> </a:t>
            </a:r>
            <a:r>
              <a:rPr lang="en-US" altLang="ko-KR" sz="3600" b="1" dirty="0" smtClean="0">
                <a:solidFill>
                  <a:schemeClr val="bg1"/>
                </a:solidFill>
              </a:rPr>
              <a:t>  </a:t>
            </a:r>
            <a:r>
              <a:rPr lang="ko-KR" altLang="en-US" sz="3600" b="1" dirty="0" smtClean="0">
                <a:solidFill>
                  <a:schemeClr val="bg1"/>
                </a:solidFill>
              </a:rPr>
              <a:t>들의 고발</a:t>
            </a:r>
            <a:r>
              <a:rPr lang="en-US" altLang="ko-KR" sz="3600" b="1" dirty="0" smtClean="0">
                <a:solidFill>
                  <a:schemeClr val="bg1"/>
                </a:solidFill>
              </a:rPr>
              <a:t>(3-12</a:t>
            </a:r>
            <a:r>
              <a:rPr lang="ko-KR" altLang="en-US" sz="3600" b="1" dirty="0" smtClean="0">
                <a:solidFill>
                  <a:schemeClr val="bg1"/>
                </a:solidFill>
              </a:rPr>
              <a:t>절</a:t>
            </a:r>
            <a:r>
              <a:rPr lang="en-US" altLang="ko-KR" sz="3600" b="1" dirty="0" smtClean="0">
                <a:solidFill>
                  <a:schemeClr val="bg1"/>
                </a:solidFill>
              </a:rPr>
              <a:t>)</a:t>
            </a:r>
          </a:p>
          <a:p>
            <a:endParaRPr lang="en-US" altLang="ko-KR" sz="3200" b="1" dirty="0" smtClean="0">
              <a:solidFill>
                <a:schemeClr val="bg1"/>
              </a:solidFill>
            </a:endParaRPr>
          </a:p>
          <a:p>
            <a:endParaRPr lang="ko-KR" altLang="en-US" sz="4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07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7794" y="659572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3200" b="1" dirty="0" smtClean="0">
              <a:solidFill>
                <a:schemeClr val="bg1"/>
              </a:solidFill>
            </a:endParaRPr>
          </a:p>
          <a:p>
            <a:r>
              <a:rPr lang="en-US" altLang="ko-KR" sz="3200" b="1" dirty="0" smtClean="0">
                <a:solidFill>
                  <a:schemeClr val="bg1"/>
                </a:solidFill>
              </a:rPr>
              <a:t>3,4</a:t>
            </a:r>
            <a:r>
              <a:rPr lang="ko-KR" altLang="en-US" sz="3200" b="1" dirty="0">
                <a:solidFill>
                  <a:schemeClr val="bg1"/>
                </a:solidFill>
              </a:rPr>
              <a:t>절</a:t>
            </a:r>
            <a:r>
              <a:rPr lang="en-US" altLang="ko-KR" sz="3200" b="1" dirty="0">
                <a:solidFill>
                  <a:schemeClr val="bg1"/>
                </a:solidFill>
              </a:rPr>
              <a:t>: </a:t>
            </a:r>
            <a:r>
              <a:rPr lang="ko-KR" altLang="en-US" sz="3200" b="1" dirty="0">
                <a:solidFill>
                  <a:schemeClr val="bg1"/>
                </a:solidFill>
              </a:rPr>
              <a:t>이에 총독과 수령과 행정관과 모사와 </a:t>
            </a:r>
            <a:endParaRPr lang="en-US" altLang="ko-KR" sz="3200" b="1" dirty="0">
              <a:solidFill>
                <a:schemeClr val="bg1"/>
              </a:solidFill>
            </a:endParaRPr>
          </a:p>
          <a:p>
            <a:r>
              <a:rPr lang="en-US" altLang="ko-KR" sz="3200" b="1" dirty="0">
                <a:solidFill>
                  <a:schemeClr val="bg1"/>
                </a:solidFill>
              </a:rPr>
              <a:t>          </a:t>
            </a:r>
            <a:r>
              <a:rPr lang="ko-KR" altLang="en-US" sz="3200" b="1" dirty="0">
                <a:solidFill>
                  <a:schemeClr val="bg1"/>
                </a:solidFill>
              </a:rPr>
              <a:t>재무관과 재판관과 </a:t>
            </a:r>
            <a:r>
              <a:rPr lang="ko-KR" altLang="en-US" sz="3200" b="1" dirty="0" err="1">
                <a:solidFill>
                  <a:schemeClr val="bg1"/>
                </a:solidFill>
              </a:rPr>
              <a:t>법률사와</a:t>
            </a:r>
            <a:r>
              <a:rPr lang="ko-KR" altLang="en-US" sz="3200" b="1" dirty="0">
                <a:solidFill>
                  <a:schemeClr val="bg1"/>
                </a:solidFill>
              </a:rPr>
              <a:t> 각 지방</a:t>
            </a:r>
            <a:endParaRPr lang="en-US" altLang="ko-KR" sz="3200" b="1" dirty="0">
              <a:solidFill>
                <a:schemeClr val="bg1"/>
              </a:solidFill>
            </a:endParaRPr>
          </a:p>
          <a:p>
            <a:r>
              <a:rPr lang="en-US" altLang="ko-KR" sz="3200" b="1" dirty="0">
                <a:solidFill>
                  <a:schemeClr val="bg1"/>
                </a:solidFill>
              </a:rPr>
              <a:t>          </a:t>
            </a:r>
            <a:r>
              <a:rPr lang="ko-KR" altLang="en-US" sz="3200" b="1" dirty="0">
                <a:solidFill>
                  <a:schemeClr val="bg1"/>
                </a:solidFill>
              </a:rPr>
              <a:t>모든 관원이 </a:t>
            </a:r>
            <a:r>
              <a:rPr lang="ko-KR" altLang="en-US" sz="3200" b="1" dirty="0" err="1">
                <a:solidFill>
                  <a:schemeClr val="bg1"/>
                </a:solidFill>
              </a:rPr>
              <a:t>느부갓네살</a:t>
            </a:r>
            <a:r>
              <a:rPr lang="ko-KR" altLang="en-US" sz="3200" b="1" dirty="0">
                <a:solidFill>
                  <a:schemeClr val="bg1"/>
                </a:solidFill>
              </a:rPr>
              <a:t> 왕이 세운 신</a:t>
            </a:r>
            <a:endParaRPr lang="en-US" altLang="ko-KR" sz="3200" b="1" dirty="0">
              <a:solidFill>
                <a:schemeClr val="bg1"/>
              </a:solidFill>
            </a:endParaRPr>
          </a:p>
          <a:p>
            <a:r>
              <a:rPr lang="en-US" altLang="ko-KR" sz="3200" b="1" dirty="0">
                <a:solidFill>
                  <a:schemeClr val="bg1"/>
                </a:solidFill>
              </a:rPr>
              <a:t>          </a:t>
            </a:r>
            <a:r>
              <a:rPr lang="ko-KR" altLang="en-US" sz="3200" b="1" dirty="0">
                <a:solidFill>
                  <a:schemeClr val="bg1"/>
                </a:solidFill>
              </a:rPr>
              <a:t>상의 낙성식에 참석하여 </a:t>
            </a:r>
            <a:r>
              <a:rPr lang="ko-KR" altLang="en-US" sz="3200" b="1" dirty="0" err="1">
                <a:solidFill>
                  <a:schemeClr val="bg1"/>
                </a:solidFill>
              </a:rPr>
              <a:t>느부갓네살</a:t>
            </a:r>
            <a:r>
              <a:rPr lang="ko-KR" altLang="en-US" sz="3200" b="1" dirty="0">
                <a:solidFill>
                  <a:schemeClr val="bg1"/>
                </a:solidFill>
              </a:rPr>
              <a:t> </a:t>
            </a:r>
            <a:endParaRPr lang="en-US" altLang="ko-KR" sz="3200" b="1" dirty="0">
              <a:solidFill>
                <a:schemeClr val="bg1"/>
              </a:solidFill>
            </a:endParaRPr>
          </a:p>
          <a:p>
            <a:r>
              <a:rPr lang="en-US" altLang="ko-KR" sz="3200" b="1" dirty="0">
                <a:solidFill>
                  <a:schemeClr val="bg1"/>
                </a:solidFill>
              </a:rPr>
              <a:t>          </a:t>
            </a:r>
            <a:r>
              <a:rPr lang="ko-KR" altLang="en-US" sz="3200" b="1" dirty="0">
                <a:solidFill>
                  <a:schemeClr val="bg1"/>
                </a:solidFill>
              </a:rPr>
              <a:t>왕이 세운 신상 앞에 서니라</a:t>
            </a:r>
            <a:r>
              <a:rPr lang="en-US" altLang="ko-KR" sz="3200" b="1" dirty="0">
                <a:solidFill>
                  <a:schemeClr val="bg1"/>
                </a:solidFill>
              </a:rPr>
              <a:t>. </a:t>
            </a:r>
            <a:r>
              <a:rPr lang="ko-KR" altLang="en-US" sz="3200" b="1" dirty="0" err="1">
                <a:solidFill>
                  <a:schemeClr val="bg1"/>
                </a:solidFill>
              </a:rPr>
              <a:t>선포하</a:t>
            </a:r>
            <a:endParaRPr lang="en-US" altLang="ko-KR" sz="3200" b="1" dirty="0">
              <a:solidFill>
                <a:schemeClr val="bg1"/>
              </a:solidFill>
            </a:endParaRPr>
          </a:p>
          <a:p>
            <a:r>
              <a:rPr lang="en-US" altLang="ko-KR" sz="3200" b="1" dirty="0">
                <a:solidFill>
                  <a:schemeClr val="bg1"/>
                </a:solidFill>
              </a:rPr>
              <a:t>          </a:t>
            </a:r>
            <a:r>
              <a:rPr lang="ko-KR" altLang="en-US" sz="3200" b="1" dirty="0">
                <a:solidFill>
                  <a:schemeClr val="bg1"/>
                </a:solidFill>
              </a:rPr>
              <a:t>는 자가 크게 외쳐 이르되 백성들과 </a:t>
            </a:r>
            <a:endParaRPr lang="en-US" altLang="ko-KR" sz="3200" b="1" dirty="0">
              <a:solidFill>
                <a:schemeClr val="bg1"/>
              </a:solidFill>
            </a:endParaRPr>
          </a:p>
          <a:p>
            <a:r>
              <a:rPr lang="en-US" altLang="ko-KR" sz="3200" b="1" dirty="0">
                <a:solidFill>
                  <a:schemeClr val="bg1"/>
                </a:solidFill>
              </a:rPr>
              <a:t>          </a:t>
            </a:r>
            <a:r>
              <a:rPr lang="ko-KR" altLang="en-US" sz="3200" b="1" dirty="0">
                <a:solidFill>
                  <a:schemeClr val="bg1"/>
                </a:solidFill>
              </a:rPr>
              <a:t>나라들과 각 언어로 말하는 자들아</a:t>
            </a:r>
            <a:endParaRPr lang="en-US" altLang="ko-KR" sz="3200" b="1" dirty="0">
              <a:solidFill>
                <a:schemeClr val="bg1"/>
              </a:solidFill>
            </a:endParaRPr>
          </a:p>
          <a:p>
            <a:r>
              <a:rPr lang="en-US" altLang="ko-KR" sz="3200" b="1" dirty="0">
                <a:solidFill>
                  <a:schemeClr val="bg1"/>
                </a:solidFill>
              </a:rPr>
              <a:t>          </a:t>
            </a:r>
            <a:r>
              <a:rPr lang="ko-KR" altLang="en-US" sz="3200" b="1" dirty="0">
                <a:solidFill>
                  <a:schemeClr val="bg1"/>
                </a:solidFill>
              </a:rPr>
              <a:t>왕이 너희 무리에게 </a:t>
            </a:r>
            <a:r>
              <a:rPr lang="ko-KR" altLang="en-US" sz="3200" b="1" dirty="0" err="1">
                <a:solidFill>
                  <a:schemeClr val="bg1"/>
                </a:solidFill>
              </a:rPr>
              <a:t>명하시나니</a:t>
            </a:r>
            <a:endParaRPr lang="en-US" altLang="ko-KR" sz="3200" b="1" dirty="0">
              <a:solidFill>
                <a:schemeClr val="bg1"/>
              </a:solidFill>
            </a:endParaRPr>
          </a:p>
          <a:p>
            <a:endParaRPr lang="ko-KR" altLang="en-US" sz="2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07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000" b="1" dirty="0" smtClean="0">
                <a:solidFill>
                  <a:schemeClr val="bg1"/>
                </a:solidFill>
              </a:rPr>
              <a:t>-3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절은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2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절과 동일하게 왕의 명령에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ko-KR" altLang="en-US" sz="4000" b="1" dirty="0" smtClean="0">
                <a:solidFill>
                  <a:schemeClr val="bg1"/>
                </a:solidFill>
              </a:rPr>
              <a:t>불순종한 관료가 한 사람도 없다는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ko-KR" altLang="en-US" sz="4000" b="1" dirty="0" smtClean="0">
                <a:solidFill>
                  <a:schemeClr val="bg1"/>
                </a:solidFill>
              </a:rPr>
              <a:t>사실을 강조하기 위해 관료들의 명칭을 다시 한 번 반복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.</a:t>
            </a:r>
          </a:p>
          <a:p>
            <a:endParaRPr lang="en-US" altLang="ko-KR" sz="4000" b="1" dirty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-4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절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, ’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자국의 백성들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’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뿐만 아니라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>
                <a:solidFill>
                  <a:schemeClr val="bg1"/>
                </a:solidFill>
              </a:rPr>
              <a:t>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      ‘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나라들과 각 방언하는 자들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’</a:t>
            </a:r>
          </a:p>
          <a:p>
            <a:r>
              <a:rPr lang="en-US" altLang="ko-KR" sz="4000" b="1" dirty="0">
                <a:solidFill>
                  <a:schemeClr val="bg1"/>
                </a:solidFill>
              </a:rPr>
              <a:t>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     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나라들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=</a:t>
            </a:r>
            <a:r>
              <a:rPr lang="ko-KR" altLang="en-US" sz="4000" b="1" dirty="0" err="1" smtClean="0">
                <a:solidFill>
                  <a:schemeClr val="bg1"/>
                </a:solidFill>
              </a:rPr>
              <a:t>바벨론의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 속국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>
                <a:solidFill>
                  <a:schemeClr val="bg1"/>
                </a:solidFill>
              </a:rPr>
              <a:t>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     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각 </a:t>
            </a:r>
            <a:r>
              <a:rPr lang="ko-KR" altLang="en-US" sz="4000" b="1" dirty="0" err="1" smtClean="0">
                <a:solidFill>
                  <a:schemeClr val="bg1"/>
                </a:solidFill>
              </a:rPr>
              <a:t>방언하는자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=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다른 언어사용</a:t>
            </a:r>
            <a:endParaRPr lang="en-US" altLang="ko-KR" sz="4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07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000" b="1" dirty="0" smtClean="0">
                <a:solidFill>
                  <a:schemeClr val="bg1"/>
                </a:solidFill>
              </a:rPr>
              <a:t>5,6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절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: 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너희는 나팔과 피리와 수금과 </a:t>
            </a:r>
            <a:r>
              <a:rPr lang="ko-KR" altLang="en-US" sz="3200" b="1" dirty="0" err="1" smtClean="0">
                <a:solidFill>
                  <a:schemeClr val="bg1"/>
                </a:solidFill>
              </a:rPr>
              <a:t>삼현금</a:t>
            </a:r>
            <a:endParaRPr lang="en-US" altLang="ko-KR" sz="3200" b="1" dirty="0" smtClean="0">
              <a:solidFill>
                <a:schemeClr val="bg1"/>
              </a:solidFill>
            </a:endParaRPr>
          </a:p>
          <a:p>
            <a:r>
              <a:rPr lang="en-US" altLang="ko-KR" sz="3200" b="1" dirty="0">
                <a:solidFill>
                  <a:schemeClr val="bg1"/>
                </a:solidFill>
              </a:rPr>
              <a:t> </a:t>
            </a:r>
            <a:r>
              <a:rPr lang="en-US" altLang="ko-KR" sz="3200" b="1" dirty="0" smtClean="0">
                <a:solidFill>
                  <a:schemeClr val="bg1"/>
                </a:solidFill>
              </a:rPr>
              <a:t>          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과 </a:t>
            </a:r>
            <a:r>
              <a:rPr lang="ko-KR" altLang="en-US" sz="3200" b="1" dirty="0" err="1" smtClean="0">
                <a:solidFill>
                  <a:schemeClr val="bg1"/>
                </a:solidFill>
              </a:rPr>
              <a:t>양금과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 생황과 및 모든 악기 소리</a:t>
            </a:r>
            <a:endParaRPr lang="en-US" altLang="ko-KR" sz="3200" b="1" dirty="0" smtClean="0">
              <a:solidFill>
                <a:schemeClr val="bg1"/>
              </a:solidFill>
            </a:endParaRPr>
          </a:p>
          <a:p>
            <a:r>
              <a:rPr lang="en-US" altLang="ko-KR" sz="3200" b="1" dirty="0">
                <a:solidFill>
                  <a:schemeClr val="bg1"/>
                </a:solidFill>
              </a:rPr>
              <a:t> </a:t>
            </a:r>
            <a:r>
              <a:rPr lang="en-US" altLang="ko-KR" sz="3200" b="1" dirty="0" smtClean="0">
                <a:solidFill>
                  <a:schemeClr val="bg1"/>
                </a:solidFill>
              </a:rPr>
              <a:t>          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를 들을 때에 엎드리어 </a:t>
            </a:r>
            <a:r>
              <a:rPr lang="ko-KR" altLang="en-US" sz="3200" b="1" dirty="0" err="1" smtClean="0">
                <a:solidFill>
                  <a:schemeClr val="bg1"/>
                </a:solidFill>
              </a:rPr>
              <a:t>느부갓네살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 </a:t>
            </a:r>
            <a:endParaRPr lang="en-US" altLang="ko-KR" sz="3200" b="1" dirty="0" smtClean="0">
              <a:solidFill>
                <a:schemeClr val="bg1"/>
              </a:solidFill>
            </a:endParaRPr>
          </a:p>
          <a:p>
            <a:r>
              <a:rPr lang="en-US" altLang="ko-KR" sz="3200" b="1" dirty="0">
                <a:solidFill>
                  <a:schemeClr val="bg1"/>
                </a:solidFill>
              </a:rPr>
              <a:t> </a:t>
            </a:r>
            <a:r>
              <a:rPr lang="en-US" altLang="ko-KR" sz="3200" b="1" dirty="0" smtClean="0">
                <a:solidFill>
                  <a:schemeClr val="bg1"/>
                </a:solidFill>
              </a:rPr>
              <a:t>          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왕이 세운 금 신상에게 절하라</a:t>
            </a:r>
            <a:r>
              <a:rPr lang="en-US" altLang="ko-KR" sz="3200" b="1" dirty="0" smtClean="0">
                <a:solidFill>
                  <a:schemeClr val="bg1"/>
                </a:solidFill>
              </a:rPr>
              <a:t>.</a:t>
            </a:r>
            <a:endParaRPr lang="ko-KR" altLang="en-US" sz="4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07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4000" b="1" dirty="0" smtClean="0">
                <a:solidFill>
                  <a:schemeClr val="bg1"/>
                </a:solidFill>
              </a:rPr>
              <a:t>반포하는 자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1)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낙성식 진행과정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ko-KR" altLang="en-US" sz="4000" b="1" dirty="0" smtClean="0">
                <a:solidFill>
                  <a:schemeClr val="bg1"/>
                </a:solidFill>
              </a:rPr>
              <a:t>나팔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,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피리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,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수금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, </a:t>
            </a:r>
            <a:r>
              <a:rPr lang="ko-KR" altLang="en-US" sz="4000" b="1" dirty="0" err="1" smtClean="0">
                <a:solidFill>
                  <a:schemeClr val="bg1"/>
                </a:solidFill>
              </a:rPr>
              <a:t>삼현금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, </a:t>
            </a:r>
            <a:r>
              <a:rPr lang="ko-KR" altLang="en-US" sz="4000" b="1" dirty="0" err="1" smtClean="0">
                <a:solidFill>
                  <a:schemeClr val="bg1"/>
                </a:solidFill>
              </a:rPr>
              <a:t>양금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,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생황 및 모든 악기 소리에 맞춤</a:t>
            </a:r>
            <a:endParaRPr lang="en-US" altLang="ko-KR" sz="4000" b="1" dirty="0">
              <a:solidFill>
                <a:schemeClr val="bg1"/>
              </a:solidFill>
            </a:endParaRPr>
          </a:p>
          <a:p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=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풍자적 의도</a:t>
            </a:r>
            <a:endParaRPr lang="en-US" altLang="ko-KR" sz="4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65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000" dirty="0" smtClean="0">
                <a:solidFill>
                  <a:schemeClr val="bg1"/>
                </a:solidFill>
              </a:rPr>
              <a:t>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-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개명된 이름만 등장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>
                <a:solidFill>
                  <a:schemeClr val="bg1"/>
                </a:solidFill>
              </a:rPr>
              <a:t>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 :</a:t>
            </a:r>
            <a:r>
              <a:rPr lang="ko-KR" altLang="en-US" sz="4000" b="1" dirty="0" err="1" smtClean="0">
                <a:solidFill>
                  <a:schemeClr val="bg1"/>
                </a:solidFill>
              </a:rPr>
              <a:t>사드락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(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하나냐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), </a:t>
            </a:r>
            <a:r>
              <a:rPr lang="ko-KR" altLang="en-US" sz="4000" b="1" dirty="0" err="1" smtClean="0">
                <a:solidFill>
                  <a:schemeClr val="bg1"/>
                </a:solidFill>
              </a:rPr>
              <a:t>메삭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(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미사엘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altLang="ko-KR" sz="4000" b="1" dirty="0">
                <a:solidFill>
                  <a:schemeClr val="bg1"/>
                </a:solidFill>
              </a:rPr>
              <a:t>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  </a:t>
            </a:r>
            <a:r>
              <a:rPr lang="ko-KR" altLang="en-US" sz="4000" b="1" dirty="0" err="1" smtClean="0">
                <a:solidFill>
                  <a:schemeClr val="bg1"/>
                </a:solidFill>
              </a:rPr>
              <a:t>아벳느고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(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아사랴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)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>
                <a:solidFill>
                  <a:schemeClr val="bg1"/>
                </a:solidFill>
              </a:rPr>
              <a:t> 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>
                <a:solidFill>
                  <a:schemeClr val="bg1"/>
                </a:solidFill>
              </a:rPr>
              <a:t>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 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＜신학적 핵심주제</a:t>
            </a:r>
            <a:r>
              <a:rPr lang="ko-KR" altLang="en-US" sz="4000" b="1" dirty="0">
                <a:solidFill>
                  <a:schemeClr val="bg1"/>
                </a:solidFill>
              </a:rPr>
              <a:t>＞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>
                <a:solidFill>
                  <a:schemeClr val="bg1"/>
                </a:solidFill>
              </a:rPr>
              <a:t>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-’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하나님은 신앙의 정절을 지키기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>
                <a:solidFill>
                  <a:schemeClr val="bg1"/>
                </a:solidFill>
              </a:rPr>
              <a:t>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 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위해 세상 권력과 타협하지 않는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>
                <a:solidFill>
                  <a:schemeClr val="bg1"/>
                </a:solidFill>
              </a:rPr>
              <a:t>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 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자들을 어떤 위기 속에서도 지켜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>
                <a:solidFill>
                  <a:schemeClr val="bg1"/>
                </a:solidFill>
              </a:rPr>
              <a:t>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 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주시고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,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그들을 보호해 주신다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.’</a:t>
            </a:r>
            <a:endParaRPr lang="ko-KR" altLang="en-US" sz="4000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59664" y="188640"/>
            <a:ext cx="45048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다니엘의</a:t>
            </a:r>
            <a:r>
              <a:rPr lang="ko-KR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 세 친구들의 금 신상 숭배 거부</a:t>
            </a:r>
            <a:r>
              <a:rPr lang="en-US" altLang="ko-K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(3:1-30)</a:t>
            </a:r>
            <a:r>
              <a:rPr lang="ko-KR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endParaRPr lang="en-US" altLang="ko-K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강M" pitchFamily="18" charset="-127"/>
              <a:ea typeface="HY강M" pitchFamily="18" charset="-127"/>
            </a:endParaRPr>
          </a:p>
          <a:p>
            <a:pPr algn="r"/>
            <a:endParaRPr lang="en-US" altLang="ko-KR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강M" pitchFamily="18" charset="-127"/>
              <a:ea typeface="HY강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8144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000" b="1" dirty="0" smtClean="0">
                <a:solidFill>
                  <a:schemeClr val="bg1"/>
                </a:solidFill>
              </a:rPr>
              <a:t>2)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선포메시지의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위협과 협박 함축</a:t>
            </a:r>
            <a:endParaRPr lang="en-US" altLang="ko-KR" sz="4000" b="1" dirty="0">
              <a:solidFill>
                <a:schemeClr val="bg1"/>
              </a:solidFill>
            </a:endParaRPr>
          </a:p>
          <a:p>
            <a:r>
              <a:rPr lang="ko-KR" altLang="en-US" sz="4000" b="1" dirty="0" smtClean="0">
                <a:solidFill>
                  <a:schemeClr val="bg1"/>
                </a:solidFill>
              </a:rPr>
              <a:t>자발적인 참석이 아니라 강제적인 왕의 명령에 의해 어쩔 수 없이 참석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=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공포분위기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, </a:t>
            </a:r>
            <a:r>
              <a:rPr lang="ko-KR" altLang="en-US" sz="4000" b="1" dirty="0" err="1" smtClean="0">
                <a:solidFill>
                  <a:schemeClr val="bg1"/>
                </a:solidFill>
              </a:rPr>
              <a:t>풀무불</a:t>
            </a:r>
            <a:endParaRPr lang="en-US" altLang="ko-KR" sz="4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65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000" b="1" dirty="0" smtClean="0">
                <a:solidFill>
                  <a:schemeClr val="bg1"/>
                </a:solidFill>
              </a:rPr>
              <a:t>7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절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: 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모든 백성과 나라들과 각 언어를 </a:t>
            </a:r>
            <a:r>
              <a:rPr lang="ko-KR" altLang="en-US" sz="3200" b="1" dirty="0" err="1" smtClean="0">
                <a:solidFill>
                  <a:schemeClr val="bg1"/>
                </a:solidFill>
              </a:rPr>
              <a:t>말하</a:t>
            </a:r>
            <a:endParaRPr lang="en-US" altLang="ko-KR" sz="3200" b="1" dirty="0" smtClean="0">
              <a:solidFill>
                <a:schemeClr val="bg1"/>
              </a:solidFill>
            </a:endParaRPr>
          </a:p>
          <a:p>
            <a:r>
              <a:rPr lang="en-US" altLang="ko-KR" sz="3200" b="1" dirty="0">
                <a:solidFill>
                  <a:schemeClr val="bg1"/>
                </a:solidFill>
              </a:rPr>
              <a:t> </a:t>
            </a:r>
            <a:r>
              <a:rPr lang="en-US" altLang="ko-KR" sz="3200" b="1" dirty="0" smtClean="0">
                <a:solidFill>
                  <a:schemeClr val="bg1"/>
                </a:solidFill>
              </a:rPr>
              <a:t>       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는 자들이 나팔과 피리와 수금과 삼현</a:t>
            </a:r>
            <a:endParaRPr lang="en-US" altLang="ko-KR" sz="3200" b="1" dirty="0" smtClean="0">
              <a:solidFill>
                <a:schemeClr val="bg1"/>
              </a:solidFill>
            </a:endParaRPr>
          </a:p>
          <a:p>
            <a:r>
              <a:rPr lang="en-US" altLang="ko-KR" sz="3200" b="1" dirty="0">
                <a:solidFill>
                  <a:schemeClr val="bg1"/>
                </a:solidFill>
              </a:rPr>
              <a:t> </a:t>
            </a:r>
            <a:r>
              <a:rPr lang="en-US" altLang="ko-KR" sz="3200" b="1" dirty="0" smtClean="0">
                <a:solidFill>
                  <a:schemeClr val="bg1"/>
                </a:solidFill>
              </a:rPr>
              <a:t>       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금과 </a:t>
            </a:r>
            <a:r>
              <a:rPr lang="ko-KR" altLang="en-US" sz="3200" b="1" dirty="0" err="1" smtClean="0">
                <a:solidFill>
                  <a:schemeClr val="bg1"/>
                </a:solidFill>
              </a:rPr>
              <a:t>양금과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 및 모든 악기 소리를 듣자 </a:t>
            </a:r>
            <a:endParaRPr lang="en-US" altLang="ko-KR" sz="3200" b="1" dirty="0" smtClean="0">
              <a:solidFill>
                <a:schemeClr val="bg1"/>
              </a:solidFill>
            </a:endParaRPr>
          </a:p>
          <a:p>
            <a:r>
              <a:rPr lang="en-US" altLang="ko-KR" sz="3200" b="1" dirty="0">
                <a:solidFill>
                  <a:schemeClr val="bg1"/>
                </a:solidFill>
              </a:rPr>
              <a:t> </a:t>
            </a:r>
            <a:r>
              <a:rPr lang="en-US" altLang="ko-KR" sz="3200" b="1" dirty="0" smtClean="0">
                <a:solidFill>
                  <a:schemeClr val="bg1"/>
                </a:solidFill>
              </a:rPr>
              <a:t>       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곧 </a:t>
            </a:r>
            <a:r>
              <a:rPr lang="ko-KR" altLang="en-US" sz="3200" b="1" dirty="0" err="1" smtClean="0">
                <a:solidFill>
                  <a:schemeClr val="bg1"/>
                </a:solidFill>
              </a:rPr>
              <a:t>느부갓네살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 왕이 세운 금 신상에 </a:t>
            </a:r>
            <a:r>
              <a:rPr lang="ko-KR" altLang="en-US" sz="3200" b="1" dirty="0" err="1" smtClean="0">
                <a:solidFill>
                  <a:schemeClr val="bg1"/>
                </a:solidFill>
              </a:rPr>
              <a:t>엎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 </a:t>
            </a:r>
            <a:endParaRPr lang="en-US" altLang="ko-KR" sz="3200" b="1" dirty="0" smtClean="0">
              <a:solidFill>
                <a:schemeClr val="bg1"/>
              </a:solidFill>
            </a:endParaRPr>
          </a:p>
          <a:p>
            <a:r>
              <a:rPr lang="en-US" altLang="ko-KR" sz="3200" b="1" dirty="0">
                <a:solidFill>
                  <a:schemeClr val="bg1"/>
                </a:solidFill>
              </a:rPr>
              <a:t> </a:t>
            </a:r>
            <a:r>
              <a:rPr lang="en-US" altLang="ko-KR" sz="3200" b="1" dirty="0" smtClean="0">
                <a:solidFill>
                  <a:schemeClr val="bg1"/>
                </a:solidFill>
              </a:rPr>
              <a:t>       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드려 절하니라</a:t>
            </a:r>
            <a:r>
              <a:rPr lang="en-US" altLang="ko-KR" sz="3200" b="1" dirty="0" smtClean="0">
                <a:solidFill>
                  <a:schemeClr val="bg1"/>
                </a:solidFill>
              </a:rPr>
              <a:t>.</a:t>
            </a:r>
            <a:endParaRPr lang="ko-KR" altLang="en-US" sz="4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65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000" b="1" dirty="0" smtClean="0">
                <a:solidFill>
                  <a:schemeClr val="bg1"/>
                </a:solidFill>
              </a:rPr>
              <a:t>-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반포하는 자의 위협적인 선포로 인해 왕의 명령에 복종할 수 밖에 없었다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.</a:t>
            </a:r>
          </a:p>
          <a:p>
            <a:endParaRPr lang="en-US" altLang="ko-KR" sz="4000" b="1" dirty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-’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모든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’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이라는 단어는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‘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모든 백성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’</a:t>
            </a: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=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자신의 통치권력을 공고히 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>
                <a:solidFill>
                  <a:schemeClr val="bg1"/>
                </a:solidFill>
              </a:rPr>
              <a:t>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하기 위한 목적</a:t>
            </a:r>
            <a:endParaRPr lang="ko-KR" altLang="en-US" sz="4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65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000" b="1" dirty="0" smtClean="0">
                <a:solidFill>
                  <a:schemeClr val="bg1"/>
                </a:solidFill>
              </a:rPr>
              <a:t>8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절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: 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그때에 어떤 </a:t>
            </a:r>
            <a:r>
              <a:rPr lang="ko-KR" altLang="en-US" sz="3200" b="1" dirty="0" err="1" smtClean="0">
                <a:solidFill>
                  <a:schemeClr val="bg1"/>
                </a:solidFill>
              </a:rPr>
              <a:t>갈대아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 사람들이 나아와</a:t>
            </a:r>
            <a:endParaRPr lang="en-US" altLang="ko-KR" sz="3200" b="1" dirty="0" smtClean="0">
              <a:solidFill>
                <a:schemeClr val="bg1"/>
              </a:solidFill>
            </a:endParaRPr>
          </a:p>
          <a:p>
            <a:r>
              <a:rPr lang="en-US" altLang="ko-KR" sz="3200" b="1" dirty="0">
                <a:solidFill>
                  <a:schemeClr val="bg1"/>
                </a:solidFill>
              </a:rPr>
              <a:t> </a:t>
            </a:r>
            <a:r>
              <a:rPr lang="en-US" altLang="ko-KR" sz="3200" b="1" dirty="0" smtClean="0">
                <a:solidFill>
                  <a:schemeClr val="bg1"/>
                </a:solidFill>
              </a:rPr>
              <a:t>       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유다 사람들을 </a:t>
            </a:r>
            <a:r>
              <a:rPr lang="ko-KR" altLang="en-US" sz="3200" b="1" dirty="0" err="1" smtClean="0">
                <a:solidFill>
                  <a:schemeClr val="bg1"/>
                </a:solidFill>
              </a:rPr>
              <a:t>참소하니라</a:t>
            </a:r>
            <a:endParaRPr lang="ko-KR" altLang="en-US" sz="4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42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000" b="1" dirty="0" smtClean="0">
                <a:solidFill>
                  <a:schemeClr val="bg1"/>
                </a:solidFill>
              </a:rPr>
              <a:t>-’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참소하다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’ : ‘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그들이 조각을 먹었다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.’</a:t>
            </a:r>
          </a:p>
          <a:p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: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파벌 싸움의 관련된 정치적 용어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:’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사람들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’,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특별한 의미를 갖고 있음</a:t>
            </a:r>
            <a:endParaRPr lang="en-US" altLang="ko-KR" sz="4000" b="1" dirty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=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왕으로부터 낙성식에 참석한 사람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>
                <a:solidFill>
                  <a:schemeClr val="bg1"/>
                </a:solidFill>
              </a:rPr>
              <a:t>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들을 감시하라는 명령을 받음</a:t>
            </a:r>
            <a:endParaRPr lang="en-US" altLang="ko-KR" sz="4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42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000" b="1" dirty="0" smtClean="0">
                <a:solidFill>
                  <a:schemeClr val="bg1"/>
                </a:solidFill>
              </a:rPr>
              <a:t>9-12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절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: 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그들이 </a:t>
            </a:r>
            <a:r>
              <a:rPr lang="ko-KR" altLang="en-US" sz="3200" b="1" dirty="0" err="1" smtClean="0">
                <a:solidFill>
                  <a:schemeClr val="bg1"/>
                </a:solidFill>
              </a:rPr>
              <a:t>느부갓네살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 왕에게 이르되</a:t>
            </a:r>
            <a:endParaRPr lang="en-US" altLang="ko-KR" sz="3200" b="1" dirty="0" smtClean="0">
              <a:solidFill>
                <a:schemeClr val="bg1"/>
              </a:solidFill>
            </a:endParaRPr>
          </a:p>
          <a:p>
            <a:r>
              <a:rPr lang="en-US" altLang="ko-KR" sz="3200" b="1" dirty="0">
                <a:solidFill>
                  <a:schemeClr val="bg1"/>
                </a:solidFill>
              </a:rPr>
              <a:t> </a:t>
            </a:r>
            <a:r>
              <a:rPr lang="en-US" altLang="ko-KR" sz="3200" b="1" dirty="0" smtClean="0">
                <a:solidFill>
                  <a:schemeClr val="bg1"/>
                </a:solidFill>
              </a:rPr>
              <a:t>             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왕이여 만수무강 하옵소서 왕이여 왕이 명령을 내리사 모든 사람이 나팔과 피리와 수금과 </a:t>
            </a:r>
            <a:r>
              <a:rPr lang="ko-KR" altLang="en-US" sz="3200" b="1" dirty="0" err="1" smtClean="0">
                <a:solidFill>
                  <a:schemeClr val="bg1"/>
                </a:solidFill>
              </a:rPr>
              <a:t>삼현금과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 </a:t>
            </a:r>
            <a:r>
              <a:rPr lang="ko-KR" altLang="en-US" sz="3200" b="1" dirty="0" err="1" smtClean="0">
                <a:solidFill>
                  <a:schemeClr val="bg1"/>
                </a:solidFill>
              </a:rPr>
              <a:t>양금과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 생황과 및 모든 악기 소리를 듣거든 엎드려 금 신상에게 절할 것이라 누구든지 엎드려 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절하지 아니하는 자는 맹렬히 타는 </a:t>
            </a:r>
            <a:r>
              <a:rPr lang="ko-KR" altLang="en-US" sz="3200" b="1" dirty="0" err="1" smtClean="0">
                <a:solidFill>
                  <a:schemeClr val="bg1"/>
                </a:solidFill>
              </a:rPr>
              <a:t>풀무불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 가운데에 던져 넣음을 당하리라 하지 아니하셨나이까 이제 몇 유다 사람 </a:t>
            </a:r>
            <a:r>
              <a:rPr lang="ko-KR" altLang="en-US" sz="3200" b="1" dirty="0" err="1" smtClean="0">
                <a:solidFill>
                  <a:schemeClr val="bg1"/>
                </a:solidFill>
              </a:rPr>
              <a:t>사드락과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 </a:t>
            </a:r>
            <a:r>
              <a:rPr lang="ko-KR" altLang="en-US" sz="3200" b="1" dirty="0" err="1" smtClean="0">
                <a:solidFill>
                  <a:schemeClr val="bg1"/>
                </a:solidFill>
              </a:rPr>
              <a:t>메삭과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 </a:t>
            </a:r>
            <a:r>
              <a:rPr lang="ko-KR" altLang="en-US" sz="3200" b="1" dirty="0" err="1" smtClean="0">
                <a:solidFill>
                  <a:schemeClr val="bg1"/>
                </a:solidFill>
              </a:rPr>
              <a:t>마벳느고는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 왕이 세워 바벨론 지방을 다스리게 하신 자이거늘 왕이여 이 사람들이 왕을 높이지 아니하며 왕의 신을 섬기지 아니하나이다</a:t>
            </a:r>
            <a:r>
              <a:rPr lang="en-US" altLang="ko-KR" sz="3200" b="1" dirty="0" smtClean="0">
                <a:solidFill>
                  <a:schemeClr val="bg1"/>
                </a:solidFill>
              </a:rPr>
              <a:t>.</a:t>
            </a:r>
            <a:endParaRPr lang="ko-KR" altLang="en-US" sz="4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42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000" b="1" dirty="0" smtClean="0">
                <a:solidFill>
                  <a:schemeClr val="bg1"/>
                </a:solidFill>
              </a:rPr>
              <a:t>-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대상의 범위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: ‘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무릇 사람마다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’</a:t>
            </a:r>
            <a:endParaRPr lang="en-US" altLang="ko-KR" sz="4000" b="1" dirty="0">
              <a:solidFill>
                <a:schemeClr val="bg1"/>
              </a:solidFill>
            </a:endParaRPr>
          </a:p>
          <a:p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-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두 가지 명목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: </a:t>
            </a:r>
          </a:p>
          <a:p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1)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정치적 이유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2)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종교적 이유 </a:t>
            </a:r>
            <a:endParaRPr lang="ko-KR" altLang="en-US" sz="4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42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400" b="1" dirty="0" smtClean="0">
                <a:solidFill>
                  <a:schemeClr val="bg1"/>
                </a:solidFill>
              </a:rPr>
              <a:t>감사합니다</a:t>
            </a:r>
            <a:r>
              <a:rPr lang="en-US" altLang="ko-KR" sz="5400" b="1" dirty="0" smtClean="0">
                <a:solidFill>
                  <a:schemeClr val="bg1"/>
                </a:solidFill>
              </a:rPr>
              <a:t>.</a:t>
            </a:r>
            <a:endParaRPr lang="en-US" altLang="ko-KR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17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4000" b="1" dirty="0" smtClean="0">
                <a:solidFill>
                  <a:schemeClr val="bg1"/>
                </a:solidFill>
              </a:rPr>
              <a:t>사건의 발단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: ‘</a:t>
            </a:r>
            <a:r>
              <a:rPr lang="ko-KR" altLang="en-US" sz="4000" b="1" dirty="0" err="1" smtClean="0">
                <a:solidFill>
                  <a:schemeClr val="bg1"/>
                </a:solidFill>
              </a:rPr>
              <a:t>느부갓네살의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 조처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’</a:t>
            </a: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: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금 신상을 건립하고 국가 전 지방의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>
                <a:solidFill>
                  <a:schemeClr val="bg1"/>
                </a:solidFill>
              </a:rPr>
              <a:t>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공무원들이 낙성예식에 참석 명령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.</a:t>
            </a:r>
          </a:p>
          <a:p>
            <a:endParaRPr lang="en-US" altLang="ko-KR" sz="4000" b="1" dirty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: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이러한 조처는 갈등을 조장하는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>
                <a:solidFill>
                  <a:schemeClr val="bg1"/>
                </a:solidFill>
              </a:rPr>
              <a:t>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원인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.</a:t>
            </a:r>
            <a:endParaRPr lang="en-US" altLang="ko-KR" sz="40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59730" y="188640"/>
            <a:ext cx="45047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다니엘의</a:t>
            </a:r>
            <a:r>
              <a:rPr lang="ko-KR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 세 친구들의 금 신상 숭배 거부</a:t>
            </a:r>
            <a:r>
              <a:rPr lang="en-US" altLang="ko-K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(3:1-30)</a:t>
            </a:r>
            <a:r>
              <a:rPr lang="ko-KR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endParaRPr lang="en-US" altLang="ko-K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강M" pitchFamily="18" charset="-127"/>
              <a:ea typeface="HY강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4173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000" b="1" dirty="0" smtClean="0">
                <a:solidFill>
                  <a:schemeClr val="bg1"/>
                </a:solidFill>
              </a:rPr>
              <a:t>-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이러한 상황에 </a:t>
            </a:r>
            <a:r>
              <a:rPr lang="ko-KR" altLang="en-US" sz="4000" b="1" dirty="0" err="1" smtClean="0">
                <a:solidFill>
                  <a:schemeClr val="bg1"/>
                </a:solidFill>
              </a:rPr>
              <a:t>다니엘의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 세 친구들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>
                <a:solidFill>
                  <a:schemeClr val="bg1"/>
                </a:solidFill>
              </a:rPr>
              <a:t>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왕의 명령에 불복종→ 잔인한 형벌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endParaRPr lang="en-US" altLang="ko-KR" sz="4000" b="1" dirty="0">
              <a:solidFill>
                <a:schemeClr val="bg1"/>
              </a:solidFill>
            </a:endParaRPr>
          </a:p>
          <a:p>
            <a:r>
              <a:rPr lang="ko-KR" altLang="en-US" sz="4000" b="1" dirty="0" smtClean="0">
                <a:solidFill>
                  <a:srgbClr val="FF0000"/>
                </a:solidFill>
              </a:rPr>
              <a:t>→예기치 않은 하나님의 개입으로  </a:t>
            </a:r>
            <a:endParaRPr lang="en-US" altLang="ko-KR" sz="4000" b="1" dirty="0" smtClean="0">
              <a:solidFill>
                <a:srgbClr val="FF0000"/>
              </a:solidFill>
            </a:endParaRPr>
          </a:p>
          <a:p>
            <a:r>
              <a:rPr lang="ko-KR" altLang="en-US" sz="4000" b="1" dirty="0" smtClean="0">
                <a:solidFill>
                  <a:srgbClr val="FF0000"/>
                </a:solidFill>
              </a:rPr>
              <a:t>   기적적으로 살아나게 되었다</a:t>
            </a:r>
            <a:r>
              <a:rPr lang="en-US" altLang="ko-KR" sz="4000" b="1" dirty="0" smtClean="0">
                <a:solidFill>
                  <a:srgbClr val="FF0000"/>
                </a:solidFill>
              </a:rPr>
              <a:t>.</a:t>
            </a:r>
            <a:endParaRPr lang="en-US" altLang="ko-KR" sz="4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59730" y="188640"/>
            <a:ext cx="45047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다니엘의</a:t>
            </a:r>
            <a:r>
              <a:rPr lang="ko-KR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 세 친구들의 금 신상 숭배 거부</a:t>
            </a:r>
            <a:r>
              <a:rPr lang="en-US" altLang="ko-K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(3:1-30)</a:t>
            </a:r>
            <a:r>
              <a:rPr lang="ko-KR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endParaRPr lang="en-US" altLang="ko-K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강M" pitchFamily="18" charset="-127"/>
              <a:ea typeface="HY강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4173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000" b="1" dirty="0" smtClean="0"/>
              <a:t>＜</a:t>
            </a:r>
            <a:r>
              <a:rPr lang="ko-KR" altLang="en-US" sz="4000" b="1" dirty="0" smtClean="0"/>
              <a:t>다니엘서 </a:t>
            </a:r>
            <a:r>
              <a:rPr lang="en-US" altLang="ko-KR" sz="4000" b="1" dirty="0" smtClean="0"/>
              <a:t>3</a:t>
            </a:r>
            <a:r>
              <a:rPr lang="ko-KR" altLang="en-US" sz="4000" b="1" dirty="0" smtClean="0"/>
              <a:t>장의 일반적인 해석＞</a:t>
            </a:r>
            <a:endParaRPr lang="en-US" altLang="ko-KR" sz="4000" b="1" dirty="0" smtClean="0"/>
          </a:p>
          <a:p>
            <a:endParaRPr lang="en-US" altLang="ko-KR" sz="4000" b="1" dirty="0" smtClean="0"/>
          </a:p>
          <a:p>
            <a:r>
              <a:rPr lang="en-US" altLang="ko-KR" sz="4000" b="1" dirty="0" smtClean="0"/>
              <a:t>1.</a:t>
            </a:r>
            <a:r>
              <a:rPr lang="ko-KR" altLang="en-US" sz="4000" b="1" dirty="0" err="1" smtClean="0"/>
              <a:t>미드라쉬</a:t>
            </a:r>
            <a:r>
              <a:rPr lang="en-US" altLang="ko-KR" sz="4000" b="1" dirty="0" smtClean="0"/>
              <a:t>(Midrash)</a:t>
            </a:r>
          </a:p>
          <a:p>
            <a:endParaRPr lang="en-US" altLang="ko-KR" sz="4000" b="1" dirty="0"/>
          </a:p>
          <a:p>
            <a:r>
              <a:rPr lang="en-US" altLang="ko-KR" sz="4000" b="1" dirty="0" smtClean="0"/>
              <a:t>2.</a:t>
            </a:r>
            <a:r>
              <a:rPr lang="ko-KR" altLang="en-US" sz="4000" b="1" dirty="0" smtClean="0"/>
              <a:t>순교자 이야기</a:t>
            </a:r>
            <a:r>
              <a:rPr lang="en-US" altLang="ko-KR" sz="4000" b="1" dirty="0" smtClean="0"/>
              <a:t>(Martyr story)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59730" y="188640"/>
            <a:ext cx="45047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다니엘의</a:t>
            </a:r>
            <a:r>
              <a:rPr lang="ko-KR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 세 친구들의 금 신상 숭배 거부</a:t>
            </a:r>
            <a:r>
              <a:rPr lang="en-US" altLang="ko-K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(3:1-30)</a:t>
            </a:r>
            <a:r>
              <a:rPr lang="ko-KR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endParaRPr lang="en-US" altLang="ko-K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강M" pitchFamily="18" charset="-127"/>
              <a:ea typeface="HY강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6581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4000" b="1" dirty="0" smtClean="0"/>
              <a:t>순교자 이야기</a:t>
            </a:r>
            <a:r>
              <a:rPr lang="en-US" altLang="ko-KR" sz="4000" b="1" dirty="0" smtClean="0"/>
              <a:t>(Martyr story)</a:t>
            </a:r>
          </a:p>
          <a:p>
            <a:endParaRPr lang="en-US" altLang="ko-KR" sz="4000" b="1" dirty="0" smtClean="0"/>
          </a:p>
          <a:p>
            <a:r>
              <a:rPr lang="en-US" altLang="ko-KR" sz="4000" b="1" dirty="0" smtClean="0"/>
              <a:t>:</a:t>
            </a:r>
            <a:r>
              <a:rPr lang="ko-KR" altLang="en-US" sz="4000" b="1" dirty="0" err="1" smtClean="0"/>
              <a:t>토라의</a:t>
            </a:r>
            <a:r>
              <a:rPr lang="ko-KR" altLang="en-US" sz="4000" b="1" dirty="0" smtClean="0"/>
              <a:t> 규율들을 어기도록 협박하는 이방 통치자들의 능력을 비웃고</a:t>
            </a:r>
            <a:r>
              <a:rPr lang="en-US" altLang="ko-KR" sz="4000" b="1" dirty="0" smtClean="0"/>
              <a:t>,</a:t>
            </a:r>
          </a:p>
          <a:p>
            <a:r>
              <a:rPr lang="ko-KR" altLang="en-US" sz="4000" b="1" dirty="0" smtClean="0"/>
              <a:t>하나님의 살아계심을 증거 하려는 </a:t>
            </a:r>
            <a:r>
              <a:rPr lang="ko-KR" altLang="en-US" sz="4000" b="1" dirty="0" smtClean="0"/>
              <a:t>기본적인 주제가 들어있다</a:t>
            </a:r>
            <a:r>
              <a:rPr lang="en-US" altLang="ko-KR" sz="4000" b="1" dirty="0" smtClean="0"/>
              <a:t>.</a:t>
            </a:r>
            <a:endParaRPr lang="en-US" altLang="ko-KR" sz="40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805430" y="188640"/>
            <a:ext cx="61590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북 왕국 멸망의 사회적 원인들과 예언자 </a:t>
            </a:r>
            <a:r>
              <a:rPr lang="ko-KR" altLang="en-US" sz="1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아모스의</a:t>
            </a:r>
            <a:r>
              <a:rPr lang="ko-KR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 심판선포</a:t>
            </a:r>
            <a:r>
              <a:rPr lang="en-US" altLang="ko-K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(</a:t>
            </a:r>
            <a:r>
              <a:rPr lang="ko-KR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열왕기</a:t>
            </a:r>
            <a:r>
              <a:rPr lang="en-US" altLang="ko-K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6581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4000" b="1" dirty="0"/>
              <a:t>순교자 이야기</a:t>
            </a:r>
            <a:r>
              <a:rPr lang="en-US" altLang="ko-KR" sz="4000" b="1" dirty="0"/>
              <a:t>(Martyr story</a:t>
            </a:r>
            <a:r>
              <a:rPr lang="en-US" altLang="ko-KR" sz="4000" b="1" dirty="0" smtClean="0"/>
              <a:t>)</a:t>
            </a:r>
          </a:p>
          <a:p>
            <a:endParaRPr lang="en-US" altLang="ko-KR" sz="4000" b="1" dirty="0"/>
          </a:p>
          <a:p>
            <a:pPr marL="742950" indent="-742950">
              <a:buAutoNum type="arabicParenR"/>
            </a:pPr>
            <a:r>
              <a:rPr lang="ko-KR" altLang="en-US" sz="4000" b="1" dirty="0" smtClean="0"/>
              <a:t>목숨을 바쳐 신앙의 절개를 지킴</a:t>
            </a:r>
            <a:endParaRPr lang="en-US" altLang="ko-KR" sz="4000" b="1" dirty="0"/>
          </a:p>
          <a:p>
            <a:r>
              <a:rPr lang="en-US" altLang="ko-KR" sz="4000" b="1" dirty="0" smtClean="0"/>
              <a:t>(</a:t>
            </a:r>
            <a:r>
              <a:rPr lang="ko-KR" altLang="en-US" sz="4000" b="1" dirty="0" err="1" smtClean="0"/>
              <a:t>마카베오하</a:t>
            </a:r>
            <a:r>
              <a:rPr lang="ko-KR" altLang="en-US" sz="4000" b="1" dirty="0" smtClean="0"/>
              <a:t> </a:t>
            </a:r>
            <a:r>
              <a:rPr lang="en-US" altLang="ko-KR" sz="4000" b="1" dirty="0" smtClean="0"/>
              <a:t>6</a:t>
            </a:r>
            <a:r>
              <a:rPr lang="ko-KR" altLang="en-US" sz="4000" b="1" dirty="0" smtClean="0"/>
              <a:t>장</a:t>
            </a:r>
            <a:r>
              <a:rPr lang="en-US" altLang="ko-KR" sz="4000" b="1" dirty="0" smtClean="0"/>
              <a:t>, </a:t>
            </a:r>
            <a:r>
              <a:rPr lang="ko-KR" altLang="en-US" sz="4000" b="1" dirty="0" err="1" smtClean="0"/>
              <a:t>마카베오하</a:t>
            </a:r>
            <a:r>
              <a:rPr lang="ko-KR" altLang="en-US" sz="4000" b="1" dirty="0" smtClean="0"/>
              <a:t> </a:t>
            </a:r>
            <a:r>
              <a:rPr lang="en-US" altLang="ko-KR" sz="4000" b="1" dirty="0" smtClean="0"/>
              <a:t>7</a:t>
            </a:r>
            <a:r>
              <a:rPr lang="ko-KR" altLang="en-US" sz="4000" b="1" dirty="0" smtClean="0"/>
              <a:t>장</a:t>
            </a:r>
            <a:r>
              <a:rPr lang="en-US" altLang="ko-KR" sz="4000" b="1" dirty="0" smtClean="0"/>
              <a:t>)</a:t>
            </a:r>
          </a:p>
          <a:p>
            <a:endParaRPr lang="en-US" altLang="ko-KR" sz="4000" b="1" dirty="0"/>
          </a:p>
          <a:p>
            <a:r>
              <a:rPr lang="en-US" altLang="ko-KR" sz="4000" b="1" dirty="0" smtClean="0"/>
              <a:t>2) </a:t>
            </a:r>
            <a:r>
              <a:rPr lang="ko-KR" altLang="en-US" sz="4000" b="1" dirty="0" smtClean="0"/>
              <a:t>죽음을 각오하고 순교자가 살해</a:t>
            </a:r>
            <a:endParaRPr lang="en-US" altLang="ko-KR" sz="4000" b="1" dirty="0" smtClean="0"/>
          </a:p>
          <a:p>
            <a:r>
              <a:rPr lang="ko-KR" altLang="en-US" sz="4000" b="1" dirty="0" smtClean="0"/>
              <a:t>   </a:t>
            </a:r>
            <a:r>
              <a:rPr lang="ko-KR" altLang="en-US" sz="4000" b="1" dirty="0" err="1" smtClean="0"/>
              <a:t>를</a:t>
            </a:r>
            <a:r>
              <a:rPr lang="ko-KR" altLang="en-US" sz="4000" b="1" dirty="0" smtClean="0"/>
              <a:t> 당하는 직전에 기적적인 구원</a:t>
            </a:r>
            <a:endParaRPr lang="en-US" altLang="ko-KR" sz="4000" b="1" dirty="0" smtClean="0"/>
          </a:p>
          <a:p>
            <a:r>
              <a:rPr lang="en-US" altLang="ko-KR" sz="40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4000" b="1" dirty="0" smtClean="0">
                <a:solidFill>
                  <a:srgbClr val="FF0000"/>
                </a:solidFill>
              </a:rPr>
              <a:t>다니엘서 </a:t>
            </a:r>
            <a:r>
              <a:rPr lang="en-US" altLang="ko-KR" sz="4000" b="1" dirty="0" smtClean="0">
                <a:solidFill>
                  <a:srgbClr val="FF0000"/>
                </a:solidFill>
              </a:rPr>
              <a:t>3</a:t>
            </a:r>
            <a:r>
              <a:rPr lang="ko-KR" altLang="en-US" sz="4000" b="1" dirty="0" smtClean="0">
                <a:solidFill>
                  <a:srgbClr val="FF0000"/>
                </a:solidFill>
              </a:rPr>
              <a:t>장</a:t>
            </a:r>
            <a:r>
              <a:rPr lang="en-US" altLang="ko-KR" sz="4000" b="1" dirty="0" smtClean="0">
                <a:solidFill>
                  <a:srgbClr val="FF0000"/>
                </a:solidFill>
              </a:rPr>
              <a:t>)</a:t>
            </a:r>
            <a:endParaRPr lang="en-US" altLang="ko-KR" sz="4000" b="1" dirty="0">
              <a:solidFill>
                <a:srgbClr val="FF0000"/>
              </a:solidFill>
            </a:endParaRPr>
          </a:p>
          <a:p>
            <a:pPr marL="742950" indent="-742950">
              <a:buAutoNum type="arabicParenR"/>
            </a:pPr>
            <a:endParaRPr lang="en-US" altLang="ko-KR" sz="40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805430" y="188640"/>
            <a:ext cx="61590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북 왕국 멸망의 사회적 원인들과 예언자 </a:t>
            </a:r>
            <a:r>
              <a:rPr lang="ko-KR" altLang="en-US" sz="1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아모스의</a:t>
            </a:r>
            <a:r>
              <a:rPr lang="ko-KR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 심판선포</a:t>
            </a:r>
            <a:r>
              <a:rPr lang="en-US" altLang="ko-K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(</a:t>
            </a:r>
            <a:r>
              <a:rPr lang="ko-KR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열왕기</a:t>
            </a:r>
            <a:r>
              <a:rPr lang="en-US" altLang="ko-K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6581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51520" y="692696"/>
            <a:ext cx="8640960" cy="5904656"/>
          </a:xfrm>
          <a:prstGeom prst="roundRect">
            <a:avLst>
              <a:gd name="adj" fmla="val 5820"/>
            </a:avLst>
          </a:prstGeom>
          <a:solidFill>
            <a:srgbClr val="004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000" b="1" dirty="0" smtClean="0">
                <a:solidFill>
                  <a:schemeClr val="bg1"/>
                </a:solidFill>
              </a:rPr>
              <a:t>-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다니엘서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3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장의 </a:t>
            </a:r>
            <a:r>
              <a:rPr lang="ko-KR" altLang="en-US" sz="4000" b="1" dirty="0" err="1" smtClean="0">
                <a:solidFill>
                  <a:schemeClr val="bg1"/>
                </a:solidFill>
              </a:rPr>
              <a:t>풀무불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 이야기가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en-US" altLang="ko-KR" sz="4000" b="1" dirty="0">
                <a:solidFill>
                  <a:schemeClr val="bg1"/>
                </a:solidFill>
              </a:rPr>
              <a:t>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제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2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이사야 예언이 성취된 것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x</a:t>
            </a:r>
          </a:p>
          <a:p>
            <a:endParaRPr lang="en-US" altLang="ko-KR" sz="4000" b="1" dirty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chemeClr val="bg1"/>
                </a:solidFill>
              </a:rPr>
              <a:t>-</a:t>
            </a:r>
            <a:r>
              <a:rPr lang="ko-KR" altLang="en-US" sz="4000" b="1" dirty="0" err="1" smtClean="0">
                <a:solidFill>
                  <a:schemeClr val="bg1"/>
                </a:solidFill>
              </a:rPr>
              <a:t>다니엘의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 세 친구 이야기가 이사야 예언의 말씀에 대한 주석적 설교를</a:t>
            </a:r>
            <a:endParaRPr lang="en-US" altLang="ko-KR" sz="4000" b="1" dirty="0" smtClean="0">
              <a:solidFill>
                <a:schemeClr val="bg1"/>
              </a:solidFill>
            </a:endParaRPr>
          </a:p>
          <a:p>
            <a:r>
              <a:rPr lang="ko-KR" altLang="en-US" sz="4000" b="1" dirty="0" smtClean="0">
                <a:solidFill>
                  <a:schemeClr val="bg1"/>
                </a:solidFill>
              </a:rPr>
              <a:t>위해 첨가된 것 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x</a:t>
            </a:r>
          </a:p>
          <a:p>
            <a:endParaRPr lang="en-US" altLang="ko-KR" sz="4000" b="1" dirty="0">
              <a:solidFill>
                <a:schemeClr val="bg1"/>
              </a:solidFill>
            </a:endParaRPr>
          </a:p>
          <a:p>
            <a:r>
              <a:rPr lang="en-US" altLang="ko-KR" sz="4000" b="1" dirty="0" smtClean="0">
                <a:solidFill>
                  <a:srgbClr val="FF0000"/>
                </a:solidFill>
              </a:rPr>
              <a:t>→ ‘</a:t>
            </a:r>
            <a:r>
              <a:rPr lang="ko-KR" altLang="en-US" sz="4000" b="1" dirty="0" smtClean="0">
                <a:solidFill>
                  <a:srgbClr val="FF0000"/>
                </a:solidFill>
              </a:rPr>
              <a:t>구원받은 순교자들의 이야기</a:t>
            </a:r>
            <a:r>
              <a:rPr lang="en-US" altLang="ko-KR" sz="4000" b="1" dirty="0" smtClean="0">
                <a:solidFill>
                  <a:srgbClr val="FF0000"/>
                </a:solidFill>
              </a:rPr>
              <a:t>’</a:t>
            </a:r>
            <a:endParaRPr lang="en-US" altLang="ko-KR" sz="4000" b="1" dirty="0" smtClean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5430" y="188640"/>
            <a:ext cx="61590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북 왕국 멸망의 사회적 원인들과 예언자 </a:t>
            </a:r>
            <a:r>
              <a:rPr lang="ko-KR" altLang="en-US" sz="1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아모스의</a:t>
            </a:r>
            <a:r>
              <a:rPr lang="ko-KR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 심판선포</a:t>
            </a:r>
            <a:r>
              <a:rPr lang="en-US" altLang="ko-K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(</a:t>
            </a:r>
            <a:r>
              <a:rPr lang="ko-KR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열왕기</a:t>
            </a:r>
            <a:r>
              <a:rPr lang="en-US" altLang="ko-K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878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1376</Words>
  <Application>Microsoft Office PowerPoint</Application>
  <PresentationFormat>화면 슬라이드 쇼(4:3)</PresentationFormat>
  <Paragraphs>238</Paragraphs>
  <Slides>37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37</vt:i4>
      </vt:variant>
    </vt:vector>
  </HeadingPairs>
  <TitlesOfParts>
    <vt:vector size="38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n</dc:creator>
  <cp:lastModifiedBy>HONG_SD</cp:lastModifiedBy>
  <cp:revision>35</cp:revision>
  <dcterms:created xsi:type="dcterms:W3CDTF">2015-07-28T07:15:07Z</dcterms:created>
  <dcterms:modified xsi:type="dcterms:W3CDTF">2016-10-31T07:04:50Z</dcterms:modified>
</cp:coreProperties>
</file>