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7" r:id="rId11"/>
    <p:sldId id="273" r:id="rId12"/>
    <p:sldId id="266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6" r:id="rId21"/>
    <p:sldId id="278" r:id="rId22"/>
    <p:sldId id="281" r:id="rId23"/>
    <p:sldId id="284" r:id="rId24"/>
    <p:sldId id="285" r:id="rId25"/>
    <p:sldId id="280" r:id="rId26"/>
    <p:sldId id="279" r:id="rId27"/>
    <p:sldId id="282" r:id="rId28"/>
    <p:sldId id="283" r:id="rId29"/>
    <p:sldId id="286" r:id="rId30"/>
    <p:sldId id="287" r:id="rId31"/>
    <p:sldId id="288" r:id="rId32"/>
    <p:sldId id="289" r:id="rId33"/>
    <p:sldId id="292" r:id="rId34"/>
    <p:sldId id="291" r:id="rId35"/>
    <p:sldId id="293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66" d="100"/>
          <a:sy n="66" d="100"/>
        </p:scale>
        <p:origin x="-126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01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27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12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71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59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09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48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33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2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8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4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32C26-8802-4216-BC9B-F06A3E468997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6882F-EA5F-48EE-B7EB-F6D6AF9080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35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624" y="3327375"/>
            <a:ext cx="6480720" cy="72836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711731" y="2655167"/>
            <a:ext cx="295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역대상 족보 연</a:t>
            </a:r>
            <a:r>
              <a:rPr lang="ko-KR" altLang="en-US" sz="2800" dirty="0"/>
              <a:t>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0709" y="3615407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4162018 - </a:t>
            </a:r>
            <a:r>
              <a:rPr lang="ko-KR" altLang="en-US" sz="2400" dirty="0" smtClean="0"/>
              <a:t>김지용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58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2566" r="11484" b="16776"/>
          <a:stretch/>
        </p:blipFill>
        <p:spPr bwMode="auto">
          <a:xfrm>
            <a:off x="145879" y="332656"/>
            <a:ext cx="4935387" cy="269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9851" r="13901" b="9708"/>
          <a:stretch/>
        </p:blipFill>
        <p:spPr bwMode="auto">
          <a:xfrm>
            <a:off x="3799822" y="3615708"/>
            <a:ext cx="4800141" cy="311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2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smtClean="0">
                <a:solidFill>
                  <a:schemeClr val="tx1"/>
                </a:solidFill>
              </a:rPr>
              <a:t>풀이</a:t>
            </a:r>
            <a:endParaRPr lang="ko-KR" altLang="en-US" sz="72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80528" y="188640"/>
            <a:ext cx="9361040" cy="72836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04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풀이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836712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 역대상의 첫 단어는 </a:t>
            </a:r>
            <a:r>
              <a:rPr lang="en-US" altLang="ko-KR" sz="2800" dirty="0" smtClean="0"/>
              <a:t>‘</a:t>
            </a:r>
            <a:r>
              <a:rPr lang="ko-KR" altLang="en-US" sz="2800" dirty="0" smtClean="0"/>
              <a:t>아담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입니다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 아담은 하나님이 창조하신 최초의 인간입니다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창세기에는 각각 인물의 나이와 기타 다른 중요 내용들을 첨가하고 있는 반면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역대상은</a:t>
            </a:r>
            <a:r>
              <a:rPr lang="en-US" altLang="ko-KR" sz="2800" dirty="0"/>
              <a:t> </a:t>
            </a:r>
            <a:r>
              <a:rPr lang="ko-KR" altLang="en-US" sz="2800" dirty="0" smtClean="0"/>
              <a:t>홍수 이전까지의 세계 역사는 세부적인 내용들이 생략된 채 간결한 족보로 처리된 것입니다</a:t>
            </a:r>
            <a:r>
              <a:rPr lang="en-US" altLang="ko-KR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n>
                  <a:solidFill>
                    <a:schemeClr val="tx1"/>
                  </a:solidFill>
                </a:ln>
              </a:rPr>
              <a:t> 역대상 족보의 중요한 목적은 최초 인간인 아담으로부터 하나의 직선적인 계보를 만들어 내는 것에 있습니다</a:t>
            </a:r>
            <a:r>
              <a:rPr lang="en-US" altLang="ko-KR" sz="2800" dirty="0" smtClean="0">
                <a:ln>
                  <a:solidFill>
                    <a:schemeClr val="tx1"/>
                  </a:solidFill>
                </a:ln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5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풀이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1948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err="1" smtClean="0"/>
              <a:t>노아부터</a:t>
            </a:r>
            <a:r>
              <a:rPr lang="ko-KR" altLang="en-US" sz="2800" dirty="0" smtClean="0"/>
              <a:t> 다른 형식을 찾아볼 수 있습니다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족보는 더 이상 한 직계 자손만을 좇지 않고 </a:t>
            </a:r>
            <a:r>
              <a:rPr lang="ko-KR" altLang="en-US" sz="2800" dirty="0" err="1" smtClean="0"/>
              <a:t>노아의</a:t>
            </a:r>
            <a:r>
              <a:rPr lang="ko-KR" altLang="en-US" sz="2800" dirty="0" smtClean="0"/>
              <a:t> 세 아들을 동시에 소개하고 있습니다</a:t>
            </a:r>
            <a:r>
              <a:rPr lang="en-US" altLang="ko-KR" sz="28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5979" y="4359007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“</a:t>
            </a:r>
            <a:r>
              <a:rPr lang="ko-KR" altLang="en-US" sz="4000" dirty="0" smtClean="0"/>
              <a:t>셈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함과 </a:t>
            </a:r>
            <a:r>
              <a:rPr lang="ko-KR" altLang="en-US" sz="4000" dirty="0" err="1" smtClean="0"/>
              <a:t>야벳</a:t>
            </a:r>
            <a:r>
              <a:rPr lang="en-US" altLang="ko-KR" sz="40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1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풀이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453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5</a:t>
            </a:r>
            <a:r>
              <a:rPr lang="ko-KR" altLang="en-US" sz="2800" dirty="0" smtClean="0"/>
              <a:t>절 부터 </a:t>
            </a:r>
            <a:r>
              <a:rPr lang="en-US" altLang="ko-KR" sz="2800" dirty="0" smtClean="0"/>
              <a:t>23</a:t>
            </a:r>
            <a:r>
              <a:rPr lang="ko-KR" altLang="en-US" sz="2800" dirty="0" smtClean="0"/>
              <a:t>절은 </a:t>
            </a:r>
            <a:r>
              <a:rPr lang="ko-KR" altLang="en-US" sz="2800" dirty="0" err="1" smtClean="0"/>
              <a:t>야벳</a:t>
            </a:r>
            <a:r>
              <a:rPr lang="en-US" altLang="ko-KR" sz="2800" dirty="0" smtClean="0"/>
              <a:t>-</a:t>
            </a:r>
            <a:r>
              <a:rPr lang="ko-KR" altLang="en-US" sz="2800" dirty="0" smtClean="0"/>
              <a:t>함</a:t>
            </a:r>
            <a:r>
              <a:rPr lang="en-US" altLang="ko-KR" sz="2800" dirty="0" smtClean="0"/>
              <a:t>-</a:t>
            </a:r>
            <a:r>
              <a:rPr lang="ko-KR" altLang="en-US" sz="2800" dirty="0" smtClean="0"/>
              <a:t>셈의 순서로 그들의 </a:t>
            </a:r>
            <a:r>
              <a:rPr lang="en-US" altLang="ko-KR" sz="2800" dirty="0" smtClean="0"/>
              <a:t>70</a:t>
            </a:r>
            <a:r>
              <a:rPr lang="ko-KR" altLang="en-US" sz="2800" dirty="0" smtClean="0"/>
              <a:t>명의 자손들을 상세히 소개하고 있습니다</a:t>
            </a:r>
            <a:r>
              <a:rPr lang="en-US" altLang="ko-KR" sz="2800" dirty="0" smtClean="0"/>
              <a:t>. </a:t>
            </a:r>
            <a:r>
              <a:rPr lang="ko-KR" altLang="en-US" sz="2800" dirty="0" err="1" smtClean="0"/>
              <a:t>야벳의</a:t>
            </a:r>
            <a:r>
              <a:rPr lang="ko-KR" altLang="en-US" sz="2800" dirty="0" smtClean="0"/>
              <a:t> 자손은 </a:t>
            </a:r>
            <a:r>
              <a:rPr lang="en-US" altLang="ko-KR" sz="2800" dirty="0" smtClean="0"/>
              <a:t>14</a:t>
            </a:r>
            <a:r>
              <a:rPr lang="ko-KR" altLang="en-US" sz="2800" dirty="0" smtClean="0"/>
              <a:t>명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함의 자손은 </a:t>
            </a:r>
            <a:r>
              <a:rPr lang="en-US" altLang="ko-KR" sz="2800" dirty="0" smtClean="0"/>
              <a:t>30</a:t>
            </a:r>
            <a:r>
              <a:rPr lang="ko-KR" altLang="en-US" sz="2800" dirty="0" smtClean="0"/>
              <a:t>명 그리고 셈의 자손은 </a:t>
            </a:r>
            <a:r>
              <a:rPr lang="en-US" altLang="ko-KR" sz="2800" dirty="0" smtClean="0"/>
              <a:t>26</a:t>
            </a:r>
            <a:r>
              <a:rPr lang="ko-KR" altLang="en-US" sz="2800" dirty="0" smtClean="0"/>
              <a:t>명이 언급되었는데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모두 더 하면 총 </a:t>
            </a:r>
            <a:r>
              <a:rPr lang="en-US" altLang="ko-KR" sz="2800" dirty="0" smtClean="0"/>
              <a:t>70</a:t>
            </a:r>
            <a:r>
              <a:rPr lang="ko-KR" altLang="en-US" sz="2800" dirty="0" smtClean="0"/>
              <a:t>명입니다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여기서 </a:t>
            </a:r>
            <a:r>
              <a:rPr lang="en-US" altLang="ko-KR" sz="2800" dirty="0" smtClean="0"/>
              <a:t>70</a:t>
            </a:r>
            <a:r>
              <a:rPr lang="ko-KR" altLang="en-US" sz="2800" dirty="0" smtClean="0"/>
              <a:t>이라는 숫자는 세상에 존재하는 모든 세계와 나라와 당의 백성을 총칭하고 있습니다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7494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풀이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1948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죄악으로 물든 세상을 대 홍수 사건으로 깨끗하게 하신 후 하나님은 </a:t>
            </a:r>
            <a:r>
              <a:rPr lang="ko-KR" altLang="en-US" sz="2800" dirty="0" err="1" smtClean="0"/>
              <a:t>노아의</a:t>
            </a:r>
            <a:r>
              <a:rPr lang="ko-KR" altLang="en-US" sz="2800" dirty="0" smtClean="0"/>
              <a:t> 후손들을 통해 새로운 구원의 역사를 펼쳐 가셨다는 것입니다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45830" y="471295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/>
              <a:t>“70</a:t>
            </a:r>
            <a:r>
              <a:rPr lang="ko-KR" altLang="en-US" sz="4000" dirty="0" smtClean="0"/>
              <a:t>명</a:t>
            </a:r>
            <a:r>
              <a:rPr lang="en-US" altLang="ko-KR" sz="40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3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풀이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12541"/>
            <a:ext cx="7920880" cy="388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 죄로 물들었던  온 인류는 홍수와 함께 다 사라지고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노아의</a:t>
            </a:r>
            <a:r>
              <a:rPr lang="ko-KR" altLang="en-US" sz="2800" dirty="0" smtClean="0"/>
              <a:t> 세 아들에게서 새로운 세계에서 살아갈 수 많은 민족이 탄생하였습니다</a:t>
            </a:r>
            <a:r>
              <a:rPr lang="en-US" altLang="ko-KR" sz="2800" dirty="0" smtClean="0"/>
              <a:t>.  </a:t>
            </a:r>
          </a:p>
          <a:p>
            <a:pPr>
              <a:lnSpc>
                <a:spcPct val="150000"/>
              </a:lnSpc>
            </a:pPr>
            <a:r>
              <a:rPr lang="en-US" altLang="ko-KR" sz="2800" dirty="0"/>
              <a:t> </a:t>
            </a:r>
            <a:r>
              <a:rPr lang="ko-KR" altLang="en-US" sz="2800" dirty="0" smtClean="0"/>
              <a:t>하나님은 홍수 이후에 인류에게 새로운 생육과 번성의 복을 허락하셨음을 암시하고자 하는 것입니다</a:t>
            </a:r>
            <a:r>
              <a:rPr lang="en-US" altLang="ko-KR" sz="28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5" y="5445224"/>
            <a:ext cx="434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/>
              <a:t>“</a:t>
            </a:r>
            <a:r>
              <a:rPr lang="ko-KR" altLang="en-US" sz="4000" dirty="0" smtClean="0"/>
              <a:t>홍수 </a:t>
            </a:r>
            <a:r>
              <a:rPr lang="en-US" altLang="ko-KR" sz="4000" dirty="0"/>
              <a:t>-</a:t>
            </a:r>
            <a:r>
              <a:rPr lang="en-US" altLang="ko-KR" sz="4000" dirty="0" smtClean="0"/>
              <a:t> </a:t>
            </a:r>
            <a:r>
              <a:rPr lang="ko-KR" altLang="en-US" sz="4000" dirty="0" smtClean="0"/>
              <a:t>죄 </a:t>
            </a:r>
            <a:r>
              <a:rPr lang="en-US" altLang="ko-KR" sz="4000" dirty="0" smtClean="0"/>
              <a:t>– </a:t>
            </a:r>
            <a:r>
              <a:rPr lang="ko-KR" altLang="en-US" sz="4000" dirty="0" smtClean="0"/>
              <a:t>축복</a:t>
            </a:r>
            <a:r>
              <a:rPr lang="en-US" altLang="ko-KR" sz="4000" dirty="0" smtClean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452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6512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smtClean="0">
                <a:solidFill>
                  <a:schemeClr val="tx1"/>
                </a:solidFill>
              </a:rPr>
              <a:t>신학적 논제</a:t>
            </a:r>
            <a:endParaRPr lang="ko-KR" altLang="en-US" sz="72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80528" y="188640"/>
            <a:ext cx="9361040" cy="72836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16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신학적논</a:t>
            </a:r>
            <a:r>
              <a:rPr lang="ko-KR" altLang="en-US" sz="2800" dirty="0" err="1"/>
              <a:t>제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32" y="231200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1 .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CHR </a:t>
            </a:r>
            <a:r>
              <a:rPr lang="ko-KR" altLang="en-US" sz="3600" dirty="0" smtClean="0"/>
              <a:t>신학적의도</a:t>
            </a:r>
            <a:endParaRPr lang="en-US" altLang="ko-KR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8850" y="429309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2</a:t>
            </a:r>
            <a:r>
              <a:rPr lang="en-US" altLang="ko-KR" sz="3600" dirty="0" smtClean="0"/>
              <a:t> .</a:t>
            </a:r>
            <a:r>
              <a:rPr lang="ko-KR" altLang="en-US" sz="3600" dirty="0" smtClean="0"/>
              <a:t> 본문대조를 통한 비평</a:t>
            </a: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23120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2566" r="11484" b="16776"/>
          <a:stretch/>
        </p:blipFill>
        <p:spPr bwMode="auto">
          <a:xfrm>
            <a:off x="145879" y="332656"/>
            <a:ext cx="4935387" cy="269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9851" r="13901" b="9708"/>
          <a:stretch/>
        </p:blipFill>
        <p:spPr bwMode="auto">
          <a:xfrm>
            <a:off x="3799822" y="3615708"/>
            <a:ext cx="4800141" cy="311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5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r>
              <a:rPr lang="en-US" altLang="ko-KR" sz="4000" dirty="0" smtClean="0">
                <a:solidFill>
                  <a:schemeClr val="tx1"/>
                </a:solidFill>
              </a:rPr>
              <a:t>WHY??</a:t>
            </a:r>
          </a:p>
        </p:txBody>
      </p:sp>
      <p:pic>
        <p:nvPicPr>
          <p:cNvPr id="102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4491613" y="10953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20" y="3304301"/>
            <a:ext cx="4067944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6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6987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  </a:t>
            </a:r>
            <a:r>
              <a:rPr lang="ko-KR" altLang="en-US" sz="2800" dirty="0" smtClean="0"/>
              <a:t>신학적의도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3960" y="1281985"/>
            <a:ext cx="7920880" cy="388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(</a:t>
            </a:r>
            <a:r>
              <a:rPr lang="ko-KR" altLang="en-US" sz="2800" dirty="0" smtClean="0"/>
              <a:t>위 본문을 예시로</a:t>
            </a:r>
            <a:r>
              <a:rPr lang="en-US" altLang="ko-KR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노아의</a:t>
            </a:r>
            <a:r>
              <a:rPr lang="ko-KR" altLang="en-US" sz="2800" dirty="0" smtClean="0"/>
              <a:t> 세 아들의 목록에 있어서 개인의 이름이 아니라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배후에 감추어진 신학적 의도입니다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방대한 목록을 통해 수 많은 민족의 존재가 하나님의 </a:t>
            </a:r>
            <a:r>
              <a:rPr lang="ko-KR" altLang="en-US" sz="2800" dirty="0" err="1" smtClean="0"/>
              <a:t>복주심의</a:t>
            </a:r>
            <a:r>
              <a:rPr lang="ko-KR" altLang="en-US" sz="2800" dirty="0" smtClean="0"/>
              <a:t> 구체적인 증거라는 사실을 </a:t>
            </a:r>
            <a:r>
              <a:rPr lang="ko-KR" altLang="en-US" sz="2800" dirty="0" err="1" smtClean="0"/>
              <a:t>전하고자합니다</a:t>
            </a:r>
            <a:r>
              <a:rPr lang="en-US" altLang="ko-KR" sz="2800" dirty="0" smtClean="0"/>
              <a:t>.   - 20p</a:t>
            </a:r>
          </a:p>
        </p:txBody>
      </p:sp>
    </p:spTree>
    <p:extLst>
      <p:ext uri="{BB962C8B-B14F-4D97-AF65-F5344CB8AC3E}">
        <p14:creationId xmlns:p14="http://schemas.microsoft.com/office/powerpoint/2010/main" val="3106186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6987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  </a:t>
            </a:r>
            <a:r>
              <a:rPr lang="ko-KR" altLang="en-US" sz="2800" dirty="0" smtClean="0"/>
              <a:t>신학적의도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3960" y="1129585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에돔의</a:t>
            </a:r>
            <a:r>
              <a:rPr lang="ko-KR" altLang="en-US" sz="2800" dirty="0" smtClean="0"/>
              <a:t> 족보에서</a:t>
            </a:r>
            <a:r>
              <a:rPr lang="en-US" altLang="ko-KR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족보에서 눈에 띄는 구절이 있습니다</a:t>
            </a:r>
            <a:r>
              <a:rPr lang="en-US" altLang="ko-KR" sz="2800" dirty="0" smtClean="0"/>
              <a:t>. “</a:t>
            </a:r>
            <a:r>
              <a:rPr lang="ko-KR" altLang="en-US" sz="2800" dirty="0" smtClean="0"/>
              <a:t>이스라엘 자손을 다스리는 왕이 있기 전에 </a:t>
            </a:r>
            <a:r>
              <a:rPr lang="ko-KR" altLang="en-US" sz="2800" dirty="0" err="1" smtClean="0"/>
              <a:t>에돔</a:t>
            </a:r>
            <a:r>
              <a:rPr lang="ko-KR" altLang="en-US" sz="2800" dirty="0" smtClean="0"/>
              <a:t> 땅을 다스린 왕은 이러하니라</a:t>
            </a:r>
            <a:r>
              <a:rPr lang="en-US" altLang="ko-KR" sz="2800" dirty="0" smtClean="0"/>
              <a:t>” </a:t>
            </a:r>
            <a:r>
              <a:rPr lang="ko-KR" altLang="en-US" sz="2800" dirty="0" smtClean="0"/>
              <a:t>이 문장은 역대기 저자의 특별한 신학적 메시지를 함축하고 있는데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강력한 다윗의 왕조의 탄생을 암시하고 있습니다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왜냐하면 </a:t>
            </a:r>
            <a:r>
              <a:rPr lang="ko-KR" altLang="en-US" sz="2800" dirty="0" err="1" smtClean="0"/>
              <a:t>에돔</a:t>
            </a:r>
            <a:r>
              <a:rPr lang="ko-KR" altLang="en-US" sz="2800" dirty="0" smtClean="0"/>
              <a:t> 땅은 다윗에 의해 정복되었기 때문입니다</a:t>
            </a:r>
            <a:r>
              <a:rPr lang="en-US" altLang="ko-KR" sz="2800" dirty="0" smtClean="0"/>
              <a:t>.  - 29p</a:t>
            </a:r>
          </a:p>
        </p:txBody>
      </p:sp>
    </p:spTree>
    <p:extLst>
      <p:ext uri="{BB962C8B-B14F-4D97-AF65-F5344CB8AC3E}">
        <p14:creationId xmlns:p14="http://schemas.microsoft.com/office/powerpoint/2010/main" val="34137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6987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  </a:t>
            </a:r>
            <a:r>
              <a:rPr lang="ko-KR" altLang="en-US" sz="2800" dirty="0" smtClean="0"/>
              <a:t>신학적의도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3960" y="1129585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유다지파에</a:t>
            </a:r>
            <a:r>
              <a:rPr lang="ko-KR" altLang="en-US" sz="2800" dirty="0" smtClean="0"/>
              <a:t> 대해</a:t>
            </a:r>
            <a:r>
              <a:rPr lang="en-US" altLang="ko-KR" sz="2800" dirty="0" smtClean="0"/>
              <a:t>)</a:t>
            </a: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유다 지파와 다른 지파들에게 할애된 분량을 서로 비교해보면 전체 지파를 다룬 분량은 총 </a:t>
            </a:r>
            <a:r>
              <a:rPr lang="en-US" altLang="ko-KR" sz="2800" dirty="0" smtClean="0"/>
              <a:t>342</a:t>
            </a:r>
            <a:r>
              <a:rPr lang="ko-KR" altLang="en-US" sz="2800" dirty="0" smtClean="0"/>
              <a:t>절인데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그중에서</a:t>
            </a:r>
            <a:r>
              <a:rPr lang="ko-KR" altLang="en-US" sz="2800" dirty="0" smtClean="0"/>
              <a:t> 유다 지파와 관련된 것이 </a:t>
            </a:r>
            <a:r>
              <a:rPr lang="en-US" altLang="ko-KR" sz="2800" dirty="0" smtClean="0"/>
              <a:t>103</a:t>
            </a:r>
            <a:r>
              <a:rPr lang="ko-KR" altLang="en-US" sz="2800" dirty="0" smtClean="0"/>
              <a:t>절이나 됩니다</a:t>
            </a:r>
            <a:r>
              <a:rPr lang="en-US" altLang="ko-KR" sz="2800" dirty="0" smtClean="0"/>
              <a:t>. </a:t>
            </a:r>
            <a:r>
              <a:rPr lang="ko-KR" altLang="en-US" sz="2800" dirty="0" err="1" smtClean="0"/>
              <a:t>레위</a:t>
            </a:r>
            <a:r>
              <a:rPr lang="ko-KR" altLang="en-US" sz="2800" dirty="0" smtClean="0"/>
              <a:t> 지파에게도 많은 분량</a:t>
            </a:r>
            <a:r>
              <a:rPr lang="en-US" altLang="ko-KR" sz="2800" dirty="0" smtClean="0"/>
              <a:t>(106</a:t>
            </a:r>
            <a:r>
              <a:rPr lang="ko-KR" altLang="en-US" sz="2800" dirty="0" smtClean="0"/>
              <a:t>절</a:t>
            </a:r>
            <a:r>
              <a:rPr lang="en-US" altLang="ko-KR" sz="2800" dirty="0" smtClean="0"/>
              <a:t>) </a:t>
            </a:r>
            <a:r>
              <a:rPr lang="ko-KR" altLang="en-US" sz="2800" dirty="0" smtClean="0"/>
              <a:t>을 할애하였는데 이것은 포로 후기 이스라엘 공동체에서 </a:t>
            </a:r>
            <a:r>
              <a:rPr lang="ko-KR" altLang="en-US" sz="2800" dirty="0" err="1" smtClean="0"/>
              <a:t>레위</a:t>
            </a:r>
            <a:r>
              <a:rPr lang="ko-KR" altLang="en-US" sz="2800" dirty="0" smtClean="0"/>
              <a:t> 지파가 차지했던 중요성과 밀접하게 관련되기 때문입니다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96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6987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  </a:t>
            </a:r>
            <a:r>
              <a:rPr lang="ko-KR" altLang="en-US" sz="2800" dirty="0" smtClean="0"/>
              <a:t>신학적의도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3960" y="1129585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헤스론의</a:t>
            </a:r>
            <a:r>
              <a:rPr lang="ko-KR" altLang="en-US" sz="2800" dirty="0" smtClean="0"/>
              <a:t> 족보에서</a:t>
            </a:r>
            <a:r>
              <a:rPr lang="en-US" altLang="ko-KR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이미 </a:t>
            </a:r>
            <a:r>
              <a:rPr lang="ko-KR" altLang="en-US" sz="2800" dirty="0" err="1" smtClean="0"/>
              <a:t>헤스론의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세명의</a:t>
            </a:r>
            <a:r>
              <a:rPr lang="ko-KR" altLang="en-US" sz="2800" dirty="0" smtClean="0"/>
              <a:t> 아들을 소개 했고 </a:t>
            </a:r>
            <a:r>
              <a:rPr lang="ko-KR" altLang="en-US" sz="2800" dirty="0" err="1" smtClean="0"/>
              <a:t>헤스론은의</a:t>
            </a:r>
            <a:r>
              <a:rPr lang="ko-KR" altLang="en-US" sz="2800" dirty="0" smtClean="0"/>
              <a:t> 아들들 중 </a:t>
            </a:r>
            <a:r>
              <a:rPr lang="ko-KR" altLang="en-US" sz="2800" dirty="0" err="1" smtClean="0"/>
              <a:t>갈렙의</a:t>
            </a:r>
            <a:r>
              <a:rPr lang="ko-KR" altLang="en-US" sz="2800" dirty="0" smtClean="0"/>
              <a:t> 족보를 언급했기 때문에 </a:t>
            </a:r>
            <a:r>
              <a:rPr lang="ko-KR" altLang="en-US" sz="2800" dirty="0" err="1" smtClean="0"/>
              <a:t>갈렙의</a:t>
            </a:r>
            <a:r>
              <a:rPr lang="ko-KR" altLang="en-US" sz="2800" dirty="0" smtClean="0"/>
              <a:t> 아버지의 다른 아들들 언급한다는 것은 균형 잡히지 못한 족보의 모습을 보여주는 것입니다</a:t>
            </a:r>
            <a:r>
              <a:rPr lang="en-US" altLang="ko-KR" sz="2800" dirty="0" smtClean="0"/>
              <a:t>. </a:t>
            </a:r>
            <a:r>
              <a:rPr lang="ko-KR" altLang="en-US" sz="2800" dirty="0" err="1" smtClean="0"/>
              <a:t>헤스론의</a:t>
            </a:r>
            <a:r>
              <a:rPr lang="ko-KR" altLang="en-US" sz="2800" dirty="0" smtClean="0"/>
              <a:t> 새로운 족보는 좀 이질적이고 독립적이라는 느낌을 받습니다</a:t>
            </a:r>
            <a:r>
              <a:rPr lang="en-US" altLang="ko-KR" sz="2800" dirty="0" smtClean="0"/>
              <a:t>. 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9316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6987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  </a:t>
            </a:r>
            <a:r>
              <a:rPr lang="ko-KR" altLang="en-US" sz="2800" dirty="0" smtClean="0"/>
              <a:t>신학적의도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3960" y="1129585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헤스론의</a:t>
            </a:r>
            <a:r>
              <a:rPr lang="ko-KR" altLang="en-US" sz="2800" dirty="0" smtClean="0"/>
              <a:t> 족보에서</a:t>
            </a:r>
            <a:r>
              <a:rPr lang="en-US" altLang="ko-KR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족보의 내용도 순수하게 족보의 성격을 보여주지 못하고 있고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오히려 역사적인 어떤 상황을 설명하려는 의도를 갖고 있는 것처럼 보입니다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아마도 역대기 저자가 </a:t>
            </a:r>
            <a:r>
              <a:rPr lang="ko-KR" altLang="en-US" sz="2800" dirty="0" err="1" smtClean="0"/>
              <a:t>헤스론에</a:t>
            </a:r>
            <a:r>
              <a:rPr lang="ko-KR" altLang="en-US" sz="2800" dirty="0" smtClean="0"/>
              <a:t> 관한 추가적인 정보를 얻은 것으로 보입니다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64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7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신학적논</a:t>
            </a:r>
            <a:r>
              <a:rPr lang="ko-KR" altLang="en-US" sz="2800" dirty="0" err="1"/>
              <a:t>제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0531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본문대조를 통한 비평</a:t>
            </a: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31579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4745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2 </a:t>
            </a:r>
            <a:r>
              <a:rPr lang="ko-KR" altLang="en-US" sz="2800" dirty="0" smtClean="0"/>
              <a:t>본문대조를 </a:t>
            </a:r>
            <a:r>
              <a:rPr lang="ko-KR" altLang="en-US" sz="2800" dirty="0"/>
              <a:t>통한 </a:t>
            </a:r>
            <a:r>
              <a:rPr lang="ko-KR" altLang="en-US" sz="2800" dirty="0" smtClean="0"/>
              <a:t>비평 </a:t>
            </a:r>
            <a:r>
              <a:rPr lang="en-US" altLang="ko-KR" sz="2800" dirty="0" smtClean="0"/>
              <a:t>– </a:t>
            </a:r>
            <a:r>
              <a:rPr lang="ko-KR" altLang="en-US" sz="2800" dirty="0" err="1" smtClean="0"/>
              <a:t>갈렙</a:t>
            </a:r>
            <a:r>
              <a:rPr lang="en-US" altLang="ko-KR" sz="2800" dirty="0" smtClean="0"/>
              <a:t>? </a:t>
            </a:r>
            <a:r>
              <a:rPr lang="ko-KR" altLang="en-US" sz="2800" dirty="0" err="1" smtClean="0"/>
              <a:t>갈렙</a:t>
            </a:r>
            <a:r>
              <a:rPr lang="en-US" altLang="ko-KR" sz="2800" dirty="0"/>
              <a:t>!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3960" y="1129585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 역대기 </a:t>
            </a:r>
            <a:r>
              <a:rPr lang="en-US" altLang="ko-KR" sz="2800" dirty="0" smtClean="0"/>
              <a:t>2:9</a:t>
            </a:r>
            <a:r>
              <a:rPr lang="ko-KR" altLang="en-US" sz="2800" dirty="0" smtClean="0"/>
              <a:t>에서는 </a:t>
            </a:r>
            <a:r>
              <a:rPr lang="ko-KR" altLang="en-US" sz="2800" dirty="0" err="1" smtClean="0"/>
              <a:t>헤스론의</a:t>
            </a:r>
            <a:r>
              <a:rPr lang="ko-KR" altLang="en-US" sz="2800" dirty="0" smtClean="0"/>
              <a:t> 아들 </a:t>
            </a:r>
            <a:r>
              <a:rPr lang="ko-KR" altLang="en-US" sz="2800" dirty="0" err="1" smtClean="0"/>
              <a:t>글루배를</a:t>
            </a:r>
            <a:r>
              <a:rPr lang="ko-KR" altLang="en-US" sz="2800" dirty="0" smtClean="0"/>
              <a:t> 이미 소개했는데 </a:t>
            </a:r>
            <a:r>
              <a:rPr lang="en-US" altLang="ko-KR" sz="2800" dirty="0" smtClean="0"/>
              <a:t>2:18</a:t>
            </a:r>
            <a:r>
              <a:rPr lang="ko-KR" altLang="en-US" sz="2800" dirty="0" smtClean="0"/>
              <a:t>에서 </a:t>
            </a:r>
            <a:r>
              <a:rPr lang="ko-KR" altLang="en-US" sz="2800" dirty="0" err="1" smtClean="0"/>
              <a:t>글루배를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헤스론의</a:t>
            </a:r>
            <a:r>
              <a:rPr lang="ko-KR" altLang="en-US" sz="2800" dirty="0" smtClean="0"/>
              <a:t> 아들 </a:t>
            </a:r>
            <a:r>
              <a:rPr lang="ko-KR" altLang="en-US" sz="2800" dirty="0" err="1" smtClean="0"/>
              <a:t>갈렙이라고</a:t>
            </a:r>
            <a:r>
              <a:rPr lang="ko-KR" altLang="en-US" sz="2800" dirty="0" smtClean="0"/>
              <a:t> 진술하고 있습니다</a:t>
            </a:r>
            <a:r>
              <a:rPr lang="en-US" altLang="ko-KR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 </a:t>
            </a:r>
            <a:r>
              <a:rPr lang="ko-KR" altLang="en-US" sz="2800" dirty="0" smtClean="0"/>
              <a:t>문제는 이 </a:t>
            </a:r>
            <a:r>
              <a:rPr lang="ko-KR" altLang="en-US" sz="2800" dirty="0" err="1" smtClean="0"/>
              <a:t>갈렙이</a:t>
            </a:r>
            <a:r>
              <a:rPr lang="ko-KR" altLang="en-US" sz="2800" dirty="0" smtClean="0"/>
              <a:t> 출애굽기 사건의 영웅 중 한 명인 바로 그 </a:t>
            </a:r>
            <a:r>
              <a:rPr lang="ko-KR" altLang="en-US" sz="2800" dirty="0" err="1" smtClean="0"/>
              <a:t>갈렙인지</a:t>
            </a:r>
            <a:r>
              <a:rPr lang="ko-KR" altLang="en-US" sz="2800" dirty="0" smtClean="0"/>
              <a:t> 대해서 명확히 말하기 곤란한 면이 있다는 것입니다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216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/>
              <a:t>갈렙에</a:t>
            </a:r>
            <a:r>
              <a:rPr lang="ko-KR" altLang="en-US" sz="2800" dirty="0" smtClean="0"/>
              <a:t> 대해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3960" y="1129585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그런데 민수기의 본문들은 </a:t>
            </a:r>
            <a:r>
              <a:rPr lang="ko-KR" altLang="en-US" sz="2800" dirty="0" err="1" smtClean="0"/>
              <a:t>갈렙을</a:t>
            </a:r>
            <a:r>
              <a:rPr lang="ko-KR" altLang="en-US" sz="2800" dirty="0" smtClean="0"/>
              <a:t> 소개할 때에 </a:t>
            </a:r>
            <a:r>
              <a:rPr lang="ko-KR" altLang="en-US" sz="2800" dirty="0" err="1" smtClean="0"/>
              <a:t>헤스론의</a:t>
            </a:r>
            <a:r>
              <a:rPr lang="ko-KR" altLang="en-US" sz="2800" dirty="0" smtClean="0"/>
              <a:t> 아들 </a:t>
            </a:r>
            <a:r>
              <a:rPr lang="ko-KR" altLang="en-US" sz="2800" dirty="0" err="1" smtClean="0"/>
              <a:t>갈렙이라고</a:t>
            </a:r>
            <a:r>
              <a:rPr lang="ko-KR" altLang="en-US" sz="2800" dirty="0" smtClean="0"/>
              <a:t> 말하지 않고 </a:t>
            </a:r>
            <a:r>
              <a:rPr lang="en-US" altLang="ko-KR" sz="2800" dirty="0" smtClean="0"/>
              <a:t>‘ </a:t>
            </a:r>
            <a:r>
              <a:rPr lang="ko-KR" altLang="en-US" sz="2800" dirty="0" err="1" smtClean="0"/>
              <a:t>여분네의</a:t>
            </a:r>
            <a:r>
              <a:rPr lang="ko-KR" altLang="en-US" sz="2800" dirty="0" smtClean="0"/>
              <a:t> 아들 </a:t>
            </a:r>
            <a:r>
              <a:rPr lang="ko-KR" altLang="en-US" sz="2800" dirty="0" err="1" smtClean="0"/>
              <a:t>갈렙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이라고 보도하고 있습니다</a:t>
            </a:r>
            <a:r>
              <a:rPr lang="en-US" altLang="ko-KR" sz="2800" dirty="0" smtClean="0"/>
              <a:t>.(</a:t>
            </a:r>
            <a:r>
              <a:rPr lang="ko-KR" altLang="en-US" sz="2800" dirty="0" smtClean="0"/>
              <a:t>민</a:t>
            </a:r>
            <a:r>
              <a:rPr lang="en-US" altLang="ko-KR" sz="2800" dirty="0" smtClean="0"/>
              <a:t>13:6,14:6,32:12) </a:t>
            </a:r>
            <a:r>
              <a:rPr lang="ko-KR" altLang="en-US" sz="2800" dirty="0" err="1" smtClean="0"/>
              <a:t>여분네의</a:t>
            </a:r>
            <a:r>
              <a:rPr lang="ko-KR" altLang="en-US" sz="2800" dirty="0" smtClean="0"/>
              <a:t> 아들 </a:t>
            </a:r>
            <a:r>
              <a:rPr lang="ko-KR" altLang="en-US" sz="2800" dirty="0" err="1" smtClean="0"/>
              <a:t>갈렙도</a:t>
            </a:r>
            <a:r>
              <a:rPr lang="ko-KR" altLang="en-US" sz="2800" dirty="0" smtClean="0"/>
              <a:t> 유다 지파에 속하기는 하지만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그가 </a:t>
            </a:r>
            <a:r>
              <a:rPr lang="en-US" altLang="ko-KR" sz="2800" dirty="0" smtClean="0"/>
              <a:t>‘</a:t>
            </a:r>
            <a:r>
              <a:rPr lang="ko-KR" altLang="en-US" sz="2800" dirty="0" err="1" smtClean="0"/>
              <a:t>헤스론의</a:t>
            </a:r>
            <a:r>
              <a:rPr lang="ko-KR" altLang="en-US" sz="2800" dirty="0" smtClean="0"/>
              <a:t> 아들</a:t>
            </a:r>
            <a:r>
              <a:rPr lang="en-US" altLang="ko-KR" sz="2800" dirty="0" smtClean="0"/>
              <a:t>’</a:t>
            </a:r>
            <a:r>
              <a:rPr lang="ko-KR" altLang="en-US" sz="2800" dirty="0" err="1" smtClean="0"/>
              <a:t>갈렙과</a:t>
            </a:r>
            <a:r>
              <a:rPr lang="ko-KR" altLang="en-US" sz="2800" dirty="0" smtClean="0"/>
              <a:t> 분명히 동일인물이라 말하기에는 불확실합니다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1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0539" y="885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갈렙에</a:t>
            </a:r>
            <a:r>
              <a:rPr lang="ko-KR" altLang="en-US" sz="2800" dirty="0" smtClean="0"/>
              <a:t> 대해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9552" y="1129585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역대기의 다른 본문 조차도 </a:t>
            </a:r>
            <a:r>
              <a:rPr lang="en-US" altLang="ko-KR" sz="2800" dirty="0" smtClean="0"/>
              <a:t>‘</a:t>
            </a:r>
            <a:r>
              <a:rPr lang="ko-KR" altLang="en-US" sz="2800" dirty="0" err="1" smtClean="0"/>
              <a:t>여분네의</a:t>
            </a:r>
            <a:r>
              <a:rPr lang="ko-KR" altLang="en-US" sz="2800" dirty="0" smtClean="0"/>
              <a:t> 아들 </a:t>
            </a:r>
            <a:r>
              <a:rPr lang="ko-KR" altLang="en-US" sz="2800" dirty="0" err="1" smtClean="0"/>
              <a:t>갈렙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을 언급하고 있는데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대상</a:t>
            </a:r>
            <a:r>
              <a:rPr lang="en-US" altLang="ko-KR" sz="2800" dirty="0" smtClean="0"/>
              <a:t>4:15) </a:t>
            </a:r>
            <a:r>
              <a:rPr lang="ko-KR" altLang="en-US" sz="2800" dirty="0" smtClean="0"/>
              <a:t>그의 아들들의 이름은 </a:t>
            </a:r>
            <a:r>
              <a:rPr lang="en-US" altLang="ko-KR" sz="2800" dirty="0" smtClean="0"/>
              <a:t>‘</a:t>
            </a:r>
            <a:r>
              <a:rPr lang="ko-KR" altLang="en-US" sz="2800" dirty="0" err="1" smtClean="0"/>
              <a:t>헤스론의</a:t>
            </a:r>
            <a:r>
              <a:rPr lang="ko-KR" altLang="en-US" sz="2800" dirty="0" smtClean="0"/>
              <a:t> 아들 </a:t>
            </a:r>
            <a:r>
              <a:rPr lang="ko-KR" altLang="en-US" sz="2800" dirty="0" err="1" smtClean="0"/>
              <a:t>갈렙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의 아들들과 전혀 다른 이름입니다</a:t>
            </a:r>
            <a:r>
              <a:rPr lang="en-US" altLang="ko-KR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4780309"/>
            <a:ext cx="9001000" cy="1384995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err="1" smtClean="0"/>
              <a:t>헤스론의</a:t>
            </a:r>
            <a:r>
              <a:rPr lang="ko-KR" altLang="en-US" sz="2800" dirty="0" smtClean="0"/>
              <a:t> 아들 </a:t>
            </a:r>
            <a:r>
              <a:rPr lang="ko-KR" altLang="en-US" sz="2800" dirty="0" err="1" smtClean="0"/>
              <a:t>갈렙의</a:t>
            </a:r>
            <a:r>
              <a:rPr lang="ko-KR" altLang="en-US" sz="2800" dirty="0" smtClean="0"/>
              <a:t> 아들들 </a:t>
            </a:r>
            <a:r>
              <a:rPr lang="en-US" altLang="ko-KR" sz="2800" dirty="0" smtClean="0"/>
              <a:t>: </a:t>
            </a:r>
            <a:r>
              <a:rPr lang="ko-KR" altLang="en-US" sz="2800" dirty="0" err="1" smtClean="0"/>
              <a:t>예셀</a:t>
            </a:r>
            <a:r>
              <a:rPr lang="en-US" altLang="ko-KR" sz="2800" dirty="0" smtClean="0"/>
              <a:t>- </a:t>
            </a:r>
            <a:r>
              <a:rPr lang="ko-KR" altLang="en-US" sz="2800" dirty="0" smtClean="0"/>
              <a:t>소밥 </a:t>
            </a:r>
            <a:r>
              <a:rPr lang="en-US" altLang="ko-KR" sz="2800" dirty="0" smtClean="0"/>
              <a:t>– </a:t>
            </a:r>
            <a:r>
              <a:rPr lang="ko-KR" altLang="en-US" sz="2800" dirty="0" err="1" smtClean="0"/>
              <a:t>아르돈</a:t>
            </a:r>
            <a:r>
              <a:rPr lang="en-US" altLang="ko-KR" sz="2800" dirty="0" smtClean="0"/>
              <a:t>-</a:t>
            </a:r>
            <a:r>
              <a:rPr lang="ko-KR" altLang="en-US" sz="2800" dirty="0" smtClean="0"/>
              <a:t>훌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여분네의</a:t>
            </a:r>
            <a:r>
              <a:rPr lang="ko-KR" altLang="en-US" sz="2800" dirty="0" smtClean="0"/>
              <a:t> 아들 </a:t>
            </a:r>
            <a:r>
              <a:rPr lang="ko-KR" altLang="en-US" sz="2800" dirty="0" err="1" smtClean="0"/>
              <a:t>갈렙의</a:t>
            </a:r>
            <a:r>
              <a:rPr lang="ko-KR" altLang="en-US" sz="2800" dirty="0" smtClean="0"/>
              <a:t> 아들들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이루</a:t>
            </a:r>
            <a:r>
              <a:rPr lang="en-US" altLang="ko-KR" sz="2800" dirty="0" smtClean="0"/>
              <a:t>-</a:t>
            </a:r>
            <a:r>
              <a:rPr lang="ko-KR" altLang="en-US" sz="2800" dirty="0" smtClean="0"/>
              <a:t>엘라 </a:t>
            </a:r>
            <a:r>
              <a:rPr lang="en-US" altLang="ko-KR" sz="2800" dirty="0" smtClean="0"/>
              <a:t>–</a:t>
            </a:r>
            <a:r>
              <a:rPr lang="ko-KR" altLang="en-US" sz="2800" dirty="0" err="1" smtClean="0"/>
              <a:t>나암</a:t>
            </a:r>
            <a:r>
              <a:rPr lang="en-US" altLang="ko-KR" sz="2800" dirty="0" smtClean="0"/>
              <a:t>-</a:t>
            </a:r>
            <a:r>
              <a:rPr lang="ko-KR" altLang="en-US" sz="2800" dirty="0" err="1" smtClean="0"/>
              <a:t>그나스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3752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4745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2 </a:t>
            </a:r>
            <a:r>
              <a:rPr lang="ko-KR" altLang="en-US" sz="2800" dirty="0" smtClean="0"/>
              <a:t>본문대조를 </a:t>
            </a:r>
            <a:r>
              <a:rPr lang="ko-KR" altLang="en-US" sz="2800" dirty="0"/>
              <a:t>통한 </a:t>
            </a:r>
            <a:r>
              <a:rPr lang="ko-KR" altLang="en-US" sz="2800" dirty="0" smtClean="0"/>
              <a:t>비평 </a:t>
            </a:r>
            <a:r>
              <a:rPr lang="en-US" altLang="ko-KR" sz="2800" dirty="0" smtClean="0"/>
              <a:t>– </a:t>
            </a:r>
            <a:r>
              <a:rPr lang="ko-KR" altLang="en-US" sz="2800" dirty="0" smtClean="0"/>
              <a:t>다윗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3960" y="1129585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다윗은 </a:t>
            </a:r>
            <a:r>
              <a:rPr lang="en-US" altLang="ko-KR" sz="2800" dirty="0" smtClean="0"/>
              <a:t>‘</a:t>
            </a:r>
            <a:r>
              <a:rPr lang="ko-KR" altLang="en-US" sz="2800" dirty="0" smtClean="0"/>
              <a:t>예루살렘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에서 </a:t>
            </a:r>
            <a:r>
              <a:rPr lang="en-US" altLang="ko-KR" sz="2800" dirty="0" smtClean="0"/>
              <a:t>33</a:t>
            </a:r>
            <a:r>
              <a:rPr lang="ko-KR" altLang="en-US" sz="2800" dirty="0" smtClean="0"/>
              <a:t>년을 통치하는 동안 많은 수의 아들을 낳았습니다</a:t>
            </a:r>
            <a:r>
              <a:rPr lang="en-US" altLang="ko-KR" sz="2800" dirty="0" smtClean="0"/>
              <a:t>(5-9</a:t>
            </a:r>
            <a:r>
              <a:rPr lang="ko-KR" altLang="en-US" sz="2800" dirty="0" smtClean="0"/>
              <a:t>절</a:t>
            </a:r>
            <a:r>
              <a:rPr lang="en-US" altLang="ko-KR" sz="2800" dirty="0" smtClean="0"/>
              <a:t>)  </a:t>
            </a:r>
            <a:r>
              <a:rPr lang="ko-KR" altLang="en-US" sz="2800" dirty="0" smtClean="0"/>
              <a:t>본문은 평행구절인 </a:t>
            </a:r>
            <a:r>
              <a:rPr lang="ko-KR" altLang="en-US" sz="2800" dirty="0" err="1" smtClean="0"/>
              <a:t>삼하</a:t>
            </a:r>
            <a:r>
              <a:rPr lang="en-US" altLang="ko-KR" sz="2800" dirty="0" smtClean="0"/>
              <a:t>5:14-16</a:t>
            </a:r>
            <a:r>
              <a:rPr lang="ko-KR" altLang="en-US" sz="2800" dirty="0" smtClean="0"/>
              <a:t>과는 몇 가지 면에서 다른 점을 보이고 있습니다</a:t>
            </a:r>
            <a:r>
              <a:rPr lang="en-US" altLang="ko-KR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39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2566" r="11484" b="16776"/>
          <a:stretch/>
        </p:blipFill>
        <p:spPr bwMode="auto">
          <a:xfrm>
            <a:off x="145879" y="332656"/>
            <a:ext cx="4935387" cy="269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9851" r="13901" b="9708"/>
          <a:stretch/>
        </p:blipFill>
        <p:spPr bwMode="auto">
          <a:xfrm>
            <a:off x="3799822" y="3615708"/>
            <a:ext cx="4800141" cy="311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4745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2 </a:t>
            </a:r>
            <a:r>
              <a:rPr lang="ko-KR" altLang="en-US" sz="2800" dirty="0" smtClean="0"/>
              <a:t>본문대조를 </a:t>
            </a:r>
            <a:r>
              <a:rPr lang="ko-KR" altLang="en-US" sz="2800" dirty="0"/>
              <a:t>통한 </a:t>
            </a:r>
            <a:r>
              <a:rPr lang="ko-KR" altLang="en-US" sz="2800" dirty="0" smtClean="0"/>
              <a:t>비평 </a:t>
            </a:r>
            <a:r>
              <a:rPr lang="en-US" altLang="ko-KR" sz="2800" dirty="0" smtClean="0"/>
              <a:t>– </a:t>
            </a:r>
            <a:r>
              <a:rPr lang="ko-KR" altLang="en-US" sz="2800" dirty="0" smtClean="0"/>
              <a:t>다윗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3960" y="1129585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/>
              <a:t> </a:t>
            </a:r>
            <a:r>
              <a:rPr lang="ko-KR" altLang="en-US" sz="2800" dirty="0" smtClean="0"/>
              <a:t>첫 </a:t>
            </a:r>
            <a:r>
              <a:rPr lang="ko-KR" altLang="en-US" sz="2800" dirty="0" err="1" smtClean="0"/>
              <a:t>째로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사무엘하</a:t>
            </a:r>
            <a:r>
              <a:rPr lang="ko-KR" altLang="en-US" sz="2800" dirty="0" smtClean="0"/>
              <a:t> 본문에서는 이름을 알려져 있는 다윗의 아들이 열한 명이었는데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역대기 본문에서는 열세 명입니다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역대기 족보에는 </a:t>
            </a:r>
            <a:r>
              <a:rPr lang="en-US" altLang="ko-KR" sz="2800" dirty="0" smtClean="0"/>
              <a:t>‘</a:t>
            </a:r>
            <a:r>
              <a:rPr lang="ko-KR" altLang="en-US" sz="2800" dirty="0" err="1" smtClean="0"/>
              <a:t>엘리벨렛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과 </a:t>
            </a:r>
            <a:r>
              <a:rPr lang="en-US" altLang="ko-KR" sz="2800" dirty="0" smtClean="0"/>
              <a:t>‘</a:t>
            </a:r>
            <a:r>
              <a:rPr lang="ko-KR" altLang="en-US" sz="2800" dirty="0" smtClean="0"/>
              <a:t>노가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가 추가되었는데 이들은 아마도 일찍 죽고 인생을 마감했을 가능성이 큽니다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40028" y="-2009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4745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2 </a:t>
            </a:r>
            <a:r>
              <a:rPr lang="ko-KR" altLang="en-US" sz="2800" dirty="0" smtClean="0"/>
              <a:t>본문대조를 </a:t>
            </a:r>
            <a:r>
              <a:rPr lang="ko-KR" altLang="en-US" sz="2800" dirty="0"/>
              <a:t>통한 </a:t>
            </a:r>
            <a:r>
              <a:rPr lang="ko-KR" altLang="en-US" sz="2800" dirty="0" smtClean="0"/>
              <a:t>비평 </a:t>
            </a:r>
            <a:r>
              <a:rPr lang="en-US" altLang="ko-KR" sz="2800" dirty="0" smtClean="0"/>
              <a:t>– </a:t>
            </a:r>
            <a:r>
              <a:rPr lang="ko-KR" altLang="en-US" sz="2800" dirty="0" smtClean="0"/>
              <a:t>다윗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3960" y="1129585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둘째로</a:t>
            </a:r>
            <a:r>
              <a:rPr lang="en-US" altLang="ko-KR" sz="2800" dirty="0" smtClean="0"/>
              <a:t>, 5</a:t>
            </a:r>
            <a:r>
              <a:rPr lang="ko-KR" altLang="en-US" sz="2800" dirty="0" smtClean="0"/>
              <a:t>절의 </a:t>
            </a:r>
            <a:r>
              <a:rPr lang="en-US" altLang="ko-KR" sz="2800" dirty="0" smtClean="0"/>
              <a:t>‘</a:t>
            </a:r>
            <a:r>
              <a:rPr lang="ko-KR" altLang="en-US" sz="2800" dirty="0" err="1" smtClean="0"/>
              <a:t>시므아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가 </a:t>
            </a:r>
            <a:r>
              <a:rPr lang="ko-KR" altLang="en-US" sz="2800" dirty="0" err="1" smtClean="0"/>
              <a:t>사무엘하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5:14</a:t>
            </a:r>
            <a:r>
              <a:rPr lang="ko-KR" altLang="en-US" sz="2800" dirty="0" smtClean="0"/>
              <a:t>에서는 </a:t>
            </a:r>
            <a:r>
              <a:rPr lang="en-US" altLang="ko-KR" sz="2800" dirty="0" smtClean="0"/>
              <a:t>‘</a:t>
            </a:r>
            <a:r>
              <a:rPr lang="ko-KR" altLang="en-US" sz="2800" dirty="0" err="1" smtClean="0"/>
              <a:t>삼무아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로 등장합니다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셋째로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시므아와</a:t>
            </a:r>
            <a:r>
              <a:rPr lang="ko-KR" altLang="en-US" sz="2800" dirty="0" smtClean="0"/>
              <a:t> 소밥과 나단과 솔로몬의 모친의 이름을 </a:t>
            </a:r>
            <a:r>
              <a:rPr lang="en-US" altLang="ko-KR" sz="2800" dirty="0" smtClean="0"/>
              <a:t>‘</a:t>
            </a:r>
            <a:r>
              <a:rPr lang="ko-KR" altLang="en-US" sz="2800" dirty="0" err="1" smtClean="0"/>
              <a:t>밧수아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로 소개되었는데 </a:t>
            </a:r>
            <a:r>
              <a:rPr lang="ko-KR" altLang="en-US" sz="2800" dirty="0" err="1" smtClean="0"/>
              <a:t>사무엘하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11:3</a:t>
            </a:r>
            <a:r>
              <a:rPr lang="ko-KR" altLang="en-US" sz="2800" dirty="0" smtClean="0"/>
              <a:t>에 따르면 그녀의 이름은 </a:t>
            </a:r>
            <a:r>
              <a:rPr lang="en-US" altLang="ko-KR" sz="2800" dirty="0" smtClean="0"/>
              <a:t>‘</a:t>
            </a:r>
            <a:r>
              <a:rPr lang="ko-KR" altLang="en-US" sz="2800" dirty="0" err="1" smtClean="0"/>
              <a:t>밧세바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입니다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역대기 저자는 다윗의 간음죄 사건을 희석 시키기 위해 </a:t>
            </a:r>
            <a:r>
              <a:rPr lang="ko-KR" altLang="en-US" sz="2800" dirty="0" err="1" smtClean="0"/>
              <a:t>우리아의</a:t>
            </a:r>
            <a:r>
              <a:rPr lang="ko-KR" altLang="en-US" sz="2800" dirty="0" smtClean="0"/>
              <a:t> 아내 </a:t>
            </a:r>
            <a:r>
              <a:rPr lang="ko-KR" altLang="en-US" sz="2800" dirty="0" err="1" smtClean="0"/>
              <a:t>밧세바를</a:t>
            </a:r>
            <a:r>
              <a:rPr lang="ko-KR" altLang="en-US" sz="2800" dirty="0" smtClean="0"/>
              <a:t> 연음화 시켜 </a:t>
            </a:r>
            <a:r>
              <a:rPr lang="ko-KR" altLang="en-US" sz="2800" dirty="0" err="1" smtClean="0"/>
              <a:t>밧수아로</a:t>
            </a:r>
            <a:r>
              <a:rPr lang="ko-KR" altLang="en-US" sz="2800" dirty="0" smtClean="0"/>
              <a:t> 읽은 것으로 보입니다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1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err="1" smtClean="0">
                <a:solidFill>
                  <a:schemeClr val="tx1"/>
                </a:solidFill>
              </a:rPr>
              <a:t>역대상연구</a:t>
            </a:r>
            <a:endParaRPr lang="ko-KR" altLang="en-US" sz="72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80528" y="188640"/>
            <a:ext cx="9361040" cy="72836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21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99592" y="1325119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족보는 압축된 하나님의 구속 역사입니다</a:t>
            </a:r>
            <a:r>
              <a:rPr lang="en-US" altLang="ko-KR" sz="2800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32" y="2631102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역대상 </a:t>
            </a:r>
            <a:r>
              <a:rPr lang="en-US" altLang="ko-KR" sz="2800" dirty="0" smtClean="0"/>
              <a:t>1-9</a:t>
            </a:r>
            <a:r>
              <a:rPr lang="ko-KR" altLang="en-US" sz="2800" dirty="0" smtClean="0"/>
              <a:t>장의 족보는 장구한 이스라엘 역사를 요약하고 있는데 족보의 구조가 </a:t>
            </a:r>
            <a:r>
              <a:rPr lang="ko-KR" altLang="en-US" sz="2800" dirty="0" err="1" smtClean="0"/>
              <a:t>목표로하는</a:t>
            </a:r>
            <a:r>
              <a:rPr lang="ko-KR" altLang="en-US" sz="2800" dirty="0" smtClean="0"/>
              <a:t> 것은 분명합니다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그것은 하나님이 선택하신 다윗과 그의 후손들의 소개가 전체 족보의 절정이며 중심이라는 사실입니다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8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1532" y="191683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족보는 이스라엘의 역사를 태고에 소급시키고 전체 이스라엘 사회를 열두 지파의 체제하에서 정돈하고 역사상 가장 빛났던 다윗에게 초점을 맞추고 있는데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이것은 이스라엘 주변의 수많은 민족과 </a:t>
            </a:r>
            <a:r>
              <a:rPr lang="ko-KR" altLang="en-US" sz="2800" dirty="0" err="1" smtClean="0"/>
              <a:t>관계속에서</a:t>
            </a:r>
            <a:r>
              <a:rPr lang="ko-KR" altLang="en-US" sz="2800" dirty="0" smtClean="0"/>
              <a:t> 자신들의 정체성을 확립시키려는 분명한 목적을 가지고 있습니다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1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99592" y="1325119"/>
            <a:ext cx="7920880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아담은 하나님의 구속사의 </a:t>
            </a:r>
            <a:r>
              <a:rPr lang="ko-KR" altLang="en-US" sz="2800" dirty="0" err="1" smtClean="0"/>
              <a:t>첫조상입니다</a:t>
            </a:r>
            <a:r>
              <a:rPr lang="en-US" altLang="ko-KR" sz="2800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32" y="263110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이스라엘의 기원은 인류 최초 인간 </a:t>
            </a:r>
            <a:r>
              <a:rPr lang="en-US" altLang="ko-KR" sz="2800" dirty="0" smtClean="0"/>
              <a:t>‘</a:t>
            </a:r>
            <a:r>
              <a:rPr lang="ko-KR" altLang="en-US" sz="2800" dirty="0" smtClean="0"/>
              <a:t>아담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에게 소급되고 있습니다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이스라엘의 건국 주체는 하나님입니다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역대기에서 만나는 첫 단어는 </a:t>
            </a:r>
            <a:r>
              <a:rPr lang="en-US" altLang="ko-KR" sz="2800" dirty="0" smtClean="0"/>
              <a:t>‘</a:t>
            </a:r>
            <a:r>
              <a:rPr lang="ko-KR" altLang="en-US" sz="2800" dirty="0" smtClean="0"/>
              <a:t>아담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이라는 사실이 중요한 것입니다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이스라엘은 하나님의 창조사건에 소급되는 국가이며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세상과 인류를 구원하는 역사 속 주인공인 셈입니다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7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1532" y="263110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27</a:t>
            </a:r>
            <a:r>
              <a:rPr lang="ko-KR" altLang="en-US" sz="2800" dirty="0" smtClean="0"/>
              <a:t>절의 </a:t>
            </a:r>
            <a:r>
              <a:rPr lang="en-US" altLang="ko-KR" sz="2800" dirty="0" smtClean="0"/>
              <a:t>“</a:t>
            </a:r>
            <a:r>
              <a:rPr lang="ko-KR" altLang="en-US" sz="2800" dirty="0" err="1" smtClean="0"/>
              <a:t>아브람</a:t>
            </a:r>
            <a:r>
              <a:rPr lang="ko-KR" altLang="en-US" sz="2800" dirty="0" smtClean="0"/>
              <a:t> 곧 아브라함은 조상들이요</a:t>
            </a:r>
            <a:r>
              <a:rPr lang="en-US" altLang="ko-KR" sz="2800" dirty="0" smtClean="0"/>
              <a:t>”</a:t>
            </a:r>
            <a:r>
              <a:rPr lang="ko-KR" altLang="en-US" sz="2800" dirty="0" smtClean="0"/>
              <a:t>라는 문장은 </a:t>
            </a:r>
            <a:r>
              <a:rPr lang="ko-KR" altLang="en-US" sz="2800" dirty="0" err="1" smtClean="0"/>
              <a:t>아브람의</a:t>
            </a:r>
            <a:r>
              <a:rPr lang="ko-KR" altLang="en-US" sz="2800" dirty="0" smtClean="0"/>
              <a:t> 이름이 개명된 언약사건을 전제하고 있으며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아브라함은 단순히 어떤 씨족의 조상이 아니라 하나님의 약속의 민족인 이스라엘의 직계 조상이라는 사실을 시사하고 있습니다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99592" y="1325119"/>
            <a:ext cx="7920880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아브라함은 이스라엘 백성의 직계 조상입니다</a:t>
            </a:r>
            <a:r>
              <a:rPr lang="en-US" altLang="ko-KR" sz="2800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32" y="263110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아브라함이 사라가 죽은 후 두 번째 부인 </a:t>
            </a:r>
            <a:r>
              <a:rPr lang="ko-KR" altLang="en-US" sz="2800" dirty="0" err="1" smtClean="0"/>
              <a:t>그두라를</a:t>
            </a:r>
            <a:r>
              <a:rPr lang="ko-KR" altLang="en-US" sz="2800" dirty="0" smtClean="0"/>
              <a:t> 맞이했지만 역대기 족보에서는 </a:t>
            </a:r>
            <a:r>
              <a:rPr lang="ko-KR" altLang="en-US" sz="2800" dirty="0" err="1" smtClean="0"/>
              <a:t>그두라를</a:t>
            </a:r>
            <a:r>
              <a:rPr lang="ko-KR" altLang="en-US" sz="2800" dirty="0" smtClean="0"/>
              <a:t> 아브라함의 부인들로 보지 않았습니다</a:t>
            </a:r>
            <a:r>
              <a:rPr lang="en-US" altLang="ko-KR" sz="2800" dirty="0" smtClean="0"/>
              <a:t>. </a:t>
            </a:r>
            <a:r>
              <a:rPr lang="ko-KR" altLang="en-US" sz="2800" dirty="0" err="1" smtClean="0"/>
              <a:t>그두라를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‘</a:t>
            </a:r>
            <a:r>
              <a:rPr lang="ko-KR" altLang="en-US" sz="2800" dirty="0" smtClean="0"/>
              <a:t>소실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이라고 칭한 것은 오직 사라만이 아브라함의 부인이며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하나님의 약속의 자손을 낳은 부인임을 강조하고자 하는 것입니다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27988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36869" y="1652805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아브라함이 사라가 죽은 후 두 번째 부인 </a:t>
            </a:r>
            <a:r>
              <a:rPr lang="ko-KR" altLang="en-US" sz="2800" dirty="0" err="1" smtClean="0"/>
              <a:t>그두라를</a:t>
            </a:r>
            <a:r>
              <a:rPr lang="ko-KR" altLang="en-US" sz="2800" dirty="0" smtClean="0"/>
              <a:t> 맞이했지만 역대기 족보에서는 </a:t>
            </a:r>
            <a:r>
              <a:rPr lang="ko-KR" altLang="en-US" sz="2800" dirty="0" err="1" smtClean="0"/>
              <a:t>그두라를</a:t>
            </a:r>
            <a:r>
              <a:rPr lang="ko-KR" altLang="en-US" sz="2800" dirty="0" smtClean="0"/>
              <a:t> 아브라함의 부인들로 보지 않았습니다</a:t>
            </a:r>
            <a:r>
              <a:rPr lang="en-US" altLang="ko-KR" sz="2800" dirty="0" smtClean="0"/>
              <a:t>. </a:t>
            </a:r>
            <a:r>
              <a:rPr lang="ko-KR" altLang="en-US" sz="2800" dirty="0" err="1" smtClean="0"/>
              <a:t>그두라를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‘</a:t>
            </a:r>
            <a:r>
              <a:rPr lang="ko-KR" altLang="en-US" sz="2800" dirty="0" smtClean="0"/>
              <a:t>소실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이라고 칭한 것은 오직 사라만이 아브라함의 부인이며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하나님의 약속의 자손을 낳은 부인임을 강조하고자 하는 것입니다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31475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99592" y="1325119"/>
            <a:ext cx="7920880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야곱의 열두 아들이 이스라엘을 이루었습니다</a:t>
            </a:r>
            <a:r>
              <a:rPr lang="en-US" altLang="ko-KR" sz="2800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32" y="263110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야곱의 열두 아들이 이스라엘을 이루었다는 것이 </a:t>
            </a:r>
            <a:r>
              <a:rPr lang="en-US" altLang="ko-KR" sz="2800" dirty="0" smtClean="0"/>
              <a:t>1</a:t>
            </a:r>
            <a:r>
              <a:rPr lang="ko-KR" altLang="en-US" sz="2800" dirty="0" smtClean="0"/>
              <a:t>장의 소개된 족보의 종결임과 동시에 역대상 </a:t>
            </a:r>
            <a:r>
              <a:rPr lang="en-US" altLang="ko-KR" sz="2800" dirty="0" smtClean="0"/>
              <a:t>2-9</a:t>
            </a:r>
            <a:r>
              <a:rPr lang="ko-KR" altLang="en-US" sz="2800" dirty="0" smtClean="0"/>
              <a:t>장에서 상세히 언급되는 지파 계보의 서론이라고 볼 수 있습니다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7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smtClean="0">
                <a:solidFill>
                  <a:schemeClr val="tx1"/>
                </a:solidFill>
              </a:rPr>
              <a:t>족 보</a:t>
            </a:r>
            <a:endParaRPr lang="ko-KR" altLang="en-US" sz="72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80528" y="188640"/>
            <a:ext cx="9361040" cy="72836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23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29320" y="1696406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독특한 것은 본문의 열두 아들 순서는 역대기 이전의 다른 전승이나 역대기 이후의 다른 본문의 순서와도 일치하지 않고 있다는 것입니다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역대기 저자는 자세한 역사적 사건들을 소개하지 않은 채 필요한 족보의 적절한 배치와 순서를 통해 하나님의 구원의 역사가 누구를 통해 진행되었는가를 알려주었습니다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13510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99592" y="1325119"/>
            <a:ext cx="7920880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명예의 면류관은 유다 자손에게 돌아갔습니다</a:t>
            </a:r>
            <a:r>
              <a:rPr lang="en-US" altLang="ko-KR" sz="2800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32" y="263110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유다는</a:t>
            </a:r>
            <a:r>
              <a:rPr lang="ko-KR" altLang="en-US" sz="2800" dirty="0" smtClean="0"/>
              <a:t> 이스라엘의 네 번째 아들임에도 불구하고 열두 아들 중에서 가장 소개 되고 있습니다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그것은 유다 지파가 포로 후기 사회에서 차지했던 중심적 역할 때문이기도 하지만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더 근본적으로는 이스라엘 역사상 최고의 왕이었던 다윗이 유다 지파 출신이었기 때문입니다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7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99592" y="1325119"/>
            <a:ext cx="7920880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유다 지파가 가장 먼저 족보에 등장합니다</a:t>
            </a:r>
            <a:r>
              <a:rPr lang="en-US" altLang="ko-KR" sz="2800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32" y="2631102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역대기 저자는 유다 자손의 족보를 제일 전면에 내세웠습니다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역대기 저자는 유다 지파의 우월 성을 의도적으로 두드러지게 만들었습니다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9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1532" y="1391195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역대기 전체 족보는 유다 지파에게 특별한 대우를 하고 있으며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더 나아가서 유다 지파 중에서는 다윗의 집안 소개에 초점을 맞추었습니다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그러므로 역대기의 중심 신학은 다윗이며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다윗을 배출한 유다 지파에게 명예의 면류관이 </a:t>
            </a:r>
            <a:r>
              <a:rPr lang="ko-KR" altLang="en-US" sz="2800" dirty="0" err="1" smtClean="0"/>
              <a:t>돌아간것이라</a:t>
            </a:r>
            <a:r>
              <a:rPr lang="ko-KR" altLang="en-US" sz="2800" dirty="0" smtClean="0"/>
              <a:t> 말할 수 있습니다</a:t>
            </a:r>
            <a:r>
              <a:rPr lang="en-US" altLang="ko-K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4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99592" y="1325119"/>
            <a:ext cx="7920880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하나님은 다윗의 조상을 선택하셨습니다</a:t>
            </a:r>
            <a:r>
              <a:rPr lang="en-US" altLang="ko-KR" sz="2800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32" y="2631102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역대기 족보가 존재하는 궁극적인 원인이 이 다윗의 가계를 정리하고 체계화하는 작업입니다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족보는 </a:t>
            </a:r>
            <a:r>
              <a:rPr lang="ko-KR" altLang="en-US" sz="2800" dirty="0" err="1" smtClean="0"/>
              <a:t>베레스의</a:t>
            </a:r>
            <a:r>
              <a:rPr lang="ko-KR" altLang="en-US" sz="2800" dirty="0" smtClean="0"/>
              <a:t> 아들 </a:t>
            </a:r>
            <a:r>
              <a:rPr lang="ko-KR" altLang="en-US" sz="2800" dirty="0" err="1" smtClean="0"/>
              <a:t>헤스론부터</a:t>
            </a:r>
            <a:r>
              <a:rPr lang="ko-KR" altLang="en-US" sz="2800" dirty="0" smtClean="0"/>
              <a:t> 다윗에 이르는 조상들과 다윗의 형제와 남매들을 소개하고 있습니다</a:t>
            </a:r>
            <a:r>
              <a:rPr lang="en-US" altLang="ko-KR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7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760" y="21616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02" y="9701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dirty="0" smtClean="0"/>
              <a:t>역대상 족보 연구</a:t>
            </a:r>
            <a:endParaRPr lang="en-US" altLang="ko-KR" sz="2800" dirty="0"/>
          </a:p>
        </p:txBody>
      </p:sp>
      <p:sp>
        <p:nvSpPr>
          <p:cNvPr id="8" name="직사각형 7"/>
          <p:cNvSpPr/>
          <p:nvPr/>
        </p:nvSpPr>
        <p:spPr>
          <a:xfrm>
            <a:off x="6389801" y="633670"/>
            <a:ext cx="2934727" cy="45719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1295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 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1532" y="1325119"/>
            <a:ext cx="8590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하나님은 불완전한 인간을 통해서도 역사하십니다</a:t>
            </a:r>
            <a:r>
              <a:rPr lang="en-US" altLang="ko-KR" sz="2800" dirty="0" smtClean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32" y="263110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하나님의 역사에서 미미한 활동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인물들도 등장합니다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어떤 때는 우리의 이성과 신앙의 수준으로는 이해할 수 없는 경우도 있음을 </a:t>
            </a:r>
            <a:r>
              <a:rPr lang="ko-KR" altLang="en-US" sz="2800" dirty="0" err="1" smtClean="0"/>
              <a:t>알게됩니다</a:t>
            </a:r>
            <a:r>
              <a:rPr lang="en-US" altLang="ko-KR" sz="280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6793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역사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</a:rPr>
              <a:t>배경 </a:t>
            </a:r>
            <a:r>
              <a:rPr lang="en-US" altLang="ko-KR" sz="3200" dirty="0" smtClean="0">
                <a:solidFill>
                  <a:schemeClr val="tx1"/>
                </a:solidFill>
              </a:rPr>
              <a:t>,</a:t>
            </a:r>
            <a:r>
              <a:rPr lang="ko-KR" altLang="en-US" sz="3200" dirty="0" smtClean="0">
                <a:solidFill>
                  <a:schemeClr val="tx1"/>
                </a:solidFill>
              </a:rPr>
              <a:t>신학적의도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</a:rPr>
              <a:t>신앙태도</a:t>
            </a:r>
            <a:r>
              <a:rPr lang="en-US" altLang="ko-KR" sz="3200" dirty="0" smtClean="0">
                <a:solidFill>
                  <a:schemeClr val="tx1"/>
                </a:solidFill>
              </a:rPr>
              <a:t> 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707" y="890358"/>
            <a:ext cx="2668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책의 </a:t>
            </a:r>
            <a:r>
              <a:rPr lang="ko-KR" altLang="en-US" sz="2800" dirty="0" smtClean="0"/>
              <a:t>형</a:t>
            </a:r>
            <a:r>
              <a:rPr lang="ko-KR" altLang="en-US" sz="2800" dirty="0"/>
              <a:t>태</a:t>
            </a:r>
            <a:r>
              <a:rPr lang="en-US" altLang="ko-KR" sz="2800" dirty="0" smtClean="0"/>
              <a:t>   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91809" y="1484784"/>
            <a:ext cx="5256584" cy="72836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9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dirty="0" smtClean="0">
                <a:solidFill>
                  <a:schemeClr val="tx1"/>
                </a:solidFill>
              </a:rPr>
              <a:t>하나님의 뜻</a:t>
            </a:r>
            <a:endParaRPr lang="ko-KR" altLang="en-US" sz="66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80528" y="188640"/>
            <a:ext cx="9361040" cy="72836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34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smtClean="0">
                <a:solidFill>
                  <a:schemeClr val="tx1"/>
                </a:solidFill>
              </a:rPr>
              <a:t>설 교</a:t>
            </a:r>
            <a:endParaRPr lang="ko-KR" altLang="en-US" sz="72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180528" y="188640"/>
            <a:ext cx="9361040" cy="72836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01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smtClean="0">
                <a:solidFill>
                  <a:schemeClr val="tx1"/>
                </a:solidFill>
              </a:rPr>
              <a:t>역대상의 족 </a:t>
            </a:r>
            <a:r>
              <a:rPr lang="ko-KR" altLang="en-US" sz="7200" dirty="0" smtClean="0">
                <a:solidFill>
                  <a:schemeClr val="tx1"/>
                </a:solidFill>
              </a:rPr>
              <a:t>보</a:t>
            </a:r>
            <a:endParaRPr lang="ko-KR" altLang="en-US" sz="72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80528" y="188640"/>
            <a:ext cx="9361040" cy="72836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06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다운로드\20026113_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172" r="15903"/>
          <a:stretch/>
        </p:blipFill>
        <p:spPr bwMode="auto">
          <a:xfrm>
            <a:off x="1907704" y="-12452"/>
            <a:ext cx="4652387" cy="67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-12452"/>
            <a:ext cx="9144000" cy="70418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smtClean="0">
                <a:solidFill>
                  <a:schemeClr val="tx1"/>
                </a:solidFill>
              </a:rPr>
              <a:t>족 보</a:t>
            </a:r>
            <a:endParaRPr lang="ko-KR" altLang="en-US" sz="72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4104456" cy="4824536"/>
          </a:xfrm>
        </p:spPr>
        <p:txBody>
          <a:bodyPr>
            <a:noAutofit/>
          </a:bodyPr>
          <a:lstStyle/>
          <a:p>
            <a:endParaRPr lang="en-US" altLang="ko-KR" sz="4000" dirty="0" smtClean="0">
              <a:solidFill>
                <a:schemeClr val="tx1"/>
              </a:solidFill>
            </a:endParaRPr>
          </a:p>
          <a:p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80528" y="188640"/>
            <a:ext cx="9361040" cy="72836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6" t="35616" r="41748" b="20994"/>
          <a:stretch/>
        </p:blipFill>
        <p:spPr bwMode="auto">
          <a:xfrm>
            <a:off x="0" y="415558"/>
            <a:ext cx="918500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1306</Words>
  <Application>Microsoft Office PowerPoint</Application>
  <PresentationFormat>화면 슬라이드 쇼(4:3)</PresentationFormat>
  <Paragraphs>125</Paragraphs>
  <Slides>45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Admin-PC</dc:creator>
  <cp:lastModifiedBy>3R-00</cp:lastModifiedBy>
  <cp:revision>16</cp:revision>
  <dcterms:created xsi:type="dcterms:W3CDTF">2016-05-22T22:19:39Z</dcterms:created>
  <dcterms:modified xsi:type="dcterms:W3CDTF">2016-05-23T05:23:54Z</dcterms:modified>
</cp:coreProperties>
</file>