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sldIdLst>
    <p:sldId id="338" r:id="rId2"/>
    <p:sldId id="339" r:id="rId3"/>
    <p:sldId id="33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6" r:id="rId12"/>
    <p:sldId id="267" r:id="rId13"/>
    <p:sldId id="269" r:id="rId14"/>
    <p:sldId id="268" r:id="rId15"/>
    <p:sldId id="270" r:id="rId16"/>
    <p:sldId id="271" r:id="rId17"/>
    <p:sldId id="273" r:id="rId18"/>
    <p:sldId id="276" r:id="rId19"/>
    <p:sldId id="277" r:id="rId20"/>
    <p:sldId id="281" r:id="rId21"/>
    <p:sldId id="282" r:id="rId22"/>
    <p:sldId id="285" r:id="rId23"/>
    <p:sldId id="286" r:id="rId24"/>
    <p:sldId id="288" r:id="rId25"/>
    <p:sldId id="290" r:id="rId26"/>
    <p:sldId id="292" r:id="rId27"/>
    <p:sldId id="295" r:id="rId28"/>
    <p:sldId id="294" r:id="rId29"/>
    <p:sldId id="297" r:id="rId30"/>
    <p:sldId id="300" r:id="rId31"/>
    <p:sldId id="301" r:id="rId32"/>
    <p:sldId id="302" r:id="rId33"/>
    <p:sldId id="303" r:id="rId34"/>
    <p:sldId id="304" r:id="rId35"/>
    <p:sldId id="306" r:id="rId36"/>
    <p:sldId id="307" r:id="rId37"/>
    <p:sldId id="308" r:id="rId38"/>
    <p:sldId id="309" r:id="rId39"/>
    <p:sldId id="310" r:id="rId40"/>
    <p:sldId id="312" r:id="rId41"/>
    <p:sldId id="313" r:id="rId42"/>
    <p:sldId id="314" r:id="rId43"/>
    <p:sldId id="315" r:id="rId44"/>
    <p:sldId id="316" r:id="rId45"/>
    <p:sldId id="317" r:id="rId46"/>
    <p:sldId id="319" r:id="rId47"/>
    <p:sldId id="318" r:id="rId48"/>
    <p:sldId id="320" r:id="rId49"/>
    <p:sldId id="321" r:id="rId50"/>
    <p:sldId id="323" r:id="rId51"/>
    <p:sldId id="324" r:id="rId52"/>
    <p:sldId id="325" r:id="rId53"/>
    <p:sldId id="326" r:id="rId54"/>
    <p:sldId id="327" r:id="rId55"/>
    <p:sldId id="328" r:id="rId56"/>
    <p:sldId id="329" r:id="rId57"/>
    <p:sldId id="330" r:id="rId58"/>
    <p:sldId id="331" r:id="rId59"/>
    <p:sldId id="333" r:id="rId60"/>
    <p:sldId id="335" r:id="rId61"/>
    <p:sldId id="336" r:id="rId62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5pPr>
    <a:lvl6pPr marL="2286000" algn="l" defTabSz="914400" rtl="0" eaLnBrk="1" latinLnBrk="1" hangingPunct="1"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6pPr>
    <a:lvl7pPr marL="2743200" algn="l" defTabSz="914400" rtl="0" eaLnBrk="1" latinLnBrk="1" hangingPunct="1"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7pPr>
    <a:lvl8pPr marL="3200400" algn="l" defTabSz="914400" rtl="0" eaLnBrk="1" latinLnBrk="1" hangingPunct="1"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8pPr>
    <a:lvl9pPr marL="3657600" algn="l" defTabSz="914400" rtl="0" eaLnBrk="1" latinLnBrk="1" hangingPunct="1">
      <a:defRPr kumimoji="1" sz="2800" kern="1200">
        <a:solidFill>
          <a:schemeClr val="tx1"/>
        </a:solidFill>
        <a:latin typeface="맑은 고딕" pitchFamily="50" charset="-127"/>
        <a:ea typeface="맑은 고딕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33CC33"/>
    <a:srgbClr val="00FF00"/>
    <a:srgbClr val="FF33CC"/>
    <a:srgbClr val="800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36" autoAdjust="0"/>
    <p:restoredTop sz="94660"/>
  </p:normalViewPr>
  <p:slideViewPr>
    <p:cSldViewPr>
      <p:cViewPr varScale="1">
        <p:scale>
          <a:sx n="99" d="100"/>
          <a:sy n="99" d="100"/>
        </p:scale>
        <p:origin x="-102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BD5FD-2376-484E-876E-6E466CB73615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E4495-8030-4E63-B5D1-466D3EFF465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3453A-F6CA-4F7D-9FF2-36090FD1E365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3619-DCEC-4253-807A-5F3013F4EC5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D25C4-7FA7-4526-9088-D7F41F33684C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6300-3C31-40DC-AA25-CF263EAA1DB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D1DB0-FFF4-4AC0-99D2-64954FEB942E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593CD-7952-4992-84B0-37B8B109391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D9ED1-4542-488E-A2ED-78B27C991A3D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F2BBA-8222-40E3-BB68-4F80643EB40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396F5-A68D-49CC-9645-060D4ACBD482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53DDC-31D5-48E4-BEBC-B557DFBB9CB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E04DF-B548-487B-A14A-FF8B54EA0938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6D759-0448-47C1-A18F-D2BA7F9EBDC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88BDF-F2B8-4A98-ACE6-D3051D4A717C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2BE28-69B8-4780-9BD8-A343B0AAB37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148DE-1927-49AC-964B-1FE4BD89BA57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42FB1-8044-4197-9898-E691A9D30F6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05715-7344-4682-A747-6BB79B6391C7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9E743-F04E-4F42-9D32-0091F3BD81B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B18CB-C870-4580-9446-1BD2FA074A40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7D46E-034D-4251-B79A-912B5639BFD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AE78B92-D2A8-4063-AE92-5D62150F774F}" type="datetimeFigureOut">
              <a:rPr lang="ko-KR" altLang="en-US"/>
              <a:pPr>
                <a:defRPr/>
              </a:pPr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F6C3DD-1DEE-4C14-9006-F40D1F84712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5" r:id="rId2"/>
    <p:sldLayoutId id="2147483814" r:id="rId3"/>
    <p:sldLayoutId id="2147483813" r:id="rId4"/>
    <p:sldLayoutId id="2147483812" r:id="rId5"/>
    <p:sldLayoutId id="2147483811" r:id="rId6"/>
    <p:sldLayoutId id="2147483810" r:id="rId7"/>
    <p:sldLayoutId id="2147483809" r:id="rId8"/>
    <p:sldLayoutId id="2147483808" r:id="rId9"/>
    <p:sldLayoutId id="2147483807" r:id="rId10"/>
    <p:sldLayoutId id="2147483806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>
          <a:xfrm>
            <a:off x="714375" y="2071688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ko-KR" sz="5400" b="1" smtClean="0">
                <a:solidFill>
                  <a:srgbClr val="00B0F0"/>
                </a:solidFill>
              </a:rPr>
              <a:t>Ⅵ. </a:t>
            </a:r>
            <a:r>
              <a:rPr lang="ko-KR" altLang="en-US" sz="5400" b="1" smtClean="0">
                <a:solidFill>
                  <a:srgbClr val="00B0F0"/>
                </a:solidFill>
              </a:rPr>
              <a:t>다윗 왕국의 특징</a:t>
            </a:r>
          </a:p>
        </p:txBody>
      </p:sp>
      <p:sp>
        <p:nvSpPr>
          <p:cNvPr id="4" name="제목 1"/>
          <p:cNvSpPr txBox="1">
            <a:spLocks/>
          </p:cNvSpPr>
          <p:nvPr/>
        </p:nvSpPr>
        <p:spPr bwMode="auto">
          <a:xfrm>
            <a:off x="71438" y="6429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kumimoji="0" lang="ko-KR" altLang="en-US" sz="5400" b="1" dirty="0">
                <a:latin typeface="+mj-lt"/>
                <a:ea typeface="+mj-ea"/>
                <a:cs typeface="+mj-cs"/>
              </a:rPr>
              <a:t>  </a:t>
            </a:r>
            <a:r>
              <a:rPr kumimoji="0" lang="ko-KR" altLang="en-US" sz="5400" b="1" dirty="0">
                <a:solidFill>
                  <a:schemeClr val="accent4"/>
                </a:solidFill>
                <a:latin typeface="+mj-lt"/>
                <a:ea typeface="+mj-ea"/>
                <a:cs typeface="+mj-cs"/>
              </a:rPr>
              <a:t>역사서 연구</a:t>
            </a: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786188" y="4714875"/>
            <a:ext cx="5000625" cy="1714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kumimoji="0" lang="ko-KR" altLang="en-US" sz="4400" dirty="0" err="1">
                <a:latin typeface="+mj-lt"/>
                <a:ea typeface="+mj-ea"/>
                <a:cs typeface="+mj-cs"/>
              </a:rPr>
              <a:t>이희학</a:t>
            </a:r>
            <a:r>
              <a:rPr kumimoji="0" lang="ko-KR" altLang="en-US" sz="4400" dirty="0">
                <a:latin typeface="+mj-lt"/>
                <a:ea typeface="+mj-ea"/>
                <a:cs typeface="+mj-cs"/>
              </a:rPr>
              <a:t> 교수님</a:t>
            </a:r>
            <a:endParaRPr kumimoji="0" lang="en-US" altLang="ko-KR" sz="4400" dirty="0"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kumimoji="0" lang="en-US" altLang="ko-KR" sz="4400" dirty="0">
                <a:latin typeface="+mj-lt"/>
                <a:ea typeface="+mj-ea"/>
                <a:cs typeface="+mj-cs"/>
              </a:rPr>
              <a:t>4152067 </a:t>
            </a:r>
            <a:r>
              <a:rPr kumimoji="0" lang="ko-KR" altLang="en-US" sz="4400" dirty="0">
                <a:latin typeface="+mj-lt"/>
                <a:ea typeface="+mj-ea"/>
                <a:cs typeface="+mj-cs"/>
              </a:rPr>
              <a:t>정수용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253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000" smtClean="0">
                <a:solidFill>
                  <a:schemeClr val="hlink"/>
                </a:solidFill>
              </a:rPr>
              <a:t>사무엘하</a:t>
            </a:r>
            <a:r>
              <a:rPr lang="en-US" altLang="ko-KR" sz="2000" smtClean="0">
                <a:solidFill>
                  <a:schemeClr val="hlink"/>
                </a:solidFill>
              </a:rPr>
              <a:t>8:1-14, 10:1-11, 12:26-31</a:t>
            </a:r>
            <a:r>
              <a:rPr lang="en-US" altLang="ko-KR" sz="2000" smtClean="0"/>
              <a:t>:</a:t>
            </a:r>
            <a:r>
              <a:rPr lang="ko-KR" altLang="en-US" sz="2000" smtClean="0"/>
              <a:t>다윗이 이스라엘 동쪽에 있는 </a:t>
            </a:r>
            <a:r>
              <a:rPr lang="ko-KR" altLang="en-US" sz="2000" smtClean="0">
                <a:solidFill>
                  <a:srgbClr val="00FF00"/>
                </a:solidFill>
              </a:rPr>
              <a:t>이웃 민족들인 암몬</a:t>
            </a:r>
            <a:r>
              <a:rPr lang="en-US" altLang="ko-KR" sz="2000" smtClean="0">
                <a:solidFill>
                  <a:srgbClr val="00FF00"/>
                </a:solidFill>
              </a:rPr>
              <a:t>, </a:t>
            </a:r>
            <a:r>
              <a:rPr lang="ko-KR" altLang="en-US" sz="2000" smtClean="0">
                <a:solidFill>
                  <a:srgbClr val="00FF00"/>
                </a:solidFill>
              </a:rPr>
              <a:t>모압</a:t>
            </a:r>
            <a:r>
              <a:rPr lang="en-US" altLang="ko-KR" sz="2000" smtClean="0">
                <a:solidFill>
                  <a:srgbClr val="00FF00"/>
                </a:solidFill>
              </a:rPr>
              <a:t>, </a:t>
            </a:r>
            <a:r>
              <a:rPr lang="ko-KR" altLang="en-US" sz="2000" smtClean="0">
                <a:solidFill>
                  <a:srgbClr val="00FF00"/>
                </a:solidFill>
              </a:rPr>
              <a:t>에돔과 일으킨 전쟁에 대해</a:t>
            </a:r>
            <a:r>
              <a:rPr lang="ko-KR" altLang="en-US" sz="2000" smtClean="0"/>
              <a:t> 요약적으로 보도하고 있음</a:t>
            </a:r>
          </a:p>
          <a:p>
            <a:r>
              <a:rPr lang="ko-KR" altLang="en-US" sz="2000" smtClean="0"/>
              <a:t> </a:t>
            </a:r>
            <a:r>
              <a:rPr lang="ko-KR" altLang="en-US" sz="2000" smtClean="0">
                <a:solidFill>
                  <a:srgbClr val="FF33CC"/>
                </a:solidFill>
              </a:rPr>
              <a:t>다윗은 대 제국을 건설하기 위해</a:t>
            </a:r>
            <a:r>
              <a:rPr lang="ko-KR" altLang="en-US" sz="2000" smtClean="0">
                <a:solidFill>
                  <a:schemeClr val="accent1"/>
                </a:solidFill>
              </a:rPr>
              <a:t> 이웃 국가들을 공격하고 자신의 권력에 그들을 예속시킴</a:t>
            </a:r>
          </a:p>
          <a:p>
            <a:r>
              <a:rPr lang="ko-KR" altLang="en-US" sz="2000" smtClean="0">
                <a:solidFill>
                  <a:srgbClr val="800080"/>
                </a:solidFill>
              </a:rPr>
              <a:t>다윗은 모압 군대의 </a:t>
            </a:r>
            <a:r>
              <a:rPr lang="en-US" altLang="ko-KR" sz="2000" smtClean="0">
                <a:solidFill>
                  <a:srgbClr val="800080"/>
                </a:solidFill>
              </a:rPr>
              <a:t>2/3</a:t>
            </a:r>
            <a:r>
              <a:rPr lang="ko-KR" altLang="en-US" sz="2000" smtClean="0">
                <a:solidFill>
                  <a:srgbClr val="800080"/>
                </a:solidFill>
              </a:rPr>
              <a:t>를 살육하고</a:t>
            </a:r>
            <a:r>
              <a:rPr lang="en-US" altLang="ko-KR" sz="2000" smtClean="0">
                <a:solidFill>
                  <a:srgbClr val="800080"/>
                </a:solidFill>
              </a:rPr>
              <a:t>, </a:t>
            </a:r>
            <a:r>
              <a:rPr lang="ko-KR" altLang="en-US" sz="2000" smtClean="0">
                <a:solidFill>
                  <a:srgbClr val="800080"/>
                </a:solidFill>
              </a:rPr>
              <a:t>봉신국 만듬</a:t>
            </a:r>
            <a:r>
              <a:rPr lang="ko-KR" altLang="en-US" sz="2000" smtClean="0"/>
              <a:t> </a:t>
            </a:r>
          </a:p>
          <a:p>
            <a:pPr eaLnBrk="1" hangingPunct="1"/>
            <a:r>
              <a:rPr lang="ko-KR" altLang="en-US" sz="2000" smtClean="0">
                <a:solidFill>
                  <a:srgbClr val="FF33CC"/>
                </a:solidFill>
              </a:rPr>
              <a:t>요압은 암몬을 공격</a:t>
            </a:r>
            <a:r>
              <a:rPr lang="en-US" altLang="ko-KR" sz="2000" smtClean="0">
                <a:solidFill>
                  <a:srgbClr val="FF33CC"/>
                </a:solidFill>
              </a:rPr>
              <a:t>-&gt;</a:t>
            </a:r>
            <a:r>
              <a:rPr lang="ko-KR" altLang="en-US" sz="2000" smtClean="0">
                <a:solidFill>
                  <a:srgbClr val="FF33CC"/>
                </a:solidFill>
              </a:rPr>
              <a:t>땅을 황폐화</a:t>
            </a:r>
            <a:r>
              <a:rPr lang="en-US" altLang="ko-KR" sz="2000" smtClean="0">
                <a:solidFill>
                  <a:srgbClr val="FF33CC"/>
                </a:solidFill>
              </a:rPr>
              <a:t>, </a:t>
            </a:r>
            <a:r>
              <a:rPr lang="ko-KR" altLang="en-US" sz="2000" smtClean="0">
                <a:solidFill>
                  <a:srgbClr val="FF33CC"/>
                </a:solidFill>
              </a:rPr>
              <a:t>수도인 랍바를 함락시킴</a:t>
            </a:r>
            <a:r>
              <a:rPr lang="ko-KR" altLang="en-US" sz="2000" smtClean="0"/>
              <a:t> </a:t>
            </a:r>
          </a:p>
          <a:p>
            <a:pPr eaLnBrk="1" hangingPunct="1"/>
            <a:r>
              <a:rPr lang="ko-KR" altLang="en-US" sz="2000" smtClean="0"/>
              <a:t>암몬왕은 폐위를 당함</a:t>
            </a:r>
            <a:r>
              <a:rPr lang="en-US" altLang="ko-KR" sz="2000" smtClean="0"/>
              <a:t>-&gt;</a:t>
            </a:r>
            <a:r>
              <a:rPr lang="ko-KR" altLang="en-US" sz="2000" smtClean="0"/>
              <a:t>다윗은 자신의 머리위에 왕관을 쓰고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암몬의 왕위에 등극함 </a:t>
            </a:r>
          </a:p>
          <a:p>
            <a:pPr eaLnBrk="1" hangingPunct="1"/>
            <a:r>
              <a:rPr lang="ko-KR" altLang="en-US" sz="2000" smtClean="0"/>
              <a:t>다윗은 유다 도시 국가 예루살렘에 이어 생애 네 번째로 왕위에 오른 것 </a:t>
            </a:r>
          </a:p>
          <a:p>
            <a:pPr eaLnBrk="1" hangingPunct="1"/>
            <a:r>
              <a:rPr lang="ko-KR" altLang="en-US" sz="2000" smtClean="0">
                <a:solidFill>
                  <a:srgbClr val="FF6600"/>
                </a:solidFill>
              </a:rPr>
              <a:t>다윗은 에돔의 지리적인 중요성을 인식하고 에돔을 정복함</a:t>
            </a:r>
            <a:r>
              <a:rPr lang="ko-KR" altLang="en-US" sz="2000" smtClean="0"/>
              <a:t> </a:t>
            </a:r>
          </a:p>
          <a:p>
            <a:pPr eaLnBrk="1" hangingPunct="1"/>
            <a:r>
              <a:rPr lang="ko-KR" altLang="en-US" sz="2000" smtClean="0"/>
              <a:t>다윗의 군대는 염곡</a:t>
            </a:r>
            <a:r>
              <a:rPr lang="en-US" altLang="ko-KR" sz="2000" smtClean="0"/>
              <a:t>(Salztal)</a:t>
            </a:r>
            <a:r>
              <a:rPr lang="ko-KR" altLang="en-US" sz="2000" smtClean="0"/>
              <a:t>에서 에돔인 </a:t>
            </a:r>
            <a:r>
              <a:rPr lang="en-US" altLang="ko-KR" sz="2000" smtClean="0"/>
              <a:t>18,000</a:t>
            </a:r>
            <a:r>
              <a:rPr lang="ko-KR" altLang="en-US" sz="2000" smtClean="0"/>
              <a:t>명을 살육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800" smtClean="0">
                <a:solidFill>
                  <a:srgbClr val="800080"/>
                </a:solidFill>
              </a:rPr>
              <a:t>수많은 전쟁에서의 승리와 영토 확장이 갖는 </a:t>
            </a:r>
            <a:r>
              <a:rPr lang="ko-KR" altLang="en-US" sz="2800" smtClean="0">
                <a:solidFill>
                  <a:srgbClr val="FF33CC"/>
                </a:solidFill>
              </a:rPr>
              <a:t>다윗 왕국의 몇 가지 의미</a:t>
            </a:r>
            <a:r>
              <a:rPr lang="ko-KR" altLang="en-US" sz="2800" smtClean="0"/>
              <a:t>를</a:t>
            </a:r>
            <a:r>
              <a:rPr lang="ko-KR" altLang="en-US" sz="2800" smtClean="0">
                <a:solidFill>
                  <a:srgbClr val="800080"/>
                </a:solidFill>
              </a:rPr>
              <a:t> </a:t>
            </a:r>
            <a:r>
              <a:rPr lang="ko-KR" altLang="en-US" sz="2800" smtClean="0"/>
              <a:t>찾아 볼 수 있음</a:t>
            </a:r>
          </a:p>
          <a:p>
            <a:pPr eaLnBrk="1" hangingPunct="1"/>
            <a:r>
              <a:rPr lang="ko-KR" altLang="en-US" sz="2800" smtClean="0">
                <a:solidFill>
                  <a:srgbClr val="FFC000"/>
                </a:solidFill>
              </a:rPr>
              <a:t>첫째로</a:t>
            </a:r>
            <a:r>
              <a:rPr lang="en-US" altLang="ko-KR" sz="2800" smtClean="0">
                <a:solidFill>
                  <a:srgbClr val="FFC000"/>
                </a:solidFill>
              </a:rPr>
              <a:t>, </a:t>
            </a:r>
            <a:r>
              <a:rPr lang="ko-KR" altLang="en-US" sz="2800" smtClean="0">
                <a:solidFill>
                  <a:srgbClr val="FFC000"/>
                </a:solidFill>
              </a:rPr>
              <a:t>다윗 왕국은 매우 </a:t>
            </a:r>
            <a:r>
              <a:rPr lang="ko-KR" altLang="en-US" sz="2800" smtClean="0">
                <a:solidFill>
                  <a:srgbClr val="33CC33"/>
                </a:solidFill>
              </a:rPr>
              <a:t>이질적인 요소들이 결합된 복잡한 정치 조직체</a:t>
            </a:r>
            <a:r>
              <a:rPr lang="ko-KR" altLang="en-US" sz="2800" smtClean="0"/>
              <a:t>가</a:t>
            </a:r>
            <a:r>
              <a:rPr lang="ko-KR" altLang="en-US" sz="2800" smtClean="0">
                <a:solidFill>
                  <a:srgbClr val="FFC000"/>
                </a:solidFill>
              </a:rPr>
              <a:t> 되었다는 점임</a:t>
            </a:r>
            <a:endParaRPr lang="en-US" altLang="ko-KR" sz="2800" smtClean="0">
              <a:solidFill>
                <a:srgbClr val="FFC000"/>
              </a:solidFill>
            </a:endParaRPr>
          </a:p>
          <a:p>
            <a:pPr eaLnBrk="1" hangingPunct="1"/>
            <a:r>
              <a:rPr lang="en-US" altLang="ko-KR" sz="2800" smtClean="0"/>
              <a:t>-</a:t>
            </a:r>
            <a:r>
              <a:rPr lang="ko-KR" altLang="en-US" sz="2800" smtClean="0"/>
              <a:t>순수한 이스라엘 사람들로만 구성된 </a:t>
            </a:r>
            <a:r>
              <a:rPr lang="ko-KR" altLang="en-US" sz="2800" smtClean="0">
                <a:solidFill>
                  <a:srgbClr val="800080"/>
                </a:solidFill>
              </a:rPr>
              <a:t>단일 왕국이 아님</a:t>
            </a:r>
          </a:p>
          <a:p>
            <a:pPr eaLnBrk="1" hangingPunct="1"/>
            <a:r>
              <a:rPr lang="en-US" altLang="ko-KR" sz="2800" smtClean="0"/>
              <a:t>-&gt;</a:t>
            </a:r>
            <a:r>
              <a:rPr lang="ko-KR" altLang="en-US" sz="2800" smtClean="0"/>
              <a:t>서로 다른 민족과 다양한 정치 체계가 결합된 </a:t>
            </a:r>
            <a:r>
              <a:rPr lang="ko-KR" altLang="en-US" sz="2800" smtClean="0">
                <a:solidFill>
                  <a:schemeClr val="hlink"/>
                </a:solidFill>
              </a:rPr>
              <a:t>거대한 정치적 복합체였음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2800" smtClean="0">
                <a:solidFill>
                  <a:srgbClr val="FF0066"/>
                </a:solidFill>
              </a:rPr>
              <a:t>둘째로</a:t>
            </a:r>
            <a:r>
              <a:rPr lang="en-US" altLang="ko-KR" sz="2800" smtClean="0">
                <a:solidFill>
                  <a:srgbClr val="FF0066"/>
                </a:solidFill>
              </a:rPr>
              <a:t>, </a:t>
            </a:r>
            <a:r>
              <a:rPr lang="ko-KR" altLang="en-US" sz="2800" smtClean="0">
                <a:solidFill>
                  <a:srgbClr val="FF0066"/>
                </a:solidFill>
              </a:rPr>
              <a:t>다윗 왕국은 팔레스틴</a:t>
            </a:r>
            <a:r>
              <a:rPr lang="en-US" altLang="ko-KR" sz="2800" smtClean="0">
                <a:solidFill>
                  <a:srgbClr val="FF0066"/>
                </a:solidFill>
              </a:rPr>
              <a:t>-</a:t>
            </a:r>
            <a:r>
              <a:rPr lang="ko-KR" altLang="en-US" sz="2800" smtClean="0">
                <a:solidFill>
                  <a:srgbClr val="FF0066"/>
                </a:solidFill>
              </a:rPr>
              <a:t>시리아 지역 전체를 포괄하는 거대한 독자적인 세력을 형성한 최초의 왕국이었음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800" smtClean="0"/>
              <a:t>-&gt;</a:t>
            </a:r>
            <a:r>
              <a:rPr lang="ko-KR" altLang="en-US" sz="2800" smtClean="0"/>
              <a:t>이 창조적 역사 운동에는 이스라엘 지파의 사람들만 참여하는 것이 아니라 </a:t>
            </a:r>
            <a:r>
              <a:rPr lang="ko-KR" altLang="en-US" sz="2800" smtClean="0">
                <a:solidFill>
                  <a:schemeClr val="hlink"/>
                </a:solidFill>
              </a:rPr>
              <a:t>서로 다른 종교</a:t>
            </a:r>
            <a:r>
              <a:rPr lang="en-US" altLang="ko-KR" sz="2800" smtClean="0">
                <a:solidFill>
                  <a:schemeClr val="hlink"/>
                </a:solidFill>
              </a:rPr>
              <a:t>, </a:t>
            </a:r>
            <a:r>
              <a:rPr lang="ko-KR" altLang="en-US" sz="2800" smtClean="0">
                <a:solidFill>
                  <a:schemeClr val="hlink"/>
                </a:solidFill>
              </a:rPr>
              <a:t>문화</a:t>
            </a:r>
            <a:r>
              <a:rPr lang="en-US" altLang="ko-KR" sz="2800" smtClean="0">
                <a:solidFill>
                  <a:schemeClr val="hlink"/>
                </a:solidFill>
              </a:rPr>
              <a:t>, </a:t>
            </a:r>
            <a:r>
              <a:rPr lang="ko-KR" altLang="en-US" sz="2800" smtClean="0">
                <a:solidFill>
                  <a:schemeClr val="hlink"/>
                </a:solidFill>
              </a:rPr>
              <a:t>전통을 소유한 민족들이 함께 참여함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smtClean="0">
                <a:solidFill>
                  <a:srgbClr val="00B050"/>
                </a:solidFill>
              </a:rPr>
              <a:t>셋째로</a:t>
            </a:r>
            <a:r>
              <a:rPr lang="en-US" altLang="ko-KR" sz="2800" smtClean="0">
                <a:solidFill>
                  <a:srgbClr val="00B050"/>
                </a:solidFill>
              </a:rPr>
              <a:t>, </a:t>
            </a:r>
            <a:r>
              <a:rPr lang="ko-KR" altLang="en-US" sz="2800" smtClean="0">
                <a:solidFill>
                  <a:srgbClr val="00B050"/>
                </a:solidFill>
              </a:rPr>
              <a:t>다윗 왕국은 다윗이라는 위대한 한 개인이 이룩해 놓은 </a:t>
            </a:r>
            <a:r>
              <a:rPr lang="en-US" altLang="ko-KR" sz="2800" smtClean="0">
                <a:solidFill>
                  <a:srgbClr val="FF33CC"/>
                </a:solidFill>
              </a:rPr>
              <a:t>‘</a:t>
            </a:r>
            <a:r>
              <a:rPr lang="ko-KR" altLang="en-US" sz="2800" smtClean="0">
                <a:solidFill>
                  <a:srgbClr val="FF33CC"/>
                </a:solidFill>
              </a:rPr>
              <a:t>개인 왕국</a:t>
            </a:r>
            <a:r>
              <a:rPr lang="en-US" altLang="ko-KR" sz="2800" smtClean="0">
                <a:solidFill>
                  <a:srgbClr val="FF33CC"/>
                </a:solidFill>
              </a:rPr>
              <a:t>’</a:t>
            </a:r>
            <a:r>
              <a:rPr lang="en-US" altLang="ko-KR" sz="2800" smtClean="0">
                <a:solidFill>
                  <a:srgbClr val="00B050"/>
                </a:solidFill>
              </a:rPr>
              <a:t> </a:t>
            </a:r>
            <a:r>
              <a:rPr lang="ko-KR" altLang="en-US" sz="2800" smtClean="0">
                <a:solidFill>
                  <a:srgbClr val="00B050"/>
                </a:solidFill>
              </a:rPr>
              <a:t>이었음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smtClean="0"/>
              <a:t>그는 자신에게 유리하게 작용된 </a:t>
            </a:r>
            <a:r>
              <a:rPr lang="ko-KR" altLang="en-US" sz="2800" smtClean="0">
                <a:solidFill>
                  <a:srgbClr val="800080"/>
                </a:solidFill>
              </a:rPr>
              <a:t>역사적 상황을 최대한 활용하여</a:t>
            </a:r>
            <a:r>
              <a:rPr lang="ko-KR" altLang="en-US" sz="2800" smtClean="0"/>
              <a:t> 자신의 왕국을 강대국으로 만들어 놓음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sz="2800" smtClean="0"/>
              <a:t>-</a:t>
            </a:r>
            <a:r>
              <a:rPr lang="ko-KR" altLang="en-US" sz="2800" smtClean="0"/>
              <a:t>이집트의 </a:t>
            </a:r>
            <a:r>
              <a:rPr lang="en-US" altLang="ko-KR" sz="2800" smtClean="0"/>
              <a:t>21</a:t>
            </a:r>
            <a:r>
              <a:rPr lang="ko-KR" altLang="en-US" sz="2800" smtClean="0"/>
              <a:t>왕조는 분열되었고</a:t>
            </a:r>
            <a:r>
              <a:rPr lang="en-US" altLang="ko-KR" sz="2800" smtClean="0"/>
              <a:t>, </a:t>
            </a:r>
            <a:r>
              <a:rPr lang="ko-KR" altLang="en-US" sz="2800" smtClean="0"/>
              <a:t>메소포타미아의 바벨론은 쇠퇴한 지 이미 오래되었음</a:t>
            </a:r>
          </a:p>
          <a:p>
            <a:pPr eaLnBrk="1" hangingPunct="1"/>
            <a:r>
              <a:rPr lang="en-US" altLang="ko-KR" sz="2800" smtClean="0"/>
              <a:t>-</a:t>
            </a:r>
            <a:r>
              <a:rPr lang="ko-KR" altLang="en-US" sz="2800" smtClean="0"/>
              <a:t>소아시아는 힛타이트</a:t>
            </a:r>
            <a:r>
              <a:rPr lang="en-US" altLang="ko-KR" sz="2800" smtClean="0"/>
              <a:t>(</a:t>
            </a:r>
            <a:r>
              <a:rPr lang="ko-KR" altLang="en-US" sz="2800" smtClean="0"/>
              <a:t>기원전 </a:t>
            </a:r>
            <a:r>
              <a:rPr lang="en-US" altLang="ko-KR" sz="2800" smtClean="0"/>
              <a:t>1800-1200) </a:t>
            </a:r>
            <a:r>
              <a:rPr lang="ko-KR" altLang="en-US" sz="2800" smtClean="0"/>
              <a:t>이후 강력한 세력이 등장하지 않고 있었음</a:t>
            </a:r>
          </a:p>
          <a:p>
            <a:pPr eaLnBrk="1" hangingPunct="1"/>
            <a:r>
              <a:rPr lang="en-US" altLang="ko-KR" sz="2800" smtClean="0"/>
              <a:t>-</a:t>
            </a:r>
            <a:r>
              <a:rPr lang="ko-KR" altLang="en-US" sz="2800" smtClean="0"/>
              <a:t>팔레스틴과 시리아 지역에 대한 영유권을 주장할 수 있는 세력이 존재하지 않았던 것 </a:t>
            </a:r>
          </a:p>
          <a:p>
            <a:pPr eaLnBrk="1" hangingPunct="1"/>
            <a:r>
              <a:rPr lang="en-US" altLang="ko-KR" sz="2800" smtClean="0"/>
              <a:t>-&gt;</a:t>
            </a:r>
            <a:r>
              <a:rPr lang="ko-KR" altLang="en-US" sz="2800" smtClean="0">
                <a:solidFill>
                  <a:srgbClr val="00B050"/>
                </a:solidFill>
              </a:rPr>
              <a:t>동서 세력들 사이에 세력 공백이 생긴 것</a:t>
            </a:r>
          </a:p>
          <a:p>
            <a:pPr eaLnBrk="1" hangingPunct="1"/>
            <a:r>
              <a:rPr lang="ko-KR" altLang="en-US" sz="2800" smtClean="0">
                <a:solidFill>
                  <a:srgbClr val="FF0066"/>
                </a:solidFill>
              </a:rPr>
              <a:t>다윗은 이때를 이용하여 이스라엘 역사상 가장 위대한 왕국을 만들었음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662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2400" smtClean="0"/>
              <a:t>다윗이 의존했던 군대는 유다와 이스라엘의 징집 군대가 아니라</a:t>
            </a:r>
            <a:r>
              <a:rPr lang="en-US" altLang="ko-KR" sz="2400" smtClean="0">
                <a:solidFill>
                  <a:srgbClr val="8064A2"/>
                </a:solidFill>
              </a:rPr>
              <a:t>, </a:t>
            </a:r>
            <a:r>
              <a:rPr lang="ko-KR" altLang="en-US" sz="2400" smtClean="0">
                <a:solidFill>
                  <a:srgbClr val="8064A2"/>
                </a:solidFill>
              </a:rPr>
              <a:t>자신의 개인 용병들이었음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-</a:t>
            </a:r>
            <a:r>
              <a:rPr lang="ko-KR" altLang="en-US" sz="2400" smtClean="0"/>
              <a:t>다윗 개인의 인격적 관계에 의존하는 개인 사병들이었음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-</a:t>
            </a:r>
            <a:r>
              <a:rPr lang="ko-KR" altLang="en-US" sz="2400" smtClean="0"/>
              <a:t>이스라엘 사람들로만 구성된 것</a:t>
            </a:r>
            <a:r>
              <a:rPr lang="en-US" altLang="ko-KR" sz="2400" smtClean="0"/>
              <a:t>-X, </a:t>
            </a:r>
            <a:r>
              <a:rPr lang="ko-KR" altLang="en-US" sz="2400" smtClean="0"/>
              <a:t>잡다한 민족들로 구성되어 있었음</a:t>
            </a:r>
          </a:p>
          <a:p>
            <a:pPr eaLnBrk="1" hangingPunct="1">
              <a:lnSpc>
                <a:spcPct val="90000"/>
              </a:lnSpc>
            </a:pPr>
            <a:endParaRPr lang="ko-KR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ko-KR" altLang="en-US" sz="2400" smtClean="0"/>
              <a:t>그러므로 새로 생겨난 </a:t>
            </a:r>
            <a:r>
              <a:rPr lang="ko-KR" altLang="en-US" sz="2400" smtClean="0">
                <a:solidFill>
                  <a:schemeClr val="hlink"/>
                </a:solidFill>
              </a:rPr>
              <a:t>거대한 정치 조직</a:t>
            </a:r>
            <a:r>
              <a:rPr lang="en-US" altLang="ko-KR" sz="2400" smtClean="0"/>
              <a:t>: ‘</a:t>
            </a:r>
            <a:r>
              <a:rPr lang="ko-KR" altLang="en-US" sz="2400" smtClean="0"/>
              <a:t>유다 왕국</a:t>
            </a:r>
            <a:r>
              <a:rPr lang="en-US" altLang="ko-KR" sz="2400" smtClean="0"/>
              <a:t>’ </a:t>
            </a:r>
            <a:r>
              <a:rPr lang="ko-KR" altLang="en-US" sz="2400" smtClean="0"/>
              <a:t>이나 </a:t>
            </a:r>
            <a:r>
              <a:rPr lang="en-US" altLang="ko-KR" sz="2400" smtClean="0"/>
              <a:t>‘</a:t>
            </a:r>
            <a:r>
              <a:rPr lang="ko-KR" altLang="en-US" sz="2400" smtClean="0"/>
              <a:t>이스라엘 왕국</a:t>
            </a:r>
            <a:r>
              <a:rPr lang="en-US" altLang="ko-KR" sz="2400" smtClean="0"/>
              <a:t>’ </a:t>
            </a:r>
            <a:r>
              <a:rPr lang="ko-KR" altLang="en-US" sz="2400" smtClean="0"/>
              <a:t>이 아닌 </a:t>
            </a:r>
            <a:r>
              <a:rPr lang="en-US" altLang="ko-KR" sz="2400" smtClean="0">
                <a:solidFill>
                  <a:srgbClr val="FF0000"/>
                </a:solidFill>
              </a:rPr>
              <a:t>‘</a:t>
            </a:r>
            <a:r>
              <a:rPr lang="ko-KR" altLang="en-US" sz="2400" smtClean="0">
                <a:solidFill>
                  <a:srgbClr val="FF0000"/>
                </a:solidFill>
              </a:rPr>
              <a:t>다윗 왕국</a:t>
            </a:r>
            <a:r>
              <a:rPr lang="en-US" altLang="ko-KR" sz="2400" smtClean="0">
                <a:solidFill>
                  <a:srgbClr val="FF0000"/>
                </a:solidFill>
              </a:rPr>
              <a:t>’ </a:t>
            </a:r>
            <a:r>
              <a:rPr lang="ko-KR" altLang="en-US" sz="2400" smtClean="0"/>
              <a:t>이었던 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ko-KR" sz="2800" b="1" smtClean="0">
                <a:solidFill>
                  <a:srgbClr val="FF0000"/>
                </a:solidFill>
              </a:rPr>
              <a:t>2. </a:t>
            </a:r>
            <a:r>
              <a:rPr lang="ko-KR" altLang="en-US" sz="2800" b="1" smtClean="0">
                <a:solidFill>
                  <a:srgbClr val="FF0000"/>
                </a:solidFill>
              </a:rPr>
              <a:t>다윗 왕국의 내적 긴장들</a:t>
            </a:r>
          </a:p>
          <a:p>
            <a:pPr eaLnBrk="1" hangingPunct="1">
              <a:lnSpc>
                <a:spcPct val="80000"/>
              </a:lnSpc>
            </a:pPr>
            <a:endParaRPr lang="en-US" altLang="ko-KR" sz="2800" smtClean="0"/>
          </a:p>
          <a:p>
            <a:pPr eaLnBrk="1" hangingPunct="1">
              <a:lnSpc>
                <a:spcPct val="80000"/>
              </a:lnSpc>
            </a:pPr>
            <a:r>
              <a:rPr lang="en-US" altLang="ko-KR" sz="2800" smtClean="0">
                <a:solidFill>
                  <a:srgbClr val="FF33CC"/>
                </a:solidFill>
              </a:rPr>
              <a:t>“</a:t>
            </a:r>
            <a:r>
              <a:rPr lang="ko-KR" altLang="en-US" sz="2800" smtClean="0">
                <a:solidFill>
                  <a:srgbClr val="FF33CC"/>
                </a:solidFill>
              </a:rPr>
              <a:t>다윗의 왕위 계승사</a:t>
            </a:r>
            <a:r>
              <a:rPr lang="en-US" altLang="ko-KR" sz="2800" smtClean="0">
                <a:solidFill>
                  <a:srgbClr val="FF33CC"/>
                </a:solidFill>
              </a:rPr>
              <a:t>”</a:t>
            </a:r>
            <a:r>
              <a:rPr lang="ko-KR" altLang="en-US" sz="2800" smtClean="0">
                <a:solidFill>
                  <a:srgbClr val="FF33CC"/>
                </a:solidFill>
              </a:rPr>
              <a:t>는 거대한 다윗 왕국이 갖고 있었던 내적 긴장들을 보도</a:t>
            </a:r>
          </a:p>
          <a:p>
            <a:pPr eaLnBrk="1" hangingPunct="1">
              <a:lnSpc>
                <a:spcPct val="80000"/>
              </a:lnSpc>
            </a:pPr>
            <a:endParaRPr lang="ko-KR" altLang="en-US" sz="2800" smtClean="0">
              <a:solidFill>
                <a:srgbClr val="FF33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ko-KR" altLang="en-US" sz="2800" smtClean="0">
                <a:solidFill>
                  <a:srgbClr val="00FF00"/>
                </a:solidFill>
              </a:rPr>
              <a:t>다윗 왕국의 토대를 흔들 만큼 전혀 예상하지 못했던 사건들 발생</a:t>
            </a:r>
          </a:p>
          <a:p>
            <a:pPr eaLnBrk="1" hangingPunct="1">
              <a:lnSpc>
                <a:spcPct val="80000"/>
              </a:lnSpc>
            </a:pPr>
            <a:endParaRPr lang="ko-KR" altLang="en-US" sz="2800" smtClean="0">
              <a:solidFill>
                <a:srgbClr val="00FF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ko-KR" sz="2800" smtClean="0"/>
              <a:t>-</a:t>
            </a:r>
            <a:r>
              <a:rPr lang="ko-KR" altLang="en-US" sz="2800" smtClean="0"/>
              <a:t>모략</a:t>
            </a:r>
            <a:r>
              <a:rPr lang="en-US" altLang="ko-KR" sz="2800" smtClean="0"/>
              <a:t>, </a:t>
            </a:r>
            <a:r>
              <a:rPr lang="ko-KR" altLang="en-US" sz="2800" smtClean="0"/>
              <a:t>반란 신뢰했던 신하들의 불복종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절대 왕권에 대한 반발</a:t>
            </a:r>
            <a:r>
              <a:rPr lang="en-US" altLang="ko-KR" sz="2800" smtClean="0"/>
              <a:t>, </a:t>
            </a:r>
            <a:r>
              <a:rPr lang="ko-KR" altLang="en-US" sz="2800" smtClean="0"/>
              <a:t>왕과 공신들과의 불신 관계의 형성 등은 새로운 대제국의 미래를 어둡게 하는 위험한 요소들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b="1" dirty="0" smtClean="0">
                <a:solidFill>
                  <a:srgbClr val="00B050"/>
                </a:solidFill>
              </a:rPr>
              <a:t>1) </a:t>
            </a:r>
            <a:r>
              <a:rPr lang="ko-KR" altLang="en-US" b="1" dirty="0" smtClean="0">
                <a:solidFill>
                  <a:srgbClr val="00B050"/>
                </a:solidFill>
              </a:rPr>
              <a:t>다윗을 향한 예언자 나단의 비판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solidFill>
                  <a:srgbClr val="0070C0"/>
                </a:solidFill>
              </a:rPr>
              <a:t>다윗과 </a:t>
            </a:r>
            <a:r>
              <a:rPr lang="ko-KR" altLang="en-US" dirty="0" err="1" smtClean="0">
                <a:solidFill>
                  <a:srgbClr val="0070C0"/>
                </a:solidFill>
              </a:rPr>
              <a:t>밧세바의</a:t>
            </a:r>
            <a:r>
              <a:rPr lang="ko-KR" altLang="en-US" dirty="0" smtClean="0">
                <a:solidFill>
                  <a:srgbClr val="0070C0"/>
                </a:solidFill>
              </a:rPr>
              <a:t> 결혼과 자녀 출산은 </a:t>
            </a:r>
            <a:r>
              <a:rPr lang="en-US" altLang="ko-KR" dirty="0" smtClean="0">
                <a:solidFill>
                  <a:srgbClr val="FF0000"/>
                </a:solidFill>
              </a:rPr>
              <a:t>“</a:t>
            </a:r>
            <a:r>
              <a:rPr lang="ko-KR" altLang="en-US" dirty="0" smtClean="0">
                <a:solidFill>
                  <a:srgbClr val="FF0000"/>
                </a:solidFill>
              </a:rPr>
              <a:t>다윗의 왕위 </a:t>
            </a:r>
            <a:r>
              <a:rPr lang="ko-KR" altLang="en-US" dirty="0" err="1" smtClean="0">
                <a:solidFill>
                  <a:srgbClr val="FF0000"/>
                </a:solidFill>
              </a:rPr>
              <a:t>계승사</a:t>
            </a:r>
            <a:r>
              <a:rPr lang="en-US" altLang="ko-KR" dirty="0" smtClean="0">
                <a:solidFill>
                  <a:srgbClr val="FF0000"/>
                </a:solidFill>
              </a:rPr>
              <a:t>”</a:t>
            </a:r>
            <a:r>
              <a:rPr lang="ko-KR" altLang="en-US" dirty="0" smtClean="0">
                <a:solidFill>
                  <a:srgbClr val="FF0000"/>
                </a:solidFill>
              </a:rPr>
              <a:t>의 핵심적 주제</a:t>
            </a:r>
            <a:r>
              <a:rPr lang="en-US" altLang="ko-KR" dirty="0" smtClean="0"/>
              <a:t>-&gt;</a:t>
            </a:r>
            <a:r>
              <a:rPr lang="ko-KR" altLang="en-US" dirty="0" smtClean="0">
                <a:solidFill>
                  <a:schemeClr val="accent2"/>
                </a:solidFill>
              </a:rPr>
              <a:t>두 사람 사이에 다윗의 왕위 계승자인 솔로몬이 태어남</a:t>
            </a:r>
            <a:endParaRPr lang="en-US" altLang="ko-KR" dirty="0" smtClean="0">
              <a:solidFill>
                <a:schemeClr val="accent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나단의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신탁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삼하</a:t>
            </a:r>
            <a:r>
              <a:rPr lang="en-US" altLang="ko-KR" dirty="0" smtClean="0"/>
              <a:t>7</a:t>
            </a:r>
            <a:r>
              <a:rPr lang="ko-KR" altLang="en-US" dirty="0" smtClean="0"/>
              <a:t>장</a:t>
            </a:r>
            <a:r>
              <a:rPr lang="en-US" altLang="ko-KR" dirty="0" smtClean="0"/>
              <a:t>)</a:t>
            </a:r>
            <a:r>
              <a:rPr lang="ko-KR" altLang="en-US" dirty="0" smtClean="0"/>
              <a:t>은 야웨 하나님이 다윗 왕조의 영원성을 보증할 것을 약속함</a:t>
            </a:r>
            <a:endParaRPr lang="en-US" altLang="ko-K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err="1" smtClean="0"/>
              <a:t>삼하</a:t>
            </a:r>
            <a:r>
              <a:rPr lang="en-US" altLang="ko-KR" dirty="0" smtClean="0"/>
              <a:t>9</a:t>
            </a:r>
            <a:r>
              <a:rPr lang="ko-KR" altLang="en-US" dirty="0" smtClean="0"/>
              <a:t>장</a:t>
            </a:r>
            <a:r>
              <a:rPr lang="en-US" altLang="ko-KR" dirty="0" smtClean="0"/>
              <a:t>-</a:t>
            </a:r>
            <a:r>
              <a:rPr lang="ko-KR" altLang="en-US" dirty="0" smtClean="0"/>
              <a:t>사울 왕국이 궁극적으로 다윗에게 예속되었음이 강조됨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9698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-&gt;</a:t>
            </a:r>
            <a:r>
              <a:rPr lang="ko-KR" altLang="en-US" smtClean="0"/>
              <a:t>다윗 왕조의 탄생은 합법적이며 정당한 것임</a:t>
            </a:r>
            <a:endParaRPr lang="en-US" altLang="ko-KR" smtClean="0"/>
          </a:p>
          <a:p>
            <a:pPr eaLnBrk="1" hangingPunct="1"/>
            <a:r>
              <a:rPr lang="ko-KR" altLang="en-US" smtClean="0">
                <a:solidFill>
                  <a:srgbClr val="00B050"/>
                </a:solidFill>
              </a:rPr>
              <a:t>사무엘하 </a:t>
            </a:r>
            <a:r>
              <a:rPr lang="en-US" altLang="ko-KR" smtClean="0">
                <a:solidFill>
                  <a:srgbClr val="00B050"/>
                </a:solidFill>
              </a:rPr>
              <a:t>11-12</a:t>
            </a:r>
            <a:r>
              <a:rPr lang="ko-KR" altLang="en-US" smtClean="0">
                <a:solidFill>
                  <a:srgbClr val="00B050"/>
                </a:solidFill>
              </a:rPr>
              <a:t>장에서는 다윗의 왕위 계승자가 태어날 순간을 전함</a:t>
            </a:r>
            <a:endParaRPr lang="en-US" altLang="ko-KR" smtClean="0">
              <a:solidFill>
                <a:srgbClr val="00B050"/>
              </a:solidFill>
            </a:endParaRPr>
          </a:p>
          <a:p>
            <a:pPr eaLnBrk="1" hangingPunct="1"/>
            <a:r>
              <a:rPr lang="ko-KR" altLang="en-US" smtClean="0">
                <a:solidFill>
                  <a:srgbClr val="00B0F0"/>
                </a:solidFill>
              </a:rPr>
              <a:t>다윗과 밧세바의 숙명적 만남은 </a:t>
            </a:r>
            <a:r>
              <a:rPr lang="ko-KR" altLang="en-US" smtClean="0"/>
              <a:t>암몬 사람들과의 전쟁이 있던 시기였음</a:t>
            </a:r>
            <a:endParaRPr lang="en-US" altLang="ko-KR" smtClean="0"/>
          </a:p>
          <a:p>
            <a:pPr eaLnBrk="1" hangingPunct="1"/>
            <a:r>
              <a:rPr lang="en-US" altLang="ko-KR" smtClean="0"/>
              <a:t>-</a:t>
            </a:r>
            <a:r>
              <a:rPr lang="ko-KR" altLang="en-US" smtClean="0"/>
              <a:t>요압은 전쟁터에 있었고 다윗은 무더운 여름밤에 궁전의 지붕 위로 산책을 나감</a:t>
            </a:r>
            <a:endParaRPr lang="en-US" altLang="ko-KR" smtClean="0"/>
          </a:p>
          <a:p>
            <a:pPr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30722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3000" smtClean="0">
                <a:solidFill>
                  <a:srgbClr val="800080"/>
                </a:solidFill>
              </a:rPr>
              <a:t>다윗의 간음과 살인 사건의 전반적인 주제</a:t>
            </a:r>
            <a:r>
              <a:rPr lang="en-US" altLang="ko-KR" sz="3000" smtClean="0">
                <a:solidFill>
                  <a:srgbClr val="800080"/>
                </a:solidFill>
              </a:rPr>
              <a:t>-</a:t>
            </a:r>
            <a:r>
              <a:rPr lang="en-US" altLang="ko-KR" sz="3000" smtClean="0"/>
              <a:t> </a:t>
            </a:r>
            <a:r>
              <a:rPr lang="ko-KR" altLang="en-US" sz="3000" smtClean="0">
                <a:solidFill>
                  <a:srgbClr val="00FF00"/>
                </a:solidFill>
              </a:rPr>
              <a:t>역사적 사실일 것임</a:t>
            </a:r>
            <a:endParaRPr lang="en-US" altLang="ko-KR" sz="3000" smtClean="0">
              <a:solidFill>
                <a:srgbClr val="00FF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ko-KR" sz="3000" smtClean="0"/>
              <a:t>“</a:t>
            </a:r>
            <a:r>
              <a:rPr lang="ko-KR" altLang="en-US" sz="3000" smtClean="0"/>
              <a:t>다윗의 왕위 계승사</a:t>
            </a:r>
            <a:r>
              <a:rPr lang="en-US" altLang="ko-KR" sz="3000" smtClean="0"/>
              <a:t>”</a:t>
            </a:r>
            <a:r>
              <a:rPr lang="ko-KR" altLang="en-US" sz="3000" smtClean="0"/>
              <a:t>의 저자는 </a:t>
            </a:r>
            <a:r>
              <a:rPr lang="ko-KR" altLang="en-US" sz="3000" smtClean="0">
                <a:solidFill>
                  <a:srgbClr val="800080"/>
                </a:solidFill>
              </a:rPr>
              <a:t>야웨 하나님과 다윗의 신실했던 관계가 </a:t>
            </a:r>
            <a:r>
              <a:rPr lang="ko-KR" altLang="en-US" sz="3000" smtClean="0">
                <a:solidFill>
                  <a:srgbClr val="FF6600"/>
                </a:solidFill>
              </a:rPr>
              <a:t>밧세바와의 간음과 우리아의 살해 사건을 통해</a:t>
            </a:r>
            <a:r>
              <a:rPr lang="ko-KR" altLang="en-US" sz="3000" smtClean="0"/>
              <a:t> 심각하게 벌어지게  되었다고 말함</a:t>
            </a:r>
            <a:r>
              <a:rPr lang="en-US" altLang="ko-KR" sz="3000" smtClean="0"/>
              <a:t>(11:27)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3000" smtClean="0">
                <a:solidFill>
                  <a:srgbClr val="FF33CC"/>
                </a:solidFill>
              </a:rPr>
              <a:t>야웨 하나님은 여전히 다윗에게 관심 보임</a:t>
            </a:r>
            <a:r>
              <a:rPr lang="en-US" altLang="ko-KR" sz="3000" smtClean="0"/>
              <a:t>-&gt;</a:t>
            </a:r>
            <a:r>
              <a:rPr lang="ko-KR" altLang="en-US" sz="3000" smtClean="0">
                <a:solidFill>
                  <a:schemeClr val="hlink"/>
                </a:solidFill>
              </a:rPr>
              <a:t>다윗이 스스로 하나님과의 관계 단절시켰다는</a:t>
            </a:r>
            <a:r>
              <a:rPr lang="ko-KR" altLang="en-US" sz="3000" smtClean="0"/>
              <a:t> </a:t>
            </a:r>
            <a:r>
              <a:rPr lang="ko-KR" altLang="en-US" sz="3000" smtClean="0">
                <a:solidFill>
                  <a:schemeClr val="hlink"/>
                </a:solidFill>
              </a:rPr>
              <a:t>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33794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ko-KR" altLang="en-US" sz="2400" smtClean="0"/>
              <a:t>본문은 하나님은 다윗의 행동을 기뻐하지 않았고</a:t>
            </a:r>
            <a:r>
              <a:rPr lang="en-US" altLang="ko-KR" sz="2400" smtClean="0"/>
              <a:t>, </a:t>
            </a:r>
            <a:r>
              <a:rPr lang="ko-KR" altLang="en-US" sz="2400" smtClean="0">
                <a:solidFill>
                  <a:srgbClr val="00B050"/>
                </a:solidFill>
              </a:rPr>
              <a:t>다윗에게 단호한 조처를 취하였다는 것</a:t>
            </a:r>
            <a:r>
              <a:rPr lang="ko-KR" altLang="en-US" sz="2400" smtClean="0"/>
              <a:t>을 부각시킴</a:t>
            </a:r>
            <a:endParaRPr lang="en-US" altLang="ko-KR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-</a:t>
            </a:r>
            <a:r>
              <a:rPr lang="ko-KR" altLang="en-US" sz="2400" smtClean="0"/>
              <a:t>하나님은 다윗과 밧세바의 부적절한 관계를 통해 탄생된 아이에게 심판하심</a:t>
            </a:r>
            <a:r>
              <a:rPr lang="en-US" altLang="ko-KR" sz="2400" smtClean="0"/>
              <a:t>-&gt;</a:t>
            </a:r>
            <a:r>
              <a:rPr lang="ko-KR" altLang="en-US" sz="2400" smtClean="0">
                <a:solidFill>
                  <a:srgbClr val="FF0000"/>
                </a:solidFill>
              </a:rPr>
              <a:t>아이의 죽음은</a:t>
            </a:r>
            <a:r>
              <a:rPr lang="ko-KR" altLang="en-US" sz="2400" smtClean="0"/>
              <a:t> </a:t>
            </a:r>
            <a:r>
              <a:rPr lang="ko-KR" altLang="en-US" sz="2400" smtClean="0">
                <a:solidFill>
                  <a:srgbClr val="00B0F0"/>
                </a:solidFill>
              </a:rPr>
              <a:t>다윗의 악한 행동의 결과</a:t>
            </a:r>
            <a:r>
              <a:rPr lang="ko-KR" altLang="en-US" sz="2400" smtClean="0"/>
              <a:t>로 이해</a:t>
            </a:r>
            <a:r>
              <a:rPr lang="en-US" altLang="ko-KR" sz="2400" smtClean="0"/>
              <a:t> </a:t>
            </a:r>
            <a:r>
              <a:rPr lang="ko-KR" altLang="en-US" sz="2400" smtClean="0"/>
              <a:t>되고 있음</a:t>
            </a:r>
            <a:endParaRPr lang="en-US" altLang="ko-KR" sz="2400" smtClean="0"/>
          </a:p>
          <a:p>
            <a:pPr eaLnBrk="1" hangingPunct="1">
              <a:lnSpc>
                <a:spcPct val="90000"/>
              </a:lnSpc>
            </a:pPr>
            <a:r>
              <a:rPr lang="ko-KR" altLang="en-US" sz="2400" smtClean="0"/>
              <a:t>본문은 </a:t>
            </a:r>
            <a:r>
              <a:rPr lang="ko-KR" altLang="en-US" sz="2400" smtClean="0">
                <a:solidFill>
                  <a:srgbClr val="FF33CC"/>
                </a:solidFill>
              </a:rPr>
              <a:t>살인과 간음을 행한 다윗에게</a:t>
            </a:r>
            <a:r>
              <a:rPr lang="ko-KR" altLang="en-US" sz="2400" smtClean="0"/>
              <a:t> 찾아가 </a:t>
            </a:r>
            <a:r>
              <a:rPr lang="ko-KR" altLang="en-US" sz="2400" smtClean="0">
                <a:solidFill>
                  <a:schemeClr val="hlink"/>
                </a:solidFill>
              </a:rPr>
              <a:t>왕의 잘못을 질타</a:t>
            </a:r>
            <a:r>
              <a:rPr lang="en-US" altLang="ko-KR" sz="2400" smtClean="0">
                <a:solidFill>
                  <a:schemeClr val="hlink"/>
                </a:solidFill>
              </a:rPr>
              <a:t>, </a:t>
            </a:r>
            <a:r>
              <a:rPr lang="ko-KR" altLang="en-US" sz="2400" smtClean="0">
                <a:solidFill>
                  <a:schemeClr val="hlink"/>
                </a:solidFill>
              </a:rPr>
              <a:t>책임을 추궁하고  </a:t>
            </a:r>
          </a:p>
          <a:p>
            <a:pPr eaLnBrk="1" hangingPunct="1"/>
            <a:r>
              <a:rPr lang="en-US" altLang="ko-KR" sz="2400" smtClean="0">
                <a:solidFill>
                  <a:srgbClr val="00FF00"/>
                </a:solidFill>
              </a:rPr>
              <a:t>&lt;</a:t>
            </a:r>
            <a:r>
              <a:rPr lang="ko-KR" altLang="en-US" sz="2400" smtClean="0">
                <a:solidFill>
                  <a:srgbClr val="00FF00"/>
                </a:solidFill>
              </a:rPr>
              <a:t>하나님의 심판의 메시지를 전하는 예언자</a:t>
            </a:r>
            <a:r>
              <a:rPr lang="ko-KR" altLang="en-US" sz="2400" smtClean="0"/>
              <a:t> </a:t>
            </a:r>
            <a:r>
              <a:rPr lang="ko-KR" altLang="en-US" sz="2400" smtClean="0">
                <a:solidFill>
                  <a:srgbClr val="00FF00"/>
                </a:solidFill>
              </a:rPr>
              <a:t>나단</a:t>
            </a:r>
            <a:r>
              <a:rPr lang="en-US" altLang="ko-KR" sz="2400" smtClean="0">
                <a:solidFill>
                  <a:srgbClr val="00FF00"/>
                </a:solidFill>
              </a:rPr>
              <a:t>&gt;</a:t>
            </a:r>
            <a:endParaRPr lang="en-US" altLang="ko-KR" sz="2400" smtClean="0"/>
          </a:p>
          <a:p>
            <a:pPr eaLnBrk="1" hangingPunct="1"/>
            <a:r>
              <a:rPr lang="en-US" altLang="ko-KR" sz="2400" smtClean="0"/>
              <a:t>-</a:t>
            </a:r>
            <a:r>
              <a:rPr lang="ko-KR" altLang="en-US" sz="2400" smtClean="0"/>
              <a:t>나단은  </a:t>
            </a:r>
            <a:r>
              <a:rPr lang="en-US" altLang="ko-KR" sz="2400" smtClean="0">
                <a:solidFill>
                  <a:srgbClr val="0070C0"/>
                </a:solidFill>
              </a:rPr>
              <a:t>“</a:t>
            </a:r>
            <a:r>
              <a:rPr lang="ko-KR" altLang="en-US" sz="2400" smtClean="0">
                <a:solidFill>
                  <a:srgbClr val="0070C0"/>
                </a:solidFill>
              </a:rPr>
              <a:t>가난한자와 부자의 비유</a:t>
            </a:r>
            <a:r>
              <a:rPr lang="en-US" altLang="ko-KR" sz="2400" smtClean="0">
                <a:solidFill>
                  <a:srgbClr val="0070C0"/>
                </a:solidFill>
              </a:rPr>
              <a:t>”</a:t>
            </a:r>
            <a:r>
              <a:rPr lang="ko-KR" altLang="en-US" sz="2400" smtClean="0"/>
              <a:t>로 다윗의 악행을 고발함</a:t>
            </a:r>
            <a:endParaRPr lang="en-US" altLang="ko-KR" sz="2400" smtClean="0"/>
          </a:p>
          <a:p>
            <a:pPr eaLnBrk="1" hangingPunct="1"/>
            <a:r>
              <a:rPr lang="en-US" altLang="ko-KR" sz="2400" smtClean="0"/>
              <a:t>-&gt;</a:t>
            </a:r>
            <a:r>
              <a:rPr lang="ko-KR" altLang="en-US" sz="2400" smtClean="0">
                <a:solidFill>
                  <a:srgbClr val="FF0000"/>
                </a:solidFill>
              </a:rPr>
              <a:t>나단은 다윗 가문에 살인이 끊이지 않을 것이며</a:t>
            </a:r>
            <a:r>
              <a:rPr lang="en-US" altLang="ko-KR" sz="2400" smtClean="0">
                <a:solidFill>
                  <a:srgbClr val="FF0000"/>
                </a:solidFill>
              </a:rPr>
              <a:t>,  </a:t>
            </a:r>
            <a:r>
              <a:rPr lang="ko-KR" altLang="en-US" sz="2400" smtClean="0">
                <a:solidFill>
                  <a:srgbClr val="FF0000"/>
                </a:solidFill>
              </a:rPr>
              <a:t>다윗은 큰 모욕과  수치스러운 일을 당할 것임을 예고함</a:t>
            </a:r>
            <a:endParaRPr lang="en-US" altLang="ko-KR" sz="24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ko-KR" altLang="en-US" sz="240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ko-KR" sz="240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b="1" smtClean="0"/>
              <a:t>목차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 rtlCol="0"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3600" dirty="0" smtClean="0"/>
              <a:t> </a:t>
            </a:r>
            <a:r>
              <a:rPr lang="en-US" altLang="ko-KR" sz="4400" b="1" dirty="0" smtClean="0"/>
              <a:t>Ⅵ. </a:t>
            </a:r>
            <a:r>
              <a:rPr lang="ko-KR" altLang="en-US" sz="4400" b="1" dirty="0" smtClean="0"/>
              <a:t>다윗 왕국의 특징</a:t>
            </a:r>
            <a:endParaRPr lang="en-US" altLang="ko-KR" sz="4400" b="1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ko-KR" sz="3600" b="1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3600" dirty="0" smtClean="0"/>
              <a:t>왕국의 정치적 안정과 전쟁을 통한 영토의 확장</a:t>
            </a:r>
            <a:endParaRPr lang="en-US" altLang="ko-KR" sz="3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altLang="ko-KR" sz="3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ko-KR" altLang="en-US" sz="3600" dirty="0" smtClean="0"/>
              <a:t>다윗 왕국의 내적 긴장들</a:t>
            </a:r>
            <a:endParaRPr lang="en-US" altLang="ko-KR" sz="3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3600" dirty="0" smtClean="0"/>
              <a:t>    1)</a:t>
            </a:r>
            <a:r>
              <a:rPr lang="ko-KR" altLang="en-US" sz="3600" dirty="0" smtClean="0"/>
              <a:t>다윗을 향한 예언자 나단의 비판</a:t>
            </a:r>
            <a:endParaRPr lang="en-US" altLang="ko-KR" sz="3600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3600" dirty="0" smtClean="0"/>
              <a:t>    2)</a:t>
            </a:r>
            <a:r>
              <a:rPr lang="ko-KR" altLang="en-US" sz="3600" dirty="0" smtClean="0"/>
              <a:t>압살롬과 </a:t>
            </a:r>
            <a:r>
              <a:rPr lang="ko-KR" altLang="en-US" sz="3600" dirty="0" err="1" smtClean="0"/>
              <a:t>세바의</a:t>
            </a:r>
            <a:r>
              <a:rPr lang="ko-KR" altLang="en-US" sz="3600" dirty="0" smtClean="0"/>
              <a:t> 반란</a:t>
            </a:r>
            <a:endParaRPr lang="ko-KR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33794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b="1" smtClean="0">
                <a:solidFill>
                  <a:srgbClr val="0070C0"/>
                </a:solidFill>
              </a:rPr>
              <a:t>2)</a:t>
            </a:r>
            <a:r>
              <a:rPr lang="ko-KR" altLang="en-US" b="1" smtClean="0">
                <a:solidFill>
                  <a:srgbClr val="0070C0"/>
                </a:solidFill>
              </a:rPr>
              <a:t>압살롬과 세바의 반란</a:t>
            </a:r>
            <a:endParaRPr lang="en-US" altLang="ko-KR" b="1" smtClean="0">
              <a:solidFill>
                <a:srgbClr val="0070C0"/>
              </a:solidFill>
            </a:endParaRPr>
          </a:p>
          <a:p>
            <a:pPr eaLnBrk="1" hangingPunct="1"/>
            <a:r>
              <a:rPr lang="ko-KR" altLang="en-US" b="1" smtClean="0"/>
              <a:t> </a:t>
            </a:r>
            <a:r>
              <a:rPr lang="ko-KR" altLang="en-US" b="1" smtClean="0">
                <a:solidFill>
                  <a:srgbClr val="00B050"/>
                </a:solidFill>
              </a:rPr>
              <a:t>반란들의 특징</a:t>
            </a:r>
            <a:endParaRPr lang="en-US" altLang="ko-KR" b="1" smtClean="0">
              <a:solidFill>
                <a:srgbClr val="00B050"/>
              </a:solidFill>
            </a:endParaRPr>
          </a:p>
          <a:p>
            <a:pPr eaLnBrk="1" hangingPunct="1"/>
            <a:r>
              <a:rPr lang="en-US" altLang="ko-KR" smtClean="0"/>
              <a:t>-</a:t>
            </a:r>
            <a:r>
              <a:rPr lang="ko-KR" altLang="en-US" smtClean="0"/>
              <a:t>다윗이 정복한 민족들에게서 일어난 것</a:t>
            </a:r>
            <a:r>
              <a:rPr lang="en-US" altLang="ko-KR" smtClean="0"/>
              <a:t>-X </a:t>
            </a:r>
            <a:r>
              <a:rPr lang="ko-KR" altLang="en-US" smtClean="0">
                <a:solidFill>
                  <a:srgbClr val="FF0000"/>
                </a:solidFill>
              </a:rPr>
              <a:t>이스라엘 왕국 내부에서 일어났다는 점임</a:t>
            </a:r>
            <a:endParaRPr lang="en-US" altLang="ko-KR" smtClean="0">
              <a:solidFill>
                <a:srgbClr val="FF0000"/>
              </a:solidFill>
            </a:endParaRPr>
          </a:p>
          <a:p>
            <a:pPr eaLnBrk="1" hangingPunct="1"/>
            <a:r>
              <a:rPr lang="en-US" altLang="ko-KR" smtClean="0"/>
              <a:t>-</a:t>
            </a:r>
            <a:r>
              <a:rPr lang="ko-KR" altLang="en-US" smtClean="0"/>
              <a:t>이 반란들은 무시할 수 없는 성과를 거두었다는 점</a:t>
            </a:r>
            <a:endParaRPr lang="en-US" altLang="ko-KR" smtClean="0"/>
          </a:p>
          <a:p>
            <a:pPr eaLnBrk="1" hangingPunct="1"/>
            <a:r>
              <a:rPr lang="en-US" altLang="ko-KR" smtClean="0"/>
              <a:t>-</a:t>
            </a:r>
            <a:r>
              <a:rPr lang="ko-KR" altLang="en-US" smtClean="0"/>
              <a:t>다윗은 그의 왕위를 거의 상실할뻔하였음</a:t>
            </a:r>
            <a:endParaRPr lang="en-US" altLang="ko-KR" smtClean="0"/>
          </a:p>
          <a:p>
            <a:pPr eaLnBrk="1" hangingPunct="1">
              <a:buFont typeface="Arial" charset="0"/>
              <a:buNone/>
            </a:pPr>
            <a:r>
              <a:rPr lang="en-US" altLang="ko-KR" smtClean="0"/>
              <a:t>-&gt;</a:t>
            </a:r>
            <a:r>
              <a:rPr lang="ko-KR" altLang="en-US" smtClean="0"/>
              <a:t>다윗 왕국에 대한 정치적 불만을 갖고 있는 백성들이 매우 많이 었었음을 암시함</a:t>
            </a:r>
            <a:endParaRPr lang="en-US" altLang="ko-KR" smtClean="0"/>
          </a:p>
          <a:p>
            <a:pPr eaLnBrk="1" hangingPunct="1"/>
            <a:endParaRPr lang="en-US" altLang="ko-KR" smtClean="0"/>
          </a:p>
          <a:p>
            <a:pPr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34818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sz="2400" smtClean="0">
                <a:solidFill>
                  <a:srgbClr val="00B050"/>
                </a:solidFill>
              </a:rPr>
              <a:t>&lt;</a:t>
            </a:r>
            <a:r>
              <a:rPr lang="ko-KR" altLang="en-US" sz="2400" smtClean="0">
                <a:solidFill>
                  <a:srgbClr val="00B050"/>
                </a:solidFill>
              </a:rPr>
              <a:t>압살롬과 세바의 반란이 차지하는 역사신학적 의의</a:t>
            </a:r>
            <a:r>
              <a:rPr lang="en-US" altLang="ko-KR" sz="2400" smtClean="0">
                <a:solidFill>
                  <a:srgbClr val="00B050"/>
                </a:solidFill>
              </a:rPr>
              <a:t>&gt;</a:t>
            </a:r>
          </a:p>
          <a:p>
            <a:pPr eaLnBrk="1" hangingPunct="1"/>
            <a:endParaRPr lang="en-US" altLang="ko-KR" sz="2400" smtClean="0">
              <a:solidFill>
                <a:srgbClr val="7030A0"/>
              </a:solidFill>
            </a:endParaRPr>
          </a:p>
          <a:p>
            <a:pPr eaLnBrk="1" hangingPunct="1"/>
            <a:r>
              <a:rPr lang="en-US" altLang="ko-KR" sz="2400" smtClean="0">
                <a:solidFill>
                  <a:srgbClr val="7030A0"/>
                </a:solidFill>
              </a:rPr>
              <a:t>(1)</a:t>
            </a:r>
            <a:r>
              <a:rPr lang="ko-KR" altLang="en-US" sz="2400" smtClean="0">
                <a:solidFill>
                  <a:srgbClr val="7030A0"/>
                </a:solidFill>
              </a:rPr>
              <a:t>서언</a:t>
            </a:r>
            <a:endParaRPr lang="en-US" altLang="ko-KR" sz="2400" smtClean="0">
              <a:solidFill>
                <a:srgbClr val="7030A0"/>
              </a:solidFill>
            </a:endParaRPr>
          </a:p>
          <a:p>
            <a:pPr eaLnBrk="1" hangingPunct="1"/>
            <a:r>
              <a:rPr lang="ko-KR" altLang="en-US" sz="2400" smtClean="0"/>
              <a:t>사사 시대 이스라엘의 역사적 상황에 대한 논의는 </a:t>
            </a:r>
            <a:r>
              <a:rPr lang="en-US" altLang="ko-KR" sz="2400" smtClean="0"/>
              <a:t>1930</a:t>
            </a:r>
            <a:r>
              <a:rPr lang="ko-KR" altLang="en-US" sz="2400" smtClean="0"/>
              <a:t>년에 제출된 </a:t>
            </a:r>
            <a:r>
              <a:rPr lang="ko-KR" altLang="en-US" sz="2400" smtClean="0">
                <a:solidFill>
                  <a:srgbClr val="0070C0"/>
                </a:solidFill>
              </a:rPr>
              <a:t>마르틴 노트</a:t>
            </a:r>
            <a:r>
              <a:rPr lang="en-US" altLang="ko-KR" sz="2400" smtClean="0">
                <a:solidFill>
                  <a:srgbClr val="0070C0"/>
                </a:solidFill>
              </a:rPr>
              <a:t>(M. Noth)</a:t>
            </a:r>
            <a:r>
              <a:rPr lang="ko-KR" altLang="en-US" sz="2400" smtClean="0">
                <a:solidFill>
                  <a:srgbClr val="0070C0"/>
                </a:solidFill>
              </a:rPr>
              <a:t>의 논제에 기초</a:t>
            </a:r>
            <a:r>
              <a:rPr lang="ko-KR" altLang="en-US" sz="2400" smtClean="0"/>
              <a:t>하고 있음</a:t>
            </a:r>
            <a:endParaRPr lang="en-US" altLang="ko-KR" sz="2400" smtClean="0"/>
          </a:p>
          <a:p>
            <a:pPr eaLnBrk="1" hangingPunct="1">
              <a:lnSpc>
                <a:spcPct val="80000"/>
              </a:lnSpc>
            </a:pPr>
            <a:r>
              <a:rPr lang="ko-KR" altLang="en-US" sz="2400" smtClean="0">
                <a:solidFill>
                  <a:srgbClr val="FF33CC"/>
                </a:solidFill>
              </a:rPr>
              <a:t>가나안 점령 이후부터 이스라엘 왕국 형성 이전의 시대</a:t>
            </a:r>
            <a:r>
              <a:rPr lang="en-US" altLang="ko-KR" sz="2400" smtClean="0"/>
              <a:t>: </a:t>
            </a:r>
            <a:r>
              <a:rPr lang="en-US" altLang="ko-KR" sz="2400" smtClean="0">
                <a:solidFill>
                  <a:srgbClr val="33CC33"/>
                </a:solidFill>
              </a:rPr>
              <a:t>12</a:t>
            </a:r>
            <a:r>
              <a:rPr lang="ko-KR" altLang="en-US" sz="2400" smtClean="0">
                <a:solidFill>
                  <a:srgbClr val="33CC33"/>
                </a:solidFill>
              </a:rPr>
              <a:t>지파 동맹의 시대 </a:t>
            </a:r>
            <a:r>
              <a:rPr lang="en-US" altLang="ko-KR" sz="2400" smtClean="0">
                <a:solidFill>
                  <a:srgbClr val="33CC33"/>
                </a:solidFill>
              </a:rPr>
              <a:t>‘</a:t>
            </a:r>
            <a:r>
              <a:rPr lang="ko-KR" altLang="en-US" sz="2400" smtClean="0">
                <a:solidFill>
                  <a:srgbClr val="33CC33"/>
                </a:solidFill>
              </a:rPr>
              <a:t>암픽티오니</a:t>
            </a:r>
            <a:r>
              <a:rPr lang="en-US" altLang="ko-KR" sz="2400" smtClean="0">
                <a:solidFill>
                  <a:srgbClr val="33CC33"/>
                </a:solidFill>
              </a:rPr>
              <a:t>’(Amphikty-onie)</a:t>
            </a:r>
            <a:r>
              <a:rPr lang="ko-KR" altLang="en-US" sz="2400" smtClean="0">
                <a:solidFill>
                  <a:srgbClr val="33CC33"/>
                </a:solidFill>
              </a:rPr>
              <a:t>로 규정</a:t>
            </a:r>
            <a:endParaRPr lang="en-US" altLang="ko-KR" sz="2400" smtClean="0">
              <a:solidFill>
                <a:srgbClr val="33CC33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ko-KR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ko-KR" altLang="en-US" sz="2400" smtClean="0"/>
              <a:t>정치적</a:t>
            </a:r>
            <a:r>
              <a:rPr lang="en-US" altLang="ko-KR" sz="2400" smtClean="0"/>
              <a:t>, </a:t>
            </a:r>
            <a:r>
              <a:rPr lang="ko-KR" altLang="en-US" sz="2400" smtClean="0"/>
              <a:t>군사적</a:t>
            </a:r>
            <a:r>
              <a:rPr lang="en-US" altLang="ko-KR" sz="2400" smtClean="0"/>
              <a:t>, </a:t>
            </a:r>
            <a:r>
              <a:rPr lang="ko-KR" altLang="en-US" sz="2400" smtClean="0"/>
              <a:t>동맹체가 아닌 </a:t>
            </a:r>
            <a:r>
              <a:rPr lang="ko-KR" altLang="en-US" sz="2400" smtClean="0">
                <a:solidFill>
                  <a:srgbClr val="7030A0"/>
                </a:solidFill>
              </a:rPr>
              <a:t>종교적 동맹체로서의 이스라엘</a:t>
            </a:r>
            <a:r>
              <a:rPr lang="en-US" altLang="ko-KR" sz="2400" smtClean="0"/>
              <a:t>: </a:t>
            </a:r>
            <a:r>
              <a:rPr lang="ko-KR" altLang="en-US" sz="2400" smtClean="0"/>
              <a:t>법궤가 있는 공동의 중앙성소에서 공동의 제의적 의식을 거행</a:t>
            </a:r>
            <a:r>
              <a:rPr lang="en-US" altLang="ko-KR" sz="2400" smtClean="0"/>
              <a:t>, </a:t>
            </a:r>
            <a:r>
              <a:rPr lang="ko-KR" altLang="en-US" sz="2400" smtClean="0"/>
              <a:t>종교적 제의를 통해 전 이스라엘의 신앙적 전통이 계승</a:t>
            </a:r>
            <a:r>
              <a:rPr lang="en-US" altLang="ko-KR" sz="2400" smtClean="0"/>
              <a:t>-&gt;M. Noth </a:t>
            </a:r>
            <a:r>
              <a:rPr lang="ko-KR" altLang="en-US" sz="2400" smtClean="0"/>
              <a:t>주장</a:t>
            </a:r>
            <a:endParaRPr lang="en-US" altLang="ko-KR" sz="2400" smtClean="0"/>
          </a:p>
          <a:p>
            <a:pPr eaLnBrk="1" hangingPunct="1">
              <a:lnSpc>
                <a:spcPct val="80000"/>
              </a:lnSpc>
            </a:pPr>
            <a:endParaRPr lang="en-US" altLang="ko-KR" sz="2400" smtClean="0"/>
          </a:p>
          <a:p>
            <a:pPr eaLnBrk="1" hangingPunct="1"/>
            <a:endParaRPr lang="en-US" altLang="ko-KR" sz="2800" smtClean="0"/>
          </a:p>
          <a:p>
            <a:pPr eaLnBrk="1" hangingPunct="1"/>
            <a:endParaRPr lang="en-US" altLang="ko-KR" sz="2800" smtClean="0"/>
          </a:p>
          <a:p>
            <a:pPr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35842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mtClean="0">
                <a:solidFill>
                  <a:srgbClr val="00B0F0"/>
                </a:solidFill>
              </a:rPr>
              <a:t>&lt;20</a:t>
            </a:r>
            <a:r>
              <a:rPr lang="ko-KR" altLang="en-US" smtClean="0">
                <a:solidFill>
                  <a:srgbClr val="00B0F0"/>
                </a:solidFill>
              </a:rPr>
              <a:t>세기 후반에 고대 이스라엘을 사회학적으로 연구</a:t>
            </a:r>
            <a:r>
              <a:rPr lang="en-US" altLang="ko-KR" smtClean="0">
                <a:solidFill>
                  <a:srgbClr val="00B0F0"/>
                </a:solidFill>
              </a:rPr>
              <a:t>&gt;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>
                <a:solidFill>
                  <a:srgbClr val="FF0000"/>
                </a:solidFill>
              </a:rPr>
              <a:t>지그리스트</a:t>
            </a:r>
            <a:r>
              <a:rPr lang="en-US" altLang="ko-KR" smtClean="0">
                <a:solidFill>
                  <a:srgbClr val="FF0000"/>
                </a:solidFill>
              </a:rPr>
              <a:t>(Ch. Sigrust)</a:t>
            </a:r>
            <a:r>
              <a:rPr lang="en-US" altLang="ko-KR" smtClean="0"/>
              <a:t>: </a:t>
            </a:r>
            <a:r>
              <a:rPr lang="ko-KR" altLang="en-US" smtClean="0"/>
              <a:t>땅 점유 이후로부터 왕국 형성 사이의 이스라엘을 힘있는 하나의 중앙 정부에 의해 지배되는 사회가 아니라</a:t>
            </a:r>
            <a:r>
              <a:rPr lang="en-US" altLang="ko-KR" smtClean="0"/>
              <a:t>, </a:t>
            </a:r>
            <a:r>
              <a:rPr lang="ko-KR" altLang="en-US" smtClean="0">
                <a:solidFill>
                  <a:srgbClr val="800080"/>
                </a:solidFill>
              </a:rPr>
              <a:t>동등한 위치에 있는 세분화된 여러 그룹들에 의해서 움직여지는 사회로 봄</a:t>
            </a:r>
            <a:endParaRPr lang="en-US" altLang="ko-KR" smtClean="0">
              <a:solidFill>
                <a:srgbClr val="80008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이 사회에는 </a:t>
            </a:r>
            <a:r>
              <a:rPr lang="ko-KR" altLang="en-US" smtClean="0">
                <a:solidFill>
                  <a:srgbClr val="00B050"/>
                </a:solidFill>
              </a:rPr>
              <a:t>조직화된 영속적인 정치 세력이 존재하지 않는다는 것</a:t>
            </a:r>
            <a:r>
              <a:rPr lang="ko-KR" altLang="en-US" smtClean="0"/>
              <a:t>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36866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400" smtClean="0"/>
              <a:t>세분화된 여러 사회들을 하나로 묶을 수 있는 힘은 중앙 정부의 행정 조직</a:t>
            </a:r>
            <a:r>
              <a:rPr lang="en-US" altLang="ko-KR" sz="2400" smtClean="0"/>
              <a:t>-X, </a:t>
            </a:r>
            <a:r>
              <a:rPr lang="ko-KR" altLang="en-US" sz="2400" smtClean="0"/>
              <a:t>내적으로 결정화된 사회적 규범들임</a:t>
            </a:r>
            <a:endParaRPr lang="en-US" altLang="ko-KR" sz="2400" smtClean="0"/>
          </a:p>
          <a:p>
            <a:pPr eaLnBrk="1" hangingPunct="1"/>
            <a:r>
              <a:rPr lang="ko-KR" altLang="en-US" sz="2400" smtClean="0"/>
              <a:t>지그리스트가 사회학적 연구를 통해 분석해 낸 </a:t>
            </a:r>
            <a:r>
              <a:rPr lang="ko-KR" altLang="en-US" sz="2400" smtClean="0">
                <a:solidFill>
                  <a:srgbClr val="0070C0"/>
                </a:solidFill>
              </a:rPr>
              <a:t>고대 이스라엘의 사회상</a:t>
            </a:r>
            <a:r>
              <a:rPr lang="ko-KR" altLang="en-US" sz="2400" smtClean="0"/>
              <a:t>은 노트가 신학적으로 고찰한 </a:t>
            </a:r>
            <a:r>
              <a:rPr lang="ko-KR" altLang="en-US" sz="2400" smtClean="0">
                <a:solidFill>
                  <a:srgbClr val="FFC000"/>
                </a:solidFill>
              </a:rPr>
              <a:t>왕국 형성 이전의 이스라엘의 역사상을 보충</a:t>
            </a:r>
            <a:r>
              <a:rPr lang="en-US" altLang="ko-KR" sz="2400" smtClean="0">
                <a:solidFill>
                  <a:srgbClr val="FFC000"/>
                </a:solidFill>
              </a:rPr>
              <a:t>, </a:t>
            </a:r>
            <a:r>
              <a:rPr lang="ko-KR" altLang="en-US" sz="2400" smtClean="0">
                <a:solidFill>
                  <a:srgbClr val="FFC000"/>
                </a:solidFill>
              </a:rPr>
              <a:t>보완</a:t>
            </a:r>
            <a:r>
              <a:rPr lang="ko-KR" altLang="en-US" sz="2400" smtClean="0"/>
              <a:t>해 주고 있음</a:t>
            </a:r>
          </a:p>
          <a:p>
            <a:pPr eaLnBrk="1" hangingPunct="1">
              <a:lnSpc>
                <a:spcPct val="80000"/>
              </a:lnSpc>
            </a:pPr>
            <a:endParaRPr lang="ko-KR" altLang="en-US" sz="2400" smtClean="0">
              <a:solidFill>
                <a:srgbClr val="0070C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ko-KR" altLang="en-US" sz="2400" smtClean="0">
                <a:solidFill>
                  <a:srgbClr val="0070C0"/>
                </a:solidFill>
              </a:rPr>
              <a:t>평등성 내지는 동등성의 원칙에 바탕을 두고 있는 </a:t>
            </a:r>
            <a:r>
              <a:rPr lang="en-US" altLang="ko-KR" sz="2400" smtClean="0">
                <a:solidFill>
                  <a:srgbClr val="0070C0"/>
                </a:solidFill>
              </a:rPr>
              <a:t>12</a:t>
            </a:r>
            <a:r>
              <a:rPr lang="ko-KR" altLang="en-US" sz="2400" smtClean="0">
                <a:solidFill>
                  <a:srgbClr val="0070C0"/>
                </a:solidFill>
              </a:rPr>
              <a:t>지파 동맹체 내에는 정치적으로 조직화 된 세력의 존재가 불가능</a:t>
            </a:r>
            <a:r>
              <a:rPr lang="en-US" altLang="ko-KR" sz="2400" smtClean="0">
                <a:solidFill>
                  <a:srgbClr val="0070C0"/>
                </a:solidFill>
              </a:rPr>
              <a:t>, </a:t>
            </a:r>
            <a:r>
              <a:rPr lang="ko-KR" altLang="en-US" sz="2400" smtClean="0">
                <a:solidFill>
                  <a:srgbClr val="00B050"/>
                </a:solidFill>
              </a:rPr>
              <a:t>상위 조직에 의해 하위 조직이 지배 통치</a:t>
            </a:r>
            <a:r>
              <a:rPr lang="en-US" altLang="ko-KR" sz="2400" smtClean="0">
                <a:solidFill>
                  <a:srgbClr val="00B050"/>
                </a:solidFill>
              </a:rPr>
              <a:t>-X</a:t>
            </a:r>
            <a:endParaRPr lang="ko-KR" altLang="en-US" sz="2400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ko-KR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altLang="ko-KR" sz="2400" smtClean="0"/>
              <a:t>-</a:t>
            </a:r>
            <a:r>
              <a:rPr lang="ko-KR" altLang="en-US" sz="2400" smtClean="0"/>
              <a:t>이스라엘의 역사가 진행되면서 중앙 집중화된 정치세력을 향한 저항들 계속됨</a:t>
            </a:r>
          </a:p>
          <a:p>
            <a:pPr eaLnBrk="1" hangingPunct="1">
              <a:lnSpc>
                <a:spcPct val="80000"/>
              </a:lnSpc>
            </a:pPr>
            <a:endParaRPr lang="ko-KR" altLang="en-US" sz="2400" smtClean="0"/>
          </a:p>
          <a:p>
            <a:pPr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3789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eaLnBrk="1" hangingPunct="1"/>
            <a:r>
              <a:rPr lang="ko-KR" altLang="en-US" sz="2800" smtClean="0"/>
              <a:t>사울왕국이 탄생될 때부터 </a:t>
            </a:r>
            <a:r>
              <a:rPr lang="ko-KR" altLang="en-US" sz="2800" smtClean="0">
                <a:solidFill>
                  <a:srgbClr val="00B050"/>
                </a:solidFill>
              </a:rPr>
              <a:t>왕국에 동참하지 않은 부류들이 존재</a:t>
            </a:r>
            <a:r>
              <a:rPr lang="en-US" altLang="ko-KR" sz="2800" smtClean="0"/>
              <a:t>(=</a:t>
            </a:r>
            <a:r>
              <a:rPr lang="ko-KR" altLang="en-US" sz="2800" smtClean="0"/>
              <a:t>전통적인 지파 조직을 대표하는 보수적인 자들</a:t>
            </a:r>
            <a:r>
              <a:rPr lang="en-US" altLang="ko-KR" sz="2800" smtClean="0"/>
              <a:t>)</a:t>
            </a:r>
          </a:p>
          <a:p>
            <a:pPr eaLnBrk="1" hangingPunct="1"/>
            <a:r>
              <a:rPr lang="ko-KR" altLang="en-US" sz="2800" smtClean="0"/>
              <a:t>다윗과 솔로몬은 주변 국가들의 군사적 위협으로부터 벗어난 후 </a:t>
            </a:r>
            <a:r>
              <a:rPr lang="ko-KR" altLang="en-US" sz="2800" smtClean="0">
                <a:solidFill>
                  <a:srgbClr val="FF0000"/>
                </a:solidFill>
              </a:rPr>
              <a:t>중앙 정치 세력을 강화 정책을 펼침</a:t>
            </a:r>
          </a:p>
          <a:p>
            <a:pPr eaLnBrk="1" hangingPunct="1"/>
            <a:r>
              <a:rPr lang="en-US" altLang="ko-KR" sz="2800" smtClean="0">
                <a:solidFill>
                  <a:srgbClr val="0070C0"/>
                </a:solidFill>
              </a:rPr>
              <a:t>-</a:t>
            </a:r>
            <a:r>
              <a:rPr lang="ko-KR" altLang="en-US" sz="2800" smtClean="0">
                <a:solidFill>
                  <a:srgbClr val="0070C0"/>
                </a:solidFill>
              </a:rPr>
              <a:t>현물 세금 제도</a:t>
            </a:r>
            <a:r>
              <a:rPr lang="en-US" altLang="ko-KR" sz="2800" smtClean="0">
                <a:solidFill>
                  <a:srgbClr val="0070C0"/>
                </a:solidFill>
              </a:rPr>
              <a:t>, </a:t>
            </a:r>
            <a:r>
              <a:rPr lang="ko-KR" altLang="en-US" sz="2800" smtClean="0">
                <a:solidFill>
                  <a:srgbClr val="0070C0"/>
                </a:solidFill>
              </a:rPr>
              <a:t>중앙 정부에서 통제하는 군사제도</a:t>
            </a:r>
            <a:r>
              <a:rPr lang="en-US" altLang="ko-KR" sz="2800" smtClean="0">
                <a:solidFill>
                  <a:srgbClr val="0070C0"/>
                </a:solidFill>
              </a:rPr>
              <a:t>,</a:t>
            </a:r>
            <a:r>
              <a:rPr lang="ko-KR" altLang="en-US" sz="2800" smtClean="0">
                <a:solidFill>
                  <a:srgbClr val="0070C0"/>
                </a:solidFill>
              </a:rPr>
              <a:t> 강제노역 제도 도입</a:t>
            </a:r>
          </a:p>
          <a:p>
            <a:pPr eaLnBrk="1" hangingPunct="1"/>
            <a:r>
              <a:rPr lang="ko-KR" altLang="en-US" sz="2800" smtClean="0">
                <a:solidFill>
                  <a:srgbClr val="00B050"/>
                </a:solidFill>
              </a:rPr>
              <a:t>반왕권적 세력들</a:t>
            </a:r>
            <a:r>
              <a:rPr lang="ko-KR" altLang="en-US" sz="2800" smtClean="0"/>
              <a:t>은 자유를 억압</a:t>
            </a:r>
            <a:r>
              <a:rPr lang="en-US" altLang="ko-KR" sz="2800" smtClean="0"/>
              <a:t>, </a:t>
            </a:r>
            <a:r>
              <a:rPr lang="ko-KR" altLang="en-US" sz="2800" smtClean="0"/>
              <a:t>심한 경제적인 불이익을 초래하므로</a:t>
            </a:r>
            <a:r>
              <a:rPr lang="en-US" altLang="ko-KR" sz="2800" smtClean="0"/>
              <a:t> </a:t>
            </a:r>
            <a:r>
              <a:rPr lang="ko-KR" altLang="en-US" sz="2800" smtClean="0"/>
              <a:t>인해 불평등의 정치</a:t>
            </a:r>
            <a:r>
              <a:rPr lang="en-US" altLang="ko-KR" sz="2800" smtClean="0"/>
              <a:t>,</a:t>
            </a:r>
            <a:r>
              <a:rPr lang="ko-KR" altLang="en-US" sz="2800" smtClean="0"/>
              <a:t>군사적인 조처에 저항</a:t>
            </a:r>
          </a:p>
          <a:p>
            <a:pPr eaLnBrk="1" hangingPunct="1"/>
            <a:endParaRPr lang="ko-KR" altLang="en-US" sz="280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46082" name="Rectangle 3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solidFill>
                  <a:srgbClr val="7030A0"/>
                </a:solidFill>
              </a:rPr>
              <a:t>다윗 왕국 시대에 일어난 두 번의 반란이 왕국 분열 사건에 어떠한 영향을 미쳤으며</a:t>
            </a:r>
            <a:r>
              <a:rPr lang="en-US" altLang="ko-KR" dirty="0" smtClean="0">
                <a:solidFill>
                  <a:srgbClr val="7030A0"/>
                </a:solidFill>
              </a:rPr>
              <a:t>, </a:t>
            </a:r>
            <a:r>
              <a:rPr lang="ko-KR" altLang="en-US" dirty="0" smtClean="0">
                <a:solidFill>
                  <a:srgbClr val="7030A0"/>
                </a:solidFill>
              </a:rPr>
              <a:t>반란의 역사신학적 의의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dirty="0" smtClean="0">
                <a:solidFill>
                  <a:srgbClr val="0070C0"/>
                </a:solidFill>
              </a:rPr>
              <a:t>(2) </a:t>
            </a:r>
            <a:r>
              <a:rPr lang="ko-KR" altLang="en-US" dirty="0" smtClean="0">
                <a:solidFill>
                  <a:srgbClr val="0070C0"/>
                </a:solidFill>
              </a:rPr>
              <a:t>압살롬의 반란</a:t>
            </a:r>
            <a:endParaRPr lang="en-US" altLang="ko-KR" dirty="0" smtClean="0">
              <a:solidFill>
                <a:srgbClr val="0070C0"/>
              </a:solidFill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solidFill>
                  <a:srgbClr val="00B050"/>
                </a:solidFill>
              </a:rPr>
              <a:t>가</a:t>
            </a:r>
            <a:r>
              <a:rPr lang="en-US" altLang="ko-KR" dirty="0" smtClean="0">
                <a:solidFill>
                  <a:srgbClr val="00B050"/>
                </a:solidFill>
              </a:rPr>
              <a:t>. </a:t>
            </a:r>
            <a:r>
              <a:rPr lang="ko-KR" altLang="en-US" dirty="0" smtClean="0">
                <a:solidFill>
                  <a:srgbClr val="00B050"/>
                </a:solidFill>
              </a:rPr>
              <a:t>반란의 역사적 위치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>
                <a:solidFill>
                  <a:srgbClr val="FF0000"/>
                </a:solidFill>
              </a:rPr>
              <a:t>다윗의 통치 기간 동안에 왕국을 위협하는 심각한 반란들</a:t>
            </a:r>
            <a:r>
              <a:rPr lang="en-US" altLang="ko-KR" dirty="0" smtClean="0">
                <a:solidFill>
                  <a:srgbClr val="00B0F0"/>
                </a:solidFill>
              </a:rPr>
              <a:t>: </a:t>
            </a:r>
            <a:r>
              <a:rPr lang="ko-KR" altLang="en-US" dirty="0" smtClean="0">
                <a:solidFill>
                  <a:srgbClr val="00B0F0"/>
                </a:solidFill>
              </a:rPr>
              <a:t>압살롬의 반란</a:t>
            </a:r>
            <a:r>
              <a:rPr lang="en-US" altLang="ko-KR" dirty="0" smtClean="0">
                <a:solidFill>
                  <a:srgbClr val="00B0F0"/>
                </a:solidFill>
              </a:rPr>
              <a:t>(</a:t>
            </a:r>
            <a:r>
              <a:rPr lang="ko-KR" altLang="en-US" dirty="0" err="1" smtClean="0">
                <a:solidFill>
                  <a:srgbClr val="00B0F0"/>
                </a:solidFill>
              </a:rPr>
              <a:t>삼하</a:t>
            </a:r>
            <a:r>
              <a:rPr lang="en-US" altLang="ko-KR" dirty="0" smtClean="0">
                <a:solidFill>
                  <a:srgbClr val="00B0F0"/>
                </a:solidFill>
              </a:rPr>
              <a:t>13-19</a:t>
            </a:r>
            <a:r>
              <a:rPr lang="ko-KR" altLang="en-US" dirty="0" smtClean="0">
                <a:solidFill>
                  <a:srgbClr val="00B0F0"/>
                </a:solidFill>
              </a:rPr>
              <a:t>장</a:t>
            </a:r>
            <a:r>
              <a:rPr lang="en-US" altLang="ko-KR" dirty="0" smtClean="0">
                <a:solidFill>
                  <a:srgbClr val="00B0F0"/>
                </a:solidFill>
              </a:rPr>
              <a:t>)</a:t>
            </a:r>
            <a:r>
              <a:rPr lang="ko-KR" altLang="en-US" dirty="0" smtClean="0">
                <a:solidFill>
                  <a:srgbClr val="00B0F0"/>
                </a:solidFill>
              </a:rPr>
              <a:t>과 세바의 반란</a:t>
            </a:r>
            <a:r>
              <a:rPr lang="en-US" altLang="ko-KR" dirty="0" smtClean="0">
                <a:solidFill>
                  <a:srgbClr val="00B0F0"/>
                </a:solidFill>
              </a:rPr>
              <a:t>(</a:t>
            </a:r>
            <a:r>
              <a:rPr lang="ko-KR" altLang="en-US" dirty="0" err="1" smtClean="0">
                <a:solidFill>
                  <a:srgbClr val="00B0F0"/>
                </a:solidFill>
              </a:rPr>
              <a:t>삼하</a:t>
            </a:r>
            <a:r>
              <a:rPr lang="en-US" altLang="ko-KR" dirty="0" smtClean="0">
                <a:solidFill>
                  <a:srgbClr val="00B0F0"/>
                </a:solidFill>
              </a:rPr>
              <a:t>20</a:t>
            </a:r>
            <a:r>
              <a:rPr lang="ko-KR" altLang="en-US" dirty="0" smtClean="0">
                <a:solidFill>
                  <a:srgbClr val="00B0F0"/>
                </a:solidFill>
              </a:rPr>
              <a:t>장</a:t>
            </a:r>
            <a:r>
              <a:rPr lang="en-US" altLang="ko-KR" dirty="0" smtClean="0">
                <a:solidFill>
                  <a:srgbClr val="00B0F0"/>
                </a:solidFill>
              </a:rPr>
              <a:t>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4096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ko-KR" altLang="en-US" sz="2200" smtClean="0">
                <a:solidFill>
                  <a:schemeClr val="accent2"/>
                </a:solidFill>
              </a:rPr>
              <a:t>두 반란의 특징</a:t>
            </a:r>
          </a:p>
          <a:p>
            <a:pPr eaLnBrk="1" hangingPunct="1"/>
            <a:r>
              <a:rPr lang="en-US" altLang="ko-KR" sz="2200" smtClean="0"/>
              <a:t>-</a:t>
            </a:r>
            <a:r>
              <a:rPr lang="ko-KR" altLang="en-US" sz="2200" smtClean="0"/>
              <a:t>정복당한 민족에게서 일어난 국가 독립을 위한 저항 운동</a:t>
            </a:r>
            <a:r>
              <a:rPr lang="en-US" altLang="ko-KR" sz="2200" smtClean="0"/>
              <a:t>-</a:t>
            </a:r>
            <a:r>
              <a:rPr lang="en-US" altLang="ko-KR" sz="2200" smtClean="0">
                <a:solidFill>
                  <a:schemeClr val="tx2"/>
                </a:solidFill>
              </a:rPr>
              <a:t>X </a:t>
            </a:r>
            <a:r>
              <a:rPr lang="ko-KR" altLang="en-US" sz="2200" b="1" smtClean="0">
                <a:solidFill>
                  <a:schemeClr val="tx2"/>
                </a:solidFill>
              </a:rPr>
              <a:t>이스라엘 국가 내부에서 일어난 국내의 반란이라는 점</a:t>
            </a:r>
          </a:p>
          <a:p>
            <a:pPr eaLnBrk="1" hangingPunct="1"/>
            <a:r>
              <a:rPr lang="ko-KR" altLang="en-US" sz="2200" smtClean="0"/>
              <a:t>압살롬의 반란과 세바의 반란과</a:t>
            </a:r>
            <a:r>
              <a:rPr lang="en-US" altLang="ko-KR" sz="2200" smtClean="0"/>
              <a:t> </a:t>
            </a:r>
            <a:r>
              <a:rPr lang="ko-KR" altLang="en-US" sz="2200" smtClean="0"/>
              <a:t>솔로몬이 죽은 후에 왕국의 분열</a:t>
            </a:r>
            <a:r>
              <a:rPr lang="en-US" altLang="ko-KR" sz="2200" smtClean="0"/>
              <a:t>(</a:t>
            </a:r>
            <a:r>
              <a:rPr lang="ko-KR" altLang="en-US" sz="2200" smtClean="0"/>
              <a:t>왕상</a:t>
            </a:r>
            <a:r>
              <a:rPr lang="en-US" altLang="ko-KR" sz="2200" smtClean="0"/>
              <a:t>12</a:t>
            </a:r>
            <a:r>
              <a:rPr lang="ko-KR" altLang="en-US" sz="2200" smtClean="0"/>
              <a:t>장</a:t>
            </a:r>
            <a:r>
              <a:rPr lang="en-US" altLang="ko-KR" sz="2200" smtClean="0"/>
              <a:t>)-&gt;</a:t>
            </a:r>
            <a:r>
              <a:rPr lang="ko-KR" altLang="en-US" sz="2200" smtClean="0"/>
              <a:t>서로 연결된 사건들로 </a:t>
            </a:r>
            <a:r>
              <a:rPr lang="ko-KR" altLang="en-US" sz="2200" b="1" smtClean="0">
                <a:solidFill>
                  <a:srgbClr val="00B050"/>
                </a:solidFill>
              </a:rPr>
              <a:t>왕국의 기초를 근본적으로 뒤흔든 사건들</a:t>
            </a:r>
          </a:p>
          <a:p>
            <a:pPr eaLnBrk="1" hangingPunct="1"/>
            <a:endParaRPr lang="ko-KR" altLang="en-US" sz="2200" smtClean="0">
              <a:solidFill>
                <a:schemeClr val="hlink"/>
              </a:solidFill>
            </a:endParaRPr>
          </a:p>
          <a:p>
            <a:pPr eaLnBrk="1" hangingPunct="1"/>
            <a:r>
              <a:rPr lang="ko-KR" altLang="en-US" sz="2200" smtClean="0">
                <a:solidFill>
                  <a:schemeClr val="hlink"/>
                </a:solidFill>
              </a:rPr>
              <a:t>세바의 반란과 왕국의 분열</a:t>
            </a:r>
            <a:r>
              <a:rPr lang="ko-KR" altLang="en-US" sz="2200" smtClean="0"/>
              <a:t>은 유사한 정치적</a:t>
            </a:r>
            <a:r>
              <a:rPr lang="en-US" altLang="ko-KR" sz="2200" smtClean="0"/>
              <a:t>, </a:t>
            </a:r>
            <a:r>
              <a:rPr lang="ko-KR" altLang="en-US" sz="2200" smtClean="0"/>
              <a:t>사회적 목적을 갖고 발생</a:t>
            </a:r>
            <a:r>
              <a:rPr lang="en-US" altLang="ko-KR" sz="2200" smtClean="0"/>
              <a:t>, </a:t>
            </a:r>
            <a:r>
              <a:rPr lang="ko-KR" altLang="en-US" sz="2200" smtClean="0"/>
              <a:t>왕국의 근본적인 비판 정신 하에서 일어난 </a:t>
            </a:r>
            <a:r>
              <a:rPr lang="ko-KR" altLang="en-US" sz="2200" smtClean="0">
                <a:solidFill>
                  <a:srgbClr val="33CC33"/>
                </a:solidFill>
              </a:rPr>
              <a:t>반왕권적 저항 운동</a:t>
            </a:r>
            <a:r>
              <a:rPr lang="ko-KR" altLang="en-US" sz="2200" smtClean="0"/>
              <a:t>의 역사적 산물 평가</a:t>
            </a:r>
          </a:p>
          <a:p>
            <a:pPr eaLnBrk="1" hangingPunct="1">
              <a:lnSpc>
                <a:spcPct val="80000"/>
              </a:lnSpc>
            </a:pPr>
            <a:endParaRPr lang="ko-KR" altLang="en-US" sz="2200" smtClean="0"/>
          </a:p>
          <a:p>
            <a:pPr eaLnBrk="1" hangingPunct="1">
              <a:lnSpc>
                <a:spcPct val="80000"/>
              </a:lnSpc>
            </a:pPr>
            <a:endParaRPr lang="ko-KR" altLang="en-US" sz="2200" smtClean="0"/>
          </a:p>
          <a:p>
            <a:pPr eaLnBrk="1" hangingPunct="1">
              <a:lnSpc>
                <a:spcPct val="80000"/>
              </a:lnSpc>
            </a:pPr>
            <a:endParaRPr lang="ko-KR" altLang="en-US" sz="22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4198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4" eaLnBrk="1" hangingPunct="1">
              <a:lnSpc>
                <a:spcPct val="80000"/>
              </a:lnSpc>
            </a:pPr>
            <a:r>
              <a:rPr lang="ko-KR" altLang="en-US" sz="2800" b="1" smtClean="0">
                <a:solidFill>
                  <a:srgbClr val="00B050"/>
                </a:solidFill>
              </a:rPr>
              <a:t>압살롬의 반란사건의 성격</a:t>
            </a:r>
            <a:r>
              <a:rPr lang="en-US" altLang="ko-KR" sz="2800" smtClean="0"/>
              <a:t>-&gt;</a:t>
            </a:r>
            <a:r>
              <a:rPr lang="ko-KR" altLang="en-US" sz="2800" smtClean="0">
                <a:solidFill>
                  <a:srgbClr val="FF0000"/>
                </a:solidFill>
              </a:rPr>
              <a:t>세바의 반란의 전초전이라는 성격</a:t>
            </a:r>
            <a:r>
              <a:rPr lang="en-US" altLang="ko-KR" smtClean="0">
                <a:solidFill>
                  <a:srgbClr val="FF0000"/>
                </a:solidFill>
              </a:rPr>
              <a:t>,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sz="2400" smtClean="0"/>
              <a:t>-</a:t>
            </a:r>
            <a:r>
              <a:rPr lang="ko-KR" altLang="en-US" sz="2400" smtClean="0"/>
              <a:t>고대의 지파 동맹 사상을 이용한 사건</a:t>
            </a:r>
          </a:p>
          <a:p>
            <a:pPr eaLnBrk="1" hangingPunct="1">
              <a:lnSpc>
                <a:spcPct val="80000"/>
              </a:lnSpc>
            </a:pPr>
            <a:endParaRPr lang="ko-KR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ko-KR" altLang="en-US" sz="2400" smtClean="0">
                <a:solidFill>
                  <a:srgbClr val="0070C0"/>
                </a:solidFill>
              </a:rPr>
              <a:t>나</a:t>
            </a:r>
            <a:r>
              <a:rPr lang="en-US" altLang="ko-KR" sz="2400" smtClean="0">
                <a:solidFill>
                  <a:srgbClr val="0070C0"/>
                </a:solidFill>
              </a:rPr>
              <a:t>. </a:t>
            </a:r>
            <a:r>
              <a:rPr lang="ko-KR" altLang="en-US" sz="2400" smtClean="0">
                <a:solidFill>
                  <a:srgbClr val="0070C0"/>
                </a:solidFill>
              </a:rPr>
              <a:t>반란의 배경과 진행 과정</a:t>
            </a:r>
          </a:p>
          <a:p>
            <a:pPr eaLnBrk="1" hangingPunct="1"/>
            <a:r>
              <a:rPr lang="ko-KR" altLang="en-US" sz="2400" smtClean="0"/>
              <a:t>역대상</a:t>
            </a:r>
            <a:r>
              <a:rPr lang="en-US" altLang="ko-KR" sz="2400" smtClean="0"/>
              <a:t>3:2-5:</a:t>
            </a:r>
            <a:r>
              <a:rPr lang="ko-KR" altLang="en-US" sz="2400" smtClean="0"/>
              <a:t> 다윗은 </a:t>
            </a:r>
            <a:r>
              <a:rPr lang="en-US" altLang="ko-KR" sz="2400" smtClean="0"/>
              <a:t>8</a:t>
            </a:r>
            <a:r>
              <a:rPr lang="ko-KR" altLang="en-US" sz="2400" smtClean="0"/>
              <a:t>명의 부인</a:t>
            </a:r>
            <a:r>
              <a:rPr lang="en-US" altLang="ko-KR" sz="2400" smtClean="0"/>
              <a:t>(6</a:t>
            </a:r>
            <a:r>
              <a:rPr lang="ko-KR" altLang="en-US" sz="2400" smtClean="0"/>
              <a:t>명의 아들을 헤브론</a:t>
            </a:r>
            <a:r>
              <a:rPr lang="en-US" altLang="ko-KR" sz="2400" smtClean="0"/>
              <a:t>, 13</a:t>
            </a:r>
            <a:r>
              <a:rPr lang="ko-KR" altLang="en-US" sz="2400" smtClean="0"/>
              <a:t>명의 아들을 예루살렘 얻음</a:t>
            </a:r>
            <a:r>
              <a:rPr lang="en-US" altLang="ko-KR" sz="2400" smtClean="0"/>
              <a:t>)</a:t>
            </a:r>
            <a:endParaRPr lang="ko-KR" altLang="en-US" sz="2400" smtClean="0"/>
          </a:p>
          <a:p>
            <a:pPr eaLnBrk="1" hangingPunct="1"/>
            <a:r>
              <a:rPr lang="ko-KR" altLang="en-US" sz="2400" smtClean="0"/>
              <a:t>다윗의 왕위 계승사</a:t>
            </a:r>
            <a:r>
              <a:rPr lang="en-US" altLang="ko-KR" sz="2400" smtClean="0"/>
              <a:t>(</a:t>
            </a:r>
            <a:r>
              <a:rPr lang="ko-KR" altLang="en-US" sz="2400" smtClean="0"/>
              <a:t>삼하</a:t>
            </a:r>
            <a:r>
              <a:rPr lang="en-US" altLang="ko-KR" sz="2400" smtClean="0"/>
              <a:t>9</a:t>
            </a:r>
            <a:r>
              <a:rPr lang="ko-KR" altLang="en-US" sz="2400" smtClean="0"/>
              <a:t>장</a:t>
            </a:r>
            <a:r>
              <a:rPr lang="en-US" altLang="ko-KR" sz="2400" smtClean="0"/>
              <a:t>-</a:t>
            </a:r>
            <a:r>
              <a:rPr lang="ko-KR" altLang="en-US" sz="2400" smtClean="0"/>
              <a:t>왕상</a:t>
            </a:r>
            <a:r>
              <a:rPr lang="en-US" altLang="ko-KR" sz="2400" smtClean="0"/>
              <a:t>2</a:t>
            </a:r>
            <a:r>
              <a:rPr lang="ko-KR" altLang="en-US" sz="2400" smtClean="0"/>
              <a:t>장</a:t>
            </a:r>
            <a:r>
              <a:rPr lang="en-US" altLang="ko-KR" sz="2400" smtClean="0"/>
              <a:t>):</a:t>
            </a:r>
            <a:r>
              <a:rPr lang="ko-KR" altLang="en-US" sz="2400" smtClean="0"/>
              <a:t>다윗과 그의 아들들과의 관계가 원만치 못했음</a:t>
            </a:r>
            <a:r>
              <a:rPr lang="en-US" altLang="ko-KR" sz="2400" smtClean="0"/>
              <a:t> </a:t>
            </a:r>
          </a:p>
          <a:p>
            <a:pPr eaLnBrk="1" hangingPunct="1">
              <a:buFont typeface="Arial" charset="0"/>
              <a:buNone/>
            </a:pPr>
            <a:r>
              <a:rPr lang="ko-KR" altLang="en-US" sz="2400" smtClean="0"/>
              <a:t>다윗의 통치기간 동안에 왕위 계승을 둘러싸고 일어난 권력의 암투에 역사적으로 신뢰할 정보 제공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49154" name="Rectangle 3"/>
          <p:cNvSpPr>
            <a:spLocks noGrp="1"/>
          </p:cNvSpPr>
          <p:nvPr>
            <p:ph type="body" idx="4294967295"/>
          </p:nvPr>
        </p:nvSpPr>
        <p:spPr>
          <a:xfrm>
            <a:off x="642938" y="1773238"/>
            <a:ext cx="7834312" cy="43529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buFont typeface="Arial" charset="0"/>
              <a:buNone/>
            </a:pPr>
            <a:r>
              <a:rPr lang="ko-KR" altLang="en-US" sz="1700" smtClean="0"/>
              <a:t> </a:t>
            </a:r>
            <a:r>
              <a:rPr lang="ko-KR" altLang="en-US" sz="2000" smtClean="0"/>
              <a:t>다윗이 이스르엘 여인 아히노암에게 얻은 첫째 아들 </a:t>
            </a:r>
            <a:r>
              <a:rPr lang="ko-KR" altLang="en-US" sz="2000" smtClean="0">
                <a:solidFill>
                  <a:srgbClr val="00B050"/>
                </a:solidFill>
              </a:rPr>
              <a:t>암논은 그의 이복동생 압살롬의 친누이인 다말을 사랑</a:t>
            </a:r>
          </a:p>
          <a:p>
            <a:pPr eaLnBrk="1" hangingPunct="1">
              <a:lnSpc>
                <a:spcPct val="110000"/>
              </a:lnSpc>
              <a:buFont typeface="Arial" charset="0"/>
              <a:buNone/>
            </a:pPr>
            <a:r>
              <a:rPr lang="ko-KR" altLang="en-US" sz="2000" smtClean="0"/>
              <a:t>암논은 다말을 자기 집으로 끌어들여 억지로 그녀와 동침</a:t>
            </a:r>
            <a:r>
              <a:rPr lang="en-US" altLang="ko-KR" sz="2000" smtClean="0"/>
              <a:t>(13:1-14)-&gt;</a:t>
            </a:r>
            <a:r>
              <a:rPr lang="ko-KR" altLang="en-US" sz="2000" smtClean="0"/>
              <a:t>압살롬은 </a:t>
            </a:r>
            <a:r>
              <a:rPr lang="en-US" altLang="ko-KR" sz="2000" smtClean="0"/>
              <a:t>2</a:t>
            </a:r>
            <a:r>
              <a:rPr lang="ko-KR" altLang="en-US" sz="2000" smtClean="0"/>
              <a:t>년 동안 암논에 적의를 품고 그를 살해할 기회를 엿보다 암놈을 살해</a:t>
            </a:r>
          </a:p>
          <a:p>
            <a:pPr eaLnBrk="1" hangingPunct="1">
              <a:lnSpc>
                <a:spcPct val="80000"/>
              </a:lnSpc>
            </a:pPr>
            <a:r>
              <a:rPr lang="ko-KR" altLang="en-US" sz="2000" smtClean="0"/>
              <a:t>장자에게 유업의 주요 부분을 상속하도록</a:t>
            </a:r>
            <a:r>
              <a:rPr lang="en-US" altLang="ko-KR" sz="2000" smtClean="0"/>
              <a:t>-</a:t>
            </a:r>
            <a:r>
              <a:rPr lang="ko-KR" altLang="en-US" sz="2000" smtClean="0">
                <a:solidFill>
                  <a:srgbClr val="FF0000"/>
                </a:solidFill>
              </a:rPr>
              <a:t>이스라엘의 고대 상속법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sz="2000" smtClean="0">
                <a:solidFill>
                  <a:srgbClr val="0070C0"/>
                </a:solidFill>
              </a:rPr>
              <a:t>-&gt;</a:t>
            </a:r>
            <a:r>
              <a:rPr lang="ko-KR" altLang="en-US" sz="2000" smtClean="0">
                <a:solidFill>
                  <a:srgbClr val="0070C0"/>
                </a:solidFill>
              </a:rPr>
              <a:t>암논의 제거는 압살롬의 반란의 서곡</a:t>
            </a:r>
          </a:p>
          <a:p>
            <a:pPr eaLnBrk="1" hangingPunct="1">
              <a:lnSpc>
                <a:spcPct val="80000"/>
              </a:lnSpc>
            </a:pPr>
            <a:r>
              <a:rPr lang="ko-KR" altLang="en-US" sz="2000" smtClean="0"/>
              <a:t>다윗의 둘째 아들 길르압은 더 이상등장</a:t>
            </a:r>
            <a:r>
              <a:rPr lang="en-US" altLang="ko-KR" sz="2000" smtClean="0"/>
              <a:t>-X</a:t>
            </a:r>
          </a:p>
          <a:p>
            <a:pPr eaLnBrk="1" hangingPunct="1">
              <a:lnSpc>
                <a:spcPct val="80000"/>
              </a:lnSpc>
            </a:pPr>
            <a:r>
              <a:rPr lang="ko-KR" altLang="en-US" sz="2000" smtClean="0">
                <a:solidFill>
                  <a:srgbClr val="00B050"/>
                </a:solidFill>
              </a:rPr>
              <a:t>압살롬은 왕위 계승의 최우선 후보가 된 것</a:t>
            </a:r>
          </a:p>
          <a:p>
            <a:pPr eaLnBrk="1" hangingPunct="1">
              <a:lnSpc>
                <a:spcPct val="80000"/>
              </a:lnSpc>
            </a:pPr>
            <a:endParaRPr lang="en-US" altLang="ko-KR" sz="200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ko-KR" sz="2000" smtClean="0">
                <a:solidFill>
                  <a:srgbClr val="00B0F0"/>
                </a:solidFill>
              </a:rPr>
              <a:t>But </a:t>
            </a:r>
            <a:r>
              <a:rPr lang="ko-KR" altLang="en-US" sz="2000" smtClean="0">
                <a:solidFill>
                  <a:srgbClr val="00B0F0"/>
                </a:solidFill>
              </a:rPr>
              <a:t>압살롬은 다윗에 의해 어머니의 고향인 아람 땅으로 추방</a:t>
            </a:r>
            <a:r>
              <a:rPr lang="en-US" altLang="ko-KR" sz="2000" smtClean="0">
                <a:solidFill>
                  <a:srgbClr val="00B0F0"/>
                </a:solidFill>
              </a:rPr>
              <a:t>, 3</a:t>
            </a:r>
            <a:r>
              <a:rPr lang="ko-KR" altLang="en-US" sz="2000" smtClean="0">
                <a:solidFill>
                  <a:srgbClr val="00B0F0"/>
                </a:solidFill>
              </a:rPr>
              <a:t>년간의 방랑 생활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4505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ko-KR" altLang="en-US" sz="2400" smtClean="0"/>
              <a:t>요압장군의 도움으로 예루살렘에 돌아온 압살롬은 기병과 보병 구성된 친위 부대를 조직</a:t>
            </a:r>
            <a:r>
              <a:rPr lang="en-US" altLang="ko-KR" sz="2400" smtClean="0"/>
              <a:t>, </a:t>
            </a:r>
            <a:r>
              <a:rPr lang="ko-KR" altLang="en-US" sz="2400" smtClean="0">
                <a:solidFill>
                  <a:srgbClr val="0070C0"/>
                </a:solidFill>
              </a:rPr>
              <a:t>왕의 사법적 권한을 침해하기 시작</a:t>
            </a:r>
            <a:r>
              <a:rPr lang="en-US" altLang="ko-KR" sz="2400" smtClean="0">
                <a:solidFill>
                  <a:srgbClr val="0070C0"/>
                </a:solidFill>
              </a:rPr>
              <a:t>(15:1-4)</a:t>
            </a:r>
          </a:p>
          <a:p>
            <a:pPr>
              <a:lnSpc>
                <a:spcPct val="80000"/>
              </a:lnSpc>
            </a:pPr>
            <a:endParaRPr lang="ko-KR" altLang="en-US" sz="2400" smtClean="0"/>
          </a:p>
          <a:p>
            <a:pPr>
              <a:lnSpc>
                <a:spcPct val="80000"/>
              </a:lnSpc>
            </a:pPr>
            <a:r>
              <a:rPr lang="en-US" altLang="ko-KR" sz="2400" smtClean="0"/>
              <a:t>-</a:t>
            </a:r>
            <a:r>
              <a:rPr lang="ko-KR" altLang="en-US" sz="2400" smtClean="0"/>
              <a:t>압살롬은 성문 앞 </a:t>
            </a:r>
            <a:r>
              <a:rPr lang="en-US" altLang="ko-KR" sz="2400" smtClean="0"/>
              <a:t>(</a:t>
            </a:r>
            <a:r>
              <a:rPr lang="ko-KR" altLang="en-US" sz="2400" smtClean="0"/>
              <a:t>법정의 자리</a:t>
            </a:r>
            <a:r>
              <a:rPr lang="en-US" altLang="ko-KR" sz="2400" smtClean="0"/>
              <a:t>)</a:t>
            </a:r>
            <a:r>
              <a:rPr lang="ko-KR" altLang="en-US" sz="2400" smtClean="0"/>
              <a:t>에 앉아 이스라엘 모든 지역에서 오는 자들의 법률 청구권을 가로채고 </a:t>
            </a:r>
            <a:r>
              <a:rPr lang="en-US" altLang="ko-KR" sz="2400" smtClean="0"/>
              <a:t>‘</a:t>
            </a:r>
            <a:r>
              <a:rPr lang="ko-KR" altLang="en-US" sz="2400" smtClean="0"/>
              <a:t>이스라엘 남자들의 마음을 훔치는</a:t>
            </a:r>
            <a:r>
              <a:rPr lang="en-US" altLang="ko-KR" sz="2400" smtClean="0"/>
              <a:t>(15:6) </a:t>
            </a:r>
            <a:r>
              <a:rPr lang="ko-KR" altLang="en-US" sz="2400" smtClean="0"/>
              <a:t>일을 함 </a:t>
            </a:r>
          </a:p>
          <a:p>
            <a:pPr eaLnBrk="1" hangingPunct="1"/>
            <a:r>
              <a:rPr lang="en-US" altLang="ko-KR" sz="2400" smtClean="0"/>
              <a:t>-</a:t>
            </a:r>
            <a:r>
              <a:rPr lang="ko-KR" altLang="en-US" sz="2400" smtClean="0"/>
              <a:t>압살롬은 그에게 찾아온 백성들이 군주제의 방식에 따라 절하는 </a:t>
            </a:r>
            <a:r>
              <a:rPr lang="en-US" altLang="ko-KR" sz="2400" smtClean="0">
                <a:solidFill>
                  <a:srgbClr val="0070C0"/>
                </a:solidFill>
              </a:rPr>
              <a:t>‘</a:t>
            </a:r>
            <a:r>
              <a:rPr lang="ko-KR" altLang="en-US" sz="2400" smtClean="0">
                <a:solidFill>
                  <a:srgbClr val="0070C0"/>
                </a:solidFill>
              </a:rPr>
              <a:t>복종의 인사</a:t>
            </a:r>
            <a:r>
              <a:rPr lang="en-US" altLang="ko-KR" sz="2400" smtClean="0">
                <a:solidFill>
                  <a:srgbClr val="0070C0"/>
                </a:solidFill>
              </a:rPr>
              <a:t>’</a:t>
            </a:r>
            <a:r>
              <a:rPr lang="ko-KR" altLang="en-US" sz="2400" smtClean="0">
                <a:solidFill>
                  <a:srgbClr val="0070C0"/>
                </a:solidFill>
              </a:rPr>
              <a:t>를 거절</a:t>
            </a:r>
            <a:r>
              <a:rPr lang="en-US" altLang="ko-KR" sz="2400" smtClean="0"/>
              <a:t>, </a:t>
            </a:r>
            <a:r>
              <a:rPr lang="ko-KR" altLang="en-US" sz="2400" smtClean="0"/>
              <a:t>같은 서열에 있는 사람들 사이의 관행적 인사법인 </a:t>
            </a:r>
            <a:r>
              <a:rPr lang="en-US" altLang="ko-KR" sz="2400" smtClean="0">
                <a:solidFill>
                  <a:srgbClr val="00B050"/>
                </a:solidFill>
              </a:rPr>
              <a:t>‘</a:t>
            </a:r>
            <a:r>
              <a:rPr lang="ko-KR" altLang="en-US" sz="2400" smtClean="0">
                <a:solidFill>
                  <a:srgbClr val="00B050"/>
                </a:solidFill>
              </a:rPr>
              <a:t>형제의 키스</a:t>
            </a:r>
            <a:r>
              <a:rPr lang="en-US" altLang="ko-KR" sz="2400" smtClean="0">
                <a:solidFill>
                  <a:srgbClr val="00B050"/>
                </a:solidFill>
              </a:rPr>
              <a:t>’ </a:t>
            </a:r>
            <a:r>
              <a:rPr lang="ko-KR" altLang="en-US" sz="2400" smtClean="0">
                <a:solidFill>
                  <a:srgbClr val="00B050"/>
                </a:solidFill>
              </a:rPr>
              <a:t>를 행함</a:t>
            </a:r>
            <a:r>
              <a:rPr lang="en-US" altLang="ko-KR" sz="2400" smtClean="0"/>
              <a:t>-&gt;</a:t>
            </a:r>
            <a:r>
              <a:rPr lang="ko-KR" altLang="en-US" sz="2400" smtClean="0"/>
              <a:t>자신이 이스라엘을 다시 </a:t>
            </a:r>
            <a:r>
              <a:rPr lang="ko-KR" altLang="en-US" sz="2400" smtClean="0">
                <a:solidFill>
                  <a:schemeClr val="accent2"/>
                </a:solidFill>
              </a:rPr>
              <a:t>동등성의 삶의 규범이 통용</a:t>
            </a:r>
            <a:r>
              <a:rPr lang="ko-KR" altLang="en-US" sz="2400" smtClean="0"/>
              <a:t>되는 사회로 회복시킬 수 있는 지도자라는 것을 상징적으로 보여줌</a:t>
            </a:r>
            <a:r>
              <a:rPr lang="en-US" altLang="ko-KR" sz="2400" smtClean="0"/>
              <a:t>(15:5)</a:t>
            </a:r>
          </a:p>
          <a:p>
            <a:pPr eaLnBrk="1" hangingPunct="1"/>
            <a:r>
              <a:rPr lang="en-US" altLang="ko-KR" sz="2400" smtClean="0"/>
              <a:t>-&gt;</a:t>
            </a:r>
            <a:r>
              <a:rPr lang="ko-KR" altLang="en-US" sz="2400" smtClean="0">
                <a:solidFill>
                  <a:srgbClr val="FF33CC"/>
                </a:solidFill>
              </a:rPr>
              <a:t>반란의 </a:t>
            </a:r>
            <a:r>
              <a:rPr lang="en-US" altLang="ko-KR" sz="2400" smtClean="0">
                <a:solidFill>
                  <a:srgbClr val="FF33CC"/>
                </a:solidFill>
              </a:rPr>
              <a:t>2</a:t>
            </a:r>
            <a:r>
              <a:rPr lang="ko-KR" altLang="en-US" sz="2400" smtClean="0">
                <a:solidFill>
                  <a:srgbClr val="FF33CC"/>
                </a:solidFill>
              </a:rPr>
              <a:t>단계</a:t>
            </a:r>
          </a:p>
          <a:p>
            <a:pPr eaLnBrk="1" hangingPunct="1">
              <a:lnSpc>
                <a:spcPct val="80000"/>
              </a:lnSpc>
            </a:pPr>
            <a:endParaRPr lang="ko-KR" altLang="en-US" sz="2400" smtClean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15362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altLang="ko-KR" sz="2800" smtClean="0">
                <a:solidFill>
                  <a:srgbClr val="00FF00"/>
                </a:solidFill>
              </a:rPr>
              <a:t>1.</a:t>
            </a:r>
            <a:r>
              <a:rPr lang="ko-KR" altLang="en-US" sz="2800" smtClean="0">
                <a:solidFill>
                  <a:srgbClr val="00FF00"/>
                </a:solidFill>
              </a:rPr>
              <a:t>왕국의 정치적 안정과 전쟁을 통한 영토의 확장</a:t>
            </a:r>
            <a:endParaRPr lang="en-US" altLang="ko-KR" sz="2800" smtClean="0">
              <a:solidFill>
                <a:srgbClr val="00FF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altLang="ko-KR" sz="2800" smtClean="0">
              <a:solidFill>
                <a:srgbClr val="00FF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ko-KR" altLang="en-US" sz="2800" smtClean="0">
                <a:solidFill>
                  <a:schemeClr val="hlink"/>
                </a:solidFill>
              </a:rPr>
              <a:t>사울왕은</a:t>
            </a:r>
            <a:r>
              <a:rPr lang="ko-KR" altLang="en-US" sz="2800" smtClean="0"/>
              <a:t> 왕국발전을 위한 지속적이고 체계적인 정치</a:t>
            </a:r>
            <a:r>
              <a:rPr lang="en-US" altLang="ko-KR" sz="2800" smtClean="0"/>
              <a:t>, </a:t>
            </a:r>
            <a:r>
              <a:rPr lang="ko-KR" altLang="en-US" sz="2800" smtClean="0"/>
              <a:t>군사적 조처들을 취하지 못함</a:t>
            </a:r>
            <a:endParaRPr lang="en-US" altLang="ko-KR" sz="2800" smtClean="0"/>
          </a:p>
          <a:p>
            <a:pPr marL="0" indent="0" eaLnBrk="1" hangingPunct="1">
              <a:buFont typeface="Arial" charset="0"/>
              <a:buNone/>
            </a:pPr>
            <a:r>
              <a:rPr lang="en-US" altLang="ko-KR" sz="2800" smtClean="0"/>
              <a:t>(</a:t>
            </a:r>
            <a:r>
              <a:rPr lang="ko-KR" altLang="en-US" sz="2800" smtClean="0"/>
              <a:t>카리스마에 의존</a:t>
            </a:r>
            <a:r>
              <a:rPr lang="en-US" altLang="ko-KR" sz="2800" smtClean="0"/>
              <a:t>-&gt;</a:t>
            </a:r>
            <a:r>
              <a:rPr lang="ko-KR" altLang="en-US" sz="2800" smtClean="0"/>
              <a:t>사건발생 후 임기 웅변의 대응</a:t>
            </a:r>
            <a:r>
              <a:rPr lang="en-US" altLang="ko-KR" sz="2800" smtClean="0"/>
              <a:t>)</a:t>
            </a:r>
          </a:p>
          <a:p>
            <a:pPr marL="0" indent="0" eaLnBrk="1" hangingPunct="1">
              <a:buFont typeface="Arial" charset="0"/>
              <a:buNone/>
            </a:pPr>
            <a:endParaRPr lang="ko-KR" altLang="en-US" sz="2800" smtClean="0"/>
          </a:p>
          <a:p>
            <a:pPr marL="0" indent="0" eaLnBrk="1" hangingPunct="1">
              <a:buFont typeface="Arial" charset="0"/>
              <a:buNone/>
            </a:pPr>
            <a:r>
              <a:rPr lang="ko-KR" altLang="en-US" sz="2800" smtClean="0">
                <a:solidFill>
                  <a:srgbClr val="FF33CC"/>
                </a:solidFill>
              </a:rPr>
              <a:t>다윗은</a:t>
            </a:r>
            <a:r>
              <a:rPr lang="ko-KR" altLang="en-US" sz="2800" smtClean="0"/>
              <a:t> 왕위에 오른 후 매우 빠른 속도로 </a:t>
            </a:r>
            <a:r>
              <a:rPr lang="ko-KR" altLang="en-US" sz="2800" smtClean="0">
                <a:solidFill>
                  <a:srgbClr val="800080"/>
                </a:solidFill>
              </a:rPr>
              <a:t>새로운 대내외 정책들을 통해 왕국으로의 면모를 갖춤</a:t>
            </a:r>
            <a:endParaRPr lang="en-US" altLang="ko-KR" sz="2800" smtClean="0">
              <a:solidFill>
                <a:srgbClr val="80008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altLang="ko-KR" smtClean="0">
              <a:solidFill>
                <a:srgbClr val="800080"/>
              </a:solidFill>
            </a:endParaRPr>
          </a:p>
          <a:p>
            <a:pPr marL="0" indent="0" eaLnBrk="1" hangingPunct="1"/>
            <a:endParaRPr lang="ko-KR" altLang="en-US" smtClean="0"/>
          </a:p>
          <a:p>
            <a:pPr marL="0" indent="0"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4710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000" smtClean="0">
                <a:solidFill>
                  <a:srgbClr val="0070C0"/>
                </a:solidFill>
              </a:rPr>
              <a:t>이스라엘 모든 지파들의 법적인 소송 문제를 </a:t>
            </a:r>
            <a:r>
              <a:rPr lang="en-US" altLang="ko-KR" sz="2000" smtClean="0">
                <a:solidFill>
                  <a:srgbClr val="0070C0"/>
                </a:solidFill>
              </a:rPr>
              <a:t>4</a:t>
            </a:r>
            <a:r>
              <a:rPr lang="ko-KR" altLang="en-US" sz="2000" smtClean="0">
                <a:solidFill>
                  <a:srgbClr val="0070C0"/>
                </a:solidFill>
              </a:rPr>
              <a:t>년 동안 해결</a:t>
            </a:r>
            <a:r>
              <a:rPr lang="ko-KR" altLang="en-US" sz="2000" smtClean="0"/>
              <a:t>하므로 </a:t>
            </a:r>
            <a:r>
              <a:rPr lang="ko-KR" altLang="en-US" sz="2000" smtClean="0">
                <a:solidFill>
                  <a:srgbClr val="00B050"/>
                </a:solidFill>
              </a:rPr>
              <a:t>이스라엘 소사사의 법적인 후계자로서의 역할을 수행</a:t>
            </a:r>
            <a:r>
              <a:rPr lang="en-US" altLang="ko-KR" sz="2000" smtClean="0">
                <a:solidFill>
                  <a:srgbClr val="00B050"/>
                </a:solidFill>
              </a:rPr>
              <a:t> </a:t>
            </a:r>
          </a:p>
          <a:p>
            <a:pPr eaLnBrk="1" hangingPunct="1"/>
            <a:r>
              <a:rPr lang="en-US" altLang="ko-KR" sz="2000" smtClean="0"/>
              <a:t>-</a:t>
            </a:r>
            <a:r>
              <a:rPr lang="ko-KR" altLang="en-US" sz="2000" smtClean="0"/>
              <a:t>통치 권력의 보호로부터 제외된 백성들의 불만을 이용하여</a:t>
            </a:r>
            <a:r>
              <a:rPr lang="en-US" altLang="ko-KR" sz="2000" smtClean="0"/>
              <a:t> </a:t>
            </a:r>
            <a:r>
              <a:rPr lang="ko-KR" altLang="en-US" sz="2000" smtClean="0"/>
              <a:t>광범위한 지지를 얻어 내는데 성공</a:t>
            </a:r>
          </a:p>
          <a:p>
            <a:pPr eaLnBrk="1" hangingPunct="1">
              <a:lnSpc>
                <a:spcPct val="90000"/>
              </a:lnSpc>
            </a:pPr>
            <a:endParaRPr lang="ko-KR" altLang="en-US" sz="2000" b="1" smtClean="0">
              <a:solidFill>
                <a:srgbClr val="0070C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000" b="1" smtClean="0">
                <a:solidFill>
                  <a:srgbClr val="0070C0"/>
                </a:solidFill>
              </a:rPr>
              <a:t>반란의 </a:t>
            </a:r>
            <a:r>
              <a:rPr lang="en-US" altLang="ko-KR" sz="2000" b="1" smtClean="0">
                <a:solidFill>
                  <a:srgbClr val="0070C0"/>
                </a:solidFill>
              </a:rPr>
              <a:t>3</a:t>
            </a:r>
            <a:r>
              <a:rPr lang="ko-KR" altLang="en-US" sz="2000" b="1" smtClean="0">
                <a:solidFill>
                  <a:srgbClr val="0070C0"/>
                </a:solidFill>
              </a:rPr>
              <a:t>단계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000" smtClean="0"/>
              <a:t>-&gt;</a:t>
            </a:r>
            <a:r>
              <a:rPr lang="ko-KR" altLang="en-US" sz="2000" smtClean="0">
                <a:solidFill>
                  <a:schemeClr val="accent2"/>
                </a:solidFill>
              </a:rPr>
              <a:t>압살롬이 헤브론에서 왕으로 등극하는 사건</a:t>
            </a:r>
            <a:r>
              <a:rPr lang="en-US" altLang="ko-KR" sz="2000" smtClean="0">
                <a:solidFill>
                  <a:schemeClr val="accent2"/>
                </a:solidFill>
              </a:rPr>
              <a:t>(15:10-11)</a:t>
            </a:r>
          </a:p>
          <a:p>
            <a:pPr eaLnBrk="1" hangingPunct="1">
              <a:lnSpc>
                <a:spcPct val="90000"/>
              </a:lnSpc>
            </a:pPr>
            <a:endParaRPr lang="ko-KR" alt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000" smtClean="0"/>
              <a:t>-</a:t>
            </a:r>
            <a:r>
              <a:rPr lang="ko-KR" altLang="en-US" sz="2000" smtClean="0"/>
              <a:t>압살롬은 다윗이</a:t>
            </a:r>
            <a:r>
              <a:rPr lang="en-US" altLang="ko-KR" sz="2000" smtClean="0"/>
              <a:t>7</a:t>
            </a:r>
            <a:r>
              <a:rPr lang="ko-KR" altLang="en-US" sz="2000" smtClean="0"/>
              <a:t>년</a:t>
            </a:r>
            <a:r>
              <a:rPr lang="en-US" altLang="ko-KR" sz="2000" smtClean="0"/>
              <a:t>6</a:t>
            </a:r>
            <a:r>
              <a:rPr lang="ko-KR" altLang="en-US" sz="2000" smtClean="0"/>
              <a:t>개월 동안 유다의 왕으로 있었던 헤브론을 왕위 등극의 장소로 선택한 것은 의도적</a:t>
            </a:r>
            <a:r>
              <a:rPr lang="en-US" altLang="ko-KR" sz="2000" smtClean="0"/>
              <a:t>(</a:t>
            </a:r>
            <a:r>
              <a:rPr lang="ko-KR" altLang="en-US" sz="2000" smtClean="0"/>
              <a:t>삼하</a:t>
            </a:r>
            <a:r>
              <a:rPr lang="en-US" altLang="ko-KR" sz="2000" smtClean="0"/>
              <a:t>5:5)</a:t>
            </a:r>
          </a:p>
          <a:p>
            <a:pPr eaLnBrk="1" hangingPunct="1"/>
            <a:r>
              <a:rPr lang="en-US" altLang="ko-KR" sz="2000" smtClean="0"/>
              <a:t>-</a:t>
            </a:r>
            <a:r>
              <a:rPr lang="ko-KR" altLang="en-US" sz="2000" smtClean="0"/>
              <a:t>압살롬은 헤브론에 있는 야웨 성소에서 서원을 드리겠다며 </a:t>
            </a:r>
            <a:r>
              <a:rPr lang="ko-KR" altLang="en-US" sz="2000" smtClean="0">
                <a:solidFill>
                  <a:srgbClr val="FF0000"/>
                </a:solidFill>
              </a:rPr>
              <a:t>야웨 신앙을 자극</a:t>
            </a:r>
            <a:r>
              <a:rPr lang="en-US" altLang="ko-KR" sz="2000" smtClean="0"/>
              <a:t>-&gt;</a:t>
            </a:r>
            <a:r>
              <a:rPr lang="ko-KR" altLang="en-US" sz="2000" smtClean="0"/>
              <a:t>이스라엘 백성들을 끌어들임</a:t>
            </a:r>
          </a:p>
          <a:p>
            <a:pPr eaLnBrk="1" hangingPunct="1">
              <a:lnSpc>
                <a:spcPct val="90000"/>
              </a:lnSpc>
            </a:pPr>
            <a:endParaRPr lang="ko-KR" altLang="en-US" sz="2000" smtClean="0"/>
          </a:p>
          <a:p>
            <a:pPr eaLnBrk="1" hangingPunct="1">
              <a:lnSpc>
                <a:spcPct val="90000"/>
              </a:lnSpc>
            </a:pPr>
            <a:endParaRPr lang="en-US" altLang="ko-KR" sz="2000" smtClean="0"/>
          </a:p>
          <a:p>
            <a:pPr eaLnBrk="1" hangingPunct="1">
              <a:lnSpc>
                <a:spcPct val="90000"/>
              </a:lnSpc>
            </a:pPr>
            <a:endParaRPr lang="ko-KR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55298" name="Rectangle 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2400" dirty="0" smtClean="0">
                <a:solidFill>
                  <a:srgbClr val="FF0000"/>
                </a:solidFill>
              </a:rPr>
              <a:t>압살롬의 마지막 남은 과제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>
                <a:solidFill>
                  <a:srgbClr val="00B0F0"/>
                </a:solidFill>
              </a:rPr>
              <a:t>-&gt;</a:t>
            </a:r>
            <a:r>
              <a:rPr lang="ko-KR" altLang="en-US" sz="2400" dirty="0" smtClean="0">
                <a:solidFill>
                  <a:srgbClr val="00B0F0"/>
                </a:solidFill>
              </a:rPr>
              <a:t>예루살렘 점령</a:t>
            </a:r>
            <a:r>
              <a:rPr lang="en-US" altLang="ko-KR" sz="2400" dirty="0" smtClean="0">
                <a:solidFill>
                  <a:srgbClr val="00B0F0"/>
                </a:solidFill>
              </a:rPr>
              <a:t>, </a:t>
            </a:r>
            <a:r>
              <a:rPr lang="ko-KR" altLang="en-US" sz="2400" dirty="0" smtClean="0">
                <a:solidFill>
                  <a:srgbClr val="00B0F0"/>
                </a:solidFill>
              </a:rPr>
              <a:t>다윗의 왕위를 탈취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sz="2400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2400" dirty="0" smtClean="0"/>
              <a:t>다윗은 이스라엘의 인심이 압살롬에게 돌아간 것을 알고</a:t>
            </a:r>
            <a:r>
              <a:rPr lang="en-US" altLang="ko-KR" sz="2400" dirty="0" smtClean="0"/>
              <a:t>(15:13) </a:t>
            </a:r>
            <a:r>
              <a:rPr lang="ko-KR" altLang="en-US" sz="2400" dirty="0" smtClean="0"/>
              <a:t>용병들을 데리고 </a:t>
            </a:r>
            <a:r>
              <a:rPr lang="ko-KR" altLang="en-US" sz="2400" dirty="0" err="1" smtClean="0"/>
              <a:t>요단</a:t>
            </a:r>
            <a:r>
              <a:rPr lang="ko-KR" altLang="en-US" sz="2400" dirty="0" smtClean="0"/>
              <a:t> 동편의 </a:t>
            </a:r>
            <a:r>
              <a:rPr lang="ko-KR" altLang="en-US" sz="2400" dirty="0" err="1" smtClean="0"/>
              <a:t>마하나임으로</a:t>
            </a:r>
            <a:r>
              <a:rPr lang="ko-KR" altLang="en-US" sz="2400" dirty="0" smtClean="0"/>
              <a:t> 피하게 되고</a:t>
            </a:r>
            <a:r>
              <a:rPr lang="en-US" altLang="ko-KR" sz="2400" dirty="0" smtClean="0">
                <a:solidFill>
                  <a:schemeClr val="accent6"/>
                </a:solidFill>
              </a:rPr>
              <a:t>, </a:t>
            </a:r>
            <a:r>
              <a:rPr lang="ko-KR" altLang="en-US" sz="2400" dirty="0" smtClean="0">
                <a:solidFill>
                  <a:schemeClr val="accent6"/>
                </a:solidFill>
              </a:rPr>
              <a:t>압살롬은 전투 없이 예루살렘을 점령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2400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/>
              <a:t>=&gt;</a:t>
            </a:r>
            <a:r>
              <a:rPr lang="ko-KR" altLang="en-US" sz="2400" dirty="0" err="1" smtClean="0"/>
              <a:t>요단</a:t>
            </a:r>
            <a:r>
              <a:rPr lang="ko-KR" altLang="en-US" sz="2400" dirty="0" smtClean="0"/>
              <a:t> 동편에서 압살롬이 지휘하는 이스라엘의 징집 군대와 다윗의 용병 군대 사이에 치열한 전투</a:t>
            </a:r>
            <a:endParaRPr lang="en-US" altLang="ko-KR" sz="2400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/>
              <a:t>-&gt;</a:t>
            </a:r>
            <a:r>
              <a:rPr lang="ko-KR" altLang="en-US" sz="2400" dirty="0" smtClean="0">
                <a:solidFill>
                  <a:srgbClr val="00B050"/>
                </a:solidFill>
              </a:rPr>
              <a:t>다윗의 군대가 승리하고 압살롬은 </a:t>
            </a:r>
            <a:r>
              <a:rPr lang="ko-KR" altLang="en-US" sz="2400" dirty="0" err="1" smtClean="0">
                <a:solidFill>
                  <a:srgbClr val="00B050"/>
                </a:solidFill>
              </a:rPr>
              <a:t>요압의</a:t>
            </a:r>
            <a:r>
              <a:rPr lang="ko-KR" altLang="en-US" sz="2400" dirty="0" smtClean="0">
                <a:solidFill>
                  <a:srgbClr val="00B050"/>
                </a:solidFill>
              </a:rPr>
              <a:t> 명령에 따라 살해당함으로 반란은 비극적인 종말을 고함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ko-KR" sz="2400" dirty="0" smtClean="0"/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49154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ko-KR" altLang="en-US" sz="2200" smtClean="0">
                <a:solidFill>
                  <a:srgbClr val="C00000"/>
                </a:solidFill>
              </a:rPr>
              <a:t>다</a:t>
            </a:r>
            <a:r>
              <a:rPr lang="en-US" altLang="ko-KR" sz="2200" smtClean="0">
                <a:solidFill>
                  <a:srgbClr val="C00000"/>
                </a:solidFill>
              </a:rPr>
              <a:t>. </a:t>
            </a:r>
            <a:r>
              <a:rPr lang="ko-KR" altLang="en-US" sz="2200" smtClean="0">
                <a:solidFill>
                  <a:srgbClr val="C00000"/>
                </a:solidFill>
              </a:rPr>
              <a:t>반란의 역사신학적 의의</a:t>
            </a:r>
          </a:p>
          <a:p>
            <a:pPr eaLnBrk="1" hangingPunct="1">
              <a:lnSpc>
                <a:spcPct val="80000"/>
              </a:lnSpc>
            </a:pPr>
            <a:endParaRPr lang="ko-KR" altLang="en-US" sz="2200" smtClean="0">
              <a:solidFill>
                <a:srgbClr val="C00000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ko-KR" altLang="en-US" sz="2200" smtClean="0">
                <a:solidFill>
                  <a:srgbClr val="00FF00"/>
                </a:solidFill>
              </a:rPr>
              <a:t>다윗의 왕위를 탈취하기 위해 일어난 압살롬의 반란은</a:t>
            </a:r>
            <a:r>
              <a:rPr lang="ko-KR" altLang="en-US" sz="2200" smtClean="0">
                <a:solidFill>
                  <a:srgbClr val="FF6600"/>
                </a:solidFill>
              </a:rPr>
              <a:t> 무시할 수 없는 성과를 거둔 반란</a:t>
            </a:r>
            <a:r>
              <a:rPr lang="en-US" altLang="ko-KR" sz="2200" smtClean="0">
                <a:solidFill>
                  <a:srgbClr val="FF6600"/>
                </a:solidFill>
              </a:rPr>
              <a:t>, </a:t>
            </a:r>
            <a:r>
              <a:rPr lang="ko-KR" altLang="en-US" sz="2200" smtClean="0">
                <a:solidFill>
                  <a:srgbClr val="FF6600"/>
                </a:solidFill>
              </a:rPr>
              <a:t>거대한 다윗 왕국의 중앙 권력에 대한  이스라엘 백성들의 첫 번째 집단적 저항 운동</a:t>
            </a:r>
          </a:p>
          <a:p>
            <a:pPr eaLnBrk="1" hangingPunct="1">
              <a:lnSpc>
                <a:spcPct val="110000"/>
              </a:lnSpc>
            </a:pPr>
            <a:endParaRPr lang="ko-KR" altLang="en-US" sz="2200" smtClean="0">
              <a:solidFill>
                <a:srgbClr val="FF6600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ko-KR" altLang="en-US" sz="2200" smtClean="0">
                <a:solidFill>
                  <a:srgbClr val="7030A0"/>
                </a:solidFill>
              </a:rPr>
              <a:t>압살롬의 반란의 추종 세력</a:t>
            </a:r>
            <a:r>
              <a:rPr lang="en-US" altLang="ko-KR" sz="2200" smtClean="0">
                <a:solidFill>
                  <a:srgbClr val="00B0F0"/>
                </a:solidFill>
              </a:rPr>
              <a:t>: </a:t>
            </a:r>
            <a:r>
              <a:rPr lang="ko-KR" altLang="en-US" sz="2200" smtClean="0">
                <a:solidFill>
                  <a:srgbClr val="00B0F0"/>
                </a:solidFill>
              </a:rPr>
              <a:t>남쪽과 북쪽의 모든 지파의 사람들로부터 광범위한 지지를 받고 일어난 거국적인 반란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ko-KR" sz="2200" smtClean="0"/>
              <a:t>-</a:t>
            </a:r>
            <a:r>
              <a:rPr lang="ko-KR" altLang="en-US" sz="2200" smtClean="0"/>
              <a:t>압살롬은 암논을 살해한 후 다윗이 취한 조처에서 자기가 왕위 계승에서 제외된 것으로 생각</a:t>
            </a:r>
            <a:r>
              <a:rPr lang="en-US" altLang="ko-KR" sz="2200" smtClean="0"/>
              <a:t>, </a:t>
            </a:r>
            <a:r>
              <a:rPr lang="ko-KR" altLang="en-US" sz="2200" smtClean="0"/>
              <a:t>왕국에 대한 불만 세력을 규합하여 무력으로 왕위를 찬탈</a:t>
            </a:r>
            <a:endParaRPr lang="en-US" altLang="ko-KR" sz="2200" smtClean="0"/>
          </a:p>
          <a:p>
            <a:pPr eaLnBrk="1" hangingPunct="1">
              <a:lnSpc>
                <a:spcPct val="110000"/>
              </a:lnSpc>
            </a:pPr>
            <a:r>
              <a:rPr lang="en-US" altLang="ko-KR" sz="2200" smtClean="0"/>
              <a:t>-&gt;</a:t>
            </a:r>
            <a:r>
              <a:rPr lang="ko-KR" altLang="en-US" sz="2200" smtClean="0"/>
              <a:t>이 과정에서 압살롬은 이스라엘의 모든 지파들의 공감과 지지를 얻어 내는 데 성공한 후 헤브론에서 왕으로 등극</a:t>
            </a:r>
          </a:p>
          <a:p>
            <a:pPr eaLnBrk="1" hangingPunct="1">
              <a:lnSpc>
                <a:spcPct val="80000"/>
              </a:lnSpc>
            </a:pPr>
            <a:endParaRPr lang="ko-KR" altLang="en-US" sz="2200" smtClean="0"/>
          </a:p>
          <a:p>
            <a:pPr eaLnBrk="1" hangingPunct="1">
              <a:lnSpc>
                <a:spcPct val="80000"/>
              </a:lnSpc>
            </a:pPr>
            <a:endParaRPr lang="ko-KR" altLang="en-US" sz="2200" smtClean="0"/>
          </a:p>
          <a:p>
            <a:pPr eaLnBrk="1" hangingPunct="1">
              <a:lnSpc>
                <a:spcPct val="80000"/>
              </a:lnSpc>
            </a:pPr>
            <a:endParaRPr lang="ko-KR" altLang="en-US" sz="2200" smtClean="0"/>
          </a:p>
          <a:p>
            <a:pPr eaLnBrk="1" hangingPunct="1">
              <a:lnSpc>
                <a:spcPct val="80000"/>
              </a:lnSpc>
            </a:pPr>
            <a:endParaRPr lang="ko-KR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5017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ko-KR" smtClean="0">
                <a:solidFill>
                  <a:srgbClr val="0070C0"/>
                </a:solidFill>
              </a:rPr>
              <a:t>-</a:t>
            </a:r>
            <a:r>
              <a:rPr lang="ko-KR" altLang="en-US" smtClean="0">
                <a:solidFill>
                  <a:srgbClr val="FF6600"/>
                </a:solidFill>
              </a:rPr>
              <a:t>오랜 전쟁으로 인한 생업 중단</a:t>
            </a:r>
            <a:r>
              <a:rPr lang="en-US" altLang="ko-KR" smtClean="0">
                <a:solidFill>
                  <a:srgbClr val="FF6600"/>
                </a:solidFill>
              </a:rPr>
              <a:t>, </a:t>
            </a:r>
            <a:r>
              <a:rPr lang="ko-KR" altLang="en-US" smtClean="0">
                <a:solidFill>
                  <a:srgbClr val="FF6600"/>
                </a:solidFill>
              </a:rPr>
              <a:t>조세 부담과 강제 노동</a:t>
            </a:r>
            <a:r>
              <a:rPr lang="en-US" altLang="ko-KR" smtClean="0">
                <a:solidFill>
                  <a:srgbClr val="0070C0"/>
                </a:solidFill>
              </a:rPr>
              <a:t>-&gt;</a:t>
            </a:r>
            <a:r>
              <a:rPr lang="ko-KR" altLang="en-US" smtClean="0">
                <a:solidFill>
                  <a:srgbClr val="FF33CC"/>
                </a:solidFill>
              </a:rPr>
              <a:t>백성들의 불만의 누적</a:t>
            </a:r>
            <a:r>
              <a:rPr lang="en-US" altLang="ko-KR" smtClean="0">
                <a:solidFill>
                  <a:srgbClr val="0070C0"/>
                </a:solidFill>
              </a:rPr>
              <a:t> </a:t>
            </a:r>
          </a:p>
          <a:p>
            <a:pPr eaLnBrk="1" hangingPunct="1"/>
            <a:r>
              <a:rPr lang="en-US" altLang="ko-KR" smtClean="0">
                <a:solidFill>
                  <a:srgbClr val="0070C0"/>
                </a:solidFill>
              </a:rPr>
              <a:t>-</a:t>
            </a:r>
            <a:r>
              <a:rPr lang="ko-KR" altLang="en-US" smtClean="0">
                <a:solidFill>
                  <a:srgbClr val="33CC33"/>
                </a:solidFill>
              </a:rPr>
              <a:t>권력의 중앙 집중화</a:t>
            </a:r>
            <a:r>
              <a:rPr lang="en-US" altLang="ko-KR" smtClean="0">
                <a:solidFill>
                  <a:srgbClr val="0070C0"/>
                </a:solidFill>
              </a:rPr>
              <a:t>-&gt;</a:t>
            </a:r>
            <a:r>
              <a:rPr lang="ko-KR" altLang="en-US" smtClean="0">
                <a:solidFill>
                  <a:srgbClr val="0070C0"/>
                </a:solidFill>
              </a:rPr>
              <a:t>계층간의 갈등의 심화와 심각한 사회 구조의 변화</a:t>
            </a:r>
          </a:p>
          <a:p>
            <a:pPr eaLnBrk="1" hangingPunct="1"/>
            <a:r>
              <a:rPr lang="en-US" altLang="ko-KR" smtClean="0">
                <a:solidFill>
                  <a:srgbClr val="FF0000"/>
                </a:solidFill>
              </a:rPr>
              <a:t>-&gt;</a:t>
            </a:r>
            <a:r>
              <a:rPr lang="ko-KR" altLang="en-US" smtClean="0">
                <a:solidFill>
                  <a:srgbClr val="FF0000"/>
                </a:solidFill>
              </a:rPr>
              <a:t>이스라엘의 수많은 백성들이 압살롬의 반란에 동조하는 결정적인 계기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5120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000" smtClean="0">
                <a:solidFill>
                  <a:srgbClr val="00FF00"/>
                </a:solidFill>
              </a:rPr>
              <a:t>압살롬의 반란을 보도해 주는 본문</a:t>
            </a:r>
            <a:r>
              <a:rPr lang="en-US" altLang="ko-KR" sz="2000" smtClean="0"/>
              <a:t> </a:t>
            </a:r>
          </a:p>
          <a:p>
            <a:pPr eaLnBrk="1" hangingPunct="1"/>
            <a:r>
              <a:rPr lang="ko-KR" altLang="en-US" sz="2000" smtClean="0"/>
              <a:t>반복되어등장하는 </a:t>
            </a:r>
            <a:r>
              <a:rPr lang="en-US" altLang="ko-KR" sz="2000" smtClean="0">
                <a:solidFill>
                  <a:srgbClr val="FF0000"/>
                </a:solidFill>
              </a:rPr>
              <a:t>“</a:t>
            </a:r>
            <a:r>
              <a:rPr lang="ko-KR" altLang="en-US" sz="2000" smtClean="0">
                <a:solidFill>
                  <a:srgbClr val="FF0000"/>
                </a:solidFill>
              </a:rPr>
              <a:t>이스라엘</a:t>
            </a:r>
            <a:r>
              <a:rPr lang="en-US" altLang="ko-KR" sz="2000" smtClean="0">
                <a:solidFill>
                  <a:srgbClr val="FF0000"/>
                </a:solidFill>
              </a:rPr>
              <a:t>”</a:t>
            </a:r>
            <a:r>
              <a:rPr lang="ko-KR" altLang="en-US" sz="2000" smtClean="0">
                <a:solidFill>
                  <a:srgbClr val="FF0000"/>
                </a:solidFill>
              </a:rPr>
              <a:t>의 의미</a:t>
            </a:r>
            <a:r>
              <a:rPr lang="en-US" altLang="ko-KR" sz="2000" smtClean="0">
                <a:solidFill>
                  <a:srgbClr val="FF0000"/>
                </a:solidFill>
              </a:rPr>
              <a:t>?</a:t>
            </a:r>
          </a:p>
          <a:p>
            <a:pPr eaLnBrk="1" hangingPunct="1">
              <a:lnSpc>
                <a:spcPct val="60000"/>
              </a:lnSpc>
            </a:pPr>
            <a:endParaRPr lang="en-US" altLang="ko-KR" sz="2000" smtClean="0"/>
          </a:p>
          <a:p>
            <a:pPr eaLnBrk="1" hangingPunct="1"/>
            <a:r>
              <a:rPr lang="en-US" altLang="ko-KR" sz="2000" smtClean="0"/>
              <a:t>-</a:t>
            </a:r>
            <a:r>
              <a:rPr lang="en-US" altLang="ko-KR" sz="2000" smtClean="0">
                <a:solidFill>
                  <a:srgbClr val="FF33CC"/>
                </a:solidFill>
              </a:rPr>
              <a:t>11:1</a:t>
            </a:r>
            <a:r>
              <a:rPr lang="ko-KR" altLang="en-US" sz="2000" smtClean="0">
                <a:solidFill>
                  <a:srgbClr val="FF33CC"/>
                </a:solidFill>
              </a:rPr>
              <a:t>은 다윗은 암몬을 공격하기 위해 </a:t>
            </a:r>
            <a:r>
              <a:rPr lang="en-US" altLang="ko-KR" sz="2000" smtClean="0">
                <a:solidFill>
                  <a:srgbClr val="FF33CC"/>
                </a:solidFill>
              </a:rPr>
              <a:t>“</a:t>
            </a:r>
            <a:r>
              <a:rPr lang="ko-KR" altLang="en-US" sz="2000" smtClean="0">
                <a:solidFill>
                  <a:srgbClr val="FF33CC"/>
                </a:solidFill>
              </a:rPr>
              <a:t>요압과 그 신복과 온 이스라엘 군대를 보내니</a:t>
            </a:r>
            <a:r>
              <a:rPr lang="en-US" altLang="ko-KR" sz="2000" smtClean="0">
                <a:solidFill>
                  <a:srgbClr val="FF33CC"/>
                </a:solidFill>
              </a:rPr>
              <a:t>” </a:t>
            </a:r>
            <a:r>
              <a:rPr lang="ko-KR" altLang="en-US" sz="2000" smtClean="0">
                <a:solidFill>
                  <a:srgbClr val="FF33CC"/>
                </a:solidFill>
              </a:rPr>
              <a:t>라는 표현이 등장</a:t>
            </a:r>
            <a:r>
              <a:rPr lang="en-US" altLang="ko-KR" sz="2000" smtClean="0"/>
              <a:t>,</a:t>
            </a:r>
            <a:r>
              <a:rPr lang="ko-KR" altLang="en-US" sz="2000" smtClean="0"/>
              <a:t> 여기서 </a:t>
            </a:r>
            <a:r>
              <a:rPr lang="en-US" altLang="ko-KR" sz="2000" smtClean="0">
                <a:solidFill>
                  <a:schemeClr val="hlink"/>
                </a:solidFill>
              </a:rPr>
              <a:t>“</a:t>
            </a:r>
            <a:r>
              <a:rPr lang="ko-KR" altLang="en-US" sz="2000" smtClean="0">
                <a:solidFill>
                  <a:schemeClr val="hlink"/>
                </a:solidFill>
              </a:rPr>
              <a:t>온 이스라엘</a:t>
            </a:r>
            <a:r>
              <a:rPr lang="en-US" altLang="ko-KR" sz="2000" smtClean="0">
                <a:solidFill>
                  <a:schemeClr val="hlink"/>
                </a:solidFill>
              </a:rPr>
              <a:t>”( </a:t>
            </a:r>
            <a:r>
              <a:rPr lang="ko-KR" altLang="en-US" sz="2000" smtClean="0">
                <a:solidFill>
                  <a:schemeClr val="hlink"/>
                </a:solidFill>
              </a:rPr>
              <a:t>콜 이스라엘 </a:t>
            </a:r>
            <a:r>
              <a:rPr lang="en-US" altLang="ko-KR" sz="2000" smtClean="0">
                <a:solidFill>
                  <a:schemeClr val="hlink"/>
                </a:solidFill>
              </a:rPr>
              <a:t>)</a:t>
            </a:r>
            <a:r>
              <a:rPr lang="ko-KR" altLang="en-US" sz="2000" smtClean="0"/>
              <a:t>의 군대는 단지 북쪽 지파에 속한 군대만을 말하는 것이 아님은 명백함 </a:t>
            </a:r>
            <a:r>
              <a:rPr lang="en-US" altLang="ko-KR" sz="2000" smtClean="0"/>
              <a:t>11:11</a:t>
            </a:r>
            <a:r>
              <a:rPr lang="ko-KR" altLang="en-US" sz="2000" smtClean="0"/>
              <a:t>과</a:t>
            </a:r>
            <a:r>
              <a:rPr lang="en-US" altLang="ko-KR" sz="2000" smtClean="0"/>
              <a:t>12:8</a:t>
            </a:r>
            <a:r>
              <a:rPr lang="ko-KR" altLang="en-US" sz="2000" smtClean="0"/>
              <a:t>의 </a:t>
            </a:r>
            <a:r>
              <a:rPr lang="en-US" altLang="ko-KR" sz="2000" smtClean="0">
                <a:solidFill>
                  <a:srgbClr val="FF6600"/>
                </a:solidFill>
              </a:rPr>
              <a:t>“</a:t>
            </a:r>
            <a:r>
              <a:rPr lang="ko-KR" altLang="en-US" sz="2000" smtClean="0">
                <a:solidFill>
                  <a:srgbClr val="FF6600"/>
                </a:solidFill>
              </a:rPr>
              <a:t>이스라엘과 유다</a:t>
            </a:r>
            <a:r>
              <a:rPr lang="en-US" altLang="ko-KR" sz="2000" smtClean="0">
                <a:solidFill>
                  <a:srgbClr val="FF6600"/>
                </a:solidFill>
              </a:rPr>
              <a:t>”</a:t>
            </a:r>
            <a:r>
              <a:rPr lang="ko-KR" altLang="en-US" sz="2000" smtClean="0">
                <a:solidFill>
                  <a:srgbClr val="FF6600"/>
                </a:solidFill>
              </a:rPr>
              <a:t>는 </a:t>
            </a:r>
            <a:r>
              <a:rPr lang="en-US" altLang="ko-KR" sz="2000" smtClean="0">
                <a:solidFill>
                  <a:srgbClr val="FF6600"/>
                </a:solidFill>
              </a:rPr>
              <a:t>“</a:t>
            </a:r>
            <a:r>
              <a:rPr lang="ko-KR" altLang="en-US" sz="2000" smtClean="0">
                <a:solidFill>
                  <a:srgbClr val="FF6600"/>
                </a:solidFill>
              </a:rPr>
              <a:t>온 이스라엘</a:t>
            </a:r>
            <a:r>
              <a:rPr lang="en-US" altLang="ko-KR" sz="2000" smtClean="0">
                <a:solidFill>
                  <a:srgbClr val="FF6600"/>
                </a:solidFill>
              </a:rPr>
              <a:t>”</a:t>
            </a:r>
            <a:r>
              <a:rPr lang="ko-KR" altLang="en-US" sz="2000" smtClean="0">
                <a:solidFill>
                  <a:srgbClr val="FF6600"/>
                </a:solidFill>
              </a:rPr>
              <a:t>의 다른 표현임</a:t>
            </a:r>
          </a:p>
          <a:p>
            <a:pPr eaLnBrk="1" hangingPunct="1"/>
            <a:endParaRPr lang="ko-KR" altLang="en-US" sz="2000" smtClean="0">
              <a:solidFill>
                <a:srgbClr val="FF6600"/>
              </a:solidFill>
            </a:endParaRPr>
          </a:p>
          <a:p>
            <a:pPr lvl="4" eaLnBrk="1" hangingPunct="1"/>
            <a:r>
              <a:rPr lang="en-US" altLang="ko-KR" smtClean="0">
                <a:solidFill>
                  <a:srgbClr val="00B050"/>
                </a:solidFill>
              </a:rPr>
              <a:t>“</a:t>
            </a:r>
            <a:r>
              <a:rPr lang="ko-KR" altLang="en-US" smtClean="0">
                <a:solidFill>
                  <a:srgbClr val="00B050"/>
                </a:solidFill>
              </a:rPr>
              <a:t>다윗의 왕위 계승사</a:t>
            </a:r>
            <a:r>
              <a:rPr lang="en-US" altLang="ko-KR" smtClean="0">
                <a:solidFill>
                  <a:srgbClr val="00B050"/>
                </a:solidFill>
              </a:rPr>
              <a:t>”</a:t>
            </a:r>
            <a:r>
              <a:rPr lang="ko-KR" altLang="en-US" smtClean="0">
                <a:solidFill>
                  <a:srgbClr val="00B050"/>
                </a:solidFill>
              </a:rPr>
              <a:t>의 저자</a:t>
            </a:r>
            <a:r>
              <a:rPr lang="en-US" altLang="ko-KR" smtClean="0"/>
              <a:t>: </a:t>
            </a:r>
            <a:r>
              <a:rPr lang="en-US" altLang="ko-KR" smtClean="0">
                <a:solidFill>
                  <a:srgbClr val="F79646"/>
                </a:solidFill>
              </a:rPr>
              <a:t>“</a:t>
            </a:r>
            <a:r>
              <a:rPr lang="ko-KR" altLang="en-US" smtClean="0">
                <a:solidFill>
                  <a:srgbClr val="F79646"/>
                </a:solidFill>
              </a:rPr>
              <a:t>이스라엘</a:t>
            </a:r>
            <a:r>
              <a:rPr lang="en-US" altLang="ko-KR" smtClean="0">
                <a:solidFill>
                  <a:srgbClr val="F79646"/>
                </a:solidFill>
              </a:rPr>
              <a:t>”</a:t>
            </a:r>
            <a:r>
              <a:rPr lang="ko-KR" altLang="en-US" smtClean="0">
                <a:solidFill>
                  <a:srgbClr val="F79646"/>
                </a:solidFill>
              </a:rPr>
              <a:t>을 두 가지 방법으로 사용</a:t>
            </a:r>
          </a:p>
          <a:p>
            <a:pPr eaLnBrk="1" hangingPunct="1">
              <a:buFont typeface="Arial" charset="0"/>
              <a:buAutoNum type="circleNumDbPlain"/>
            </a:pPr>
            <a:r>
              <a:rPr lang="en-US" altLang="ko-KR" sz="2000" smtClean="0"/>
              <a:t> ”</a:t>
            </a:r>
            <a:r>
              <a:rPr lang="ko-KR" altLang="en-US" sz="2000" smtClean="0"/>
              <a:t>이스라엘</a:t>
            </a:r>
            <a:r>
              <a:rPr lang="en-US" altLang="ko-KR" sz="2000" smtClean="0"/>
              <a:t>”</a:t>
            </a:r>
            <a:r>
              <a:rPr lang="ko-KR" altLang="en-US" sz="2000" smtClean="0"/>
              <a:t>이 </a:t>
            </a:r>
            <a:r>
              <a:rPr lang="en-US" altLang="ko-KR" sz="2000" smtClean="0"/>
              <a:t>“</a:t>
            </a:r>
            <a:r>
              <a:rPr lang="ko-KR" altLang="en-US" sz="2000" smtClean="0"/>
              <a:t>유다</a:t>
            </a:r>
            <a:r>
              <a:rPr lang="en-US" altLang="ko-KR" sz="2000" smtClean="0"/>
              <a:t>”</a:t>
            </a:r>
            <a:r>
              <a:rPr lang="ko-KR" altLang="en-US" sz="2000" smtClean="0"/>
              <a:t>와 짝을 이루고 등장할 때는 </a:t>
            </a:r>
            <a:r>
              <a:rPr lang="ko-KR" altLang="en-US" sz="2000" smtClean="0">
                <a:solidFill>
                  <a:srgbClr val="00FF00"/>
                </a:solidFill>
              </a:rPr>
              <a:t>북쪽지역만</a:t>
            </a:r>
            <a:r>
              <a:rPr lang="ko-KR" altLang="en-US" sz="2000" smtClean="0"/>
              <a:t>을 의미</a:t>
            </a:r>
          </a:p>
          <a:p>
            <a:pPr eaLnBrk="1" hangingPunct="1">
              <a:buFont typeface="Arial" charset="0"/>
              <a:buAutoNum type="circleNumDbPlain"/>
            </a:pPr>
            <a:r>
              <a:rPr lang="en-US" altLang="ko-KR" sz="2000" smtClean="0"/>
              <a:t>“</a:t>
            </a:r>
            <a:r>
              <a:rPr lang="ko-KR" altLang="en-US" sz="2000" smtClean="0"/>
              <a:t>유다</a:t>
            </a:r>
            <a:r>
              <a:rPr lang="en-US" altLang="ko-KR" sz="2000" smtClean="0"/>
              <a:t>”</a:t>
            </a:r>
            <a:r>
              <a:rPr lang="ko-KR" altLang="en-US" sz="2000" smtClean="0"/>
              <a:t>라는 단어가 없이 </a:t>
            </a:r>
            <a:r>
              <a:rPr lang="en-US" altLang="ko-KR" sz="2000" smtClean="0"/>
              <a:t>“</a:t>
            </a:r>
            <a:r>
              <a:rPr lang="ko-KR" altLang="en-US" sz="2000" smtClean="0"/>
              <a:t>이스라엘</a:t>
            </a:r>
            <a:r>
              <a:rPr lang="en-US" altLang="ko-KR" sz="2000" smtClean="0"/>
              <a:t>”</a:t>
            </a:r>
            <a:r>
              <a:rPr lang="ko-KR" altLang="en-US" sz="2000" smtClean="0"/>
              <a:t>만이 등장할 때는 </a:t>
            </a:r>
            <a:r>
              <a:rPr lang="ko-KR" altLang="en-US" sz="2000" smtClean="0">
                <a:solidFill>
                  <a:srgbClr val="800080"/>
                </a:solidFill>
              </a:rPr>
              <a:t>이스라엘 왕국 전체</a:t>
            </a:r>
            <a:r>
              <a:rPr lang="ko-KR" altLang="en-US" sz="2000" smtClean="0"/>
              <a:t>를 가리킴</a:t>
            </a:r>
          </a:p>
          <a:p>
            <a:pPr eaLnBrk="1" hangingPunct="1"/>
            <a:endParaRPr lang="ko-KR" altLang="en-US" sz="2000" smtClean="0">
              <a:solidFill>
                <a:srgbClr val="FF6600"/>
              </a:solidFill>
            </a:endParaRPr>
          </a:p>
          <a:p>
            <a:pPr eaLnBrk="1" hangingPunct="1">
              <a:lnSpc>
                <a:spcPct val="60000"/>
              </a:lnSpc>
            </a:pPr>
            <a:endParaRPr lang="en-US" altLang="ko-K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5325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800" smtClean="0"/>
              <a:t>이제 위에서 살펴본 </a:t>
            </a:r>
            <a:r>
              <a:rPr lang="ko-KR" altLang="en-US" sz="2800" smtClean="0">
                <a:solidFill>
                  <a:srgbClr val="800080"/>
                </a:solidFill>
              </a:rPr>
              <a:t>잠정적인 결론이 사무엘하</a:t>
            </a:r>
            <a:r>
              <a:rPr lang="ko-KR" altLang="en-US" sz="2800" smtClean="0"/>
              <a:t> </a:t>
            </a:r>
            <a:r>
              <a:rPr lang="en-US" altLang="ko-KR" sz="2800" smtClean="0">
                <a:solidFill>
                  <a:srgbClr val="800080"/>
                </a:solidFill>
              </a:rPr>
              <a:t>15-19</a:t>
            </a:r>
            <a:r>
              <a:rPr lang="ko-KR" altLang="en-US" sz="2800" smtClean="0">
                <a:solidFill>
                  <a:srgbClr val="800080"/>
                </a:solidFill>
              </a:rPr>
              <a:t>장에도 그대로 해당되는지</a:t>
            </a:r>
            <a:r>
              <a:rPr lang="ko-KR" altLang="en-US" sz="2800" smtClean="0"/>
              <a:t> 살펴봄</a:t>
            </a:r>
            <a:r>
              <a:rPr lang="en-US" altLang="ko-KR" sz="2800" smtClean="0"/>
              <a:t>(</a:t>
            </a:r>
            <a:r>
              <a:rPr lang="ko-KR" altLang="en-US" sz="2800" smtClean="0"/>
              <a:t>다양한 결합문들 추가됨</a:t>
            </a:r>
            <a:r>
              <a:rPr lang="en-US" altLang="ko-KR" sz="2800" smtClean="0"/>
              <a:t>)</a:t>
            </a:r>
          </a:p>
          <a:p>
            <a:pPr eaLnBrk="1" hangingPunct="1"/>
            <a:r>
              <a:rPr lang="en-US" altLang="ko-KR" sz="2800" smtClean="0">
                <a:solidFill>
                  <a:srgbClr val="00FF00"/>
                </a:solidFill>
              </a:rPr>
              <a:t>“</a:t>
            </a:r>
            <a:r>
              <a:rPr lang="ko-KR" altLang="en-US" sz="2800" smtClean="0">
                <a:solidFill>
                  <a:srgbClr val="00FF00"/>
                </a:solidFill>
              </a:rPr>
              <a:t>이스라엘 무리</a:t>
            </a:r>
            <a:r>
              <a:rPr lang="en-US" altLang="ko-KR" sz="2800" smtClean="0">
                <a:solidFill>
                  <a:srgbClr val="00FF00"/>
                </a:solidFill>
              </a:rPr>
              <a:t>”(15:6), “</a:t>
            </a:r>
            <a:r>
              <a:rPr lang="ko-KR" altLang="en-US" sz="2800" smtClean="0">
                <a:solidFill>
                  <a:srgbClr val="00FF00"/>
                </a:solidFill>
              </a:rPr>
              <a:t>모든 이스라엘 백성들</a:t>
            </a:r>
            <a:r>
              <a:rPr lang="en-US" altLang="ko-KR" sz="2800" smtClean="0">
                <a:solidFill>
                  <a:srgbClr val="00FF00"/>
                </a:solidFill>
              </a:rPr>
              <a:t>”(16:15), “</a:t>
            </a:r>
            <a:r>
              <a:rPr lang="ko-KR" altLang="en-US" sz="2800" smtClean="0">
                <a:solidFill>
                  <a:srgbClr val="00FF00"/>
                </a:solidFill>
              </a:rPr>
              <a:t>이스라엘 사람</a:t>
            </a:r>
            <a:r>
              <a:rPr lang="en-US" altLang="ko-KR" sz="2800" smtClean="0">
                <a:solidFill>
                  <a:srgbClr val="00FF00"/>
                </a:solidFill>
              </a:rPr>
              <a:t>”(19:42f.), ‘</a:t>
            </a:r>
            <a:r>
              <a:rPr lang="ko-KR" altLang="en-US" sz="2800" smtClean="0">
                <a:solidFill>
                  <a:srgbClr val="00FF00"/>
                </a:solidFill>
              </a:rPr>
              <a:t>이스라엘 모든 지파</a:t>
            </a:r>
            <a:r>
              <a:rPr lang="en-US" altLang="ko-KR" sz="2800" smtClean="0">
                <a:solidFill>
                  <a:srgbClr val="00FF00"/>
                </a:solidFill>
              </a:rPr>
              <a:t>’(15:2,10, 19:9, 20:14)</a:t>
            </a:r>
            <a:r>
              <a:rPr lang="en-US" altLang="ko-KR" sz="2800" smtClean="0"/>
              <a:t>  </a:t>
            </a:r>
            <a:r>
              <a:rPr lang="ko-KR" altLang="en-US" sz="2800" smtClean="0"/>
              <a:t>압살롬은 헤브론에서부터 </a:t>
            </a:r>
            <a:r>
              <a:rPr lang="en-US" altLang="ko-KR" sz="2800" smtClean="0"/>
              <a:t>‘</a:t>
            </a:r>
            <a:r>
              <a:rPr lang="ko-KR" altLang="en-US" sz="2800" smtClean="0"/>
              <a:t>모든 이스라엘 백성들</a:t>
            </a:r>
            <a:r>
              <a:rPr lang="en-US" altLang="ko-KR" sz="2800" smtClean="0"/>
              <a:t>’(16:15)</a:t>
            </a:r>
            <a:r>
              <a:rPr lang="ko-KR" altLang="en-US" sz="2800" smtClean="0"/>
              <a:t>과 함께 예루살렘으로 향함</a:t>
            </a:r>
          </a:p>
          <a:p>
            <a:pPr eaLnBrk="1" hangingPunct="1"/>
            <a:endParaRPr lang="ko-KR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5427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400" smtClean="0">
                <a:solidFill>
                  <a:schemeClr val="hlink"/>
                </a:solidFill>
              </a:rPr>
              <a:t>“</a:t>
            </a:r>
            <a:r>
              <a:rPr lang="ko-KR" altLang="en-US" sz="2400" smtClean="0">
                <a:solidFill>
                  <a:schemeClr val="hlink"/>
                </a:solidFill>
              </a:rPr>
              <a:t>다윗의 왕위 계승사</a:t>
            </a:r>
            <a:r>
              <a:rPr lang="en-US" altLang="ko-KR" sz="2400" smtClean="0">
                <a:solidFill>
                  <a:schemeClr val="hlink"/>
                </a:solidFill>
              </a:rPr>
              <a:t>”</a:t>
            </a:r>
            <a:r>
              <a:rPr lang="ko-KR" altLang="en-US" sz="2400" smtClean="0">
                <a:solidFill>
                  <a:schemeClr val="hlink"/>
                </a:solidFill>
              </a:rPr>
              <a:t>의 저자가</a:t>
            </a:r>
            <a:r>
              <a:rPr lang="ko-KR" altLang="en-US" sz="2400" smtClean="0"/>
              <a:t> </a:t>
            </a:r>
            <a:r>
              <a:rPr lang="en-US" altLang="ko-KR" sz="2400" smtClean="0">
                <a:solidFill>
                  <a:srgbClr val="FF33CC"/>
                </a:solidFill>
              </a:rPr>
              <a:t>18:17</a:t>
            </a:r>
            <a:r>
              <a:rPr lang="ko-KR" altLang="en-US" sz="2400" smtClean="0">
                <a:solidFill>
                  <a:srgbClr val="FF33CC"/>
                </a:solidFill>
              </a:rPr>
              <a:t>에서</a:t>
            </a:r>
            <a:r>
              <a:rPr lang="ko-KR" altLang="en-US" sz="2400" smtClean="0"/>
              <a:t> 다윗의 대적을 </a:t>
            </a:r>
            <a:r>
              <a:rPr lang="en-US" altLang="ko-KR" sz="2400" smtClean="0">
                <a:solidFill>
                  <a:srgbClr val="FF6600"/>
                </a:solidFill>
              </a:rPr>
              <a:t>“</a:t>
            </a:r>
            <a:r>
              <a:rPr lang="ko-KR" altLang="en-US" sz="2400" smtClean="0">
                <a:solidFill>
                  <a:srgbClr val="FF6600"/>
                </a:solidFill>
              </a:rPr>
              <a:t>온 이스라엘 무리</a:t>
            </a:r>
            <a:r>
              <a:rPr lang="en-US" altLang="ko-KR" sz="2400" smtClean="0">
                <a:solidFill>
                  <a:srgbClr val="FF6600"/>
                </a:solidFill>
              </a:rPr>
              <a:t>”</a:t>
            </a:r>
            <a:r>
              <a:rPr lang="ko-KR" altLang="en-US" sz="2400" smtClean="0"/>
              <a:t>로 표현하고 있는 것은 압살롬의 추종자들의 세력이 얼마나 대단했는지 추측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>
                <a:solidFill>
                  <a:srgbClr val="00B050"/>
                </a:solidFill>
              </a:rPr>
              <a:t>17:24</a:t>
            </a:r>
            <a:r>
              <a:rPr lang="ko-KR" altLang="en-US" sz="2400" smtClean="0">
                <a:solidFill>
                  <a:srgbClr val="00B050"/>
                </a:solidFill>
              </a:rPr>
              <a:t>의 </a:t>
            </a:r>
            <a:r>
              <a:rPr lang="en-US" altLang="ko-KR" sz="2400" smtClean="0">
                <a:solidFill>
                  <a:srgbClr val="00B050"/>
                </a:solidFill>
              </a:rPr>
              <a:t>“</a:t>
            </a:r>
            <a:r>
              <a:rPr lang="ko-KR" altLang="en-US" sz="2400" smtClean="0">
                <a:solidFill>
                  <a:srgbClr val="00B050"/>
                </a:solidFill>
              </a:rPr>
              <a:t>모든 이스라엘</a:t>
            </a:r>
            <a:r>
              <a:rPr lang="en-US" altLang="ko-KR" sz="2400" smtClean="0">
                <a:solidFill>
                  <a:srgbClr val="00B050"/>
                </a:solidFill>
              </a:rPr>
              <a:t>”</a:t>
            </a:r>
            <a:r>
              <a:rPr lang="ko-KR" altLang="en-US" sz="2400" smtClean="0">
                <a:solidFill>
                  <a:srgbClr val="00B050"/>
                </a:solidFill>
              </a:rPr>
              <a:t>과 </a:t>
            </a:r>
            <a:r>
              <a:rPr lang="en-US" altLang="ko-KR" sz="2400" smtClean="0">
                <a:solidFill>
                  <a:srgbClr val="00B050"/>
                </a:solidFill>
              </a:rPr>
              <a:t>17:26</a:t>
            </a:r>
            <a:r>
              <a:rPr lang="ko-KR" altLang="en-US" sz="2400" smtClean="0">
                <a:solidFill>
                  <a:srgbClr val="00B050"/>
                </a:solidFill>
              </a:rPr>
              <a:t>의 </a:t>
            </a:r>
            <a:r>
              <a:rPr lang="en-US" altLang="ko-KR" sz="2400" smtClean="0">
                <a:solidFill>
                  <a:srgbClr val="00B050"/>
                </a:solidFill>
              </a:rPr>
              <a:t>“</a:t>
            </a:r>
            <a:r>
              <a:rPr lang="ko-KR" altLang="en-US" sz="2400" smtClean="0">
                <a:solidFill>
                  <a:srgbClr val="00B050"/>
                </a:solidFill>
              </a:rPr>
              <a:t>이스라엘 무리</a:t>
            </a:r>
            <a:r>
              <a:rPr lang="en-US" altLang="ko-KR" sz="2400" smtClean="0">
                <a:solidFill>
                  <a:srgbClr val="00B050"/>
                </a:solidFill>
              </a:rPr>
              <a:t>” =</a:t>
            </a:r>
            <a:r>
              <a:rPr lang="ko-KR" altLang="en-US" sz="2400" smtClean="0">
                <a:solidFill>
                  <a:srgbClr val="FF0000"/>
                </a:solidFill>
              </a:rPr>
              <a:t>이스라엘의 의미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19:40-43: “</a:t>
            </a:r>
            <a:r>
              <a:rPr lang="ko-KR" altLang="en-US" sz="2400" smtClean="0"/>
              <a:t>이스라엘</a:t>
            </a:r>
            <a:r>
              <a:rPr lang="en-US" altLang="ko-KR" sz="2400" smtClean="0"/>
              <a:t>(</a:t>
            </a:r>
            <a:r>
              <a:rPr lang="ko-KR" altLang="en-US" sz="2400" smtClean="0"/>
              <a:t>모든</a:t>
            </a:r>
            <a:r>
              <a:rPr lang="en-US" altLang="ko-KR" sz="2400" smtClean="0"/>
              <a:t>) </a:t>
            </a:r>
            <a:r>
              <a:rPr lang="ko-KR" altLang="en-US" sz="2400" smtClean="0"/>
              <a:t>사람</a:t>
            </a:r>
            <a:r>
              <a:rPr lang="en-US" altLang="ko-KR" sz="2400" smtClean="0"/>
              <a:t>”</a:t>
            </a:r>
            <a:r>
              <a:rPr lang="ko-KR" altLang="en-US" sz="2400" smtClean="0"/>
              <a:t>이 </a:t>
            </a:r>
            <a:r>
              <a:rPr lang="en-US" altLang="ko-KR" sz="2400" smtClean="0"/>
              <a:t>“</a:t>
            </a:r>
            <a:r>
              <a:rPr lang="ko-KR" altLang="en-US" sz="2400" smtClean="0"/>
              <a:t>유다 </a:t>
            </a:r>
            <a:r>
              <a:rPr lang="en-US" altLang="ko-KR" sz="2400" smtClean="0"/>
              <a:t>(</a:t>
            </a:r>
            <a:r>
              <a:rPr lang="ko-KR" altLang="en-US" sz="2400" smtClean="0"/>
              <a:t>모든</a:t>
            </a:r>
            <a:r>
              <a:rPr lang="en-US" altLang="ko-KR" sz="2400" smtClean="0"/>
              <a:t>)</a:t>
            </a:r>
            <a:r>
              <a:rPr lang="ko-KR" altLang="en-US" sz="2400" smtClean="0"/>
              <a:t>사람</a:t>
            </a:r>
            <a:r>
              <a:rPr lang="en-US" altLang="ko-KR" sz="2400" smtClean="0"/>
              <a:t>”</a:t>
            </a:r>
            <a:r>
              <a:rPr lang="ko-KR" altLang="en-US" sz="2400" smtClean="0"/>
              <a:t>과 대조되고 있는데 각각 북쪽 지역 사람과 남쪽 지역 사람을 가리킴</a:t>
            </a:r>
          </a:p>
          <a:p>
            <a:pPr eaLnBrk="1" hangingPunct="1">
              <a:lnSpc>
                <a:spcPct val="90000"/>
              </a:lnSpc>
            </a:pPr>
            <a:endParaRPr lang="ko-KR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-&gt;</a:t>
            </a:r>
            <a:r>
              <a:rPr lang="ko-KR" altLang="en-US" sz="2400" smtClean="0">
                <a:solidFill>
                  <a:srgbClr val="FF0000"/>
                </a:solidFill>
              </a:rPr>
              <a:t>압살롬의 반란 사건과 관련되어 등장하는 </a:t>
            </a:r>
            <a:r>
              <a:rPr lang="en-US" altLang="ko-KR" sz="2400" smtClean="0">
                <a:solidFill>
                  <a:srgbClr val="FF0000"/>
                </a:solidFill>
              </a:rPr>
              <a:t>“</a:t>
            </a:r>
            <a:r>
              <a:rPr lang="ko-KR" altLang="en-US" sz="2400" smtClean="0">
                <a:solidFill>
                  <a:srgbClr val="FF0000"/>
                </a:solidFill>
              </a:rPr>
              <a:t>이스라엘</a:t>
            </a:r>
            <a:r>
              <a:rPr lang="en-US" altLang="ko-KR" sz="2400" smtClean="0">
                <a:solidFill>
                  <a:srgbClr val="FF0000"/>
                </a:solidFill>
              </a:rPr>
              <a:t>”</a:t>
            </a:r>
            <a:r>
              <a:rPr lang="ko-KR" altLang="en-US" sz="2400" smtClean="0">
                <a:solidFill>
                  <a:srgbClr val="FF0000"/>
                </a:solidFill>
              </a:rPr>
              <a:t>은 북쪽과 남쪽을 포함하는 전체 이스라엘 백성들</a:t>
            </a:r>
            <a:r>
              <a:rPr lang="en-US" altLang="ko-KR" sz="2400" smtClean="0">
                <a:solidFill>
                  <a:srgbClr val="FF0000"/>
                </a:solidFill>
              </a:rPr>
              <a:t>, </a:t>
            </a:r>
            <a:r>
              <a:rPr lang="ko-KR" altLang="en-US" sz="2400" smtClean="0">
                <a:solidFill>
                  <a:srgbClr val="FF0000"/>
                </a:solidFill>
              </a:rPr>
              <a:t>다윗의 중앙 정부의 권력에 저항했던 수많은 백성들임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5529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2800" smtClean="0">
                <a:solidFill>
                  <a:srgbClr val="F79646"/>
                </a:solidFill>
              </a:rPr>
              <a:t>위에서의 연구에 근거해 </a:t>
            </a:r>
            <a:r>
              <a:rPr lang="en-US" altLang="ko-KR" sz="2800" smtClean="0">
                <a:solidFill>
                  <a:srgbClr val="F79646"/>
                </a:solidFill>
              </a:rPr>
              <a:t>-&gt; </a:t>
            </a:r>
            <a:r>
              <a:rPr lang="ko-KR" altLang="en-US" sz="2800" smtClean="0">
                <a:solidFill>
                  <a:srgbClr val="F79646"/>
                </a:solidFill>
              </a:rPr>
              <a:t>결론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smtClean="0">
                <a:solidFill>
                  <a:srgbClr val="FF33CC"/>
                </a:solidFill>
              </a:rPr>
              <a:t>왕권 탈취를 목적으로 일어난 압살롬의 반란은</a:t>
            </a:r>
            <a:r>
              <a:rPr lang="ko-KR" altLang="en-US" sz="2800" smtClean="0"/>
              <a:t> 단지 북쪽 지파에 속한 백성들만의 불만을 이용한  지역적인 항거가 아니라</a:t>
            </a:r>
            <a:r>
              <a:rPr lang="en-US" altLang="ko-KR" sz="2800" smtClean="0"/>
              <a:t>, </a:t>
            </a:r>
            <a:r>
              <a:rPr lang="ko-KR" altLang="en-US" sz="2800" smtClean="0">
                <a:solidFill>
                  <a:srgbClr val="00B0F0"/>
                </a:solidFill>
              </a:rPr>
              <a:t>전체 이스라엘 백성들에게 퍼져 있었던 </a:t>
            </a:r>
            <a:r>
              <a:rPr lang="ko-KR" altLang="en-US" sz="2800" b="1" smtClean="0">
                <a:solidFill>
                  <a:srgbClr val="00B0F0"/>
                </a:solidFill>
              </a:rPr>
              <a:t>다윗 왕국의 중앙 권력에 대한 정치적</a:t>
            </a:r>
            <a:r>
              <a:rPr lang="en-US" altLang="ko-KR" sz="2800" b="1" smtClean="0">
                <a:solidFill>
                  <a:srgbClr val="00B0F0"/>
                </a:solidFill>
              </a:rPr>
              <a:t>, </a:t>
            </a:r>
            <a:r>
              <a:rPr lang="ko-KR" altLang="en-US" sz="2800" b="1" smtClean="0">
                <a:solidFill>
                  <a:srgbClr val="00B0F0"/>
                </a:solidFill>
              </a:rPr>
              <a:t>종교적 불만을 이용한 전국적인 저항 운동임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smtClean="0"/>
              <a:t>압살롬은 오랜 기간 동안 북쪽과 남쪽 사람들의 법적인 소송 문제들을 해결해 주면서 그들에 대한 영향력을 확대시켰으며</a:t>
            </a:r>
            <a:r>
              <a:rPr lang="en-US" altLang="ko-KR" sz="2800" smtClean="0"/>
              <a:t>, </a:t>
            </a:r>
            <a:r>
              <a:rPr lang="ko-KR" altLang="en-US" sz="2800" smtClean="0">
                <a:solidFill>
                  <a:srgbClr val="800080"/>
                </a:solidFill>
              </a:rPr>
              <a:t>그들의 힘을 빌어 다윗의 왕위를 찬탈하려 했던 것</a:t>
            </a:r>
          </a:p>
          <a:p>
            <a:pPr eaLnBrk="1" hangingPunct="1">
              <a:lnSpc>
                <a:spcPct val="90000"/>
              </a:lnSpc>
            </a:pPr>
            <a:endParaRPr lang="ko-KR" altLang="en-US" sz="2800" smtClean="0">
              <a:solidFill>
                <a:srgbClr val="80008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ko-KR" altLang="en-US" sz="2800" smtClean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3490" name="Rectangle 3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2400" dirty="0" smtClean="0">
                <a:solidFill>
                  <a:srgbClr val="FF0000"/>
                </a:solidFill>
              </a:rPr>
              <a:t>압살론 반란의 또 다른 의의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>
                <a:solidFill>
                  <a:srgbClr val="00B050"/>
                </a:solidFill>
              </a:rPr>
              <a:t>-&gt;</a:t>
            </a:r>
            <a:r>
              <a:rPr lang="ko-KR" altLang="en-US" sz="2400" dirty="0" smtClean="0">
                <a:solidFill>
                  <a:srgbClr val="00B050"/>
                </a:solidFill>
              </a:rPr>
              <a:t>고대 지파 동맹 정신에 바탕을 둔 복구적 사회 저항 운동이었다는 점</a:t>
            </a:r>
            <a:endParaRPr lang="en-US" altLang="ko-KR" sz="2400" dirty="0" smtClean="0">
              <a:solidFill>
                <a:srgbClr val="00B050"/>
              </a:solidFill>
            </a:endParaRP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sz="2400" dirty="0" smtClean="0">
              <a:solidFill>
                <a:srgbClr val="00B050"/>
              </a:solidFill>
            </a:endParaRP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/>
              <a:t>-</a:t>
            </a:r>
            <a:r>
              <a:rPr lang="ko-KR" altLang="en-US" sz="2400" dirty="0" smtClean="0">
                <a:solidFill>
                  <a:schemeClr val="accent2"/>
                </a:solidFill>
              </a:rPr>
              <a:t>다윗 왕국에 불만을 가졌던 </a:t>
            </a:r>
            <a:r>
              <a:rPr lang="ko-KR" altLang="en-US" sz="2400" dirty="0" smtClean="0">
                <a:solidFill>
                  <a:schemeClr val="accent5"/>
                </a:solidFill>
              </a:rPr>
              <a:t>고대 지파 동맹 정신의 소유자들이 압살롬을 추종하는 주도 세력이 됨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이 반란은 다윗과 체결한 </a:t>
            </a:r>
            <a:r>
              <a:rPr lang="en-US" altLang="ko-KR" sz="2400" dirty="0" smtClean="0"/>
              <a:t>‘</a:t>
            </a:r>
            <a:r>
              <a:rPr lang="ko-KR" altLang="en-US" sz="2400" dirty="0" smtClean="0"/>
              <a:t>계약</a:t>
            </a:r>
            <a:r>
              <a:rPr lang="en-US" altLang="ko-KR" sz="2400" dirty="0" smtClean="0"/>
              <a:t>’(</a:t>
            </a:r>
            <a:r>
              <a:rPr lang="ko-KR" altLang="en-US" sz="2400" dirty="0" err="1" smtClean="0"/>
              <a:t>삼하</a:t>
            </a:r>
            <a:r>
              <a:rPr lang="en-US" altLang="ko-KR" sz="2400" dirty="0" smtClean="0"/>
              <a:t>5:3)</a:t>
            </a:r>
            <a:r>
              <a:rPr lang="ko-KR" altLang="en-US" sz="2400" dirty="0" smtClean="0"/>
              <a:t>의 정신을 따르려는 북쪽 지파들의 절대적인 지지를 받았고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사울 왕국 때보다 훨씬 심화된 각 지파들의 자치권의 제한에 반대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전통적인 이스라엘의 자유와 평등 의식을 회복 시키려는 남쪽 지파 백성들의 광범위한 동조를 받고 일어난 복구적 반란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sz="2400" dirty="0" smtClean="0"/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b="1" dirty="0" smtClean="0">
                <a:solidFill>
                  <a:srgbClr val="0070C0"/>
                </a:solidFill>
              </a:rPr>
              <a:t>-&gt;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압살롬의 반란은 이스라엘의 사회적</a:t>
            </a:r>
            <a:r>
              <a:rPr lang="en-US" altLang="ko-KR" sz="24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2400" b="1" dirty="0" smtClean="0">
                <a:solidFill>
                  <a:srgbClr val="0070C0"/>
                </a:solidFill>
              </a:rPr>
              <a:t>종교적 배경을 갖고 일어난 중앙 권력에  대한 저항 운동임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4514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</a:pPr>
            <a:r>
              <a:rPr lang="ko-KR" altLang="en-US" sz="2000" smtClean="0">
                <a:solidFill>
                  <a:srgbClr val="00B050"/>
                </a:solidFill>
              </a:rPr>
              <a:t>다윗의 통치 기간 동안 법률 사건들이 각 지파들의 성문에서 정상적으로 다루어지지 않음</a:t>
            </a:r>
            <a:endParaRPr lang="en-US" altLang="ko-KR" sz="2000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ko-KR" sz="2000" smtClean="0"/>
              <a:t>-&gt;</a:t>
            </a:r>
            <a:r>
              <a:rPr lang="ko-KR" altLang="en-US" sz="2000" smtClean="0"/>
              <a:t>왕국의 형성</a:t>
            </a:r>
            <a:r>
              <a:rPr lang="en-US" altLang="ko-KR" sz="2000" smtClean="0"/>
              <a:t>, </a:t>
            </a:r>
            <a:r>
              <a:rPr lang="ko-KR" altLang="en-US" sz="2000" smtClean="0"/>
              <a:t>발전과 함께 고대 지파 동맹 시대의 사회 구조와 관습이 깨져가고 있다는 증거임</a:t>
            </a:r>
          </a:p>
          <a:p>
            <a:pPr eaLnBrk="1" hangingPunct="1">
              <a:lnSpc>
                <a:spcPct val="110000"/>
              </a:lnSpc>
            </a:pPr>
            <a:r>
              <a:rPr lang="ko-KR" altLang="en-US" sz="2000" smtClean="0"/>
              <a:t>압살롬은 백성들에게 자기 아버지와는 달리 </a:t>
            </a:r>
            <a:r>
              <a:rPr lang="ko-KR" altLang="en-US" sz="2000" smtClean="0">
                <a:solidFill>
                  <a:srgbClr val="0070C0"/>
                </a:solidFill>
              </a:rPr>
              <a:t>이스라엘을 옛날의 체제로 회복</a:t>
            </a:r>
            <a:r>
              <a:rPr lang="ko-KR" altLang="en-US" sz="2000" smtClean="0"/>
              <a:t>시킬 수 있음을 약속</a:t>
            </a:r>
            <a:r>
              <a:rPr lang="en-US" altLang="ko-KR" sz="2000" smtClean="0"/>
              <a:t>, </a:t>
            </a:r>
            <a:r>
              <a:rPr lang="ko-KR" altLang="en-US" sz="2000" smtClean="0">
                <a:solidFill>
                  <a:srgbClr val="7030A0"/>
                </a:solidFill>
              </a:rPr>
              <a:t>현재의 중앙 권력화된 국가 형태를 비판함</a:t>
            </a:r>
            <a:r>
              <a:rPr lang="en-US" altLang="ko-KR" sz="2000" smtClean="0">
                <a:solidFill>
                  <a:srgbClr val="7030A0"/>
                </a:solidFill>
              </a:rPr>
              <a:t>(15:4)</a:t>
            </a:r>
          </a:p>
          <a:p>
            <a:pPr eaLnBrk="1" hangingPunct="1">
              <a:lnSpc>
                <a:spcPct val="110000"/>
              </a:lnSpc>
            </a:pPr>
            <a:r>
              <a:rPr lang="ko-KR" altLang="en-US" sz="2000" smtClean="0"/>
              <a:t>압살롬은 일종의 왕국의 개혁을 이루겠다는 약속을 하고 있음</a:t>
            </a:r>
          </a:p>
          <a:p>
            <a:pPr eaLnBrk="1" hangingPunct="1"/>
            <a:r>
              <a:rPr lang="en-US" altLang="ko-KR" sz="2000" smtClean="0"/>
              <a:t>-&gt;</a:t>
            </a:r>
            <a:r>
              <a:rPr lang="ko-KR" altLang="en-US" sz="2000" smtClean="0"/>
              <a:t>매우 많은 이스라엘의 백성들과 징집 군대</a:t>
            </a:r>
            <a:r>
              <a:rPr lang="en-US" altLang="ko-KR" sz="2000" smtClean="0"/>
              <a:t>, </a:t>
            </a:r>
            <a:r>
              <a:rPr lang="ko-KR" altLang="en-US" sz="2000" smtClean="0"/>
              <a:t>다윗의 최측근까지 압살롬을 추종했다는 것은 </a:t>
            </a:r>
            <a:r>
              <a:rPr lang="ko-KR" altLang="en-US" sz="2000" smtClean="0">
                <a:solidFill>
                  <a:srgbClr val="00B050"/>
                </a:solidFill>
              </a:rPr>
              <a:t>그만큼 이스라엘 전 백성들과 다윗의 통치 세력 간에 심각한 갈등</a:t>
            </a:r>
            <a:r>
              <a:rPr lang="ko-KR" altLang="en-US" sz="2000" smtClean="0"/>
              <a:t>이 있었음을 암시하는 것</a:t>
            </a:r>
          </a:p>
          <a:p>
            <a:pPr eaLnBrk="1" hangingPunct="1">
              <a:lnSpc>
                <a:spcPct val="90000"/>
              </a:lnSpc>
            </a:pPr>
            <a:endParaRPr lang="ko-KR" altLang="en-US" sz="2000" smtClean="0"/>
          </a:p>
          <a:p>
            <a:pPr eaLnBrk="1" hangingPunct="1">
              <a:lnSpc>
                <a:spcPct val="90000"/>
              </a:lnSpc>
            </a:pPr>
            <a:endParaRPr lang="ko-KR" altLang="en-US" sz="2000" smtClean="0"/>
          </a:p>
          <a:p>
            <a:pPr eaLnBrk="1" hangingPunct="1">
              <a:lnSpc>
                <a:spcPct val="90000"/>
              </a:lnSpc>
            </a:pPr>
            <a:endParaRPr lang="ko-KR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16386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그는 </a:t>
            </a:r>
            <a:r>
              <a:rPr lang="ko-KR" altLang="en-US" smtClean="0">
                <a:solidFill>
                  <a:srgbClr val="800080"/>
                </a:solidFill>
              </a:rPr>
              <a:t>예루살렘을 정복하고</a:t>
            </a:r>
            <a:r>
              <a:rPr lang="ko-KR" altLang="en-US" smtClean="0"/>
              <a:t> 이스라엘의 새로운 정치</a:t>
            </a:r>
            <a:r>
              <a:rPr lang="en-US" altLang="ko-KR" smtClean="0"/>
              <a:t>, </a:t>
            </a:r>
            <a:r>
              <a:rPr lang="ko-KR" altLang="en-US" smtClean="0"/>
              <a:t>종교적 수도로 만들고</a:t>
            </a:r>
            <a:r>
              <a:rPr lang="en-US" altLang="ko-KR" smtClean="0"/>
              <a:t>, </a:t>
            </a:r>
            <a:r>
              <a:rPr lang="ko-KR" altLang="en-US" smtClean="0"/>
              <a:t>왕국의 행정 기구들을 새로이 조직</a:t>
            </a:r>
          </a:p>
          <a:p>
            <a:pPr eaLnBrk="1" hangingPunct="1"/>
            <a:r>
              <a:rPr lang="en-US" altLang="ko-KR" smtClean="0"/>
              <a:t>-&gt;</a:t>
            </a:r>
            <a:r>
              <a:rPr lang="ko-KR" altLang="en-US" smtClean="0">
                <a:solidFill>
                  <a:srgbClr val="800080"/>
                </a:solidFill>
              </a:rPr>
              <a:t>국내 정치적 안정을 도모</a:t>
            </a:r>
            <a:endParaRPr lang="en-US" altLang="ko-KR" smtClean="0">
              <a:solidFill>
                <a:srgbClr val="800080"/>
              </a:solidFill>
            </a:endParaRPr>
          </a:p>
          <a:p>
            <a:pPr eaLnBrk="1" hangingPunct="1"/>
            <a:r>
              <a:rPr lang="ko-KR" altLang="en-US" smtClean="0"/>
              <a:t>그리고 마지막 남은 사울의 자손들이 반역의 가능성을 제거하기 위해 </a:t>
            </a:r>
            <a:r>
              <a:rPr lang="ko-KR" altLang="en-US" smtClean="0">
                <a:solidFill>
                  <a:srgbClr val="33CC33"/>
                </a:solidFill>
              </a:rPr>
              <a:t>다윗은 기브온 사람들에게 피의 복수를 하도록 그들 중 일부를 넘겨줌</a:t>
            </a:r>
            <a:r>
              <a:rPr lang="en-US" altLang="ko-KR" smtClean="0">
                <a:solidFill>
                  <a:srgbClr val="33CC33"/>
                </a:solidFill>
              </a:rPr>
              <a:t>(</a:t>
            </a:r>
            <a:r>
              <a:rPr lang="ko-KR" altLang="en-US" smtClean="0">
                <a:solidFill>
                  <a:srgbClr val="33CC33"/>
                </a:solidFill>
              </a:rPr>
              <a:t>삼하</a:t>
            </a:r>
            <a:r>
              <a:rPr lang="en-US" altLang="ko-KR" smtClean="0">
                <a:solidFill>
                  <a:srgbClr val="33CC33"/>
                </a:solidFill>
              </a:rPr>
              <a:t>21:1-14)</a:t>
            </a:r>
            <a:endParaRPr lang="ko-KR" altLang="en-US" smtClean="0">
              <a:solidFill>
                <a:srgbClr val="33CC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59394" name="Rectangle 3"/>
          <p:cNvSpPr>
            <a:spLocks noGrp="1"/>
          </p:cNvSpPr>
          <p:nvPr>
            <p:ph idx="1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ko-KR" altLang="en-US" sz="2200" b="1" smtClean="0">
                <a:solidFill>
                  <a:srgbClr val="FF0000"/>
                </a:solidFill>
              </a:rPr>
              <a:t>압살롬의 반란의 실패</a:t>
            </a:r>
            <a:r>
              <a:rPr lang="en-US" altLang="ko-KR" sz="2200" b="1" smtClean="0">
                <a:solidFill>
                  <a:srgbClr val="FF0000"/>
                </a:solidFill>
              </a:rPr>
              <a:t>- </a:t>
            </a:r>
            <a:r>
              <a:rPr lang="ko-KR" altLang="en-US" sz="2200" b="1" smtClean="0">
                <a:solidFill>
                  <a:srgbClr val="FF0000"/>
                </a:solidFill>
              </a:rPr>
              <a:t>두 가지 결과 초래</a:t>
            </a:r>
          </a:p>
          <a:p>
            <a:pPr eaLnBrk="1" hangingPunct="1">
              <a:lnSpc>
                <a:spcPct val="60000"/>
              </a:lnSpc>
            </a:pPr>
            <a:endParaRPr lang="ko-KR" altLang="en-US" sz="2200" smtClean="0"/>
          </a:p>
          <a:p>
            <a:pPr eaLnBrk="1" hangingPunct="1">
              <a:lnSpc>
                <a:spcPct val="60000"/>
              </a:lnSpc>
            </a:pPr>
            <a:r>
              <a:rPr lang="ko-KR" altLang="en-US" sz="2200" b="1" smtClean="0">
                <a:solidFill>
                  <a:srgbClr val="00B050"/>
                </a:solidFill>
              </a:rPr>
              <a:t>첫째</a:t>
            </a:r>
            <a:r>
              <a:rPr lang="en-US" altLang="ko-KR" sz="2200" b="1" smtClean="0">
                <a:solidFill>
                  <a:srgbClr val="00B050"/>
                </a:solidFill>
              </a:rPr>
              <a:t>, </a:t>
            </a:r>
            <a:r>
              <a:rPr lang="ko-KR" altLang="en-US" sz="2200" b="1" smtClean="0">
                <a:solidFill>
                  <a:srgbClr val="00B050"/>
                </a:solidFill>
              </a:rPr>
              <a:t>남쪽 지역과 북쪽 지역의 대립을 심화시켰다는 점임</a:t>
            </a:r>
          </a:p>
          <a:p>
            <a:pPr eaLnBrk="1" hangingPunct="1"/>
            <a:r>
              <a:rPr lang="ko-KR" altLang="en-US" sz="2200" smtClean="0">
                <a:solidFill>
                  <a:srgbClr val="FF33CC"/>
                </a:solidFill>
              </a:rPr>
              <a:t>압살롬의 반란의 실패는 후에 세바의 반란으로 이어졌고 결국에 솔로몬이 죽은 후 왕국 분열의 씨앗이 됨 </a:t>
            </a:r>
          </a:p>
          <a:p>
            <a:pPr eaLnBrk="1" hangingPunct="1"/>
            <a:r>
              <a:rPr lang="ko-KR" altLang="en-US" sz="2200" b="1" smtClean="0">
                <a:solidFill>
                  <a:srgbClr val="4BACC6"/>
                </a:solidFill>
              </a:rPr>
              <a:t>둘째</a:t>
            </a:r>
            <a:r>
              <a:rPr lang="en-US" altLang="ko-KR" sz="2200" b="1" smtClean="0">
                <a:solidFill>
                  <a:srgbClr val="4BACC6"/>
                </a:solidFill>
              </a:rPr>
              <a:t>, </a:t>
            </a:r>
            <a:r>
              <a:rPr lang="ko-KR" altLang="en-US" sz="2200" b="1" smtClean="0">
                <a:solidFill>
                  <a:srgbClr val="4BACC6"/>
                </a:solidFill>
              </a:rPr>
              <a:t>남쪽 지파들을 향한 다윗의 통치 방법에 변화를 가져왔다는 점임</a:t>
            </a:r>
          </a:p>
          <a:p>
            <a:pPr eaLnBrk="1" hangingPunct="1"/>
            <a:r>
              <a:rPr lang="ko-KR" altLang="en-US" sz="2200" smtClean="0"/>
              <a:t>다윗이 압살롬에게 승리하였지만 다윗에 대한 이스라엘 백성들의 저항은 즉각 사라지지 않았음</a:t>
            </a:r>
          </a:p>
          <a:p>
            <a:pPr eaLnBrk="1" hangingPunct="1"/>
            <a:r>
              <a:rPr lang="ko-KR" altLang="en-US" sz="2200" smtClean="0"/>
              <a:t>북쪽 지역의 백성들은 다윗이 다시 자기들의 왕이 되어야 할지에 대한 의견의 일치를 보지 못했고</a:t>
            </a:r>
            <a:r>
              <a:rPr lang="en-US" altLang="ko-KR" sz="2200" smtClean="0"/>
              <a:t>, </a:t>
            </a:r>
            <a:r>
              <a:rPr lang="ko-KR" altLang="en-US" sz="2200" smtClean="0"/>
              <a:t>절반만이 다윗을 왕으로 받아들였다</a:t>
            </a:r>
            <a:r>
              <a:rPr lang="en-US" altLang="ko-KR" sz="2200" smtClean="0"/>
              <a:t>(19:40) </a:t>
            </a:r>
            <a:r>
              <a:rPr lang="ko-KR" altLang="en-US" sz="2200" smtClean="0"/>
              <a:t>남쪽 지역의 백성들도 처음에는 다윗을 거부</a:t>
            </a:r>
            <a:r>
              <a:rPr lang="en-US" altLang="ko-KR" sz="2200" smtClean="0"/>
              <a:t>, </a:t>
            </a:r>
            <a:r>
              <a:rPr lang="ko-KR" altLang="en-US" sz="2200" smtClean="0"/>
              <a:t>그를 왕으로 섬기는 것에 탐탁지 않게 생각함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041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800" smtClean="0"/>
              <a:t>But </a:t>
            </a:r>
            <a:r>
              <a:rPr lang="ko-KR" altLang="en-US" sz="2800" smtClean="0"/>
              <a:t>정치적 천재성을 지닌 다윗이 친족적 결합을 이유로 내세워</a:t>
            </a:r>
            <a:r>
              <a:rPr lang="en-US" altLang="ko-KR" sz="2800" smtClean="0"/>
              <a:t>(19:13) </a:t>
            </a:r>
            <a:r>
              <a:rPr lang="ko-KR" altLang="en-US" sz="2800" smtClean="0"/>
              <a:t>남쪽 지역에서 세력이 강했던 아마사를 최고의 군사적 위치에 임명하자 모든 유다 사람들은 </a:t>
            </a:r>
            <a:r>
              <a:rPr lang="en-US" altLang="ko-KR" sz="2800" smtClean="0">
                <a:solidFill>
                  <a:srgbClr val="FF33CC"/>
                </a:solidFill>
              </a:rPr>
              <a:t>‘</a:t>
            </a:r>
            <a:r>
              <a:rPr lang="ko-KR" altLang="en-US" sz="2800" smtClean="0">
                <a:solidFill>
                  <a:srgbClr val="FF33CC"/>
                </a:solidFill>
              </a:rPr>
              <a:t>일제히</a:t>
            </a:r>
            <a:r>
              <a:rPr lang="en-US" altLang="ko-KR" sz="2800" smtClean="0">
                <a:solidFill>
                  <a:srgbClr val="FF33CC"/>
                </a:solidFill>
              </a:rPr>
              <a:t>’(</a:t>
            </a:r>
            <a:r>
              <a:rPr lang="ko-KR" altLang="en-US" sz="2800" smtClean="0">
                <a:solidFill>
                  <a:srgbClr val="FF33CC"/>
                </a:solidFill>
              </a:rPr>
              <a:t>케이쉬 에하드</a:t>
            </a:r>
            <a:r>
              <a:rPr lang="en-US" altLang="ko-KR" sz="2800" smtClean="0">
                <a:solidFill>
                  <a:srgbClr val="FF33CC"/>
                </a:solidFill>
              </a:rPr>
              <a:t>)</a:t>
            </a:r>
            <a:r>
              <a:rPr lang="en-US" altLang="ko-KR" sz="2800" smtClean="0"/>
              <a:t> </a:t>
            </a:r>
            <a:r>
              <a:rPr lang="ko-KR" altLang="en-US" sz="2800" smtClean="0"/>
              <a:t>마음을 다윗에게 돌리고</a:t>
            </a:r>
            <a:r>
              <a:rPr lang="en-US" altLang="ko-KR" sz="2800" smtClean="0"/>
              <a:t>(19:14), </a:t>
            </a:r>
            <a:r>
              <a:rPr lang="ko-KR" altLang="en-US" sz="2800" smtClean="0"/>
              <a:t>다윗에 대한 충성을 맹세함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smtClean="0"/>
              <a:t>아마사를 요압 대신 군대 장관으로 임명했다는 것은 요압의 </a:t>
            </a:r>
            <a:r>
              <a:rPr lang="en-US" altLang="ko-KR" sz="2800" smtClean="0"/>
              <a:t>2</a:t>
            </a:r>
            <a:r>
              <a:rPr lang="ko-KR" altLang="en-US" sz="2800" smtClean="0"/>
              <a:t>선 후퇴를 전제하는 것</a:t>
            </a:r>
            <a:r>
              <a:rPr lang="en-US" altLang="ko-KR" sz="2800" smtClean="0"/>
              <a:t>, </a:t>
            </a:r>
            <a:r>
              <a:rPr lang="ko-KR" altLang="en-US" sz="2800" smtClean="0"/>
              <a:t>유다에 대한 다윗의 정책이 근본적으로 바뀌었음을 의미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smtClean="0"/>
              <a:t>즉 다윗은 더 이상 개인 용병에 의존하는 군사적 우월성을 고집하지 않겠다는 약속을 한 것</a:t>
            </a:r>
          </a:p>
          <a:p>
            <a:pPr eaLnBrk="1" hangingPunct="1">
              <a:lnSpc>
                <a:spcPct val="80000"/>
              </a:lnSpc>
            </a:pPr>
            <a:endParaRPr lang="ko-KR" altLang="en-US" sz="2800" smtClean="0"/>
          </a:p>
          <a:p>
            <a:pPr eaLnBrk="1" hangingPunct="1">
              <a:lnSpc>
                <a:spcPct val="80000"/>
              </a:lnSpc>
            </a:pPr>
            <a:endParaRPr lang="ko-KR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144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en-US" altLang="ko-KR" sz="2200" b="1" smtClean="0">
                <a:solidFill>
                  <a:srgbClr val="FF33CC"/>
                </a:solidFill>
              </a:rPr>
              <a:t>(3) </a:t>
            </a:r>
            <a:r>
              <a:rPr lang="ko-KR" altLang="en-US" sz="2200" b="1" smtClean="0">
                <a:solidFill>
                  <a:srgbClr val="FF33CC"/>
                </a:solidFill>
              </a:rPr>
              <a:t>세바의 반란</a:t>
            </a:r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endParaRPr lang="ko-KR" altLang="en-US" sz="2200" smtClean="0">
              <a:solidFill>
                <a:srgbClr val="FF33CC"/>
              </a:solidFill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ko-KR" altLang="en-US" sz="2200" b="1" smtClean="0">
                <a:solidFill>
                  <a:srgbClr val="00FF00"/>
                </a:solidFill>
              </a:rPr>
              <a:t>가</a:t>
            </a:r>
            <a:r>
              <a:rPr lang="en-US" altLang="ko-KR" sz="2200" b="1" smtClean="0">
                <a:solidFill>
                  <a:srgbClr val="00FF00"/>
                </a:solidFill>
              </a:rPr>
              <a:t>. </a:t>
            </a:r>
            <a:r>
              <a:rPr lang="ko-KR" altLang="en-US" sz="2200" b="1" smtClean="0">
                <a:solidFill>
                  <a:srgbClr val="00FF00"/>
                </a:solidFill>
              </a:rPr>
              <a:t>반란의 배경과 성격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ko-KR" altLang="en-US" sz="2200" smtClean="0"/>
              <a:t>   세바의 반란을 연구할 때 주의해야 할 것은 </a:t>
            </a:r>
            <a:r>
              <a:rPr lang="ko-KR" altLang="en-US" sz="2200" smtClean="0">
                <a:solidFill>
                  <a:srgbClr val="800080"/>
                </a:solidFill>
              </a:rPr>
              <a:t>본문이 반란의 목적에 대해서 명확하게 보도하고 있지 않다는 점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ko-KR" sz="2200" smtClean="0"/>
              <a:t>-</a:t>
            </a:r>
            <a:r>
              <a:rPr lang="ko-KR" altLang="en-US" sz="2200" smtClean="0"/>
              <a:t>반란을 통해  세바 자신이 다윗의 왕위를 차지하려 했다고 보기는 어려움</a:t>
            </a:r>
            <a:r>
              <a:rPr lang="en-US" altLang="ko-KR" sz="2200" smtClean="0"/>
              <a:t>(</a:t>
            </a:r>
            <a:r>
              <a:rPr lang="ko-KR" altLang="en-US" sz="2200" smtClean="0"/>
              <a:t>세바가 단 지파 지역에서 한 견고한 성읍을 차지했지만 왕위에 올랐다는 보도는 나오지 않음</a:t>
            </a:r>
            <a:r>
              <a:rPr lang="en-US" altLang="ko-KR" sz="2200" smtClean="0"/>
              <a:t>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ko-KR" sz="2200" smtClean="0"/>
              <a:t>-</a:t>
            </a:r>
            <a:r>
              <a:rPr lang="ko-KR" altLang="en-US" sz="2200" smtClean="0"/>
              <a:t>사울 가문 출신의 인물을 다시 권좌에 올려 놓으려고 한 것도 아님</a:t>
            </a:r>
            <a:r>
              <a:rPr lang="en-US" altLang="ko-KR" sz="2200" smtClean="0"/>
              <a:t>-&gt;</a:t>
            </a:r>
            <a:r>
              <a:rPr lang="ko-KR" altLang="en-US" sz="2200" smtClean="0"/>
              <a:t>세바의 반란이 친사울적 경향을 지닌 북쪽 지파에 의한 반란이라고 볼수는 없음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ko-KR" altLang="en-US" sz="2200" smtClean="0"/>
              <a:t>사무엘하 </a:t>
            </a:r>
            <a:r>
              <a:rPr lang="en-US" altLang="ko-KR" sz="2200" smtClean="0"/>
              <a:t>19</a:t>
            </a:r>
            <a:r>
              <a:rPr lang="ko-KR" altLang="en-US" sz="2200" smtClean="0"/>
              <a:t>장의 대부분을 사울 가문과 관련된 </a:t>
            </a:r>
            <a:r>
              <a:rPr lang="ko-KR" altLang="en-US" sz="2200" smtClean="0">
                <a:solidFill>
                  <a:schemeClr val="hlink"/>
                </a:solidFill>
              </a:rPr>
              <a:t>베냐민 지파 사람들이 다윗을 받아들인 사건을 보도함</a:t>
            </a:r>
            <a:r>
              <a:rPr lang="en-US" altLang="ko-KR" sz="2200" smtClean="0"/>
              <a:t>-&gt;</a:t>
            </a:r>
            <a:r>
              <a:rPr lang="ko-KR" altLang="en-US" sz="2200" smtClean="0"/>
              <a:t>다윗은 사울 가문의 사람들을 그의 손아귀에 집어넣었음</a:t>
            </a:r>
            <a:r>
              <a:rPr lang="en-US" altLang="ko-KR" sz="2200" smtClean="0"/>
              <a:t>(19:17-31)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ko-KR" altLang="en-US" sz="2200" smtClean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endParaRPr lang="ko-KR" altLang="en-US" sz="2200" smtClean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endParaRPr lang="ko-KR" altLang="en-US" sz="1900" smtClean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endParaRPr lang="ko-KR" altLang="en-US" sz="1900" smtClean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endParaRPr lang="ko-KR" altLang="en-US" sz="1900" smtClean="0"/>
          </a:p>
          <a:p>
            <a:pPr eaLnBrk="1" hangingPunct="1">
              <a:lnSpc>
                <a:spcPct val="60000"/>
              </a:lnSpc>
              <a:buFont typeface="Arial" charset="0"/>
              <a:buNone/>
            </a:pPr>
            <a:endParaRPr lang="ko-KR" altLang="en-US" sz="1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246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ko-KR" altLang="en-US" sz="2200" smtClean="0"/>
              <a:t>그러므로 </a:t>
            </a:r>
            <a:r>
              <a:rPr lang="ko-KR" altLang="en-US" sz="2200" smtClean="0">
                <a:solidFill>
                  <a:srgbClr val="00FF00"/>
                </a:solidFill>
              </a:rPr>
              <a:t>세바의 반란의 성격에 대해 </a:t>
            </a:r>
            <a:r>
              <a:rPr lang="en-US" altLang="ko-KR" sz="2200" smtClean="0">
                <a:solidFill>
                  <a:srgbClr val="00FF00"/>
                </a:solidFill>
              </a:rPr>
              <a:t>20:1</a:t>
            </a:r>
            <a:r>
              <a:rPr lang="ko-KR" altLang="en-US" sz="2200" smtClean="0">
                <a:solidFill>
                  <a:srgbClr val="00FF00"/>
                </a:solidFill>
              </a:rPr>
              <a:t>에서 세바가 이스라엘 백성에게 외친 투쟁 구호로부터 연구의 출발점</a:t>
            </a:r>
            <a:r>
              <a:rPr lang="ko-KR" altLang="en-US" sz="2200" smtClean="0"/>
              <a:t> 삼아야 할 것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ko-KR" altLang="en-US" sz="220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ko-KR" altLang="en-US" sz="2200" smtClean="0"/>
              <a:t>고대 지파 동맹으로의 회귀에 대한 이스라엘 백성들의 열렬한 갈망은  압살롬이 진압된 직후 다시 불타 올랐음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ko-KR" sz="2200" smtClean="0"/>
              <a:t>But </a:t>
            </a:r>
            <a:r>
              <a:rPr lang="ko-KR" altLang="en-US" sz="2200" smtClean="0"/>
              <a:t>이번에는 남쪽 지파와 북쪽 지파 사이의 </a:t>
            </a:r>
            <a:r>
              <a:rPr lang="ko-KR" altLang="en-US" sz="2200" smtClean="0">
                <a:solidFill>
                  <a:srgbClr val="00B0F0"/>
                </a:solidFill>
              </a:rPr>
              <a:t>지역</a:t>
            </a:r>
            <a:r>
              <a:rPr lang="ko-KR" altLang="en-US" sz="2200" smtClean="0"/>
              <a:t> </a:t>
            </a:r>
            <a:r>
              <a:rPr lang="ko-KR" altLang="en-US" sz="2200" smtClean="0">
                <a:solidFill>
                  <a:srgbClr val="0070C0"/>
                </a:solidFill>
              </a:rPr>
              <a:t>대결이라는 새로운 구도를 통해 등장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ko-KR" altLang="en-US" sz="2200" smtClean="0">
                <a:solidFill>
                  <a:srgbClr val="FF6600"/>
                </a:solidFill>
              </a:rPr>
              <a:t>다윗이 친유다적 포용 정책을 펼쳐 보이자</a:t>
            </a:r>
            <a:r>
              <a:rPr lang="ko-KR" altLang="en-US" sz="2200" smtClean="0"/>
              <a:t> 북쪽의 지파들은 이전보다 더 심한 억눌림의 감정을 갖게 되었고</a:t>
            </a:r>
            <a:r>
              <a:rPr lang="en-US" altLang="ko-KR" sz="2200" smtClean="0"/>
              <a:t>, </a:t>
            </a:r>
            <a:r>
              <a:rPr lang="ko-KR" altLang="en-US" sz="2200" smtClean="0"/>
              <a:t>배신감 느낌</a:t>
            </a:r>
            <a:r>
              <a:rPr lang="en-US" altLang="ko-KR" sz="2200" smtClean="0"/>
              <a:t>-</a:t>
            </a:r>
            <a:r>
              <a:rPr lang="ko-KR" altLang="en-US" sz="2200" smtClean="0"/>
              <a:t>북쪽의 백성들은 다윗으로부터 남쪽의 백성들과 동등한 대접을 받지 못하게 된 것에 즉각적으로 </a:t>
            </a:r>
            <a:r>
              <a:rPr lang="ko-KR" altLang="en-US" sz="2200" smtClean="0">
                <a:solidFill>
                  <a:srgbClr val="800080"/>
                </a:solidFill>
              </a:rPr>
              <a:t>예민한 반응을</a:t>
            </a:r>
            <a:r>
              <a:rPr lang="ko-KR" altLang="en-US" sz="2200" smtClean="0"/>
              <a:t> 보임</a:t>
            </a:r>
            <a:r>
              <a:rPr lang="en-US" altLang="ko-KR" sz="2200" smtClean="0"/>
              <a:t>(</a:t>
            </a:r>
            <a:r>
              <a:rPr lang="ko-KR" altLang="en-US" sz="2200" smtClean="0"/>
              <a:t>이러한 반응은 </a:t>
            </a:r>
            <a:r>
              <a:rPr lang="ko-KR" altLang="en-US" sz="2200" smtClean="0">
                <a:solidFill>
                  <a:schemeClr val="hlink"/>
                </a:solidFill>
              </a:rPr>
              <a:t>다윗의 통치로부터 벗어나려는 구체적인 시도로</a:t>
            </a:r>
            <a:r>
              <a:rPr lang="ko-KR" altLang="en-US" sz="2200" smtClean="0"/>
              <a:t> 나타남</a:t>
            </a:r>
            <a:r>
              <a:rPr lang="en-US" altLang="ko-KR" sz="2200" smtClean="0"/>
              <a:t>)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endParaRPr lang="ko-KR" altLang="en-US" sz="2200" smtClean="0"/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endParaRPr lang="ko-KR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349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z="2400" smtClean="0">
                <a:solidFill>
                  <a:srgbClr val="FF6600"/>
                </a:solidFill>
              </a:rPr>
              <a:t>베냐민 지파 출신 비그리의 아들 세바는 나팔을 불며 다윗 왕국으로부터의 분리를 외침</a:t>
            </a:r>
          </a:p>
          <a:p>
            <a:pPr eaLnBrk="1" hangingPunct="1">
              <a:lnSpc>
                <a:spcPct val="90000"/>
              </a:lnSpc>
            </a:pPr>
            <a:endParaRPr lang="ko-KR" altLang="en-US" sz="2400" smtClean="0">
              <a:solidFill>
                <a:srgbClr val="FF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400" b="1" smtClean="0">
                <a:solidFill>
                  <a:srgbClr val="0070C0"/>
                </a:solidFill>
              </a:rPr>
              <a:t>  </a:t>
            </a:r>
            <a:r>
              <a:rPr lang="en-US" altLang="ko-KR" sz="2400" b="1" smtClean="0">
                <a:solidFill>
                  <a:srgbClr val="0070C0"/>
                </a:solidFill>
              </a:rPr>
              <a:t>“</a:t>
            </a:r>
            <a:r>
              <a:rPr lang="ko-KR" altLang="en-US" sz="2400" b="1" smtClean="0">
                <a:solidFill>
                  <a:srgbClr val="0070C0"/>
                </a:solidFill>
              </a:rPr>
              <a:t>우리는 다윗과 함께 할 분의가 없으며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 b="1" smtClean="0">
                <a:solidFill>
                  <a:srgbClr val="0070C0"/>
                </a:solidFill>
              </a:rPr>
              <a:t>  </a:t>
            </a:r>
            <a:r>
              <a:rPr lang="ko-KR" altLang="en-US" sz="2400" b="1" smtClean="0">
                <a:solidFill>
                  <a:srgbClr val="0070C0"/>
                </a:solidFill>
              </a:rPr>
              <a:t>이세의 아들과 함께 할 업이 없도다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400" b="1" smtClean="0">
                <a:solidFill>
                  <a:srgbClr val="C00000"/>
                </a:solidFill>
              </a:rPr>
              <a:t>   이스라엘아</a:t>
            </a:r>
            <a:r>
              <a:rPr lang="en-US" altLang="ko-KR" sz="2400" b="1" smtClean="0">
                <a:solidFill>
                  <a:srgbClr val="C00000"/>
                </a:solidFill>
              </a:rPr>
              <a:t>! </a:t>
            </a:r>
            <a:r>
              <a:rPr lang="ko-KR" altLang="en-US" sz="2400" b="1" smtClean="0">
                <a:solidFill>
                  <a:srgbClr val="C00000"/>
                </a:solidFill>
              </a:rPr>
              <a:t>각각 장막으로 돌아가자</a:t>
            </a:r>
            <a:r>
              <a:rPr lang="en-US" altLang="ko-KR" sz="2400" b="1" smtClean="0">
                <a:solidFill>
                  <a:srgbClr val="C00000"/>
                </a:solidFill>
              </a:rPr>
              <a:t>.”(</a:t>
            </a:r>
            <a:r>
              <a:rPr lang="ko-KR" altLang="en-US" sz="2400" b="1" smtClean="0">
                <a:solidFill>
                  <a:srgbClr val="C00000"/>
                </a:solidFill>
              </a:rPr>
              <a:t>삼하</a:t>
            </a:r>
            <a:r>
              <a:rPr lang="en-US" altLang="ko-KR" sz="2400" b="1" smtClean="0">
                <a:solidFill>
                  <a:srgbClr val="C00000"/>
                </a:solidFill>
              </a:rPr>
              <a:t>20:1b</a:t>
            </a:r>
            <a:r>
              <a:rPr lang="en-US" altLang="ko-KR" sz="2400" smtClean="0">
                <a:solidFill>
                  <a:srgbClr val="C00000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</a:pPr>
            <a:endParaRPr lang="en-US" altLang="ko-KR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-&gt;</a:t>
            </a:r>
            <a:r>
              <a:rPr lang="ko-KR" altLang="en-US" sz="2400" smtClean="0"/>
              <a:t>이것은 무슨 의미의 구호인가</a:t>
            </a:r>
            <a:r>
              <a:rPr lang="en-US" altLang="ko-KR" sz="2400" smtClean="0"/>
              <a:t>? </a:t>
            </a:r>
            <a:r>
              <a:rPr lang="ko-KR" altLang="en-US" sz="2400" smtClean="0"/>
              <a:t>세바가 외친 반다윗적 구호의 성격을 규정하는 데 중요한 것은 </a:t>
            </a:r>
            <a:r>
              <a:rPr lang="en-US" altLang="ko-KR" sz="2400" smtClean="0">
                <a:solidFill>
                  <a:srgbClr val="00B050"/>
                </a:solidFill>
              </a:rPr>
              <a:t>“</a:t>
            </a:r>
            <a:r>
              <a:rPr lang="ko-KR" altLang="en-US" sz="2400" smtClean="0">
                <a:solidFill>
                  <a:srgbClr val="00B050"/>
                </a:solidFill>
              </a:rPr>
              <a:t>이스라엘아</a:t>
            </a:r>
            <a:r>
              <a:rPr lang="en-US" altLang="ko-KR" sz="2400" smtClean="0">
                <a:solidFill>
                  <a:srgbClr val="00B050"/>
                </a:solidFill>
              </a:rPr>
              <a:t>! </a:t>
            </a:r>
            <a:r>
              <a:rPr lang="ko-KR" altLang="en-US" sz="2400" smtClean="0">
                <a:solidFill>
                  <a:srgbClr val="00B050"/>
                </a:solidFill>
              </a:rPr>
              <a:t>각각 장막으로 돌아가자</a:t>
            </a:r>
            <a:r>
              <a:rPr lang="en-US" altLang="ko-KR" sz="2400" smtClean="0">
                <a:solidFill>
                  <a:srgbClr val="00B050"/>
                </a:solidFill>
              </a:rPr>
              <a:t>”</a:t>
            </a:r>
            <a:r>
              <a:rPr lang="ko-KR" altLang="en-US" sz="2400" smtClean="0">
                <a:solidFill>
                  <a:srgbClr val="00B050"/>
                </a:solidFill>
              </a:rPr>
              <a:t>라는 마지막 구절의 의미</a:t>
            </a:r>
            <a:r>
              <a:rPr lang="ko-KR" altLang="en-US" sz="2400" smtClean="0"/>
              <a:t>를 파악하는 일임</a:t>
            </a:r>
          </a:p>
          <a:p>
            <a:pPr eaLnBrk="1" hangingPunct="1">
              <a:lnSpc>
                <a:spcPct val="90000"/>
              </a:lnSpc>
            </a:pPr>
            <a:endParaRPr lang="en-US" altLang="ko-KR" sz="2400" smtClean="0"/>
          </a:p>
          <a:p>
            <a:pPr eaLnBrk="1" hangingPunct="1">
              <a:lnSpc>
                <a:spcPct val="90000"/>
              </a:lnSpc>
            </a:pPr>
            <a:endParaRPr lang="ko-KR" altLang="en-US" sz="240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ko-KR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1682" name="Rectangle 3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/>
              <a:t>“</a:t>
            </a:r>
            <a:r>
              <a:rPr lang="ko-KR" altLang="en-US" sz="2400" dirty="0" smtClean="0"/>
              <a:t>각각 장막으로 돌아가자</a:t>
            </a:r>
            <a:r>
              <a:rPr lang="en-US" altLang="ko-KR" sz="2400" dirty="0" smtClean="0"/>
              <a:t>”</a:t>
            </a:r>
            <a:r>
              <a:rPr lang="ko-KR" altLang="en-US" sz="2400" dirty="0" smtClean="0"/>
              <a:t>는 원래 전투가 끝난 후 군대 해산을 명한는 공식 문구임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/>
              <a:t>-&gt;</a:t>
            </a:r>
            <a:r>
              <a:rPr lang="ko-KR" altLang="en-US" sz="2400" dirty="0" smtClean="0"/>
              <a:t>최종적인 전쟁 종결 선언을 들은 후 집결해 있던 군인들은 각기 집으로 돌아감</a:t>
            </a:r>
            <a:r>
              <a:rPr lang="en-US" altLang="ko-KR" sz="2400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>
                <a:solidFill>
                  <a:srgbClr val="FF0000"/>
                </a:solidFill>
              </a:rPr>
              <a:t>But </a:t>
            </a:r>
            <a:r>
              <a:rPr lang="ko-KR" altLang="en-US" sz="2400" dirty="0" smtClean="0">
                <a:solidFill>
                  <a:srgbClr val="FF0000"/>
                </a:solidFill>
              </a:rPr>
              <a:t>군대 해산 구호로 쓰인 것</a:t>
            </a:r>
            <a:r>
              <a:rPr lang="en-US" altLang="ko-KR" sz="2400" dirty="0" smtClean="0">
                <a:solidFill>
                  <a:srgbClr val="FF0000"/>
                </a:solidFill>
              </a:rPr>
              <a:t>-X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2400" dirty="0" err="1" smtClean="0"/>
              <a:t>세바의</a:t>
            </a:r>
            <a:r>
              <a:rPr lang="ko-KR" altLang="en-US" sz="2400" dirty="0" smtClean="0"/>
              <a:t> 절규 속에 숨어 있는 비유법적인 메시지를 간과해서는 안 됨</a:t>
            </a:r>
            <a:r>
              <a:rPr lang="en-US" altLang="ko-KR" sz="2400" dirty="0" smtClean="0"/>
              <a:t>-&gt;</a:t>
            </a:r>
            <a:r>
              <a:rPr lang="ko-KR" altLang="en-US" sz="2400" dirty="0" err="1" smtClean="0">
                <a:solidFill>
                  <a:srgbClr val="00B0F0"/>
                </a:solidFill>
              </a:rPr>
              <a:t>길갈에</a:t>
            </a:r>
            <a:r>
              <a:rPr lang="ko-KR" altLang="en-US" sz="2400" dirty="0" smtClean="0">
                <a:solidFill>
                  <a:srgbClr val="00B0F0"/>
                </a:solidFill>
              </a:rPr>
              <a:t> 모여 다윗을 </a:t>
            </a:r>
            <a:r>
              <a:rPr lang="ko-KR" altLang="en-US" sz="2400" dirty="0" err="1" smtClean="0">
                <a:solidFill>
                  <a:srgbClr val="00B0F0"/>
                </a:solidFill>
              </a:rPr>
              <a:t>호행하고</a:t>
            </a:r>
            <a:r>
              <a:rPr lang="ko-KR" altLang="en-US" sz="2400" dirty="0" smtClean="0">
                <a:solidFill>
                  <a:srgbClr val="00B0F0"/>
                </a:solidFill>
              </a:rPr>
              <a:t> 있는 </a:t>
            </a:r>
            <a:r>
              <a:rPr lang="en-US" altLang="ko-KR" sz="2400" dirty="0" smtClean="0">
                <a:solidFill>
                  <a:srgbClr val="00B0F0"/>
                </a:solidFill>
              </a:rPr>
              <a:t>‘</a:t>
            </a:r>
            <a:r>
              <a:rPr lang="ko-KR" altLang="en-US" sz="2400" dirty="0" smtClean="0">
                <a:solidFill>
                  <a:srgbClr val="00B0F0"/>
                </a:solidFill>
              </a:rPr>
              <a:t>온 유다 백성과 이스라엘 백성의 절반</a:t>
            </a:r>
            <a:r>
              <a:rPr lang="en-US" altLang="ko-KR" sz="2400" dirty="0" smtClean="0">
                <a:solidFill>
                  <a:srgbClr val="00B0F0"/>
                </a:solidFill>
              </a:rPr>
              <a:t>’(19:40)</a:t>
            </a:r>
            <a:r>
              <a:rPr lang="ko-KR" altLang="en-US" sz="2400" dirty="0" smtClean="0">
                <a:solidFill>
                  <a:srgbClr val="00B0F0"/>
                </a:solidFill>
              </a:rPr>
              <a:t>에게 환영 모임을 해산하고 고향 땅으로 돌아가라는 외침임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다윗과 가진 여러 번의 협상이 실패로 돌아간 후에 외친 대화의 단절을 알리는 선포이며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다윗에 대한 더 이상의 추종을 정면으로 거부한 선언임</a:t>
            </a:r>
            <a:r>
              <a:rPr lang="en-US" altLang="ko-KR" sz="2400" dirty="0" smtClean="0"/>
              <a:t>(‘</a:t>
            </a:r>
            <a:r>
              <a:rPr lang="ko-KR" altLang="en-US" sz="2400" dirty="0" smtClean="0"/>
              <a:t>왕과 백성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으로서의 관계를 끊으라는 관계 단절의 촉구인 것임</a:t>
            </a:r>
            <a:endParaRPr lang="en-US" altLang="ko-K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553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ko-KR" altLang="en-US" sz="2800" smtClean="0"/>
              <a:t>세바의 반란을 또 다른 증거</a:t>
            </a:r>
            <a:r>
              <a:rPr lang="en-US" altLang="ko-KR" sz="2800" smtClean="0"/>
              <a:t>-20:1</a:t>
            </a:r>
            <a:r>
              <a:rPr lang="ko-KR" altLang="en-US" sz="2800" smtClean="0"/>
              <a:t>에 등장하는 </a:t>
            </a:r>
            <a:r>
              <a:rPr lang="en-US" altLang="ko-KR" sz="2800" smtClean="0"/>
              <a:t>“</a:t>
            </a:r>
            <a:r>
              <a:rPr lang="ko-KR" altLang="en-US" sz="2800" smtClean="0"/>
              <a:t>기업</a:t>
            </a:r>
            <a:r>
              <a:rPr lang="en-US" altLang="ko-KR" sz="2800" smtClean="0"/>
              <a:t>”(</a:t>
            </a:r>
            <a:r>
              <a:rPr lang="ko-KR" altLang="en-US" sz="2800" smtClean="0"/>
              <a:t>나할라</a:t>
            </a:r>
            <a:r>
              <a:rPr lang="en-US" altLang="ko-KR" sz="2800" smtClean="0"/>
              <a:t>)</a:t>
            </a:r>
            <a:r>
              <a:rPr lang="ko-KR" altLang="en-US" sz="2800" smtClean="0"/>
              <a:t>임</a:t>
            </a:r>
          </a:p>
          <a:p>
            <a:pPr eaLnBrk="1" hangingPunct="1">
              <a:lnSpc>
                <a:spcPct val="80000"/>
              </a:lnSpc>
            </a:pPr>
            <a:r>
              <a:rPr lang="ko-KR" altLang="en-US" sz="2800" smtClean="0"/>
              <a:t>이 단어는 왕국이등장하기 이전에 야웨가 각 지파들에게 제공한 토지를 가리키며</a:t>
            </a:r>
            <a:r>
              <a:rPr lang="en-US" altLang="ko-KR" sz="2800" smtClean="0"/>
              <a:t>, </a:t>
            </a:r>
            <a:r>
              <a:rPr lang="ko-KR" altLang="en-US" sz="2800" smtClean="0"/>
              <a:t>지파 동맹 시대에 이스라엘 백성들의 자유로운 생활의 터전이 되었던 곳을 말함</a:t>
            </a:r>
          </a:p>
          <a:p>
            <a:pPr eaLnBrk="1" hangingPunct="1">
              <a:lnSpc>
                <a:spcPct val="80000"/>
              </a:lnSpc>
            </a:pPr>
            <a:r>
              <a:rPr lang="ko-KR" altLang="en-US" sz="2800" smtClean="0">
                <a:solidFill>
                  <a:schemeClr val="accent2"/>
                </a:solidFill>
              </a:rPr>
              <a:t>이 땅은 야웨가 돌보는 땅</a:t>
            </a:r>
            <a:r>
              <a:rPr lang="en-US" altLang="ko-KR" sz="2800" smtClean="0">
                <a:solidFill>
                  <a:schemeClr val="accent2"/>
                </a:solidFill>
              </a:rPr>
              <a:t>, </a:t>
            </a:r>
            <a:r>
              <a:rPr lang="ko-KR" altLang="en-US" sz="2800" smtClean="0">
                <a:solidFill>
                  <a:schemeClr val="accent2"/>
                </a:solidFill>
              </a:rPr>
              <a:t>하나님의 백성의 행복을 충족켜 주는 안식의 토대임</a:t>
            </a:r>
          </a:p>
          <a:p>
            <a:pPr eaLnBrk="1" hangingPunct="1">
              <a:lnSpc>
                <a:spcPct val="80000"/>
              </a:lnSpc>
            </a:pPr>
            <a:r>
              <a:rPr lang="en-US" altLang="ko-KR" sz="2800" smtClean="0"/>
              <a:t>“</a:t>
            </a:r>
            <a:r>
              <a:rPr lang="ko-KR" altLang="en-US" sz="2800" smtClean="0"/>
              <a:t>기업</a:t>
            </a:r>
            <a:r>
              <a:rPr lang="en-US" altLang="ko-KR" sz="2800" smtClean="0"/>
              <a:t>”(</a:t>
            </a:r>
            <a:r>
              <a:rPr lang="ko-KR" altLang="en-US" sz="2800" smtClean="0"/>
              <a:t>나할라</a:t>
            </a:r>
            <a:r>
              <a:rPr lang="en-US" altLang="ko-KR" sz="2800" smtClean="0"/>
              <a:t>)</a:t>
            </a:r>
            <a:r>
              <a:rPr lang="ko-KR" altLang="en-US" sz="2800" smtClean="0"/>
              <a:t>은 정치적으로 서로 독립되어 있던 각각의 지파들에게 부여되었던 구원의 선물인 것</a:t>
            </a:r>
          </a:p>
          <a:p>
            <a:pPr eaLnBrk="1" hangingPunct="1">
              <a:lnSpc>
                <a:spcPct val="80000"/>
              </a:lnSpc>
            </a:pPr>
            <a:r>
              <a:rPr lang="ko-KR" altLang="en-US" sz="28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ko-KR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656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-&gt;</a:t>
            </a:r>
            <a:r>
              <a:rPr lang="ko-KR" altLang="en-US" sz="2400" smtClean="0"/>
              <a:t>세바의 외침 속에 </a:t>
            </a:r>
            <a:r>
              <a:rPr lang="en-US" altLang="ko-KR" sz="2400" smtClean="0"/>
              <a:t>“</a:t>
            </a:r>
            <a:r>
              <a:rPr lang="ko-KR" altLang="en-US" sz="2400" smtClean="0"/>
              <a:t>기업</a:t>
            </a:r>
            <a:r>
              <a:rPr lang="en-US" altLang="ko-KR" sz="2400" smtClean="0"/>
              <a:t>”(</a:t>
            </a:r>
            <a:r>
              <a:rPr lang="ko-KR" altLang="en-US" sz="2400" smtClean="0"/>
              <a:t>나할라 </a:t>
            </a:r>
            <a:r>
              <a:rPr lang="en-US" altLang="ko-KR" sz="2400" smtClean="0"/>
              <a:t>)</a:t>
            </a:r>
            <a:r>
              <a:rPr lang="ko-KR" altLang="en-US" sz="2400" smtClean="0"/>
              <a:t>이라는 단어가 들어가 있다는 것은 그가 새로운 왕이 선택될 때까지의 왕국에 대한 일시적 거부를 말한 것</a:t>
            </a:r>
            <a:r>
              <a:rPr lang="en-US" altLang="ko-KR" sz="2400" smtClean="0"/>
              <a:t>-X </a:t>
            </a:r>
            <a:r>
              <a:rPr lang="ko-KR" altLang="en-US" sz="2400" smtClean="0">
                <a:solidFill>
                  <a:srgbClr val="0070C0"/>
                </a:solidFill>
              </a:rPr>
              <a:t>왕국이라는 제도 자체에 대한 완전한 철폐를 외치고 나온 것임</a:t>
            </a:r>
          </a:p>
          <a:p>
            <a:pPr eaLnBrk="1" hangingPunct="1">
              <a:lnSpc>
                <a:spcPct val="90000"/>
              </a:lnSpc>
            </a:pPr>
            <a:endParaRPr lang="ko-KR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ko-KR" altLang="en-US" sz="2400" smtClean="0">
                <a:solidFill>
                  <a:srgbClr val="00FF00"/>
                </a:solidFill>
              </a:rPr>
              <a:t>나</a:t>
            </a:r>
            <a:r>
              <a:rPr lang="en-US" altLang="ko-KR" sz="2400" smtClean="0">
                <a:solidFill>
                  <a:srgbClr val="00FF00"/>
                </a:solidFill>
              </a:rPr>
              <a:t>. </a:t>
            </a:r>
            <a:r>
              <a:rPr lang="ko-KR" altLang="en-US" sz="2400" smtClean="0">
                <a:solidFill>
                  <a:srgbClr val="00FF00"/>
                </a:solidFill>
              </a:rPr>
              <a:t>반란의 전개 과정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20:1</a:t>
            </a:r>
            <a:r>
              <a:rPr lang="ko-KR" altLang="en-US" sz="2400" smtClean="0"/>
              <a:t>에서 반란을 일으킨 세바라는 인물은 </a:t>
            </a:r>
            <a:r>
              <a:rPr lang="en-US" altLang="ko-KR" sz="2400" smtClean="0"/>
              <a:t>“</a:t>
            </a:r>
            <a:r>
              <a:rPr lang="ko-KR" altLang="en-US" sz="2400" smtClean="0"/>
              <a:t>다윗의 왕위 계승사</a:t>
            </a:r>
            <a:r>
              <a:rPr lang="en-US" altLang="ko-KR" sz="2400" smtClean="0"/>
              <a:t>” </a:t>
            </a:r>
            <a:r>
              <a:rPr lang="ko-KR" altLang="en-US" sz="2400" smtClean="0"/>
              <a:t>의 저자에 의해 부정적으로 소게됨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400" smtClean="0">
                <a:solidFill>
                  <a:srgbClr val="FF33CC"/>
                </a:solidFill>
              </a:rPr>
              <a:t>세바는 </a:t>
            </a:r>
            <a:r>
              <a:rPr lang="en-US" altLang="ko-KR" sz="2400" smtClean="0">
                <a:solidFill>
                  <a:srgbClr val="FF33CC"/>
                </a:solidFill>
              </a:rPr>
              <a:t>‘</a:t>
            </a:r>
            <a:r>
              <a:rPr lang="ko-KR" altLang="en-US" sz="2400" smtClean="0">
                <a:solidFill>
                  <a:srgbClr val="FF33CC"/>
                </a:solidFill>
              </a:rPr>
              <a:t>불량배</a:t>
            </a:r>
            <a:r>
              <a:rPr lang="en-US" altLang="ko-KR" sz="2400" smtClean="0">
                <a:solidFill>
                  <a:srgbClr val="FF33CC"/>
                </a:solidFill>
              </a:rPr>
              <a:t>’ (</a:t>
            </a:r>
            <a:r>
              <a:rPr lang="ko-KR" altLang="en-US" sz="2400" smtClean="0">
                <a:solidFill>
                  <a:srgbClr val="FF33CC"/>
                </a:solidFill>
              </a:rPr>
              <a:t>이쉬 벨리야알 </a:t>
            </a:r>
            <a:r>
              <a:rPr lang="en-US" altLang="ko-KR" sz="2400" smtClean="0">
                <a:solidFill>
                  <a:srgbClr val="FF33CC"/>
                </a:solidFill>
              </a:rPr>
              <a:t>) </a:t>
            </a:r>
            <a:r>
              <a:rPr lang="ko-KR" altLang="en-US" sz="2400" smtClean="0">
                <a:solidFill>
                  <a:srgbClr val="FF33CC"/>
                </a:solidFill>
              </a:rPr>
              <a:t>라는 것임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400" smtClean="0"/>
              <a:t>마악</a:t>
            </a:r>
            <a:r>
              <a:rPr lang="en-US" altLang="ko-KR" sz="2400" smtClean="0"/>
              <a:t>(V. Maag)</a:t>
            </a:r>
            <a:r>
              <a:rPr lang="ko-KR" altLang="en-US" sz="2400" smtClean="0"/>
              <a:t>은 </a:t>
            </a:r>
            <a:r>
              <a:rPr lang="en-US" altLang="ko-KR" sz="2400" smtClean="0"/>
              <a:t>‘</a:t>
            </a:r>
            <a:r>
              <a:rPr lang="ko-KR" altLang="en-US" sz="2400" smtClean="0"/>
              <a:t>벨리야알</a:t>
            </a:r>
            <a:r>
              <a:rPr lang="en-US" altLang="ko-KR" sz="2400" smtClean="0"/>
              <a:t>’ </a:t>
            </a:r>
            <a:r>
              <a:rPr lang="ko-KR" altLang="en-US" sz="2400" smtClean="0"/>
              <a:t>이라는 단어를 분석한 후</a:t>
            </a:r>
            <a:r>
              <a:rPr lang="en-US" altLang="ko-KR" sz="2400" smtClean="0"/>
              <a:t>”</a:t>
            </a:r>
            <a:r>
              <a:rPr lang="ko-KR" altLang="en-US" sz="2400" smtClean="0"/>
              <a:t>번영의 상태를 부정하고 파괴하고 혼란스럽게 만들어 버리는 원천적으로 악한 사람</a:t>
            </a:r>
            <a:r>
              <a:rPr lang="en-US" altLang="ko-KR" sz="2400" smtClean="0"/>
              <a:t>” </a:t>
            </a:r>
            <a:r>
              <a:rPr lang="ko-KR" altLang="en-US" sz="2400" smtClean="0"/>
              <a:t>이라고 정의 하였음</a:t>
            </a:r>
          </a:p>
          <a:p>
            <a:pPr eaLnBrk="1" hangingPunct="1">
              <a:lnSpc>
                <a:spcPct val="90000"/>
              </a:lnSpc>
            </a:pPr>
            <a:endParaRPr lang="ko-KR" altLang="en-US" sz="2400" smtClean="0"/>
          </a:p>
          <a:p>
            <a:pPr eaLnBrk="1" hangingPunct="1">
              <a:lnSpc>
                <a:spcPct val="90000"/>
              </a:lnSpc>
            </a:pPr>
            <a:endParaRPr lang="ko-KR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758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200" smtClean="0"/>
              <a:t>여기서 세바는 왕국</a:t>
            </a:r>
            <a:r>
              <a:rPr lang="en-US" altLang="ko-KR" sz="2200" smtClean="0"/>
              <a:t>(</a:t>
            </a:r>
            <a:r>
              <a:rPr lang="ko-KR" altLang="en-US" sz="2200" smtClean="0"/>
              <a:t>왕</a:t>
            </a:r>
            <a:r>
              <a:rPr lang="en-US" altLang="ko-KR" sz="2200" smtClean="0"/>
              <a:t>)</a:t>
            </a:r>
            <a:r>
              <a:rPr lang="ko-KR" altLang="en-US" sz="2200" smtClean="0"/>
              <a:t>에 대항하여 왕국의 근본 질서를 파괴시키려는 불법자로 소개되고 있는 것임</a:t>
            </a:r>
          </a:p>
          <a:p>
            <a:pPr eaLnBrk="1" hangingPunct="1"/>
            <a:r>
              <a:rPr lang="ko-KR" altLang="en-US" sz="2200" smtClean="0"/>
              <a:t>초기 왕국의 역사와 관련해서 </a:t>
            </a:r>
            <a:r>
              <a:rPr lang="ko-KR" altLang="en-US" sz="2200" smtClean="0">
                <a:solidFill>
                  <a:srgbClr val="FF33CC"/>
                </a:solidFill>
              </a:rPr>
              <a:t>이쉬 벨리야알</a:t>
            </a:r>
            <a:r>
              <a:rPr lang="ko-KR" altLang="en-US" sz="2200" smtClean="0"/>
              <a:t> 은 내용적으로 동일한 성격을 지닌 일련의 </a:t>
            </a:r>
            <a:r>
              <a:rPr lang="ko-KR" altLang="en-US" sz="2200" smtClean="0">
                <a:solidFill>
                  <a:schemeClr val="hlink"/>
                </a:solidFill>
              </a:rPr>
              <a:t>악한 사람들을 지칭하는 데 사용되고</a:t>
            </a:r>
            <a:r>
              <a:rPr lang="ko-KR" altLang="en-US" sz="2200" smtClean="0"/>
              <a:t>  있다는 것은 우연이 아님</a:t>
            </a:r>
          </a:p>
          <a:p>
            <a:pPr eaLnBrk="1" hangingPunct="1"/>
            <a:r>
              <a:rPr lang="ko-KR" altLang="en-US" sz="2200" smtClean="0"/>
              <a:t>사무엘상</a:t>
            </a:r>
            <a:r>
              <a:rPr lang="en-US" altLang="ko-KR" sz="2200" smtClean="0"/>
              <a:t>10:27</a:t>
            </a:r>
            <a:r>
              <a:rPr lang="ko-KR" altLang="en-US" sz="2200" smtClean="0"/>
              <a:t>에서 베네 벨리야알 은 사울 왕국에 동참하지 않은 자들을 말하고 있으며</a:t>
            </a:r>
            <a:r>
              <a:rPr lang="en-US" altLang="ko-KR" sz="2200" smtClean="0"/>
              <a:t>, </a:t>
            </a:r>
            <a:r>
              <a:rPr lang="ko-KR" altLang="en-US" sz="2200" smtClean="0"/>
              <a:t>사무엘상 </a:t>
            </a:r>
            <a:r>
              <a:rPr lang="en-US" altLang="ko-KR" sz="2200" smtClean="0"/>
              <a:t>25:17, 25</a:t>
            </a:r>
            <a:r>
              <a:rPr lang="ko-KR" altLang="en-US" sz="2200" smtClean="0"/>
              <a:t>에서 </a:t>
            </a:r>
            <a:r>
              <a:rPr lang="en-US" altLang="ko-KR" sz="2200" smtClean="0"/>
              <a:t>(</a:t>
            </a:r>
            <a:r>
              <a:rPr lang="ko-KR" altLang="en-US" sz="2200" smtClean="0"/>
              <a:t>벤</a:t>
            </a:r>
            <a:r>
              <a:rPr lang="en-US" altLang="ko-KR" sz="2200" smtClean="0"/>
              <a:t>)</a:t>
            </a:r>
            <a:r>
              <a:rPr lang="ko-KR" altLang="en-US" sz="2200" smtClean="0"/>
              <a:t>이쉬 벨리야알은 다윗의 적대자로 등장하는 나발을 가리키고 있음 역대하</a:t>
            </a:r>
            <a:r>
              <a:rPr lang="en-US" altLang="ko-KR" sz="2200" smtClean="0"/>
              <a:t>13: 7</a:t>
            </a:r>
            <a:r>
              <a:rPr lang="ko-KR" altLang="en-US" sz="2200" smtClean="0"/>
              <a:t>에서 베네 벨리야알  은 르호보암에 반기를 들고 북왕국을 건립한 여로보암을 치칭함</a:t>
            </a:r>
          </a:p>
          <a:p>
            <a:pPr eaLnBrk="1" hangingPunct="1"/>
            <a:r>
              <a:rPr lang="ko-KR" altLang="en-US" sz="2200" smtClean="0"/>
              <a:t>사무엘하</a:t>
            </a:r>
            <a:r>
              <a:rPr lang="en-US" altLang="ko-KR" sz="2200" smtClean="0"/>
              <a:t>23:6</a:t>
            </a:r>
            <a:r>
              <a:rPr lang="ko-KR" altLang="en-US" sz="2200" smtClean="0"/>
              <a:t>에서 벨리야알은 왕의 적대자를 칭하는 일반적인 용여로 사용됨</a:t>
            </a:r>
          </a:p>
          <a:p>
            <a:pPr eaLnBrk="1" hangingPunct="1"/>
            <a:endParaRPr lang="ko-KR" altLang="en-US" sz="2200" smtClean="0"/>
          </a:p>
          <a:p>
            <a:pPr eaLnBrk="1" hangingPunct="1"/>
            <a:endParaRPr lang="ko-KR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861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/>
              <a:t>그러므로 이쉬 벨리야알  은 왕국 초기의 역사을 보도하는 본문에서 </a:t>
            </a:r>
            <a:r>
              <a:rPr lang="ko-KR" altLang="en-US" smtClean="0">
                <a:solidFill>
                  <a:srgbClr val="00B050"/>
                </a:solidFill>
              </a:rPr>
              <a:t>왕국의 적대자들을 지칭하는 전문 용어로 사용</a:t>
            </a:r>
            <a:r>
              <a:rPr lang="ko-KR" altLang="en-US" smtClean="0"/>
              <a:t>되었으며</a:t>
            </a:r>
            <a:r>
              <a:rPr lang="en-US" altLang="ko-KR" smtClean="0"/>
              <a:t>, </a:t>
            </a:r>
            <a:r>
              <a:rPr lang="ko-KR" altLang="en-US" smtClean="0"/>
              <a:t>왕국 제도를 과격하게 반대하는 자들을 가리키는 단어라고 말할 수 있게 됨</a:t>
            </a:r>
          </a:p>
          <a:p>
            <a:pPr eaLnBrk="1" hangingPunct="1">
              <a:buFont typeface="Arial" charset="0"/>
              <a:buNone/>
            </a:pPr>
            <a:r>
              <a:rPr lang="ko-KR" altLang="en-US" smtClean="0"/>
              <a:t> </a:t>
            </a:r>
          </a:p>
          <a:p>
            <a:pPr eaLnBrk="1" hangingPunct="1"/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17410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mtClean="0"/>
              <a:t>다윗은 요나단의 아들 므비보셋을 왕궁에 거주</a:t>
            </a:r>
            <a:r>
              <a:rPr lang="en-US" altLang="ko-KR" smtClean="0"/>
              <a:t>(</a:t>
            </a:r>
            <a:r>
              <a:rPr lang="ko-KR" altLang="en-US" smtClean="0"/>
              <a:t>삼하</a:t>
            </a:r>
            <a:r>
              <a:rPr lang="en-US" altLang="ko-KR" smtClean="0"/>
              <a:t>16:1-4, 19:25-30)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mtClean="0"/>
              <a:t>-&gt;</a:t>
            </a:r>
            <a:r>
              <a:rPr lang="ko-KR" altLang="en-US" smtClean="0">
                <a:solidFill>
                  <a:schemeClr val="hlink"/>
                </a:solidFill>
              </a:rPr>
              <a:t>수많은 정복 전쟁 일으키고 승리를 통해 대제국 형성의 기틀 마련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다윗 왕국 시대는 강력한 </a:t>
            </a:r>
            <a:r>
              <a:rPr lang="ko-KR" altLang="en-US" smtClean="0">
                <a:solidFill>
                  <a:srgbClr val="00FF00"/>
                </a:solidFill>
              </a:rPr>
              <a:t>블레셋을 제거시키고</a:t>
            </a:r>
            <a:r>
              <a:rPr lang="ko-KR" altLang="en-US" smtClean="0"/>
              <a:t> </a:t>
            </a:r>
            <a:r>
              <a:rPr lang="ko-KR" altLang="en-US" smtClean="0">
                <a:solidFill>
                  <a:srgbClr val="FF33CC"/>
                </a:solidFill>
              </a:rPr>
              <a:t>이스라엘 평지의 커다란 성읍들과 </a:t>
            </a:r>
            <a:r>
              <a:rPr lang="ko-KR" altLang="en-US" smtClean="0">
                <a:solidFill>
                  <a:srgbClr val="FF6600"/>
                </a:solidFill>
              </a:rPr>
              <a:t>가나안의 도시 국가들을 정복하고</a:t>
            </a:r>
            <a:r>
              <a:rPr lang="ko-KR" altLang="en-US" smtClean="0"/>
              <a:t> </a:t>
            </a:r>
            <a:r>
              <a:rPr lang="ko-KR" altLang="en-US" smtClean="0">
                <a:solidFill>
                  <a:srgbClr val="800080"/>
                </a:solidFill>
              </a:rPr>
              <a:t>동요르단 지역의 국가들을 공격하여 봉신국으로 만듬</a:t>
            </a:r>
            <a:endParaRPr lang="en-US" altLang="ko-KR" smtClean="0">
              <a:solidFill>
                <a:srgbClr val="800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6963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ko-KR" sz="2400" smtClean="0"/>
              <a:t>20:1</a:t>
            </a:r>
            <a:r>
              <a:rPr lang="ko-KR" altLang="en-US" sz="2400" smtClean="0"/>
              <a:t>에서는 왕국에 대한 근본적인 적대자 세바가 다윗에 맞서 반란을 일으켰다는 것임</a:t>
            </a:r>
          </a:p>
          <a:p>
            <a:pPr eaLnBrk="1" hangingPunct="1">
              <a:lnSpc>
                <a:spcPct val="80000"/>
              </a:lnSpc>
            </a:pPr>
            <a:endParaRPr lang="ko-KR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ko-KR" altLang="en-US" sz="2400" smtClean="0"/>
              <a:t>반란이 일어나자 다윗은 유다의 추종자들만을 데리고 예루살렘으로 올라가 흩어졌던 </a:t>
            </a:r>
            <a:r>
              <a:rPr lang="ko-KR" altLang="en-US" sz="2400" b="1" smtClean="0">
                <a:solidFill>
                  <a:srgbClr val="0070C0"/>
                </a:solidFill>
              </a:rPr>
              <a:t>왕국의 질서를 바로잡고 왕권을 강화하기위한 몇 가지 조처를 취함</a:t>
            </a:r>
          </a:p>
          <a:p>
            <a:pPr eaLnBrk="1" hangingPunct="1">
              <a:lnSpc>
                <a:spcPct val="90000"/>
              </a:lnSpc>
            </a:pPr>
            <a:endParaRPr lang="ko-KR" altLang="en-US" sz="2400" b="1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400" b="1" smtClean="0">
                <a:solidFill>
                  <a:srgbClr val="00B050"/>
                </a:solidFill>
              </a:rPr>
              <a:t>첫째</a:t>
            </a:r>
            <a:r>
              <a:rPr lang="en-US" altLang="ko-KR" sz="2400" b="1" smtClean="0">
                <a:solidFill>
                  <a:srgbClr val="00B050"/>
                </a:solidFill>
              </a:rPr>
              <a:t>, </a:t>
            </a:r>
            <a:r>
              <a:rPr lang="ko-KR" altLang="en-US" sz="2400" b="1" smtClean="0">
                <a:solidFill>
                  <a:srgbClr val="00B050"/>
                </a:solidFill>
              </a:rPr>
              <a:t>다윗은 압살롬과 잠자리를 같이한 후궁 열 명</a:t>
            </a:r>
            <a:r>
              <a:rPr lang="en-US" altLang="ko-KR" sz="2400" b="1" smtClean="0">
                <a:solidFill>
                  <a:srgbClr val="00B050"/>
                </a:solidFill>
              </a:rPr>
              <a:t>(16:20-23)</a:t>
            </a:r>
            <a:r>
              <a:rPr lang="ko-KR" altLang="en-US" sz="2400" b="1" smtClean="0">
                <a:solidFill>
                  <a:srgbClr val="00B050"/>
                </a:solidFill>
              </a:rPr>
              <a:t>을 별실에 가둠으로써 훼손당했던 왕의 권위를 되찾으려함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400" b="1" smtClean="0">
                <a:solidFill>
                  <a:srgbClr val="F79646"/>
                </a:solidFill>
              </a:rPr>
              <a:t>두번째</a:t>
            </a:r>
            <a:r>
              <a:rPr lang="en-US" altLang="ko-KR" sz="2400" b="1" smtClean="0">
                <a:solidFill>
                  <a:srgbClr val="F79646"/>
                </a:solidFill>
              </a:rPr>
              <a:t>, </a:t>
            </a:r>
            <a:r>
              <a:rPr lang="ko-KR" altLang="en-US" sz="2400" b="1" smtClean="0">
                <a:solidFill>
                  <a:srgbClr val="F79646"/>
                </a:solidFill>
              </a:rPr>
              <a:t>다윗은 북쪽 지파들에 의한 반란을 군사적인 행위를 통해 진압하려함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 smtClean="0"/>
              <a:t>-</a:t>
            </a:r>
            <a:r>
              <a:rPr lang="ko-KR" altLang="en-US" sz="2400" smtClean="0"/>
              <a:t>유다인들에게 군대 소집 명령이 떨어지고 아마사가 사령관으로 임명됨</a:t>
            </a:r>
            <a:r>
              <a:rPr lang="en-US" altLang="ko-KR" sz="2400" smtClean="0"/>
              <a:t>(20:4)</a:t>
            </a:r>
          </a:p>
          <a:p>
            <a:pPr eaLnBrk="1" hangingPunct="1">
              <a:lnSpc>
                <a:spcPct val="90000"/>
              </a:lnSpc>
            </a:pPr>
            <a:endParaRPr lang="ko-KR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065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mtClean="0"/>
              <a:t>아마사에게 유다의 징병 군대를 소집하도록 명령한 것은 요압을 견제하려는 다윗의 신중한 결정임과 동시에 유다인들과의 약속</a:t>
            </a:r>
            <a:r>
              <a:rPr lang="en-US" altLang="ko-KR" smtClean="0"/>
              <a:t>(19:13)</a:t>
            </a:r>
            <a:r>
              <a:rPr lang="ko-KR" altLang="en-US" smtClean="0"/>
              <a:t>을 지키려는 다윗의 현명한 정치적 결단이었던 것으로 보임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남쪽의 징집 군대로 세바의 반란을 진압하려 한 다윗의 발상은 </a:t>
            </a:r>
            <a:r>
              <a:rPr lang="ko-KR" altLang="en-US" smtClean="0">
                <a:solidFill>
                  <a:srgbClr val="FF33CC"/>
                </a:solidFill>
              </a:rPr>
              <a:t>친유다적 분리 정책의 귀결임</a:t>
            </a:r>
            <a:r>
              <a:rPr lang="en-US" altLang="ko-KR" smtClean="0"/>
              <a:t>(</a:t>
            </a:r>
            <a:r>
              <a:rPr lang="ko-KR" altLang="en-US" smtClean="0"/>
              <a:t>남쪽과 북쪽은 서로 피를 흘린 원수가 되어야 할 입장임</a:t>
            </a:r>
            <a:r>
              <a:rPr lang="en-US" altLang="ko-KR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en-US" altLang="ko-KR" smtClean="0"/>
          </a:p>
          <a:p>
            <a:pPr eaLnBrk="1" hangingPunct="1">
              <a:lnSpc>
                <a:spcPct val="90000"/>
              </a:lnSpc>
            </a:pPr>
            <a:endParaRPr lang="ko-KR" altLang="en-US" smtClean="0"/>
          </a:p>
          <a:p>
            <a:pPr eaLnBrk="1" hangingPunct="1">
              <a:lnSpc>
                <a:spcPct val="90000"/>
              </a:lnSpc>
            </a:pPr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1682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/>
          <a:lstStyle/>
          <a:p>
            <a:pPr eaLnBrk="1" hangingPunct="1"/>
            <a:r>
              <a:rPr lang="ko-KR" altLang="en-US" sz="2200" smtClean="0"/>
              <a:t>다윗은 세바에 의한 위협을 압살롬에 의해 야기된 것보다 큰 것으로 간주함 </a:t>
            </a:r>
          </a:p>
          <a:p>
            <a:pPr eaLnBrk="1" hangingPunct="1"/>
            <a:r>
              <a:rPr lang="en-US" altLang="ko-KR" sz="2200" b="1" smtClean="0">
                <a:solidFill>
                  <a:srgbClr val="00FF00"/>
                </a:solidFill>
              </a:rPr>
              <a:t>“</a:t>
            </a:r>
            <a:r>
              <a:rPr lang="ko-KR" altLang="en-US" sz="2200" b="1" smtClean="0">
                <a:solidFill>
                  <a:srgbClr val="00FF00"/>
                </a:solidFill>
              </a:rPr>
              <a:t>비그리의 아들 세바가 압살롬보다 더 해하리니</a:t>
            </a:r>
            <a:r>
              <a:rPr lang="en-US" altLang="ko-KR" sz="2200" b="1" smtClean="0">
                <a:solidFill>
                  <a:srgbClr val="00FF00"/>
                </a:solidFill>
              </a:rPr>
              <a:t>.”</a:t>
            </a:r>
            <a:r>
              <a:rPr lang="en-US" altLang="ko-KR" sz="2200" smtClean="0">
                <a:solidFill>
                  <a:srgbClr val="00FF00"/>
                </a:solidFill>
              </a:rPr>
              <a:t> </a:t>
            </a:r>
            <a:r>
              <a:rPr lang="ko-KR" altLang="en-US" sz="2200" smtClean="0">
                <a:solidFill>
                  <a:srgbClr val="00FF00"/>
                </a:solidFill>
              </a:rPr>
              <a:t>                          </a:t>
            </a:r>
            <a:r>
              <a:rPr lang="en-US" altLang="ko-KR" sz="2200" smtClean="0">
                <a:solidFill>
                  <a:srgbClr val="00FF00"/>
                </a:solidFill>
              </a:rPr>
              <a:t>(</a:t>
            </a:r>
            <a:r>
              <a:rPr lang="ko-KR" altLang="en-US" sz="2200" smtClean="0">
                <a:solidFill>
                  <a:srgbClr val="00FF00"/>
                </a:solidFill>
              </a:rPr>
              <a:t>쉐바 벤 비크리 민 압솰롬 예라 라누</a:t>
            </a:r>
            <a:r>
              <a:rPr lang="en-US" altLang="ko-KR" sz="2200" smtClean="0">
                <a:solidFill>
                  <a:srgbClr val="00FF00"/>
                </a:solidFill>
              </a:rPr>
              <a:t>)</a:t>
            </a:r>
            <a:r>
              <a:rPr lang="ko-KR" altLang="en-US" sz="2200" smtClean="0"/>
              <a:t>비교급을 </a:t>
            </a:r>
          </a:p>
          <a:p>
            <a:pPr eaLnBrk="1" hangingPunct="1"/>
            <a:r>
              <a:rPr lang="ko-KR" altLang="en-US" sz="2200" smtClean="0"/>
              <a:t>통해</a:t>
            </a:r>
            <a:r>
              <a:rPr lang="en-US" altLang="ko-KR" sz="2200" smtClean="0">
                <a:solidFill>
                  <a:srgbClr val="800080"/>
                </a:solidFill>
              </a:rPr>
              <a:t>(</a:t>
            </a:r>
            <a:r>
              <a:rPr lang="ko-KR" altLang="en-US" sz="2200" smtClean="0">
                <a:solidFill>
                  <a:srgbClr val="800080"/>
                </a:solidFill>
              </a:rPr>
              <a:t>민</a:t>
            </a:r>
            <a:r>
              <a:rPr lang="en-US" altLang="ko-KR" sz="2200" smtClean="0">
                <a:solidFill>
                  <a:srgbClr val="800080"/>
                </a:solidFill>
              </a:rPr>
              <a:t>) </a:t>
            </a:r>
            <a:r>
              <a:rPr lang="ko-KR" altLang="en-US" sz="2200" smtClean="0">
                <a:solidFill>
                  <a:srgbClr val="800080"/>
                </a:solidFill>
              </a:rPr>
              <a:t>반란의 심각성이 강조되고 있는 것임</a:t>
            </a:r>
            <a:r>
              <a:rPr lang="en-US" altLang="ko-KR" sz="2200" smtClean="0"/>
              <a:t>-&gt;</a:t>
            </a:r>
            <a:r>
              <a:rPr lang="ko-KR" altLang="en-US" sz="2200" b="1" smtClean="0">
                <a:solidFill>
                  <a:srgbClr val="FF33CC"/>
                </a:solidFill>
              </a:rPr>
              <a:t>다윗이</a:t>
            </a:r>
            <a:r>
              <a:rPr lang="ko-KR" altLang="en-US" sz="2200" smtClean="0">
                <a:solidFill>
                  <a:srgbClr val="FF33CC"/>
                </a:solidFill>
              </a:rPr>
              <a:t> </a:t>
            </a:r>
            <a:r>
              <a:rPr lang="ko-KR" altLang="en-US" sz="2200" b="1" smtClean="0">
                <a:solidFill>
                  <a:srgbClr val="FF33CC"/>
                </a:solidFill>
              </a:rPr>
              <a:t>두려워한 것</a:t>
            </a:r>
            <a:r>
              <a:rPr lang="ko-KR" altLang="en-US" sz="2200" smtClean="0">
                <a:solidFill>
                  <a:srgbClr val="FF33CC"/>
                </a:solidFill>
              </a:rPr>
              <a:t>은</a:t>
            </a:r>
            <a:r>
              <a:rPr lang="ko-KR" altLang="en-US" sz="2200" smtClean="0"/>
              <a:t> 오히려 세바의 강한 군대</a:t>
            </a:r>
            <a:r>
              <a:rPr lang="en-US" altLang="ko-KR" sz="2200" smtClean="0"/>
              <a:t>-X 6b</a:t>
            </a:r>
            <a:r>
              <a:rPr lang="ko-KR" altLang="en-US" sz="2200" smtClean="0"/>
              <a:t>절에 기록되어 있는 것처럼 </a:t>
            </a:r>
            <a:r>
              <a:rPr lang="ko-KR" altLang="en-US" sz="2200" b="1" smtClean="0">
                <a:solidFill>
                  <a:srgbClr val="FF6600"/>
                </a:solidFill>
              </a:rPr>
              <a:t>세바가 견고한 성을 이미 획득했기 때문임</a:t>
            </a:r>
          </a:p>
          <a:p>
            <a:pPr eaLnBrk="1" hangingPunct="1"/>
            <a:r>
              <a:rPr lang="ko-KR" altLang="en-US" sz="2200" smtClean="0"/>
              <a:t>다윗은 세바에게 큰 군사적 위협을 느낀 것이 아니라</a:t>
            </a:r>
            <a:r>
              <a:rPr lang="en-US" altLang="ko-KR" sz="2200" smtClean="0"/>
              <a:t>, </a:t>
            </a:r>
            <a:r>
              <a:rPr lang="ko-KR" altLang="en-US" sz="2200" smtClean="0"/>
              <a:t>연속된 반란으로 인한 왕국의 탈진과 왕권의 완전한 권위 실추를 생각한 것으로 보임</a:t>
            </a:r>
          </a:p>
          <a:p>
            <a:pPr eaLnBrk="1" hangingPunct="1"/>
            <a:r>
              <a:rPr lang="ko-KR" altLang="en-US" sz="2200" smtClean="0"/>
              <a:t>다윗은 추락된 왕국의 권위를 세우기 위해서는 왕권</a:t>
            </a:r>
            <a:r>
              <a:rPr lang="en-US" altLang="ko-KR" sz="2200" smtClean="0"/>
              <a:t>(</a:t>
            </a:r>
            <a:r>
              <a:rPr lang="ko-KR" altLang="en-US" sz="2200" smtClean="0"/>
              <a:t>국</a:t>
            </a:r>
            <a:r>
              <a:rPr lang="en-US" altLang="ko-KR" sz="2200" smtClean="0"/>
              <a:t>)</a:t>
            </a:r>
            <a:r>
              <a:rPr lang="ko-KR" altLang="en-US" sz="2200" smtClean="0"/>
              <a:t>에 도전하는 </a:t>
            </a:r>
            <a:r>
              <a:rPr lang="ko-KR" altLang="en-US" sz="2200" b="1" smtClean="0">
                <a:solidFill>
                  <a:schemeClr val="hlink"/>
                </a:solidFill>
              </a:rPr>
              <a:t>북쪽 지파의 상징적인 인물을 제거하는 것이 중요</a:t>
            </a:r>
            <a:r>
              <a:rPr lang="ko-KR" altLang="en-US" sz="2200" smtClean="0">
                <a:solidFill>
                  <a:schemeClr val="hlink"/>
                </a:solidFill>
              </a:rPr>
              <a:t>했을 것임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270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200" smtClean="0"/>
              <a:t>다윗의 견제를 받고 요압은 기브온으로 가서 경쟁자 아마사를 죽이고</a:t>
            </a:r>
            <a:r>
              <a:rPr lang="en-US" altLang="ko-KR" sz="2200" smtClean="0"/>
              <a:t>, </a:t>
            </a:r>
            <a:r>
              <a:rPr lang="ko-KR" altLang="en-US" sz="2200" smtClean="0"/>
              <a:t>그에게 빼앗겼던 군대의 지휘권을 되찾음</a:t>
            </a:r>
          </a:p>
          <a:p>
            <a:pPr eaLnBrk="1" hangingPunct="1"/>
            <a:r>
              <a:rPr lang="ko-KR" altLang="en-US" sz="2200" smtClean="0">
                <a:solidFill>
                  <a:srgbClr val="FF33CC"/>
                </a:solidFill>
              </a:rPr>
              <a:t>요압이 반란군 진압의 전면에 나섬</a:t>
            </a:r>
          </a:p>
          <a:p>
            <a:pPr eaLnBrk="1" hangingPunct="1"/>
            <a:r>
              <a:rPr lang="ko-KR" altLang="en-US" sz="2200" smtClean="0"/>
              <a:t>세바는 모든 이스라엘 지파 가운데 두루 도망다니다가 이스라엘 최북단 지역에 위치한 벧마아가의 아벨에서 요압의 군대에 의해 포위를 당함</a:t>
            </a:r>
          </a:p>
          <a:p>
            <a:pPr eaLnBrk="1" hangingPunct="1"/>
            <a:r>
              <a:rPr lang="en-US" altLang="ko-KR" sz="2200" smtClean="0">
                <a:solidFill>
                  <a:srgbClr val="FF6600"/>
                </a:solidFill>
              </a:rPr>
              <a:t>But </a:t>
            </a:r>
            <a:r>
              <a:rPr lang="ko-KR" altLang="en-US" sz="2200" smtClean="0">
                <a:solidFill>
                  <a:srgbClr val="FF6600"/>
                </a:solidFill>
              </a:rPr>
              <a:t>세바와 성 사람들은 어떤 군사적인 대응도 하지 않음</a:t>
            </a:r>
          </a:p>
          <a:p>
            <a:pPr eaLnBrk="1" hangingPunct="1"/>
            <a:r>
              <a:rPr lang="ko-KR" altLang="en-US" sz="2200" smtClean="0"/>
              <a:t>그 성이 공격을 당하기 직전 한 지혜로운 여인과 요압 사이에 협상이 진행됨</a:t>
            </a:r>
            <a:r>
              <a:rPr lang="en-US" altLang="ko-KR" sz="2200" smtClean="0"/>
              <a:t>-&gt;</a:t>
            </a:r>
            <a:r>
              <a:rPr lang="ko-KR" altLang="en-US" sz="2200" smtClean="0"/>
              <a:t>요압의 관심은 성의 파괴에 있는 것</a:t>
            </a:r>
            <a:r>
              <a:rPr lang="en-US" altLang="ko-KR" sz="2200" smtClean="0"/>
              <a:t>-X </a:t>
            </a:r>
            <a:r>
              <a:rPr lang="ko-KR" altLang="en-US" sz="2200" smtClean="0"/>
              <a:t>한 반란자의 목숨에 있었기 때문에 세바의 머리를 잘라 성 밖으로 내어 주겠다는 여인의 제안을 받아드림</a:t>
            </a:r>
          </a:p>
          <a:p>
            <a:pPr eaLnBrk="1" hangingPunct="1"/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  <a:p>
            <a:pPr eaLnBrk="1" hangingPunct="1">
              <a:lnSpc>
                <a:spcPct val="80000"/>
              </a:lnSpc>
            </a:pPr>
            <a:endParaRPr lang="en-US" altLang="ko-KR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81922" name="Rectangle 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smtClean="0"/>
              <a:t>여인은 지혜로 성 사람들을 설득하고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세바의</a:t>
            </a:r>
            <a:r>
              <a:rPr lang="ko-KR" altLang="en-US" dirty="0" smtClean="0"/>
              <a:t> 목을 베어 </a:t>
            </a:r>
            <a:r>
              <a:rPr lang="ko-KR" altLang="en-US" dirty="0" err="1" smtClean="0"/>
              <a:t>요압에게</a:t>
            </a:r>
            <a:r>
              <a:rPr lang="ko-KR" altLang="en-US" dirty="0" smtClean="0"/>
              <a:t> 던졌음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dirty="0" err="1" smtClean="0"/>
              <a:t>세바는</a:t>
            </a:r>
            <a:r>
              <a:rPr lang="ko-KR" altLang="en-US" dirty="0" smtClean="0"/>
              <a:t> 죽었고 반란은 초라하게 막을 내렸음</a:t>
            </a:r>
            <a:r>
              <a:rPr lang="en-US" altLang="ko-KR" dirty="0" smtClean="0"/>
              <a:t>(20:22)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ko-KR" dirty="0" smtClean="0">
                <a:solidFill>
                  <a:schemeClr val="accent6"/>
                </a:solidFill>
              </a:rPr>
              <a:t>But </a:t>
            </a:r>
            <a:r>
              <a:rPr lang="ko-KR" altLang="en-US" dirty="0" smtClean="0">
                <a:solidFill>
                  <a:schemeClr val="accent6"/>
                </a:solidFill>
              </a:rPr>
              <a:t>성 사람들은 왕의 군대에게 끝까지 문을 열어 주지 않음으로 왕의 세력에 대한 최대한의 거리를 유지하였으며</a:t>
            </a:r>
            <a:r>
              <a:rPr lang="en-US" altLang="ko-KR" dirty="0" smtClean="0">
                <a:solidFill>
                  <a:schemeClr val="accent6"/>
                </a:solidFill>
              </a:rPr>
              <a:t>, </a:t>
            </a:r>
            <a:r>
              <a:rPr lang="ko-KR" altLang="en-US" dirty="0" smtClean="0">
                <a:solidFill>
                  <a:schemeClr val="accent6"/>
                </a:solidFill>
              </a:rPr>
              <a:t>왕권에 대한 묵시적 저항 운동을 계속해서 벌인 것으로 보아야 할 것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ko-KR" altLang="en-US" dirty="0" smtClean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475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60000"/>
              </a:lnSpc>
            </a:pPr>
            <a:r>
              <a:rPr lang="ko-KR" altLang="en-US" sz="2200" b="1" smtClean="0">
                <a:solidFill>
                  <a:srgbClr val="00FF00"/>
                </a:solidFill>
              </a:rPr>
              <a:t>다</a:t>
            </a:r>
            <a:r>
              <a:rPr lang="en-US" altLang="ko-KR" sz="2200" b="1" smtClean="0">
                <a:solidFill>
                  <a:srgbClr val="00FF00"/>
                </a:solidFill>
              </a:rPr>
              <a:t>. </a:t>
            </a:r>
            <a:r>
              <a:rPr lang="ko-KR" altLang="en-US" sz="2200" b="1" smtClean="0">
                <a:solidFill>
                  <a:srgbClr val="00FF00"/>
                </a:solidFill>
              </a:rPr>
              <a:t>반란의 역사신학적 의의</a:t>
            </a:r>
          </a:p>
          <a:p>
            <a:pPr eaLnBrk="1" hangingPunct="1">
              <a:lnSpc>
                <a:spcPct val="60000"/>
              </a:lnSpc>
            </a:pPr>
            <a:endParaRPr lang="ko-KR" altLang="en-US" sz="2200" smtClean="0">
              <a:solidFill>
                <a:srgbClr val="00FF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이스라엘은 오랫동안 </a:t>
            </a:r>
            <a:r>
              <a:rPr lang="en-US" altLang="ko-KR" sz="2200" smtClean="0"/>
              <a:t>‘</a:t>
            </a:r>
            <a:r>
              <a:rPr lang="ko-KR" altLang="en-US" sz="2200" smtClean="0"/>
              <a:t>왕국</a:t>
            </a:r>
            <a:r>
              <a:rPr lang="en-US" altLang="ko-KR" sz="2200" smtClean="0"/>
              <a:t>’ </a:t>
            </a:r>
            <a:r>
              <a:rPr lang="ko-KR" altLang="en-US" sz="2200" smtClean="0"/>
              <a:t>이라는 중앙 집권적 정치 제도를 갖지 않고 살아왔었음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사울을 통해 왕국이 건립되었지만</a:t>
            </a:r>
            <a:r>
              <a:rPr lang="en-US" altLang="ko-KR" sz="2200" smtClean="0"/>
              <a:t>, </a:t>
            </a:r>
            <a:r>
              <a:rPr lang="ko-KR" altLang="en-US" sz="2200" smtClean="0"/>
              <a:t>의식에 있어서는 여전히 지파 동맹 시대의 자유와 평등에 기초한 생활을 영위하고 있었음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다윗의 권력은 처음부터 지파 동맹과는 독립적이었음 </a:t>
            </a:r>
            <a:r>
              <a:rPr lang="ko-KR" altLang="en-US" sz="2200" smtClean="0">
                <a:solidFill>
                  <a:srgbClr val="FF33CC"/>
                </a:solidFill>
              </a:rPr>
              <a:t>그는 강력한 중앙 권력을 중심으로 왕국의 기초를 놓았음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그의 개인 용병은 각 지파들이 파견한 징집 군대보다 훨씬 강했음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세바의 반란은 바로 왕국의 중앙 권력</a:t>
            </a:r>
            <a:r>
              <a:rPr lang="en-US" altLang="ko-KR" sz="2200" smtClean="0"/>
              <a:t>(</a:t>
            </a:r>
            <a:r>
              <a:rPr lang="ko-KR" altLang="en-US" sz="2200" smtClean="0"/>
              <a:t>지배자</a:t>
            </a:r>
            <a:r>
              <a:rPr lang="en-US" altLang="ko-KR" sz="2200" smtClean="0"/>
              <a:t>)</a:t>
            </a:r>
            <a:r>
              <a:rPr lang="ko-KR" altLang="en-US" sz="2200" smtClean="0"/>
              <a:t>과 이스라엘 사회 구성원들</a:t>
            </a:r>
            <a:r>
              <a:rPr lang="en-US" altLang="ko-KR" sz="2200" smtClean="0"/>
              <a:t>(</a:t>
            </a:r>
            <a:r>
              <a:rPr lang="ko-KR" altLang="en-US" sz="2200" smtClean="0"/>
              <a:t>피지배자</a:t>
            </a:r>
            <a:r>
              <a:rPr lang="en-US" altLang="ko-KR" sz="2200" smtClean="0"/>
              <a:t>) </a:t>
            </a:r>
            <a:r>
              <a:rPr lang="ko-KR" altLang="en-US" sz="2200" smtClean="0"/>
              <a:t>사이의 현저한 의식 차이에서 비롯되었음</a:t>
            </a:r>
          </a:p>
          <a:p>
            <a:pPr eaLnBrk="1" hangingPunct="1">
              <a:lnSpc>
                <a:spcPct val="60000"/>
              </a:lnSpc>
            </a:pPr>
            <a:endParaRPr lang="ko-KR" altLang="en-US" sz="2200" smtClean="0"/>
          </a:p>
          <a:p>
            <a:pPr eaLnBrk="1" hangingPunct="1">
              <a:lnSpc>
                <a:spcPct val="60000"/>
              </a:lnSpc>
            </a:pPr>
            <a:endParaRPr lang="ko-KR" altLang="en-US" sz="2200" smtClean="0"/>
          </a:p>
          <a:p>
            <a:pPr eaLnBrk="1" hangingPunct="1">
              <a:lnSpc>
                <a:spcPct val="60000"/>
              </a:lnSpc>
            </a:pPr>
            <a:endParaRPr lang="ko-KR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577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600" smtClean="0">
                <a:solidFill>
                  <a:schemeClr val="hlink"/>
                </a:solidFill>
              </a:rPr>
              <a:t>왕국의 부담을</a:t>
            </a:r>
            <a:r>
              <a:rPr lang="ko-KR" altLang="en-US" sz="2600" smtClean="0"/>
              <a:t> 더 이상 참을 수 없는 지경에 이르렀을 때 </a:t>
            </a:r>
            <a:r>
              <a:rPr lang="ko-KR" altLang="en-US" sz="2600" smtClean="0">
                <a:solidFill>
                  <a:srgbClr val="FF33CC"/>
                </a:solidFill>
              </a:rPr>
              <a:t>자유로운 조화와 일치</a:t>
            </a:r>
            <a:r>
              <a:rPr lang="en-US" altLang="ko-KR" sz="2600" smtClean="0">
                <a:solidFill>
                  <a:srgbClr val="FF33CC"/>
                </a:solidFill>
              </a:rPr>
              <a:t>, </a:t>
            </a:r>
            <a:r>
              <a:rPr lang="ko-KR" altLang="en-US" sz="2600" smtClean="0">
                <a:solidFill>
                  <a:srgbClr val="FF33CC"/>
                </a:solidFill>
              </a:rPr>
              <a:t>상호간의 합의가 지배하던 옛 사회 질서로의 복귀 선언은</a:t>
            </a:r>
            <a:r>
              <a:rPr lang="ko-KR" altLang="en-US" sz="2600" smtClean="0"/>
              <a:t> 그들의 유일한 선택이었다는 것은 역사적으로 기대할 수 있는 일임</a:t>
            </a:r>
          </a:p>
          <a:p>
            <a:pPr eaLnBrk="1" hangingPunct="1"/>
            <a:r>
              <a:rPr lang="en-US" altLang="ko-KR" sz="2600" b="1" smtClean="0">
                <a:solidFill>
                  <a:srgbClr val="FF0000"/>
                </a:solidFill>
              </a:rPr>
              <a:t>“</a:t>
            </a:r>
            <a:r>
              <a:rPr lang="ko-KR" altLang="en-US" sz="2600" b="1" smtClean="0">
                <a:solidFill>
                  <a:srgbClr val="FF0000"/>
                </a:solidFill>
              </a:rPr>
              <a:t>이스라엘아</a:t>
            </a:r>
            <a:r>
              <a:rPr lang="en-US" altLang="ko-KR" sz="2600" b="1" smtClean="0">
                <a:solidFill>
                  <a:srgbClr val="FF0000"/>
                </a:solidFill>
              </a:rPr>
              <a:t>! </a:t>
            </a:r>
            <a:r>
              <a:rPr lang="ko-KR" altLang="en-US" sz="2600" b="1" smtClean="0">
                <a:solidFill>
                  <a:srgbClr val="FF0000"/>
                </a:solidFill>
              </a:rPr>
              <a:t>각각 장막으로 돌아가자</a:t>
            </a:r>
            <a:r>
              <a:rPr lang="en-US" altLang="ko-KR" sz="2600" b="1" smtClean="0">
                <a:solidFill>
                  <a:srgbClr val="FF0000"/>
                </a:solidFill>
              </a:rPr>
              <a:t>” </a:t>
            </a:r>
            <a:r>
              <a:rPr lang="ko-KR" altLang="en-US" sz="2600" b="1" smtClean="0">
                <a:solidFill>
                  <a:srgbClr val="00FF00"/>
                </a:solidFill>
              </a:rPr>
              <a:t>라는 세바의 외침은 왕국에 대한 동의를 포기한 선언이며</a:t>
            </a:r>
            <a:r>
              <a:rPr lang="en-US" altLang="ko-KR" sz="2600" smtClean="0">
                <a:solidFill>
                  <a:srgbClr val="00FF00"/>
                </a:solidFill>
              </a:rPr>
              <a:t>, </a:t>
            </a:r>
            <a:r>
              <a:rPr lang="ko-KR" altLang="en-US" sz="2600" b="1" smtClean="0">
                <a:solidFill>
                  <a:srgbClr val="00FF00"/>
                </a:solidFill>
              </a:rPr>
              <a:t>왕국에 대한 근본적인 거부를 의미하는 선언임</a:t>
            </a:r>
          </a:p>
          <a:p>
            <a:pPr eaLnBrk="1" hangingPunct="1"/>
            <a:r>
              <a:rPr lang="ko-KR" altLang="en-US" sz="2600" smtClean="0"/>
              <a:t>다윗을 왕으로 재 추대하는 모임을 거부하고 집으로 돌아갔다는 것은 지파들 사이의 합의에 의한 왕국의 권력 유지가 이미 끝났다는 것을 의미함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680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200" smtClean="0"/>
              <a:t>-&gt;</a:t>
            </a:r>
            <a:r>
              <a:rPr lang="ko-KR" altLang="en-US" sz="2200" smtClean="0">
                <a:solidFill>
                  <a:schemeClr val="hlink"/>
                </a:solidFill>
              </a:rPr>
              <a:t>세바는 왕권의 새로운 창출을 위해 집으로 돌아간 것</a:t>
            </a:r>
            <a:r>
              <a:rPr lang="en-US" altLang="ko-KR" sz="2200" smtClean="0">
                <a:solidFill>
                  <a:schemeClr val="hlink"/>
                </a:solidFill>
              </a:rPr>
              <a:t>-X </a:t>
            </a:r>
            <a:r>
              <a:rPr lang="ko-KR" altLang="en-US" sz="2200" smtClean="0">
                <a:solidFill>
                  <a:schemeClr val="hlink"/>
                </a:solidFill>
              </a:rPr>
              <a:t>왕국 이전 상태로 돌아간 것임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세바는 죽었지만 왕국의 저항 정신은 사라지지 않았음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유다 지역의 백성들과는 달리 </a:t>
            </a:r>
            <a:r>
              <a:rPr lang="ko-KR" altLang="en-US" sz="2200" smtClean="0">
                <a:solidFill>
                  <a:srgbClr val="800080"/>
                </a:solidFill>
              </a:rPr>
              <a:t>세바를 따랐던 북쪽 지파의 백성들은 왕국에 대한 저항을 철회하지 않았음</a:t>
            </a:r>
            <a:r>
              <a:rPr lang="en-US" altLang="ko-KR" sz="2200" smtClean="0"/>
              <a:t>(</a:t>
            </a:r>
            <a:r>
              <a:rPr lang="ko-KR" altLang="en-US" sz="2200" smtClean="0"/>
              <a:t>대제국의 불완전한 통일</a:t>
            </a:r>
            <a:r>
              <a:rPr lang="en-US" altLang="ko-KR" sz="220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200" smtClean="0"/>
              <a:t>“</a:t>
            </a:r>
            <a:r>
              <a:rPr lang="ko-KR" altLang="en-US" sz="2200" smtClean="0"/>
              <a:t>다윗의 왕위 계승사</a:t>
            </a:r>
            <a:r>
              <a:rPr lang="en-US" altLang="ko-KR" sz="2200" smtClean="0"/>
              <a:t>” </a:t>
            </a:r>
            <a:r>
              <a:rPr lang="ko-KR" altLang="en-US" sz="2200" smtClean="0"/>
              <a:t>가 우리에게 암시하고 있는 것은 북쪽 지역의 사람들은 다윗에게 완전히 돌아선 것이 아니며</a:t>
            </a:r>
            <a:r>
              <a:rPr lang="en-US" altLang="ko-KR" sz="2200" smtClean="0"/>
              <a:t>, </a:t>
            </a:r>
            <a:r>
              <a:rPr lang="ko-KR" altLang="en-US" sz="2200" smtClean="0"/>
              <a:t>다윗을 향한 그들의 태도가 긍정적이지 않았다는 것임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200" smtClean="0"/>
              <a:t>북쪽이 다시 완전히 다윗의 손아귀에 들어가게 되었지만 중요한 것은 북쪽 사람들의 뜻과는 분명히 반대되는 </a:t>
            </a:r>
            <a:r>
              <a:rPr lang="ko-KR" altLang="en-US" sz="2200" b="1" smtClean="0">
                <a:solidFill>
                  <a:srgbClr val="00FF00"/>
                </a:solidFill>
              </a:rPr>
              <a:t>억압적 정복이라는 사실임</a:t>
            </a:r>
            <a:r>
              <a:rPr lang="ko-KR" altLang="en-US" sz="2200" b="1" smtClean="0"/>
              <a:t> </a:t>
            </a:r>
            <a:r>
              <a:rPr lang="ko-KR" altLang="en-US" sz="2200" smtClean="0"/>
              <a:t>다윗은 합이나 동의가 아닌 무력으로 그들을 굴복시킨 것임</a:t>
            </a:r>
          </a:p>
          <a:p>
            <a:pPr eaLnBrk="1" hangingPunct="1">
              <a:lnSpc>
                <a:spcPct val="90000"/>
              </a:lnSpc>
            </a:pPr>
            <a:endParaRPr lang="ko-KR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782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000" smtClean="0"/>
              <a:t>다윗과 북쪽의 지파들 사이에 체결하였던 </a:t>
            </a:r>
            <a:r>
              <a:rPr lang="en-US" altLang="ko-KR" sz="2000" smtClean="0">
                <a:solidFill>
                  <a:srgbClr val="00FF00"/>
                </a:solidFill>
              </a:rPr>
              <a:t>‘</a:t>
            </a:r>
            <a:r>
              <a:rPr lang="ko-KR" altLang="en-US" sz="2000" smtClean="0">
                <a:solidFill>
                  <a:srgbClr val="00FF00"/>
                </a:solidFill>
              </a:rPr>
              <a:t>계약</a:t>
            </a:r>
            <a:r>
              <a:rPr lang="en-US" altLang="ko-KR" sz="2000" smtClean="0">
                <a:solidFill>
                  <a:srgbClr val="00FF00"/>
                </a:solidFill>
              </a:rPr>
              <a:t>’( </a:t>
            </a:r>
            <a:r>
              <a:rPr lang="ko-KR" altLang="en-US" sz="2000" smtClean="0">
                <a:solidFill>
                  <a:srgbClr val="00FF00"/>
                </a:solidFill>
              </a:rPr>
              <a:t>베리티 </a:t>
            </a:r>
            <a:r>
              <a:rPr lang="en-US" altLang="ko-KR" sz="2000" smtClean="0">
                <a:solidFill>
                  <a:srgbClr val="00FF00"/>
                </a:solidFill>
              </a:rPr>
              <a:t>)</a:t>
            </a:r>
            <a:r>
              <a:rPr lang="ko-KR" altLang="en-US" sz="2000" smtClean="0">
                <a:solidFill>
                  <a:srgbClr val="00FF00"/>
                </a:solidFill>
              </a:rPr>
              <a:t>은 완전히 파기됨</a:t>
            </a:r>
          </a:p>
          <a:p>
            <a:pPr eaLnBrk="1" hangingPunct="1"/>
            <a:r>
              <a:rPr lang="ko-KR" altLang="en-US" sz="2000" smtClean="0"/>
              <a:t>이전에는 자유로운 결단에 기초했던 관계가</a:t>
            </a:r>
            <a:r>
              <a:rPr lang="en-US" altLang="ko-KR" sz="2000" smtClean="0"/>
              <a:t>-&gt;</a:t>
            </a:r>
            <a:r>
              <a:rPr lang="ko-KR" altLang="en-US" sz="2000" smtClean="0"/>
              <a:t>강요에 의한 관계로 변화됨</a:t>
            </a:r>
          </a:p>
          <a:p>
            <a:pPr eaLnBrk="1" hangingPunct="1"/>
            <a:r>
              <a:rPr lang="ko-KR" altLang="en-US" sz="2000" smtClean="0"/>
              <a:t>북쪽의 사람들은 물리적 행동을 통해 저항할 수 있는 힘을 상실함</a:t>
            </a:r>
          </a:p>
          <a:p>
            <a:pPr eaLnBrk="1" hangingPunct="1"/>
            <a:r>
              <a:rPr lang="en-US" altLang="ko-KR" sz="2000" smtClean="0"/>
              <a:t>-&gt;</a:t>
            </a:r>
            <a:r>
              <a:rPr lang="ko-KR" altLang="en-US" sz="2000" smtClean="0"/>
              <a:t>이러한 북쪽의 정치적 입장을 </a:t>
            </a:r>
            <a:r>
              <a:rPr lang="ko-KR" altLang="en-US" sz="2000" smtClean="0">
                <a:solidFill>
                  <a:schemeClr val="hlink"/>
                </a:solidFill>
              </a:rPr>
              <a:t>왕국의 대한</a:t>
            </a:r>
            <a:r>
              <a:rPr lang="en-US" altLang="ko-KR" sz="2000" smtClean="0">
                <a:solidFill>
                  <a:schemeClr val="hlink"/>
                </a:solidFill>
              </a:rPr>
              <a:t>’</a:t>
            </a:r>
            <a:r>
              <a:rPr lang="ko-KR" altLang="en-US" sz="2000" smtClean="0">
                <a:solidFill>
                  <a:schemeClr val="hlink"/>
                </a:solidFill>
              </a:rPr>
              <a:t>소극적 저항</a:t>
            </a:r>
            <a:r>
              <a:rPr lang="en-US" altLang="ko-KR" sz="2000" smtClean="0">
                <a:solidFill>
                  <a:schemeClr val="hlink"/>
                </a:solidFill>
              </a:rPr>
              <a:t>’</a:t>
            </a:r>
            <a:r>
              <a:rPr lang="en-US" altLang="ko-KR" sz="2000" smtClean="0"/>
              <a:t> </a:t>
            </a:r>
            <a:r>
              <a:rPr lang="ko-KR" altLang="en-US" sz="2000" smtClean="0"/>
              <a:t>이라고 말함</a:t>
            </a:r>
          </a:p>
          <a:p>
            <a:pPr eaLnBrk="1" hangingPunct="1"/>
            <a:endParaRPr lang="ko-KR" altLang="en-US" sz="2000" smtClean="0"/>
          </a:p>
          <a:p>
            <a:pPr eaLnBrk="1" hangingPunct="1"/>
            <a:r>
              <a:rPr lang="en-US" altLang="ko-KR" sz="2000" smtClean="0"/>
              <a:t>=&gt;</a:t>
            </a:r>
            <a:r>
              <a:rPr lang="ko-KR" altLang="en-US" sz="2000" smtClean="0">
                <a:solidFill>
                  <a:schemeClr val="hlink"/>
                </a:solidFill>
              </a:rPr>
              <a:t>왕국을 거부하고 왕국 이전의 상태로 돌아가자는 세바의 외침은</a:t>
            </a:r>
            <a:r>
              <a:rPr lang="ko-KR" altLang="en-US" sz="2000" smtClean="0"/>
              <a:t> 현실적인 힘의 논리 앞에 결국 굴복 당하고 말았지만</a:t>
            </a:r>
            <a:r>
              <a:rPr lang="en-US" altLang="ko-KR" sz="2000" smtClean="0"/>
              <a:t>, </a:t>
            </a:r>
            <a:r>
              <a:rPr lang="ko-KR" altLang="en-US" sz="2000" smtClean="0">
                <a:solidFill>
                  <a:srgbClr val="FF33CC"/>
                </a:solidFill>
              </a:rPr>
              <a:t>우월한 다윗의 통치 세력에 대한 소극적인 저항 운동으로 계속되었음 </a:t>
            </a:r>
          </a:p>
          <a:p>
            <a:pPr eaLnBrk="1" hangingPunct="1">
              <a:lnSpc>
                <a:spcPct val="70000"/>
              </a:lnSpc>
            </a:pPr>
            <a:endParaRPr lang="ko-KR" altLang="en-US" sz="2000" smtClean="0">
              <a:solidFill>
                <a:srgbClr val="FF33CC"/>
              </a:solidFill>
            </a:endParaRPr>
          </a:p>
          <a:p>
            <a:pPr eaLnBrk="1" hangingPunct="1">
              <a:lnSpc>
                <a:spcPct val="70000"/>
              </a:lnSpc>
            </a:pPr>
            <a:r>
              <a:rPr lang="en-US" altLang="ko-KR" sz="2000" b="1" smtClean="0"/>
              <a:t>-&gt;</a:t>
            </a:r>
            <a:r>
              <a:rPr lang="ko-KR" altLang="en-US" sz="2000" b="1" smtClean="0"/>
              <a:t>이 잠재적 긴장은 이스라엘의 미래를 위해서 불길한 징조였음</a:t>
            </a:r>
          </a:p>
          <a:p>
            <a:pPr eaLnBrk="1" hangingPunct="1">
              <a:lnSpc>
                <a:spcPct val="70000"/>
              </a:lnSpc>
            </a:pPr>
            <a:endParaRPr lang="ko-KR" altLang="en-US" sz="2000" smtClean="0"/>
          </a:p>
          <a:p>
            <a:pPr eaLnBrk="1" hangingPunct="1">
              <a:lnSpc>
                <a:spcPct val="70000"/>
              </a:lnSpc>
            </a:pPr>
            <a:endParaRPr lang="ko-KR" altLang="en-US" sz="2000" smtClean="0"/>
          </a:p>
          <a:p>
            <a:pPr eaLnBrk="1" hangingPunct="1">
              <a:lnSpc>
                <a:spcPct val="70000"/>
              </a:lnSpc>
            </a:pPr>
            <a:endParaRPr lang="ko-KR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8850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000" b="1" smtClean="0"/>
              <a:t>(4)</a:t>
            </a:r>
            <a:r>
              <a:rPr lang="ko-KR" altLang="en-US" sz="2000" b="1" smtClean="0"/>
              <a:t>요약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000" smtClean="0"/>
              <a:t>오랫동안 진행되어 온 고대의 제의적 지파 동맹이 하나의 왕국의 형태로 변화되어 이스라엘에 등장한 것은 사울 왕국과 다윗 왕국 사이의 비교적 짧은 기간 동안임</a:t>
            </a:r>
          </a:p>
          <a:p>
            <a:pPr eaLnBrk="1" hangingPunct="1">
              <a:lnSpc>
                <a:spcPct val="90000"/>
              </a:lnSpc>
            </a:pPr>
            <a:endParaRPr lang="ko-KR" altLang="en-US" sz="2000" b="1" smtClean="0">
              <a:solidFill>
                <a:srgbClr val="00FF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000" b="1" smtClean="0">
                <a:solidFill>
                  <a:srgbClr val="00FF00"/>
                </a:solidFill>
              </a:rPr>
              <a:t>지파 동맹 시대의 이스라엘은 축제와 제의 같은 거룩한 질서에 의해 지배되었고</a:t>
            </a:r>
            <a:r>
              <a:rPr lang="en-US" altLang="ko-KR" sz="2000" b="1" smtClean="0">
                <a:solidFill>
                  <a:srgbClr val="00FF00"/>
                </a:solidFill>
              </a:rPr>
              <a:t>, </a:t>
            </a:r>
            <a:r>
              <a:rPr lang="ko-KR" altLang="en-US" sz="2000" b="1" smtClean="0">
                <a:solidFill>
                  <a:srgbClr val="00FF00"/>
                </a:solidFill>
              </a:rPr>
              <a:t>인간의 자연적 삶의 모든 영역은 종교적 질서 속에 종속되어 있었음 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000" smtClean="0"/>
              <a:t>사울 왕국 시대 때에도 전통적인 제의 형태는 크게 손상되지 않았으며</a:t>
            </a:r>
            <a:r>
              <a:rPr lang="en-US" altLang="ko-KR" sz="2000" smtClean="0"/>
              <a:t>, </a:t>
            </a:r>
            <a:r>
              <a:rPr lang="ko-KR" altLang="en-US" sz="2000" smtClean="0"/>
              <a:t>이스라엘 사람들의 종교적 생활에 급작스러운 변화를 초래하지는 않았음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000" b="1" smtClean="0"/>
              <a:t>But </a:t>
            </a:r>
            <a:r>
              <a:rPr lang="ko-KR" altLang="en-US" sz="2000" b="1" smtClean="0"/>
              <a:t>다윗 시대의 이스라엘은 완전히 변화된 모습으로 역사의 현장에 모습을 나타냈음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1843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solidFill>
                  <a:srgbClr val="00FF00"/>
                </a:solidFill>
              </a:rPr>
              <a:t>유다와 이스라엘 지역</a:t>
            </a:r>
            <a:r>
              <a:rPr lang="en-US" altLang="ko-KR" smtClean="0"/>
              <a:t>- </a:t>
            </a:r>
            <a:r>
              <a:rPr lang="ko-KR" altLang="en-US" smtClean="0">
                <a:solidFill>
                  <a:schemeClr val="hlink"/>
                </a:solidFill>
              </a:rPr>
              <a:t>가나안사람들과 이스라엘 사람들이 인접하여 살아서 영토의 구분이 확실하지 않음</a:t>
            </a:r>
          </a:p>
          <a:p>
            <a:pPr eaLnBrk="1" hangingPunct="1"/>
            <a:r>
              <a:rPr lang="ko-KR" altLang="en-US" smtClean="0"/>
              <a:t>다윗은 북쪽지역의 영토를 크게 확장시키므로 </a:t>
            </a:r>
            <a:r>
              <a:rPr lang="ko-KR" altLang="en-US" smtClean="0">
                <a:solidFill>
                  <a:srgbClr val="FF33CC"/>
                </a:solidFill>
              </a:rPr>
              <a:t>영토의 통일성 이룩</a:t>
            </a:r>
            <a:r>
              <a:rPr lang="en-US" altLang="ko-KR" smtClean="0"/>
              <a:t>(</a:t>
            </a:r>
            <a:r>
              <a:rPr lang="ko-KR" altLang="en-US" smtClean="0">
                <a:solidFill>
                  <a:srgbClr val="800080"/>
                </a:solidFill>
              </a:rPr>
              <a:t>가나안의  도시 국가의 영토들에 의해</a:t>
            </a:r>
            <a:r>
              <a:rPr lang="ko-KR" altLang="en-US" smtClean="0"/>
              <a:t> 갈라져 있던 </a:t>
            </a:r>
            <a:r>
              <a:rPr lang="ko-KR" altLang="en-US" smtClean="0">
                <a:solidFill>
                  <a:srgbClr val="00FF00"/>
                </a:solidFill>
              </a:rPr>
              <a:t>이스라엘과 유다의 영토들이 결합되어</a:t>
            </a:r>
            <a:r>
              <a:rPr lang="ko-KR" altLang="en-US" smtClean="0"/>
              <a:t> 온전한 한 왕국의 모습이 제대로 갖춤</a:t>
            </a:r>
            <a:r>
              <a:rPr lang="en-US" altLang="ko-KR" smtClean="0"/>
              <a:t>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7987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z="2800" smtClean="0">
                <a:solidFill>
                  <a:srgbClr val="FF6600"/>
                </a:solidFill>
              </a:rPr>
              <a:t>그는 수많은 전쟁을 통해 고대 지파 동맹이 차지했던 영토를 뛰어넘는 대제국을 형성하였음</a:t>
            </a:r>
          </a:p>
          <a:p>
            <a:pPr eaLnBrk="1" hangingPunct="1"/>
            <a:r>
              <a:rPr lang="ko-KR" altLang="en-US" sz="2000" smtClean="0">
                <a:solidFill>
                  <a:srgbClr val="800080"/>
                </a:solidFill>
              </a:rPr>
              <a:t>제의적 공동체 생활의</a:t>
            </a:r>
            <a:r>
              <a:rPr lang="ko-KR" altLang="en-US" sz="2000" smtClean="0"/>
              <a:t> </a:t>
            </a:r>
            <a:r>
              <a:rPr lang="ko-KR" altLang="en-US" sz="2000" smtClean="0">
                <a:solidFill>
                  <a:srgbClr val="800080"/>
                </a:solidFill>
              </a:rPr>
              <a:t>초인격적 질서 속에</a:t>
            </a:r>
            <a:r>
              <a:rPr lang="ko-KR" altLang="en-US" sz="2000" smtClean="0"/>
              <a:t> 살아가던 이스라엘 백성들은 다윗 왕국 시대에 일어난 </a:t>
            </a:r>
            <a:r>
              <a:rPr lang="ko-KR" altLang="en-US" sz="2000" smtClean="0">
                <a:solidFill>
                  <a:schemeClr val="hlink"/>
                </a:solidFill>
              </a:rPr>
              <a:t>새로운 정신성에 저항하기 시작하였고</a:t>
            </a:r>
            <a:r>
              <a:rPr lang="en-US" altLang="ko-KR" sz="2000" smtClean="0"/>
              <a:t>, </a:t>
            </a:r>
            <a:r>
              <a:rPr lang="ko-KR" altLang="en-US" sz="2000" smtClean="0">
                <a:solidFill>
                  <a:srgbClr val="00FF00"/>
                </a:solidFill>
              </a:rPr>
              <a:t>왕국 탄생 이전의 종교적 경건성을 간직하려고 함</a:t>
            </a:r>
          </a:p>
          <a:p>
            <a:pPr eaLnBrk="1" hangingPunct="1"/>
            <a:r>
              <a:rPr lang="ko-KR" altLang="en-US" sz="2000" b="1" smtClean="0">
                <a:solidFill>
                  <a:srgbClr val="FF33CC"/>
                </a:solidFill>
              </a:rPr>
              <a:t>다윗 통치 하에서 발생한 두번의 커다란 반란은</a:t>
            </a:r>
            <a:r>
              <a:rPr lang="ko-KR" altLang="en-US" sz="2000" b="1" smtClean="0">
                <a:solidFill>
                  <a:srgbClr val="800080"/>
                </a:solidFill>
              </a:rPr>
              <a:t> 새롭게 태어난 정치 조직을 겨냥한 것임</a:t>
            </a:r>
          </a:p>
          <a:p>
            <a:pPr eaLnBrk="1" hangingPunct="1"/>
            <a:r>
              <a:rPr lang="ko-KR" altLang="en-US" sz="2000" smtClean="0">
                <a:solidFill>
                  <a:srgbClr val="00FF00"/>
                </a:solidFill>
              </a:rPr>
              <a:t>압살롬과 세바의 반란 뒤에는</a:t>
            </a:r>
            <a:r>
              <a:rPr lang="ko-KR" altLang="en-US" sz="2000" smtClean="0"/>
              <a:t> </a:t>
            </a:r>
            <a:r>
              <a:rPr lang="ko-KR" altLang="en-US" sz="2000" smtClean="0">
                <a:solidFill>
                  <a:srgbClr val="800080"/>
                </a:solidFill>
              </a:rPr>
              <a:t>왕국 이전의 고대의 종교적 사회 질서로의 회귀라는 목표가</a:t>
            </a:r>
            <a:r>
              <a:rPr lang="ko-KR" altLang="en-US" sz="2000" smtClean="0"/>
              <a:t> 공통적으로 숨어 있었음 </a:t>
            </a:r>
            <a:r>
              <a:rPr lang="ko-KR" altLang="en-US" sz="2000" smtClean="0">
                <a:solidFill>
                  <a:schemeClr val="hlink"/>
                </a:solidFill>
              </a:rPr>
              <a:t>현존하고 있는 통치 시스템의 거부가</a:t>
            </a:r>
            <a:r>
              <a:rPr lang="ko-KR" altLang="en-US" sz="2000" smtClean="0"/>
              <a:t> 반란의 가장 중요한 배경을 이룸</a:t>
            </a:r>
          </a:p>
          <a:p>
            <a:pPr eaLnBrk="1" hangingPunct="1"/>
            <a:r>
              <a:rPr lang="ko-KR" altLang="en-US" sz="2000" smtClean="0"/>
              <a:t>이스라엘의 초기 역사에서 일어난 이두 번의 반란은 </a:t>
            </a:r>
            <a:r>
              <a:rPr lang="ko-KR" altLang="en-US" sz="2000" smtClean="0">
                <a:solidFill>
                  <a:srgbClr val="00B050"/>
                </a:solidFill>
              </a:rPr>
              <a:t>왕국의 발전과 함께 초래된 전통적인 사회 질서의 붕괴를 막으려는 저항 운동</a:t>
            </a:r>
            <a:r>
              <a:rPr lang="ko-KR" altLang="en-US" sz="2000" smtClean="0"/>
              <a:t>이었음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8089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b="1" smtClean="0"/>
              <a:t>-&gt;</a:t>
            </a:r>
            <a:r>
              <a:rPr lang="ko-KR" altLang="en-US" b="1" smtClean="0">
                <a:solidFill>
                  <a:srgbClr val="FF6600"/>
                </a:solidFill>
              </a:rPr>
              <a:t>다윗 시대에 나타났던 반왕권적 저항 운동의역사적 결과물은 세바의 반란이 진압된 지 약</a:t>
            </a:r>
            <a:r>
              <a:rPr lang="en-US" altLang="ko-KR" b="1" smtClean="0">
                <a:solidFill>
                  <a:srgbClr val="FF6600"/>
                </a:solidFill>
              </a:rPr>
              <a:t>50</a:t>
            </a:r>
            <a:r>
              <a:rPr lang="ko-KR" altLang="en-US" b="1" smtClean="0">
                <a:solidFill>
                  <a:srgbClr val="FF6600"/>
                </a:solidFill>
              </a:rPr>
              <a:t>여 년이 지난 후에 발생한 남북왕국의 분열임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이 사건은 갑작스러운 정국의 변화에 의한것이 아니었음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다윗시대로까지 거슬러 올라가야만 하는 북쪽 지역과 예루살렘 통치 제도와의 적대적 관계의 산물인 것임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mtClean="0"/>
              <a:t>다윗은 </a:t>
            </a:r>
            <a:r>
              <a:rPr lang="ko-KR" altLang="en-US" smtClean="0">
                <a:solidFill>
                  <a:srgbClr val="FF33CC"/>
                </a:solidFill>
              </a:rPr>
              <a:t>이스라엘 지파들의 영토를 뛰어넘어 팔레스틴과 시리아 지역을 차지하는 대제국을 건설</a:t>
            </a:r>
            <a:r>
              <a:rPr lang="ko-KR" altLang="en-US" smtClean="0">
                <a:solidFill>
                  <a:srgbClr val="FF6600"/>
                </a:solidFill>
              </a:rPr>
              <a:t>하지만</a:t>
            </a:r>
            <a:r>
              <a:rPr lang="ko-KR" altLang="en-US" smtClean="0"/>
              <a:t> </a:t>
            </a:r>
            <a:r>
              <a:rPr lang="ko-KR" altLang="en-US" smtClean="0">
                <a:solidFill>
                  <a:srgbClr val="00FF00"/>
                </a:solidFill>
              </a:rPr>
              <a:t>유다와 이스라엘의 민족적 결집을 상실하는 역효과를 초래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mtClean="0"/>
              <a:t>가나안 사람들은 그들의 정치</a:t>
            </a:r>
            <a:r>
              <a:rPr lang="en-US" altLang="ko-KR" smtClean="0"/>
              <a:t>, </a:t>
            </a:r>
            <a:r>
              <a:rPr lang="ko-KR" altLang="en-US" smtClean="0"/>
              <a:t>사회</a:t>
            </a:r>
            <a:r>
              <a:rPr lang="en-US" altLang="ko-KR" smtClean="0"/>
              <a:t>, </a:t>
            </a:r>
            <a:r>
              <a:rPr lang="ko-KR" altLang="en-US" smtClean="0"/>
              <a:t>종교적 제도와  풍습을 그대로 가지고 이스라엘의 영토 안으로 흡수되어 </a:t>
            </a:r>
            <a:r>
              <a:rPr lang="ko-KR" altLang="en-US" smtClean="0">
                <a:solidFill>
                  <a:schemeClr val="hlink"/>
                </a:solidFill>
              </a:rPr>
              <a:t>이스라엘 민족의 정체성은 이질적인 요소들에 의해 약화됨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048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ko-KR" altLang="en-US" smtClean="0">
                <a:solidFill>
                  <a:srgbClr val="FF0000"/>
                </a:solidFill>
              </a:rPr>
              <a:t>다윗왕국은 </a:t>
            </a:r>
            <a:r>
              <a:rPr lang="ko-KR" altLang="en-US" smtClean="0">
                <a:solidFill>
                  <a:schemeClr val="hlink"/>
                </a:solidFill>
              </a:rPr>
              <a:t>이질적인 다양성과 복합성의 요소를</a:t>
            </a:r>
            <a:r>
              <a:rPr lang="ko-KR" altLang="en-US" smtClean="0">
                <a:solidFill>
                  <a:srgbClr val="FF0000"/>
                </a:solidFill>
              </a:rPr>
              <a:t> </a:t>
            </a:r>
            <a:r>
              <a:rPr lang="ko-KR" altLang="en-US" smtClean="0">
                <a:solidFill>
                  <a:schemeClr val="hlink"/>
                </a:solidFill>
              </a:rPr>
              <a:t>지닌 </a:t>
            </a:r>
            <a:r>
              <a:rPr lang="ko-KR" altLang="en-US" smtClean="0">
                <a:solidFill>
                  <a:srgbClr val="FF0000"/>
                </a:solidFill>
              </a:rPr>
              <a:t>왕국으로 변모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mtClean="0">
                <a:solidFill>
                  <a:srgbClr val="FF0000"/>
                </a:solidFill>
              </a:rPr>
              <a:t>-</a:t>
            </a:r>
            <a:r>
              <a:rPr lang="en-US" altLang="ko-KR" smtClean="0"/>
              <a:t> </a:t>
            </a:r>
            <a:r>
              <a:rPr lang="ko-KR" altLang="en-US" smtClean="0"/>
              <a:t>유다와 이스라엘의 사람들</a:t>
            </a:r>
            <a:r>
              <a:rPr lang="en-US" altLang="ko-KR" smtClean="0"/>
              <a:t>, </a:t>
            </a:r>
            <a:r>
              <a:rPr lang="ko-KR" altLang="en-US" smtClean="0"/>
              <a:t>예루살렘의 도시 국가 사람들</a:t>
            </a:r>
            <a:r>
              <a:rPr lang="en-US" altLang="ko-KR" smtClean="0"/>
              <a:t>, </a:t>
            </a:r>
            <a:r>
              <a:rPr lang="ko-KR" altLang="en-US" smtClean="0"/>
              <a:t>정복된 가나안의 사람들</a:t>
            </a:r>
            <a:r>
              <a:rPr lang="en-US" altLang="ko-KR" smtClean="0"/>
              <a:t>, </a:t>
            </a:r>
            <a:r>
              <a:rPr lang="ko-KR" altLang="en-US" smtClean="0"/>
              <a:t>블레셋의 봉신들로 구성된 왕국이 됨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mtClean="0"/>
              <a:t>-&gt;</a:t>
            </a:r>
            <a:r>
              <a:rPr lang="ko-KR" altLang="en-US" smtClean="0"/>
              <a:t>이들 모두는 정치적으로 다윗 왕국 안에서 </a:t>
            </a:r>
            <a:r>
              <a:rPr lang="ko-KR" altLang="en-US" smtClean="0">
                <a:solidFill>
                  <a:srgbClr val="FF33CC"/>
                </a:solidFill>
              </a:rPr>
              <a:t>동등한 권리를 소유</a:t>
            </a:r>
            <a:r>
              <a:rPr lang="ko-KR" altLang="en-US" smtClean="0"/>
              <a:t>하게 됨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mtClean="0"/>
              <a:t>-&gt;</a:t>
            </a:r>
            <a:r>
              <a:rPr lang="ko-KR" altLang="en-US" smtClean="0">
                <a:solidFill>
                  <a:schemeClr val="hlink"/>
                </a:solidFill>
              </a:rPr>
              <a:t>영토의 통일과 왕국의 거대화는</a:t>
            </a:r>
            <a:r>
              <a:rPr lang="ko-KR" altLang="en-US" smtClean="0"/>
              <a:t> </a:t>
            </a:r>
            <a:r>
              <a:rPr lang="ko-KR" altLang="en-US" smtClean="0">
                <a:solidFill>
                  <a:srgbClr val="00FF00"/>
                </a:solidFill>
              </a:rPr>
              <a:t>민족과 종교의 통일성을 희생시킨 결과였음</a:t>
            </a:r>
            <a:r>
              <a:rPr lang="ko-KR" alt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ko-K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Ⅵ. </a:t>
            </a:r>
            <a:r>
              <a:rPr lang="ko-KR" altLang="en-US" smtClean="0"/>
              <a:t>다윗 왕국의 특징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ko-KR" altLang="en-US" smtClean="0">
                <a:solidFill>
                  <a:srgbClr val="00FF00"/>
                </a:solidFill>
              </a:rPr>
              <a:t>다윗왕국은</a:t>
            </a:r>
            <a:r>
              <a:rPr lang="ko-KR" altLang="en-US" smtClean="0"/>
              <a:t> </a:t>
            </a:r>
            <a:r>
              <a:rPr lang="ko-KR" altLang="en-US" smtClean="0">
                <a:solidFill>
                  <a:srgbClr val="FF33CC"/>
                </a:solidFill>
              </a:rPr>
              <a:t>본질에 있어 야웨 종교적이고 제의 중심적인 집단이라고 말할 수 없게 됨</a:t>
            </a:r>
          </a:p>
          <a:p>
            <a:pPr eaLnBrk="1" hangingPunct="1"/>
            <a:r>
              <a:rPr lang="en-US" altLang="ko-KR" smtClean="0"/>
              <a:t>-&gt;</a:t>
            </a:r>
            <a:r>
              <a:rPr lang="ko-KR" altLang="en-US" smtClean="0"/>
              <a:t>이스라엘과 가나안의 대립</a:t>
            </a:r>
            <a:r>
              <a:rPr lang="en-US" altLang="ko-KR" smtClean="0"/>
              <a:t>, </a:t>
            </a:r>
            <a:r>
              <a:rPr lang="ko-KR" altLang="en-US" smtClean="0"/>
              <a:t>야웨 종교와 바알 종교의 대립은 민족과 민족 간의 갈등이 아닌 </a:t>
            </a:r>
            <a:r>
              <a:rPr lang="ko-KR" altLang="en-US" smtClean="0">
                <a:solidFill>
                  <a:srgbClr val="00B0F0"/>
                </a:solidFill>
              </a:rPr>
              <a:t>다윗 왕국 내에서의 내적 갈등</a:t>
            </a:r>
          </a:p>
          <a:p>
            <a:pPr eaLnBrk="1" hangingPunct="1"/>
            <a:r>
              <a:rPr lang="ko-KR" altLang="en-US" smtClean="0"/>
              <a:t>두 개의 요소는 결합될 수 없었고 갈등과 대립은 심화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1536</TotalTime>
  <Words>3869</Words>
  <Application>Microsoft Office PowerPoint</Application>
  <PresentationFormat>화면 슬라이드 쇼(4:3)</PresentationFormat>
  <Paragraphs>401</Paragraphs>
  <Slides>61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61</vt:i4>
      </vt:variant>
    </vt:vector>
  </HeadingPairs>
  <TitlesOfParts>
    <vt:vector size="64" baseType="lpstr">
      <vt:lpstr>맑은 고딕</vt:lpstr>
      <vt:lpstr>Arial</vt:lpstr>
      <vt:lpstr>Office 테마</vt:lpstr>
      <vt:lpstr>Ⅵ. 다윗 왕국의 특징</vt:lpstr>
      <vt:lpstr>목차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  <vt:lpstr>Ⅵ. 다윗 왕국의 특징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Ⅵ. 다윗 왕국의 특징</dc:title>
  <dc:creator>2R-40</dc:creator>
  <cp:lastModifiedBy>MINI119</cp:lastModifiedBy>
  <cp:revision>92</cp:revision>
  <dcterms:created xsi:type="dcterms:W3CDTF">2016-04-05T11:07:39Z</dcterms:created>
  <dcterms:modified xsi:type="dcterms:W3CDTF">2016-04-18T02:57:27Z</dcterms:modified>
</cp:coreProperties>
</file>