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7104063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2022-08-09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59774" y="1731963"/>
            <a:ext cx="9008225" cy="1908220"/>
          </a:xfrm>
        </p:spPr>
        <p:txBody>
          <a:bodyPr>
            <a:normAutofit/>
          </a:bodyPr>
          <a:lstStyle/>
          <a:p>
            <a:r>
              <a:rPr lang="en-US" altLang="ko-KR" dirty="0"/>
              <a:t>LINC 3.0 </a:t>
            </a:r>
            <a:r>
              <a:rPr lang="ko-KR" altLang="en-US" dirty="0"/>
              <a:t>사업단 </a:t>
            </a:r>
            <a:br>
              <a:rPr lang="en-US" altLang="ko-KR" dirty="0"/>
            </a:br>
            <a:r>
              <a:rPr lang="ko-KR" altLang="en-US" dirty="0"/>
              <a:t>현장실습 프로그램 안내 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41716"/>
            <a:ext cx="9008225" cy="1730577"/>
          </a:xfrm>
        </p:spPr>
        <p:txBody>
          <a:bodyPr/>
          <a:lstStyle/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제출서류 및 진행방법 안내</a:t>
            </a:r>
            <a:r>
              <a:rPr lang="en-US" altLang="ko-KR" dirty="0"/>
              <a:t>&gt;</a:t>
            </a:r>
            <a:r>
              <a:rPr lang="ko-KR" altLang="en-US" dirty="0"/>
              <a:t> 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3EF279B-417C-6AFD-CA44-8E1D883063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8.</a:t>
            </a:r>
            <a:r>
              <a:rPr lang="ko-KR" altLang="en-US" dirty="0"/>
              <a:t>종합보고서</a:t>
            </a:r>
            <a:r>
              <a:rPr lang="en-US" altLang="ko-KR" dirty="0"/>
              <a:t>(</a:t>
            </a:r>
            <a:r>
              <a:rPr lang="ko-KR" altLang="en-US" dirty="0" err="1"/>
              <a:t>제출문</a:t>
            </a:r>
            <a:r>
              <a:rPr lang="en-US" altLang="ko-KR" dirty="0"/>
              <a:t>, </a:t>
            </a:r>
            <a:r>
              <a:rPr lang="ko-KR" altLang="en-US" dirty="0"/>
              <a:t>요약문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/>
              <a:t>1) </a:t>
            </a:r>
            <a:r>
              <a:rPr lang="ko-KR" altLang="en-US" sz="1900" dirty="0"/>
              <a:t>과정 구분하여 체크 </a:t>
            </a:r>
            <a:endParaRPr lang="en-US" altLang="ko-KR" sz="1900" dirty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2) </a:t>
            </a:r>
            <a:r>
              <a:rPr lang="ko-KR" altLang="en-US" sz="1900" dirty="0"/>
              <a:t>연수생 서명 필수 </a:t>
            </a:r>
            <a:endParaRPr lang="en-US" altLang="ko-KR" sz="1900" dirty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3) </a:t>
            </a:r>
            <a:r>
              <a:rPr lang="ko-KR" altLang="en-US" sz="1900" dirty="0" err="1"/>
              <a:t>제출문</a:t>
            </a:r>
            <a:r>
              <a:rPr lang="ko-KR" altLang="en-US" sz="1900" dirty="0"/>
              <a:t> </a:t>
            </a:r>
            <a:r>
              <a:rPr lang="en-US" altLang="ko-KR" sz="1900" dirty="0"/>
              <a:t>+ </a:t>
            </a:r>
            <a:r>
              <a:rPr lang="ko-KR" altLang="en-US" sz="1900" dirty="0"/>
              <a:t>요약문 함께 제출 </a:t>
            </a:r>
            <a:endParaRPr lang="en-US" altLang="ko-KR" sz="1900" dirty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4) </a:t>
            </a:r>
            <a:r>
              <a:rPr lang="ko-KR" altLang="en-US" sz="1900" dirty="0"/>
              <a:t>요약문</a:t>
            </a:r>
            <a:r>
              <a:rPr lang="en-US" altLang="ko-KR" sz="1900" dirty="0"/>
              <a:t> : </a:t>
            </a:r>
            <a:r>
              <a:rPr lang="ko-KR" altLang="en-US" sz="1900" dirty="0" err="1"/>
              <a:t>소감문</a:t>
            </a:r>
            <a:r>
              <a:rPr lang="ko-KR" altLang="en-US" sz="1900" dirty="0"/>
              <a:t> 형태로 사진을 첨부하여 </a:t>
            </a:r>
            <a:r>
              <a:rPr lang="ko-KR" altLang="en-US" sz="1900" u="sng" dirty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>
                <a:solidFill>
                  <a:srgbClr val="FF0000"/>
                </a:solidFill>
              </a:rPr>
              <a:t>3</a:t>
            </a:r>
            <a:r>
              <a:rPr lang="ko-KR" altLang="en-US" sz="1900" u="sng" dirty="0">
                <a:solidFill>
                  <a:srgbClr val="FF0000"/>
                </a:solidFill>
              </a:rPr>
              <a:t>매 </a:t>
            </a:r>
            <a:r>
              <a:rPr lang="en-US" altLang="ko-KR" sz="1900" u="sng" dirty="0">
                <a:solidFill>
                  <a:srgbClr val="FF0000"/>
                </a:solidFill>
              </a:rPr>
              <a:t>~</a:t>
            </a:r>
            <a:r>
              <a:rPr lang="ko-KR" altLang="en-US" sz="1900" u="sng" dirty="0">
                <a:solidFill>
                  <a:srgbClr val="FF0000"/>
                </a:solidFill>
              </a:rPr>
              <a:t> </a:t>
            </a:r>
            <a:r>
              <a:rPr lang="en-US" altLang="ko-KR" sz="1900" u="sng" dirty="0">
                <a:solidFill>
                  <a:srgbClr val="FF0000"/>
                </a:solidFill>
              </a:rPr>
              <a:t>20</a:t>
            </a:r>
            <a:r>
              <a:rPr lang="ko-KR" altLang="en-US" sz="1900" u="sng" dirty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/>
              <a:t>로 작성</a:t>
            </a:r>
            <a:endParaRPr lang="en-US" altLang="ko-KR" sz="1900" u="sng" dirty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C781064-5006-797C-0313-3ED112BC16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9.</a:t>
            </a:r>
            <a:r>
              <a:rPr lang="ko-KR" altLang="en-US" dirty="0"/>
              <a:t>평가표 및 출석부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/>
              <a:t>1) </a:t>
            </a:r>
            <a:r>
              <a:rPr lang="ko-KR" altLang="en-US" sz="1900" dirty="0"/>
              <a:t>기업 담당자 확인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2) </a:t>
            </a:r>
            <a:r>
              <a:rPr lang="ko-KR" altLang="en-US" sz="1900" dirty="0"/>
              <a:t>출석부를 통해 인턴십 기간 확인 가능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3) </a:t>
            </a:r>
            <a:r>
              <a:rPr lang="ko-KR" altLang="en-US" sz="1900" dirty="0" err="1"/>
              <a:t>계절제</a:t>
            </a:r>
            <a:r>
              <a:rPr lang="ko-KR" altLang="en-US" sz="1900" dirty="0"/>
              <a:t> </a:t>
            </a:r>
            <a:r>
              <a:rPr lang="en-US" altLang="ko-KR" sz="1900" dirty="0"/>
              <a:t>:</a:t>
            </a:r>
            <a:r>
              <a:rPr lang="ko-KR" altLang="en-US" sz="1900" dirty="0"/>
              <a:t> </a:t>
            </a:r>
            <a:r>
              <a:rPr lang="en-US" altLang="ko-KR" sz="1900" dirty="0"/>
              <a:t>(4</a:t>
            </a:r>
            <a:r>
              <a:rPr lang="ko-KR" altLang="en-US" sz="1900" dirty="0"/>
              <a:t>주 이상 </a:t>
            </a:r>
            <a:r>
              <a:rPr lang="en-US" altLang="ko-KR" sz="1900" dirty="0"/>
              <a:t>160</a:t>
            </a:r>
            <a:r>
              <a:rPr lang="ko-KR" altLang="en-US" sz="1900" dirty="0"/>
              <a:t>시간이상 </a:t>
            </a:r>
            <a:r>
              <a:rPr lang="en-US" altLang="ko-KR" sz="1900" dirty="0"/>
              <a:t>3</a:t>
            </a:r>
            <a:r>
              <a:rPr lang="ko-KR" altLang="en-US" sz="1900" dirty="0"/>
              <a:t>학점 인정</a:t>
            </a:r>
            <a:r>
              <a:rPr lang="en-US" altLang="ko-KR" sz="1900" dirty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4) </a:t>
            </a:r>
            <a:r>
              <a:rPr lang="ko-KR" altLang="en-US" sz="1900" dirty="0" err="1"/>
              <a:t>학기제</a:t>
            </a:r>
            <a:r>
              <a:rPr lang="ko-KR" altLang="en-US" sz="1900" dirty="0"/>
              <a:t> </a:t>
            </a:r>
            <a:r>
              <a:rPr lang="en-US" altLang="ko-KR" sz="1900" dirty="0"/>
              <a:t>:</a:t>
            </a:r>
            <a:r>
              <a:rPr lang="ko-KR" altLang="en-US" sz="1900" dirty="0"/>
              <a:t> </a:t>
            </a:r>
            <a:r>
              <a:rPr lang="en-US" altLang="ko-KR" sz="1900" dirty="0"/>
              <a:t>(15</a:t>
            </a:r>
            <a:r>
              <a:rPr lang="ko-KR" altLang="en-US" sz="1900" dirty="0"/>
              <a:t>주 </a:t>
            </a:r>
            <a:r>
              <a:rPr lang="en-US" altLang="ko-KR" sz="1900" dirty="0"/>
              <a:t>600</a:t>
            </a:r>
            <a:r>
              <a:rPr lang="ko-KR" altLang="en-US" sz="1900" dirty="0"/>
              <a:t>시간 </a:t>
            </a:r>
            <a:r>
              <a:rPr lang="en-US" altLang="ko-KR" sz="1900" dirty="0"/>
              <a:t>15</a:t>
            </a:r>
            <a:r>
              <a:rPr lang="ko-KR" altLang="en-US" sz="1900" dirty="0"/>
              <a:t>학점 인정</a:t>
            </a:r>
            <a:r>
              <a:rPr lang="en-US" altLang="ko-KR" sz="1900" dirty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5) </a:t>
            </a:r>
            <a:r>
              <a:rPr lang="ko-KR" altLang="en-US" sz="1900" dirty="0"/>
              <a:t>결과보고서 제출 시 함께 제출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25D89FD1-5944-4832-67FF-36E255E71E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10.</a:t>
            </a:r>
            <a:r>
              <a:rPr lang="ko-KR" altLang="en-US" dirty="0"/>
              <a:t>인턴십 현장방문 </a:t>
            </a:r>
            <a:r>
              <a:rPr lang="ko-KR" altLang="en-US" dirty="0" err="1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/>
              <a:t>책임교수</a:t>
            </a:r>
            <a:r>
              <a:rPr lang="ko-KR" altLang="en-US" sz="1900" dirty="0"/>
              <a:t> 기업 현장방문 → 지도 보고서 작성  </a:t>
            </a:r>
            <a:endParaRPr lang="en-US" altLang="ko-KR" sz="1900" dirty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/>
              <a:t>및 </a:t>
            </a:r>
            <a:r>
              <a:rPr lang="ko-KR" altLang="en-US" sz="1900" dirty="0" err="1"/>
              <a:t>근무상태</a:t>
            </a:r>
            <a:r>
              <a:rPr lang="ko-KR" altLang="en-US" sz="1900" dirty="0"/>
              <a:t> 평가</a:t>
            </a:r>
            <a:endParaRPr lang="en-US" altLang="ko-KR" sz="1900" dirty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BD067616-E574-3EAE-6656-15BD5A4E61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11.</a:t>
            </a:r>
            <a:r>
              <a:rPr lang="ko-KR" altLang="en-US" dirty="0"/>
              <a:t>인턴십 </a:t>
            </a:r>
            <a:r>
              <a:rPr lang="ko-KR" altLang="en-US" dirty="0" err="1"/>
              <a:t>연수기관</a:t>
            </a:r>
            <a:r>
              <a:rPr lang="ko-KR" altLang="en-US" dirty="0"/>
              <a:t> 평가서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/>
              <a:t>교과목명 작성</a:t>
            </a:r>
            <a:r>
              <a:rPr lang="en-US" altLang="ko-KR" sz="1900"/>
              <a:t> (</a:t>
            </a:r>
            <a:r>
              <a:rPr lang="ko-KR" altLang="en-US" sz="1900"/>
              <a:t>국내계절제인턴십 </a:t>
            </a:r>
            <a:r>
              <a:rPr lang="en-US" altLang="ko-KR" sz="1900"/>
              <a:t>/ </a:t>
            </a:r>
            <a:r>
              <a:rPr lang="ko-KR" altLang="en-US" sz="1900"/>
              <a:t>국내학기제인턴십</a:t>
            </a:r>
            <a:r>
              <a:rPr lang="en-US" altLang="ko-KR" sz="1900"/>
              <a:t>)</a:t>
            </a:r>
          </a:p>
          <a:p>
            <a:pPr marL="457200" indent="-457200">
              <a:buAutoNum type="arabicParenR"/>
            </a:pPr>
            <a:endParaRPr lang="en-US" altLang="ko-KR" sz="1900"/>
          </a:p>
          <a:p>
            <a:pPr marL="457200" indent="-457200">
              <a:buAutoNum type="arabicParenR"/>
            </a:pPr>
            <a:r>
              <a:rPr lang="ko-KR" altLang="en-US" sz="1900"/>
              <a:t>담당교수 또는 실습생 관리자 작성 </a:t>
            </a:r>
            <a:endParaRPr lang="en-US" altLang="ko-KR" sz="1900"/>
          </a:p>
          <a:p>
            <a:pPr marL="457200" indent="-457200">
              <a:buAutoNum type="arabicParenR"/>
            </a:pPr>
            <a:endParaRPr lang="en-US" altLang="ko-KR" sz="1900"/>
          </a:p>
          <a:p>
            <a:pPr marL="457200" indent="-457200">
              <a:buAutoNum type="arabicParenR"/>
            </a:pPr>
            <a:r>
              <a:rPr lang="ko-KR" altLang="en-US" sz="1900"/>
              <a:t>소속</a:t>
            </a:r>
            <a:r>
              <a:rPr lang="en-US" altLang="ko-KR" sz="1900"/>
              <a:t>, </a:t>
            </a:r>
            <a:r>
              <a:rPr lang="ko-KR" altLang="en-US" sz="1900"/>
              <a:t>학번</a:t>
            </a:r>
            <a:r>
              <a:rPr lang="en-US" altLang="ko-KR" sz="1900"/>
              <a:t>, </a:t>
            </a:r>
            <a:r>
              <a:rPr lang="ko-KR" altLang="en-US" sz="1900"/>
              <a:t>성명 기재</a:t>
            </a:r>
            <a:endParaRPr lang="en-US" altLang="ko-KR" sz="1900"/>
          </a:p>
          <a:p>
            <a:pPr marL="457200" indent="-457200">
              <a:buAutoNum type="arabicParenR"/>
            </a:pPr>
            <a:endParaRPr lang="en-US" altLang="ko-KR" sz="1900"/>
          </a:p>
          <a:p>
            <a:pPr marL="457200" indent="-457200">
              <a:buAutoNum type="arabicParenR"/>
            </a:pPr>
            <a:r>
              <a:rPr lang="ko-KR" altLang="en-US" sz="1900"/>
              <a:t>결과보고서 제출시 함께 제출  </a:t>
            </a:r>
            <a:endParaRPr lang="en-US" altLang="ko-KR" sz="1900"/>
          </a:p>
          <a:p>
            <a:pPr marL="0" indent="0">
              <a:buNone/>
            </a:pPr>
            <a:endParaRPr lang="en-US" altLang="ko-KR" sz="19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3691E58-EEB0-CE4B-E171-6DE2FCEF62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12.</a:t>
            </a:r>
            <a:r>
              <a:rPr lang="ko-KR" altLang="en-US" dirty="0"/>
              <a:t>인턴십 성적평가조서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/>
              <a:t>1) </a:t>
            </a:r>
            <a:r>
              <a:rPr lang="ko-KR" altLang="en-US" sz="1900" dirty="0"/>
              <a:t>연수생 서명 필수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2) </a:t>
            </a:r>
            <a:r>
              <a:rPr lang="ko-KR" altLang="en-US" sz="1900" dirty="0"/>
              <a:t>성적은 </a:t>
            </a:r>
            <a:r>
              <a:rPr lang="en-US" altLang="ko-KR" sz="1900" dirty="0">
                <a:solidFill>
                  <a:srgbClr val="FF0000"/>
                </a:solidFill>
              </a:rPr>
              <a:t>F/P</a:t>
            </a:r>
            <a:r>
              <a:rPr lang="en-US" altLang="ko-KR" sz="1900" dirty="0"/>
              <a:t> </a:t>
            </a:r>
            <a:r>
              <a:rPr lang="ko-KR" altLang="en-US" sz="1900" dirty="0"/>
              <a:t>로 작성 </a:t>
            </a:r>
            <a:endParaRPr lang="en-US" altLang="ko-KR" sz="1900" dirty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3) </a:t>
            </a:r>
            <a:r>
              <a:rPr lang="ko-KR" altLang="en-US" sz="1900" dirty="0" err="1"/>
              <a:t>책임교수</a:t>
            </a:r>
            <a:r>
              <a:rPr lang="ko-KR" altLang="en-US" sz="1900" dirty="0"/>
              <a:t> 성명과 서명 필수 </a:t>
            </a:r>
            <a:endParaRPr lang="en-US" altLang="ko-KR" sz="1900" dirty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4) </a:t>
            </a:r>
            <a:r>
              <a:rPr lang="ko-KR" altLang="en-US" sz="1900" dirty="0" err="1"/>
              <a:t>교과목명</a:t>
            </a:r>
            <a:r>
              <a:rPr lang="ko-KR" altLang="en-US" sz="1900" dirty="0"/>
              <a:t> 기재 </a:t>
            </a:r>
            <a:r>
              <a:rPr lang="en-US" altLang="ko-KR" sz="1900" dirty="0"/>
              <a:t>(</a:t>
            </a:r>
            <a:r>
              <a:rPr lang="ko-KR" altLang="en-US" sz="1900" dirty="0"/>
              <a:t>국내계절제인턴십 </a:t>
            </a:r>
            <a:r>
              <a:rPr lang="en-US" altLang="ko-KR" sz="1900" dirty="0"/>
              <a:t>/ </a:t>
            </a:r>
            <a:r>
              <a:rPr lang="ko-KR" altLang="en-US" sz="1900" dirty="0"/>
              <a:t>국내학기제인턴십</a:t>
            </a:r>
            <a:r>
              <a:rPr lang="en-US" altLang="ko-KR" sz="1900" dirty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5) </a:t>
            </a:r>
            <a:r>
              <a:rPr lang="ko-KR" altLang="en-US" sz="1900" dirty="0"/>
              <a:t>결과보고서 제출시 함께 제출  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0497A29-4EE5-374A-A0C1-CFAB15C7B0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13.</a:t>
            </a:r>
            <a:r>
              <a:rPr lang="ko-KR" altLang="en-US" dirty="0"/>
              <a:t>인턴십 수료 증명서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/>
              <a:t>1) </a:t>
            </a:r>
            <a:r>
              <a:rPr lang="ko-KR" altLang="en-US" sz="1900" dirty="0" err="1"/>
              <a:t>책임교수</a:t>
            </a:r>
            <a:r>
              <a:rPr lang="ko-KR" altLang="en-US" sz="1900" dirty="0"/>
              <a:t> 작성</a:t>
            </a:r>
            <a:endParaRPr lang="en-US" altLang="ko-KR" sz="1900" dirty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2) </a:t>
            </a:r>
            <a:r>
              <a:rPr lang="ko-KR" altLang="en-US" sz="1900" dirty="0" err="1"/>
              <a:t>연수기관명</a:t>
            </a:r>
            <a:r>
              <a:rPr lang="ko-KR" altLang="en-US" sz="1900" dirty="0"/>
              <a:t> </a:t>
            </a:r>
            <a:r>
              <a:rPr lang="en-US" altLang="ko-KR" sz="1900" dirty="0"/>
              <a:t>/ </a:t>
            </a:r>
            <a:r>
              <a:rPr lang="ko-KR" altLang="en-US" sz="1900" dirty="0"/>
              <a:t>과정별 </a:t>
            </a:r>
            <a:r>
              <a:rPr lang="en-US" altLang="ko-KR" sz="1900" dirty="0"/>
              <a:t>/ </a:t>
            </a:r>
            <a:r>
              <a:rPr lang="ko-KR" altLang="en-US" sz="1900" dirty="0"/>
              <a:t>연수기간 명확히 작성 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3253A39-C7F6-2E95-6F22-A8682F7FDA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13.</a:t>
            </a:r>
            <a:r>
              <a:rPr lang="ko-KR" altLang="en-US" dirty="0"/>
              <a:t>기타사항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/>
              <a:t>1)</a:t>
            </a:r>
            <a:r>
              <a:rPr lang="ko-KR" altLang="en-US" sz="2000" dirty="0"/>
              <a:t>문의 </a:t>
            </a:r>
            <a:r>
              <a:rPr lang="en-US" altLang="ko-KR" sz="2000" dirty="0"/>
              <a:t>:</a:t>
            </a:r>
            <a:r>
              <a:rPr lang="ko-KR" altLang="en-US" sz="2000" dirty="0"/>
              <a:t> 목원대학교 </a:t>
            </a:r>
            <a:r>
              <a:rPr lang="en-US" altLang="ko-KR" sz="2000" dirty="0"/>
              <a:t>LINC 3.0 </a:t>
            </a:r>
            <a:r>
              <a:rPr lang="ko-KR" altLang="en-US" sz="2000" dirty="0"/>
              <a:t>사업단 기업지원팀</a:t>
            </a:r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/>
              <a:t>2)</a:t>
            </a:r>
            <a:r>
              <a:rPr lang="ko-KR" altLang="en-US" sz="2000" dirty="0"/>
              <a:t>전화 </a:t>
            </a:r>
            <a:r>
              <a:rPr lang="en-US" altLang="ko-KR" sz="2000" dirty="0"/>
              <a:t>: </a:t>
            </a:r>
            <a:r>
              <a:rPr lang="ko-KR" altLang="en-US" sz="2000" dirty="0"/>
              <a:t>☎</a:t>
            </a:r>
            <a:r>
              <a:rPr lang="en-US" altLang="ko-KR" sz="2000" dirty="0"/>
              <a:t>042-829-8163</a:t>
            </a:r>
          </a:p>
          <a:p>
            <a:pPr marL="0" indent="0">
              <a:buNone/>
            </a:pPr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/>
              <a:t>3)</a:t>
            </a:r>
            <a:r>
              <a:rPr lang="ko-KR" altLang="en-US" sz="2000" dirty="0"/>
              <a:t>메일 </a:t>
            </a:r>
            <a:r>
              <a:rPr lang="en-US" altLang="ko-KR" sz="2000" dirty="0"/>
              <a:t>: A30176@mokwon.ac.kr</a:t>
            </a:r>
            <a:endParaRPr lang="en-US" altLang="ko-KR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796906E2-B09E-185F-8D71-E891C0BD04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/>
              <a:t>계절제</a:t>
            </a:r>
            <a:r>
              <a:rPr lang="ko-KR" altLang="en-US" sz="3800" dirty="0"/>
              <a:t> </a:t>
            </a:r>
            <a:r>
              <a:rPr lang="en-US" altLang="ko-KR" sz="3800" dirty="0"/>
              <a:t>/ </a:t>
            </a:r>
            <a:r>
              <a:rPr lang="ko-KR" altLang="en-US" sz="3800" dirty="0" err="1"/>
              <a:t>학기제</a:t>
            </a:r>
            <a:r>
              <a:rPr lang="ko-KR" altLang="en-US" sz="3800" dirty="0"/>
              <a:t> 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제출서류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제출서류확인표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신청서</a:t>
            </a:r>
            <a:r>
              <a:rPr lang="en-US" altLang="ko-KR" sz="3800" dirty="0"/>
              <a:t>,</a:t>
            </a:r>
            <a:r>
              <a:rPr lang="ko-KR" altLang="en-US" sz="3800" dirty="0"/>
              <a:t>개인정보동의서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사전직무교육 수료증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협약서</a:t>
            </a:r>
            <a:r>
              <a:rPr lang="en-US" altLang="ko-KR" sz="3800" dirty="0"/>
              <a:t>, </a:t>
            </a:r>
            <a:r>
              <a:rPr lang="ko-KR" altLang="en-US" sz="3800" dirty="0"/>
              <a:t>약정서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주간 보고서</a:t>
            </a:r>
            <a:r>
              <a:rPr lang="en-US" altLang="ko-KR" sz="3800" dirty="0"/>
              <a:t>, </a:t>
            </a:r>
            <a:r>
              <a:rPr lang="ko-KR" altLang="en-US" sz="3800" dirty="0"/>
              <a:t>주간 메모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종합보고서</a:t>
            </a:r>
            <a:r>
              <a:rPr lang="en-US" altLang="ko-KR" sz="3800" dirty="0"/>
              <a:t>(</a:t>
            </a:r>
            <a:r>
              <a:rPr lang="ko-KR" altLang="en-US" sz="3800" dirty="0" err="1"/>
              <a:t>제출문</a:t>
            </a:r>
            <a:r>
              <a:rPr lang="en-US" altLang="ko-KR" sz="3800" dirty="0"/>
              <a:t>, </a:t>
            </a:r>
            <a:r>
              <a:rPr lang="ko-KR" altLang="en-US" sz="3800" dirty="0"/>
              <a:t>요약문</a:t>
            </a:r>
            <a:r>
              <a:rPr lang="en-US" altLang="ko-KR" sz="3800" dirty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/>
              <a:t>근태 </a:t>
            </a:r>
            <a:r>
              <a:rPr lang="ko-KR" altLang="en-US" sz="3800" dirty="0" err="1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인턴십현장방문지도보고서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인턴십연수기관평가서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인턴십성적평가조서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인턴십수료증명서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/>
              <a:t>기타사항</a:t>
            </a:r>
            <a:endParaRPr lang="en-US" altLang="ko-KR" sz="3800" dirty="0"/>
          </a:p>
          <a:p>
            <a:pPr marL="514350" indent="-514350">
              <a:buAutoNum type="arabicPeriod"/>
            </a:pPr>
            <a:endParaRPr lang="en-US" altLang="ko-KR" dirty="0"/>
          </a:p>
          <a:p>
            <a:pPr marL="514350" indent="-514350">
              <a:buAutoNum type="arabicPeriod"/>
            </a:pPr>
            <a:endParaRPr lang="en-US" altLang="ko-KR" dirty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709D9BC6-CA03-D043-705C-F61B2CAB6B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809576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</a:t>
            </a:r>
            <a:r>
              <a:rPr lang="ko-KR" altLang="en-US" dirty="0" err="1"/>
              <a:t>계절제</a:t>
            </a:r>
            <a:r>
              <a:rPr lang="ko-KR" altLang="en-US" dirty="0"/>
              <a:t> </a:t>
            </a:r>
            <a:r>
              <a:rPr lang="en-US" altLang="ko-KR" dirty="0"/>
              <a:t>/ 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/>
          </a:p>
          <a:p>
            <a:pPr marL="0" indent="0" algn="ctr">
              <a:buNone/>
            </a:pPr>
            <a:r>
              <a:rPr lang="ko-KR" altLang="en-US" sz="2000" dirty="0" err="1"/>
              <a:t>계절제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/>
              <a:t>           </a:t>
            </a:r>
            <a:r>
              <a:rPr lang="ko-KR" altLang="en-US" sz="2000" dirty="0" err="1"/>
              <a:t>학기제</a:t>
            </a:r>
            <a:r>
              <a:rPr lang="en-US" altLang="ko-KR" sz="1900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993860"/>
              </p:ext>
            </p:extLst>
          </p:nvPr>
        </p:nvGraphicFramePr>
        <p:xfrm>
          <a:off x="608329" y="2940685"/>
          <a:ext cx="5143183" cy="309589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323369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819814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과목명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국내계절제인턴십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대상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학기 이상</a:t>
                      </a:r>
                      <a:endParaRPr lang="en-US" altLang="ko-KR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휴학생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학사 경고 받은 학생 제외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실습일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학점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학점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수강신청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 수강신청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071324"/>
              </p:ext>
            </p:extLst>
          </p:nvPr>
        </p:nvGraphicFramePr>
        <p:xfrm>
          <a:off x="6442364" y="2913624"/>
          <a:ext cx="5087388" cy="315307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282016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80537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과목명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국내학기제인턴십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6099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대상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>
                          <a:latin typeface="+mn-ea"/>
                          <a:ea typeface="+mn-ea"/>
                        </a:rPr>
                        <a:t>학기 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이상</a:t>
                      </a:r>
                      <a:endParaRPr lang="en-US" altLang="ko-KR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휴학생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학사 경고 받은 학생 제외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실습일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학점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학점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488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>
                          <a:latin typeface="+mn-ea"/>
                          <a:ea typeface="+mn-ea"/>
                        </a:rPr>
                        <a:t>개월</a:t>
                      </a:r>
                      <a:endParaRPr lang="en-US" altLang="ko-KR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>
                          <a:latin typeface="+mn-ea"/>
                          <a:ea typeface="+mn-ea"/>
                        </a:rPr>
                        <a:t>)</a:t>
                      </a:r>
                      <a:endParaRPr lang="en-US" altLang="ko-KR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n-ea"/>
                          <a:ea typeface="+mn-ea"/>
                        </a:rPr>
                        <a:t>수강신청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>
                          <a:latin typeface="+mn-ea"/>
                          <a:ea typeface="+mn-ea"/>
                        </a:rPr>
                        <a:t> 수강신청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46918" y="6320819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rgbClr val="FF0000"/>
                </a:solidFill>
              </a:rPr>
              <a:t>*</a:t>
            </a:r>
            <a:r>
              <a:rPr lang="ko-KR" altLang="en-US" sz="1600" dirty="0" err="1">
                <a:solidFill>
                  <a:srgbClr val="FF0000"/>
                </a:solidFill>
              </a:rPr>
              <a:t>학기제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 err="1">
                <a:solidFill>
                  <a:srgbClr val="FF0000"/>
                </a:solidFill>
              </a:rPr>
              <a:t>계절제</a:t>
            </a:r>
            <a:r>
              <a:rPr lang="ko-KR" altLang="en-US" sz="1600" dirty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>
                <a:solidFill>
                  <a:srgbClr val="FF0000"/>
                </a:solidFill>
              </a:rPr>
              <a:t>24</a:t>
            </a:r>
            <a:r>
              <a:rPr lang="ko-KR" altLang="en-US" sz="1600" dirty="0">
                <a:solidFill>
                  <a:srgbClr val="FF0000"/>
                </a:solidFill>
              </a:rPr>
              <a:t>학점 까지 이수 가능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2F55916-2075-8B68-3D5A-2A6D114265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2.</a:t>
            </a:r>
            <a:r>
              <a:rPr lang="ko-KR" altLang="en-US" dirty="0"/>
              <a:t>제출서류</a:t>
            </a:r>
            <a:r>
              <a:rPr lang="en-US" altLang="ko-KR" dirty="0"/>
              <a:t>(</a:t>
            </a:r>
            <a:r>
              <a:rPr lang="ko-KR" altLang="en-US" dirty="0" err="1"/>
              <a:t>학과제출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991880"/>
            <a:ext cx="4831080" cy="282950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en-US" altLang="ko-KR" sz="2000" dirty="0"/>
          </a:p>
          <a:p>
            <a:pPr marL="0" indent="0" algn="ctr">
              <a:buNone/>
            </a:pPr>
            <a:r>
              <a:rPr lang="en-US" altLang="ko-KR" sz="2000" dirty="0"/>
              <a:t>[</a:t>
            </a:r>
            <a:r>
              <a:rPr lang="ko-KR" altLang="en-US" sz="2000" dirty="0"/>
              <a:t>시작 전 제출 서류</a:t>
            </a:r>
            <a:r>
              <a:rPr lang="en-US" altLang="ko-KR" sz="2000" dirty="0"/>
              <a:t>]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/>
              <a:t>신청서 </a:t>
            </a:r>
            <a:r>
              <a:rPr lang="en-US" altLang="ko-KR" sz="1900" dirty="0"/>
              <a:t>(</a:t>
            </a:r>
            <a:r>
              <a:rPr lang="ko-KR" altLang="en-US" sz="1900" dirty="0"/>
              <a:t>재학증명서</a:t>
            </a:r>
            <a:r>
              <a:rPr lang="en-US" altLang="ko-KR" sz="1900" dirty="0"/>
              <a:t>, </a:t>
            </a:r>
            <a:r>
              <a:rPr lang="ko-KR" altLang="en-US" sz="1900" dirty="0"/>
              <a:t>성적증명서 첨부</a:t>
            </a:r>
            <a:r>
              <a:rPr lang="en-US" altLang="ko-KR" sz="1900" dirty="0"/>
              <a:t>) </a:t>
            </a:r>
          </a:p>
          <a:p>
            <a:pPr>
              <a:buFontTx/>
              <a:buChar char="-"/>
            </a:pPr>
            <a:r>
              <a:rPr lang="ko-KR" altLang="en-US" sz="1900" dirty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/>
              <a:t>협약서</a:t>
            </a:r>
            <a:r>
              <a:rPr lang="en-US" altLang="ko-KR" sz="1800" dirty="0"/>
              <a:t>  </a:t>
            </a:r>
          </a:p>
          <a:p>
            <a:pPr marL="0" indent="0">
              <a:buNone/>
            </a:pPr>
            <a:r>
              <a:rPr lang="en-US" altLang="ko-KR" sz="1800" dirty="0"/>
              <a:t>    *</a:t>
            </a:r>
            <a:r>
              <a:rPr lang="ko-KR" altLang="en-US" sz="1800" dirty="0"/>
              <a:t>협약서는 학생 </a:t>
            </a:r>
            <a:r>
              <a:rPr lang="en-US" altLang="ko-KR" sz="1800" dirty="0"/>
              <a:t>/</a:t>
            </a:r>
            <a:r>
              <a:rPr lang="ko-KR" altLang="en-US" sz="1800" dirty="0"/>
              <a:t>기업 간인 날인 후 </a:t>
            </a:r>
            <a:endParaRPr lang="en-US" altLang="ko-KR" sz="1800" dirty="0"/>
          </a:p>
          <a:p>
            <a:pPr marL="0" indent="0">
              <a:buNone/>
            </a:pPr>
            <a:r>
              <a:rPr lang="en-US" altLang="ko-KR" sz="1800" dirty="0"/>
              <a:t>      LINC 3.0 </a:t>
            </a:r>
            <a:r>
              <a:rPr lang="ko-KR" altLang="en-US" sz="1800" dirty="0"/>
              <a:t>사업단 </a:t>
            </a:r>
            <a:r>
              <a:rPr lang="ko-KR" altLang="en-US" sz="1800" dirty="0" err="1"/>
              <a:t>기업지원팀에</a:t>
            </a:r>
            <a:r>
              <a:rPr lang="ko-KR" altLang="en-US" sz="1800" dirty="0"/>
              <a:t> 제출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   </a:t>
            </a:r>
            <a:r>
              <a:rPr lang="en-US" altLang="ko-KR" sz="1800" dirty="0"/>
              <a:t> 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/>
              <a:t>[</a:t>
            </a:r>
            <a:r>
              <a:rPr lang="ko-KR" altLang="en-US" sz="2000" dirty="0"/>
              <a:t>종료 후 제출 서류</a:t>
            </a:r>
            <a:r>
              <a:rPr lang="en-US" altLang="ko-KR" sz="2000" dirty="0"/>
              <a:t>]</a:t>
            </a:r>
            <a:r>
              <a:rPr lang="ko-KR" altLang="en-US" sz="2000" dirty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/>
              <a:t>- </a:t>
            </a:r>
            <a:r>
              <a:rPr lang="ko-KR" altLang="en-US" sz="1900" dirty="0"/>
              <a:t>주간 메모</a:t>
            </a:r>
            <a:r>
              <a:rPr lang="en-US" altLang="ko-KR" sz="1900" dirty="0"/>
              <a:t>, </a:t>
            </a:r>
            <a:r>
              <a:rPr lang="ko-KR" altLang="en-US" sz="1900" dirty="0"/>
              <a:t>주간 보고서 </a:t>
            </a:r>
            <a:r>
              <a:rPr lang="en-US" altLang="ko-KR" sz="1900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/>
              <a:t>- </a:t>
            </a:r>
            <a:r>
              <a:rPr lang="ko-KR" altLang="en-US" sz="1900" dirty="0"/>
              <a:t>종합보고서</a:t>
            </a:r>
            <a:r>
              <a:rPr lang="en-US" altLang="ko-KR" sz="1900" dirty="0"/>
              <a:t>(</a:t>
            </a:r>
            <a:r>
              <a:rPr lang="ko-KR" altLang="en-US" sz="1900" dirty="0" err="1"/>
              <a:t>제출문</a:t>
            </a:r>
            <a:r>
              <a:rPr lang="en-US" altLang="ko-KR" sz="1900" dirty="0"/>
              <a:t>, </a:t>
            </a:r>
            <a:r>
              <a:rPr lang="ko-KR" altLang="en-US" sz="1900" dirty="0"/>
              <a:t>요약문 </a:t>
            </a:r>
            <a:r>
              <a:rPr lang="en-US" altLang="ko-KR" sz="1900" dirty="0"/>
              <a:t>20</a:t>
            </a:r>
            <a:r>
              <a:rPr lang="ko-KR" altLang="en-US" sz="1900" dirty="0"/>
              <a:t>매 내외</a:t>
            </a:r>
            <a:r>
              <a:rPr lang="en-US" altLang="ko-KR" sz="1900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/>
              <a:t>- </a:t>
            </a:r>
            <a:r>
              <a:rPr lang="ko-KR" altLang="en-US" sz="1900" dirty="0"/>
              <a:t>출석부 및 평가표</a:t>
            </a:r>
            <a:r>
              <a:rPr lang="en-US" altLang="ko-KR" sz="1900" dirty="0"/>
              <a:t>(</a:t>
            </a:r>
            <a:r>
              <a:rPr lang="ko-KR" altLang="en-US" sz="1900" dirty="0" err="1"/>
              <a:t>기업담당자</a:t>
            </a:r>
            <a:r>
              <a:rPr lang="en-US" altLang="ko-KR" sz="1900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/>
              <a:t>-</a:t>
            </a:r>
            <a:r>
              <a:rPr lang="ko-KR" altLang="en-US" sz="1900" dirty="0"/>
              <a:t> 현장방문지도보고서 </a:t>
            </a:r>
            <a:r>
              <a:rPr lang="en-US" altLang="ko-KR" sz="1900" dirty="0"/>
              <a:t>(</a:t>
            </a:r>
            <a:r>
              <a:rPr lang="ko-KR" altLang="en-US" sz="1900" dirty="0" err="1"/>
              <a:t>책임교수</a:t>
            </a:r>
            <a:r>
              <a:rPr lang="en-US" altLang="ko-KR" sz="1900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/>
              <a:t>- </a:t>
            </a:r>
            <a:r>
              <a:rPr lang="ko-KR" altLang="en-US" sz="1900" dirty="0"/>
              <a:t>성적평가조서 </a:t>
            </a:r>
            <a:r>
              <a:rPr lang="en-US" altLang="ko-KR" sz="1900" dirty="0"/>
              <a:t>(</a:t>
            </a:r>
            <a:r>
              <a:rPr lang="ko-KR" altLang="en-US" sz="1900" dirty="0" err="1"/>
              <a:t>책임교수</a:t>
            </a:r>
            <a:r>
              <a:rPr lang="en-US" altLang="ko-KR" sz="1900" dirty="0"/>
              <a:t>)</a:t>
            </a:r>
            <a:r>
              <a:rPr lang="ko-KR" altLang="en-US" sz="1900" dirty="0"/>
              <a:t>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/>
              <a:t>인턴십수료증명서 </a:t>
            </a:r>
            <a:r>
              <a:rPr lang="en-US" altLang="ko-KR" sz="1900" dirty="0"/>
              <a:t>(</a:t>
            </a:r>
            <a:r>
              <a:rPr lang="ko-KR" altLang="en-US" sz="1900" dirty="0" err="1"/>
              <a:t>책임교수</a:t>
            </a:r>
            <a:r>
              <a:rPr lang="en-US" altLang="ko-KR" sz="1900" dirty="0"/>
              <a:t>)</a:t>
            </a:r>
          </a:p>
          <a:p>
            <a:pPr>
              <a:buFontTx/>
              <a:buChar char="-"/>
            </a:pPr>
            <a:r>
              <a:rPr lang="ko-KR" altLang="en-US" sz="1900" dirty="0"/>
              <a:t>연수기관평가서</a:t>
            </a:r>
            <a:r>
              <a:rPr lang="en-US" altLang="ko-KR" sz="1900" dirty="0"/>
              <a:t>(</a:t>
            </a:r>
            <a:r>
              <a:rPr lang="ko-KR" altLang="en-US" sz="1900" dirty="0" err="1"/>
              <a:t>책임교수</a:t>
            </a:r>
            <a:r>
              <a:rPr lang="ko-KR" altLang="en-US" sz="1900" dirty="0"/>
              <a:t> 또는 담당자</a:t>
            </a:r>
            <a:r>
              <a:rPr lang="en-US" altLang="ko-KR" sz="1900" dirty="0"/>
              <a:t>)</a:t>
            </a:r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24941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1F294859-617A-C532-E563-C9FA049C55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3.</a:t>
            </a:r>
            <a:r>
              <a:rPr lang="ko-KR" altLang="en-US" dirty="0"/>
              <a:t>제출서류확인표</a:t>
            </a:r>
            <a:r>
              <a:rPr lang="en-US" altLang="ko-KR" dirty="0"/>
              <a:t>(</a:t>
            </a:r>
            <a:r>
              <a:rPr lang="ko-KR" altLang="en-US" dirty="0"/>
              <a:t>제출 전 확인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693938"/>
              </p:ext>
            </p:extLst>
          </p:nvPr>
        </p:nvGraphicFramePr>
        <p:xfrm>
          <a:off x="838200" y="1690688"/>
          <a:ext cx="10515599" cy="41859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순번</a:t>
                      </a:r>
                      <a:endParaRPr lang="en-US" altLang="ko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제출서류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작성자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확인란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/>
                        <a:t>참여 신청서</a:t>
                      </a:r>
                      <a:endParaRPr lang="en-US" altLang="ko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실습생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개인정보동의서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실습생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협약서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300" dirty="0"/>
                        <a:t>학과에서  </a:t>
                      </a:r>
                      <a:r>
                        <a:rPr lang="en-US" altLang="ko-KR" sz="1300" dirty="0"/>
                        <a:t>LINC</a:t>
                      </a:r>
                      <a:r>
                        <a:rPr lang="en-US" altLang="ko-KR" sz="1300" baseline="0" dirty="0"/>
                        <a:t> 3.0 </a:t>
                      </a:r>
                      <a:r>
                        <a:rPr lang="ko-KR" altLang="en-US" sz="1300" baseline="0" dirty="0"/>
                        <a:t>사업단 </a:t>
                      </a:r>
                      <a:endParaRPr lang="en-US" altLang="ko-KR" sz="1300" baseline="0" dirty="0"/>
                    </a:p>
                    <a:p>
                      <a:pPr algn="l" latinLnBrk="1"/>
                      <a:r>
                        <a:rPr lang="ko-KR" altLang="en-US" sz="1300" baseline="0" dirty="0" err="1"/>
                        <a:t>기업지원팀으</a:t>
                      </a:r>
                      <a:r>
                        <a:rPr lang="ko-KR" altLang="en-US" sz="1300" dirty="0" err="1"/>
                        <a:t>로</a:t>
                      </a:r>
                      <a:r>
                        <a:rPr lang="ko-KR" altLang="en-US" sz="1300" dirty="0"/>
                        <a:t> 제출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주간 메모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주간 보고서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실습생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종합보고서</a:t>
                      </a:r>
                      <a:r>
                        <a:rPr lang="en-US" altLang="ko-KR" dirty="0"/>
                        <a:t>(</a:t>
                      </a:r>
                      <a:r>
                        <a:rPr lang="ko-KR" altLang="en-US" dirty="0" err="1"/>
                        <a:t>제출문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요약문</a:t>
                      </a:r>
                      <a:r>
                        <a:rPr lang="en-US" altLang="ko-KR" baseline="0" dirty="0"/>
                        <a:t> 20</a:t>
                      </a:r>
                      <a:r>
                        <a:rPr lang="ko-KR" altLang="en-US" baseline="0" dirty="0"/>
                        <a:t>매 내외</a:t>
                      </a:r>
                      <a:r>
                        <a:rPr lang="en-US" altLang="ko-KR" baseline="0" dirty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실습생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출석부 및 평가표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기업 담당자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현장방문지도보고서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책임 교수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연수기관평가서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책임 교수 </a:t>
                      </a:r>
                      <a:r>
                        <a:rPr lang="en-US" altLang="ko-KR" dirty="0"/>
                        <a:t>or </a:t>
                      </a:r>
                      <a:r>
                        <a:rPr lang="ko-KR" altLang="en-US" dirty="0"/>
                        <a:t>기업 담당자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성적평가조서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책임 교수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인턴십</a:t>
                      </a:r>
                      <a:r>
                        <a:rPr lang="ko-KR" altLang="en-US" baseline="0" dirty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/>
                        <a:t>책임 교수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※ </a:t>
            </a:r>
            <a:r>
              <a:rPr lang="ko-KR" altLang="en-US" dirty="0"/>
              <a:t>모든 제출 서류는 인턴십을 마치고 책임교수님께 확인 후 학과로 제출 바랍니다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12C9425-7603-CB6C-3182-9C706950DC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4.</a:t>
            </a:r>
            <a:r>
              <a:rPr lang="ko-KR" altLang="en-US" dirty="0"/>
              <a:t>신청서</a:t>
            </a:r>
            <a:r>
              <a:rPr lang="en-US" altLang="ko-KR" dirty="0"/>
              <a:t>, </a:t>
            </a:r>
            <a:r>
              <a:rPr lang="ko-KR" altLang="en-US" dirty="0"/>
              <a:t>개인정보동의서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/>
              <a:t>1) </a:t>
            </a:r>
            <a:r>
              <a:rPr lang="ko-KR" altLang="en-US" sz="1900" dirty="0"/>
              <a:t>학과사무실 인턴십 신청안내 공문 확인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2) </a:t>
            </a:r>
            <a:r>
              <a:rPr lang="ko-KR" altLang="en-US" sz="1900" dirty="0"/>
              <a:t>신청서</a:t>
            </a:r>
            <a:r>
              <a:rPr lang="en-US" altLang="ko-KR" sz="1900" dirty="0"/>
              <a:t>, </a:t>
            </a:r>
            <a:r>
              <a:rPr lang="ko-KR" altLang="en-US" sz="1900" dirty="0"/>
              <a:t>개인정보동의서 작성</a:t>
            </a:r>
            <a:endParaRPr lang="en-US" altLang="ko-KR" sz="1900" dirty="0"/>
          </a:p>
          <a:p>
            <a:pPr marL="0" indent="0">
              <a:buNone/>
            </a:pPr>
            <a:r>
              <a:rPr lang="ko-KR" altLang="en-US" sz="1900" dirty="0"/>
              <a:t>   </a:t>
            </a:r>
            <a:r>
              <a:rPr lang="en-US" altLang="ko-KR" sz="1900" dirty="0"/>
              <a:t>- </a:t>
            </a:r>
            <a:r>
              <a:rPr lang="ko-KR" altLang="en-US" sz="1900" dirty="0"/>
              <a:t>재학증명서</a:t>
            </a:r>
            <a:r>
              <a:rPr lang="en-US" altLang="ko-KR" sz="1900" dirty="0"/>
              <a:t>, </a:t>
            </a:r>
            <a:r>
              <a:rPr lang="ko-KR" altLang="en-US" sz="1900" dirty="0"/>
              <a:t>성적증명서 첨부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3) </a:t>
            </a:r>
            <a:r>
              <a:rPr lang="ko-KR" altLang="en-US" sz="1900" dirty="0"/>
              <a:t>학과사무실 → 그룹웨어 제출</a:t>
            </a:r>
            <a:r>
              <a:rPr lang="en-US" altLang="ko-KR" sz="1900" dirty="0"/>
              <a:t>(LINC 3.0 </a:t>
            </a:r>
            <a:r>
              <a:rPr lang="ko-KR" altLang="en-US" sz="1900" dirty="0"/>
              <a:t>사업단 기업지원팀</a:t>
            </a:r>
            <a:r>
              <a:rPr lang="en-US" altLang="ko-KR" sz="1900" dirty="0"/>
              <a:t>)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4353B609-F169-3C69-103D-FDEE822B4C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5. </a:t>
            </a:r>
            <a:r>
              <a:rPr lang="ko-KR" altLang="en-US" dirty="0"/>
              <a:t>사전직무교육 수강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>
                <a:ea typeface="+mj-ea"/>
              </a:rPr>
              <a:t>참여 학생 대상으로 인턴 실습 전 </a:t>
            </a:r>
            <a:r>
              <a:rPr lang="ko-KR" altLang="en-US" sz="2000" dirty="0" err="1">
                <a:ea typeface="+mj-ea"/>
              </a:rPr>
              <a:t>기본매너와</a:t>
            </a:r>
            <a:r>
              <a:rPr lang="ko-KR" altLang="en-US" sz="2000" dirty="0">
                <a:ea typeface="+mj-ea"/>
              </a:rPr>
              <a:t> 대인관계 및 안전 교육을 위함</a:t>
            </a:r>
            <a:r>
              <a:rPr lang="en-US" altLang="ko-KR" sz="2000" dirty="0">
                <a:ea typeface="+mj-ea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2) </a:t>
            </a:r>
            <a:r>
              <a:rPr lang="ko-KR" altLang="en-US" sz="2000" dirty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>
                <a:ea typeface="+mj-ea"/>
              </a:rPr>
              <a:t>  사이버캠퍼스 로그인 후 강의실 내 “인턴십 이해와 활용” </a:t>
            </a:r>
            <a:r>
              <a:rPr lang="en-US" altLang="ko-KR" sz="2000" dirty="0">
                <a:ea typeface="+mj-ea"/>
              </a:rPr>
              <a:t>&amp;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 “</a:t>
            </a:r>
            <a:r>
              <a:rPr lang="ko-KR" altLang="en-US" sz="2000" dirty="0">
                <a:ea typeface="+mj-ea"/>
              </a:rPr>
              <a:t> 직장예비학교</a:t>
            </a:r>
            <a:r>
              <a:rPr lang="en-US" altLang="ko-KR" sz="2000" dirty="0">
                <a:ea typeface="+mj-ea"/>
              </a:rPr>
              <a:t>” (</a:t>
            </a:r>
            <a:r>
              <a:rPr lang="ko-KR" altLang="en-US" sz="2000" dirty="0">
                <a:ea typeface="+mj-ea"/>
              </a:rPr>
              <a:t>누구나 알면 좋은 노동법 상식</a:t>
            </a:r>
            <a:r>
              <a:rPr lang="en-US" altLang="ko-KR" sz="2000" dirty="0">
                <a:ea typeface="+mj-ea"/>
              </a:rPr>
              <a:t>) </a:t>
            </a:r>
            <a:r>
              <a:rPr lang="ko-KR" altLang="en-US" sz="2000" dirty="0">
                <a:ea typeface="+mj-ea"/>
              </a:rPr>
              <a:t>→ 강의 이수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3) </a:t>
            </a:r>
            <a:r>
              <a:rPr lang="ko-KR" altLang="en-US" sz="2000" dirty="0">
                <a:ea typeface="+mj-ea"/>
              </a:rPr>
              <a:t>강의 수료 후 </a:t>
            </a:r>
            <a:r>
              <a:rPr lang="en-US" altLang="ko-KR" sz="2000" dirty="0">
                <a:ea typeface="+mj-ea"/>
              </a:rPr>
              <a:t>LINC 3.0 </a:t>
            </a:r>
            <a:r>
              <a:rPr lang="ko-KR" altLang="en-US" sz="2000" dirty="0">
                <a:ea typeface="+mj-ea"/>
              </a:rPr>
              <a:t>사업단 </a:t>
            </a:r>
            <a:r>
              <a:rPr lang="ko-KR" altLang="en-US" sz="2000" dirty="0" err="1">
                <a:ea typeface="+mj-ea"/>
              </a:rPr>
              <a:t>기업지원팀에서</a:t>
            </a:r>
            <a:r>
              <a:rPr lang="ko-KR" altLang="en-US" sz="2000" dirty="0">
                <a:ea typeface="+mj-ea"/>
              </a:rPr>
              <a:t> 수료증 발급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/>
              <a:t>※ </a:t>
            </a:r>
            <a:r>
              <a:rPr lang="ko-KR" altLang="en-US" sz="2000" kern="0" dirty="0">
                <a:ea typeface="+mj-ea"/>
              </a:rPr>
              <a:t>성희롱성폭력예방교육은 대면교육 예정</a:t>
            </a:r>
            <a:r>
              <a:rPr lang="en-US" altLang="ko-KR" sz="2000" kern="0" dirty="0">
                <a:ea typeface="+mj-ea"/>
              </a:rPr>
              <a:t>(</a:t>
            </a:r>
            <a:r>
              <a:rPr lang="ko-KR" altLang="en-US" sz="2000" kern="0" dirty="0">
                <a:ea typeface="+mj-ea"/>
              </a:rPr>
              <a:t>실습생 모집 후 추후안내</a:t>
            </a:r>
            <a:r>
              <a:rPr lang="en-US" altLang="ko-KR" sz="2000" kern="0" dirty="0">
                <a:ea typeface="+mj-ea"/>
              </a:rPr>
              <a:t>)</a:t>
            </a:r>
            <a:endParaRPr lang="en-US" altLang="ko-KR" sz="1700" kern="0" dirty="0">
              <a:ea typeface="+mj-ea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E47BE28F-C24E-A6E1-6AAF-A2D1E736F1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6. </a:t>
            </a:r>
            <a:r>
              <a:rPr lang="ko-KR" altLang="en-US" dirty="0"/>
              <a:t>협약서 </a:t>
            </a:r>
            <a:r>
              <a:rPr lang="en-US" altLang="ko-KR" sz="1600" dirty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/>
              <a:t>인턴십 협력 협약서 원본 </a:t>
            </a:r>
            <a:r>
              <a:rPr lang="en-US" altLang="ko-KR" sz="1900" dirty="0"/>
              <a:t>3</a:t>
            </a:r>
            <a:r>
              <a:rPr lang="ko-KR" altLang="en-US" sz="1900" dirty="0"/>
              <a:t>부</a:t>
            </a:r>
            <a:endParaRPr lang="en-US" altLang="ko-KR" sz="1900" dirty="0"/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514350" indent="-514350">
              <a:buAutoNum type="arabicParenR"/>
            </a:pPr>
            <a:r>
              <a:rPr lang="en-US" altLang="ko-KR" sz="1900" dirty="0"/>
              <a:t> </a:t>
            </a:r>
            <a:r>
              <a:rPr lang="ko-KR" altLang="en-US" sz="1900" dirty="0"/>
              <a:t>학과에서 협약서 약정서 작성 후</a:t>
            </a:r>
            <a:r>
              <a:rPr lang="en-US" altLang="ko-KR" sz="1900" dirty="0"/>
              <a:t>(</a:t>
            </a:r>
            <a:r>
              <a:rPr lang="ko-KR" altLang="en-US" sz="1900" dirty="0"/>
              <a:t>작성 전 기업지원팀과 협의</a:t>
            </a:r>
            <a:r>
              <a:rPr lang="en-US" altLang="ko-KR" sz="1900" dirty="0"/>
              <a:t>)</a:t>
            </a:r>
            <a:r>
              <a:rPr lang="ko-KR" altLang="en-US" sz="1900" dirty="0"/>
              <a:t>  학생</a:t>
            </a:r>
            <a:r>
              <a:rPr lang="en-US" altLang="ko-KR" sz="1900" dirty="0"/>
              <a:t>,</a:t>
            </a:r>
            <a:r>
              <a:rPr lang="ko-KR" altLang="en-US" sz="1900" dirty="0"/>
              <a:t>기업 </a:t>
            </a:r>
            <a:r>
              <a:rPr lang="ko-KR" altLang="en-US" sz="1900" dirty="0">
                <a:solidFill>
                  <a:srgbClr val="FF0000"/>
                </a:solidFill>
              </a:rPr>
              <a:t>간인</a:t>
            </a:r>
            <a:r>
              <a:rPr lang="en-US" altLang="ko-KR" sz="1900" dirty="0">
                <a:solidFill>
                  <a:srgbClr val="FF0000"/>
                </a:solidFill>
              </a:rPr>
              <a:t>/</a:t>
            </a:r>
            <a:r>
              <a:rPr lang="ko-KR" altLang="en-US" sz="1900" dirty="0">
                <a:solidFill>
                  <a:srgbClr val="FF0000"/>
                </a:solidFill>
              </a:rPr>
              <a:t>날인</a:t>
            </a:r>
            <a:r>
              <a:rPr lang="en-US" altLang="ko-KR" sz="1400" dirty="0"/>
              <a:t>(</a:t>
            </a:r>
            <a:r>
              <a:rPr lang="ko-KR" altLang="en-US" sz="1400" dirty="0" err="1"/>
              <a:t>별도안내</a:t>
            </a:r>
            <a:r>
              <a:rPr lang="en-US" altLang="ko-KR" sz="1400" dirty="0"/>
              <a:t>)</a:t>
            </a:r>
          </a:p>
          <a:p>
            <a:pPr marL="0" indent="0">
              <a:buNone/>
            </a:pPr>
            <a:r>
              <a:rPr lang="ko-KR" altLang="en-US" sz="1900" dirty="0"/>
              <a:t>       후 기업지원팀으로 제출 </a:t>
            </a:r>
            <a:r>
              <a:rPr lang="en-US" altLang="ko-KR" sz="1600" dirty="0">
                <a:solidFill>
                  <a:srgbClr val="0070C0"/>
                </a:solidFill>
              </a:rPr>
              <a:t>*</a:t>
            </a:r>
            <a:r>
              <a:rPr lang="ko-KR" altLang="en-US" sz="1600" dirty="0">
                <a:solidFill>
                  <a:srgbClr val="0070C0"/>
                </a:solidFill>
              </a:rPr>
              <a:t>서명란 확인</a:t>
            </a:r>
            <a:endParaRPr lang="en-US" altLang="ko-KR" sz="1600" dirty="0">
              <a:solidFill>
                <a:srgbClr val="0070C0"/>
              </a:solidFill>
            </a:endParaRPr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3)     </a:t>
            </a:r>
            <a:r>
              <a:rPr lang="ko-KR" altLang="en-US" sz="1900" dirty="0" err="1"/>
              <a:t>기업지원팀</a:t>
            </a:r>
            <a:r>
              <a:rPr lang="ko-KR" altLang="en-US" sz="1900" dirty="0"/>
              <a:t> 내 협약 체결 후 학생 및 기업에 발송</a:t>
            </a:r>
            <a:r>
              <a:rPr lang="en-US" altLang="ko-KR" sz="1900" dirty="0"/>
              <a:t> </a:t>
            </a:r>
            <a:r>
              <a:rPr lang="en-US" altLang="ko-KR" sz="1400" b="1" dirty="0"/>
              <a:t>(</a:t>
            </a:r>
            <a:r>
              <a:rPr lang="ko-KR" altLang="en-US" sz="1600" dirty="0"/>
              <a:t>기업과 학생 </a:t>
            </a:r>
            <a:r>
              <a:rPr lang="en-US" altLang="ko-KR" sz="1600" dirty="0"/>
              <a:t>1</a:t>
            </a:r>
            <a:r>
              <a:rPr lang="ko-KR" altLang="en-US" sz="1600" dirty="0"/>
              <a:t>부씩 보관</a:t>
            </a:r>
            <a:r>
              <a:rPr lang="en-US" altLang="ko-KR" sz="1600" dirty="0"/>
              <a:t>)</a:t>
            </a:r>
          </a:p>
          <a:p>
            <a:pPr marL="457200" indent="-457200">
              <a:buAutoNum type="arabicParenR" startAt="4"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900" dirty="0"/>
              <a:t>4)     </a:t>
            </a:r>
            <a:r>
              <a:rPr lang="ko-KR" altLang="en-US" sz="1900" dirty="0"/>
              <a:t>결과보고서 제출시 스캔 후 함께 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>
                <a:solidFill>
                  <a:srgbClr val="FF0000"/>
                </a:solidFill>
              </a:rPr>
              <a:t>협약서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985EFFCF-CE7B-DE72-F93B-08B672BAC3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7.</a:t>
            </a:r>
            <a:r>
              <a:rPr lang="ko-KR" altLang="en-US" dirty="0" err="1"/>
              <a:t>주간보고서</a:t>
            </a:r>
            <a:r>
              <a:rPr lang="en-US" altLang="ko-KR" dirty="0"/>
              <a:t>, </a:t>
            </a:r>
            <a:r>
              <a:rPr lang="ko-KR" altLang="en-US" dirty="0" err="1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/>
              <a:t>1) </a:t>
            </a:r>
            <a:r>
              <a:rPr lang="ko-KR" altLang="en-US" sz="1900" dirty="0"/>
              <a:t>주간 보고서</a:t>
            </a:r>
            <a:r>
              <a:rPr lang="en-US" altLang="ko-KR" sz="1900" dirty="0"/>
              <a:t>, </a:t>
            </a:r>
            <a:r>
              <a:rPr lang="ko-KR" altLang="en-US" sz="1900" dirty="0"/>
              <a:t>주간 메모 학생이 작성</a:t>
            </a:r>
            <a:endParaRPr lang="en-US" altLang="ko-KR" sz="1900" dirty="0"/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2) </a:t>
            </a:r>
            <a:r>
              <a:rPr lang="ko-KR" altLang="en-US" sz="1900" dirty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/>
              <a:t>    </a:t>
            </a:r>
            <a:r>
              <a:rPr lang="en-US" altLang="ko-KR" sz="1600" u="sng" dirty="0"/>
              <a:t>※ </a:t>
            </a:r>
            <a:r>
              <a:rPr lang="ko-KR" altLang="en-US" sz="1600" u="sng" dirty="0"/>
              <a:t>짧은 내용으로 기재 시 학점인정 어려움</a:t>
            </a:r>
            <a:r>
              <a:rPr lang="en-US" altLang="ko-KR" sz="1600" u="sng" dirty="0"/>
              <a:t> (</a:t>
            </a:r>
            <a:r>
              <a:rPr lang="ko-KR" altLang="en-US" sz="1600" u="sng" dirty="0"/>
              <a:t>상세히 기록</a:t>
            </a:r>
            <a:r>
              <a:rPr lang="en-US" altLang="ko-KR" sz="1600" u="sng" dirty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3) </a:t>
            </a:r>
            <a:r>
              <a:rPr lang="ko-KR" altLang="en-US" sz="1900" dirty="0"/>
              <a:t>종료일까지 작성 후 전문가 담당교수</a:t>
            </a:r>
            <a:r>
              <a:rPr lang="en-US" altLang="ko-KR" sz="1900" dirty="0"/>
              <a:t>(</a:t>
            </a:r>
            <a:r>
              <a:rPr lang="ko-KR" altLang="en-US" sz="1900" dirty="0"/>
              <a:t>책임 교수</a:t>
            </a:r>
            <a:r>
              <a:rPr lang="en-US" altLang="ko-KR" sz="1900" dirty="0"/>
              <a:t>)</a:t>
            </a:r>
            <a:r>
              <a:rPr lang="ko-KR" altLang="en-US" sz="1900" dirty="0"/>
              <a:t>확인 서명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A0D27444-E49A-68D6-ECB1-4ECC0E74B3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60" y="142461"/>
            <a:ext cx="2854677" cy="3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797</Words>
  <Application>Microsoft Office PowerPoint</Application>
  <PresentationFormat>와이드스크린</PresentationFormat>
  <Paragraphs>209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LINC 3.0 사업단  현장실습 프로그램 안내 </vt:lpstr>
      <vt:lpstr>목차</vt:lpstr>
      <vt:lpstr>1.계절제 / 학기제</vt:lpstr>
      <vt:lpstr>2.제출서류(학과제출)</vt:lpstr>
      <vt:lpstr>3.제출서류확인표(제출 전 확인) </vt:lpstr>
      <vt:lpstr>4.신청서, 개인정보동의서</vt:lpstr>
      <vt:lpstr>5. 사전직무교육 수강</vt:lpstr>
      <vt:lpstr>6. 협약서 ※ 인턴십 시작 전 협약, 약정 진행</vt:lpstr>
      <vt:lpstr>7.주간보고서, 주간메모</vt:lpstr>
      <vt:lpstr>8.종합보고서(제출문, 요약문)</vt:lpstr>
      <vt:lpstr>9.평가표 및 출석부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신지현</cp:lastModifiedBy>
  <cp:revision>83</cp:revision>
  <cp:lastPrinted>2022-08-04T10:49:03Z</cp:lastPrinted>
  <dcterms:created xsi:type="dcterms:W3CDTF">2019-06-27T01:48:55Z</dcterms:created>
  <dcterms:modified xsi:type="dcterms:W3CDTF">2022-08-09T07:03:52Z</dcterms:modified>
</cp:coreProperties>
</file>