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2" r:id="rId2"/>
    <p:sldId id="258" r:id="rId3"/>
    <p:sldId id="323" r:id="rId4"/>
    <p:sldId id="325" r:id="rId5"/>
    <p:sldId id="326" r:id="rId6"/>
    <p:sldId id="327" r:id="rId7"/>
    <p:sldId id="329" r:id="rId8"/>
    <p:sldId id="330" r:id="rId9"/>
    <p:sldId id="331" r:id="rId10"/>
    <p:sldId id="332" r:id="rId11"/>
    <p:sldId id="334" r:id="rId12"/>
    <p:sldId id="335" r:id="rId13"/>
    <p:sldId id="29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735"/>
    <a:srgbClr val="1D385F"/>
    <a:srgbClr val="A52B43"/>
    <a:srgbClr val="00519F"/>
    <a:srgbClr val="0074B4"/>
    <a:srgbClr val="A31938"/>
    <a:srgbClr val="524898"/>
    <a:srgbClr val="293959"/>
    <a:srgbClr val="9D264A"/>
    <a:srgbClr val="A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0" autoAdjust="0"/>
    <p:restoredTop sz="94589" autoAdjust="0"/>
  </p:normalViewPr>
  <p:slideViewPr>
    <p:cSldViewPr>
      <p:cViewPr varScale="1">
        <p:scale>
          <a:sx n="108" d="100"/>
          <a:sy n="108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13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CE1B-7726-44AB-B68E-C11CE166C321}" type="datetimeFigureOut">
              <a:rPr lang="ko-KR" altLang="en-US" smtClean="0"/>
              <a:pPr/>
              <a:t>2023-09-19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CAE5-0202-457F-B7B5-C12BC9B75F7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0B50-12A7-4706-9B6D-E5E8A50018B8}" type="datetimeFigureOut">
              <a:rPr lang="ko-KR" altLang="en-US" smtClean="0"/>
              <a:pPr/>
              <a:t>2023-09-19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6DB7-65CD-4CC6-B354-EFC016D177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6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3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7176120" y="908720"/>
            <a:ext cx="4389604" cy="1916285"/>
          </a:xfr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54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제목스타일 편집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7" y="477366"/>
            <a:ext cx="1562290" cy="3869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-23838" y="2844055"/>
            <a:ext cx="2879468" cy="3330987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713136"/>
            <a:ext cx="4347747" cy="250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제목 1"/>
          <p:cNvSpPr>
            <a:spLocks noGrp="1"/>
          </p:cNvSpPr>
          <p:nvPr userDrawn="1">
            <p:ph type="title"/>
          </p:nvPr>
        </p:nvSpPr>
        <p:spPr>
          <a:xfrm>
            <a:off x="7104112" y="513330"/>
            <a:ext cx="3998912" cy="184081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48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1527914" y="1507647"/>
            <a:ext cx="1966715" cy="22751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0" y="3768798"/>
            <a:ext cx="3690325" cy="2404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5" y="3063782"/>
            <a:ext cx="599021" cy="5990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3" y="1933504"/>
            <a:ext cx="797297" cy="79729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307017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1" y="1985123"/>
            <a:ext cx="660078" cy="6600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90308" y="6309779"/>
            <a:ext cx="1213052" cy="370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bg>
      <p:bgPr>
        <a:solidFill>
          <a:srgbClr val="A5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35360" y="380851"/>
            <a:ext cx="11521280" cy="6144493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305563" y="2107896"/>
            <a:ext cx="9601067" cy="1143000"/>
          </a:xfrm>
        </p:spPr>
        <p:txBody>
          <a:bodyPr>
            <a:noAutofit/>
          </a:bodyPr>
          <a:lstStyle>
            <a:lvl1pPr marL="0" algn="ctr" defTabSz="914400" rtl="0" eaLnBrk="1" fontAlgn="ctr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ko-KR" altLang="en-US" sz="4800" b="1" kern="1200" spc="-150" dirty="0" smtClean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1" y="4505017"/>
            <a:ext cx="3593179" cy="20690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007768" y="5116214"/>
            <a:ext cx="1221176" cy="1412664"/>
          </a:xfrm>
          <a:prstGeom prst="rect">
            <a:avLst/>
          </a:prstGeom>
        </p:spPr>
      </p:pic>
      <p:sp>
        <p:nvSpPr>
          <p:cNvPr id="6" name="타원 5"/>
          <p:cNvSpPr/>
          <p:nvPr userDrawn="1"/>
        </p:nvSpPr>
        <p:spPr>
          <a:xfrm>
            <a:off x="3981450" y="373089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7839075" y="378804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8972550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2733675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6" y="397104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5" y="4926932"/>
            <a:ext cx="658923" cy="6589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1" y="3913896"/>
            <a:ext cx="599021" cy="5990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22" y="4926354"/>
            <a:ext cx="660078" cy="660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255737" cy="83671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04689" y="35108"/>
            <a:ext cx="7955239" cy="76207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6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/>
              <a:t>마스터 </a:t>
            </a:r>
            <a:r>
              <a:rPr lang="ko-KR" altLang="en-US" dirty="0"/>
              <a:t>제목 스타일 편집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738" y="163192"/>
            <a:ext cx="1467793" cy="4487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243159" y="307132"/>
            <a:ext cx="8750763" cy="69279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" name="그룹 1"/>
          <p:cNvGrpSpPr/>
          <p:nvPr userDrawn="1"/>
        </p:nvGrpSpPr>
        <p:grpSpPr>
          <a:xfrm>
            <a:off x="-21035" y="0"/>
            <a:ext cx="12213035" cy="171450"/>
            <a:chOff x="-21035" y="4874490"/>
            <a:chExt cx="12213035" cy="210694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1035" y="4877402"/>
              <a:ext cx="1292499" cy="207782"/>
            </a:xfrm>
            <a:prstGeom prst="rect">
              <a:avLst/>
            </a:prstGeom>
            <a:solidFill>
              <a:srgbClr val="A52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1271464" y="4874490"/>
              <a:ext cx="10920536" cy="21069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10" y="272957"/>
            <a:ext cx="599021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4800" b="1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희망자료 신청 가이드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303912" y="1021208"/>
            <a:ext cx="6235183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524500" y="1666875"/>
            <a:ext cx="5924356" cy="62699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52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903" y="2537252"/>
            <a:ext cx="10201102" cy="3930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 </a:t>
            </a:r>
            <a:r>
              <a:rPr lang="ko-KR" altLang="en-US" b="1" dirty="0">
                <a:solidFill>
                  <a:srgbClr val="FF0000"/>
                </a:solidFill>
              </a:rPr>
              <a:t>*</a:t>
            </a:r>
            <a:r>
              <a:rPr lang="ko-KR" altLang="en-US" dirty="0"/>
              <a:t> </a:t>
            </a:r>
            <a:r>
              <a:rPr lang="en-US" altLang="ko-KR" dirty="0"/>
              <a:t>‘ </a:t>
            </a:r>
            <a:r>
              <a:rPr lang="ko-KR" altLang="en-US" dirty="0"/>
              <a:t>표기 된 필수 입력항목 전부 입력 후</a:t>
            </a:r>
            <a:r>
              <a:rPr lang="en-US" altLang="ko-KR" dirty="0"/>
              <a:t>, '</a:t>
            </a:r>
            <a:r>
              <a:rPr lang="ko-KR" altLang="en-US" dirty="0"/>
              <a:t>저장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56792"/>
            <a:ext cx="1051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서지사항을 구체적으로 기재할 수록 정확하고 신속한 서비스 가능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잘 모르겠다면 해당 자료를 구입할 수 있는 인터넷 페이지를 찾아 </a:t>
            </a:r>
            <a:r>
              <a:rPr lang="en-US" altLang="ko-KR" dirty="0"/>
              <a:t>URL</a:t>
            </a:r>
            <a:r>
              <a:rPr lang="ko-KR" altLang="en-US" dirty="0"/>
              <a:t>을 비고란에 기재 요망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28C12-4733-31DD-6AF4-D6CBE299FD80}"/>
              </a:ext>
            </a:extLst>
          </p:cNvPr>
          <p:cNvSpPr txBox="1"/>
          <p:nvPr/>
        </p:nvSpPr>
        <p:spPr>
          <a:xfrm>
            <a:off x="984407" y="2202471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85003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FAQ</a:t>
            </a:r>
            <a:endParaRPr lang="ko-KR" altLang="en-US" sz="48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03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362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개인당 희망자료 신청 가능 건수는 몇 권까지 인가요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627952"/>
            <a:ext cx="1051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A. </a:t>
            </a:r>
            <a:r>
              <a:rPr lang="ko-KR" altLang="en-US" dirty="0"/>
              <a:t>전 신분</a:t>
            </a:r>
            <a:r>
              <a:rPr lang="en-US" altLang="ko-KR" dirty="0"/>
              <a:t>(</a:t>
            </a:r>
            <a:r>
              <a:rPr lang="ko-KR" altLang="en-US" dirty="0" err="1"/>
              <a:t>교ㆍ직원</a:t>
            </a:r>
            <a:r>
              <a:rPr lang="en-US" altLang="ko-KR" dirty="0"/>
              <a:t>, </a:t>
            </a:r>
            <a:r>
              <a:rPr lang="ko-KR" altLang="en-US" dirty="0"/>
              <a:t>학생</a:t>
            </a:r>
            <a:r>
              <a:rPr lang="en-US" altLang="ko-KR" dirty="0"/>
              <a:t>)</a:t>
            </a:r>
            <a:r>
              <a:rPr lang="ko-KR" altLang="en-US" dirty="0"/>
              <a:t> 공통으로 </a:t>
            </a:r>
            <a:r>
              <a:rPr lang="en-US" altLang="ko-KR" dirty="0"/>
              <a:t>(</a:t>
            </a:r>
            <a:r>
              <a:rPr lang="ko-KR" altLang="en-US" dirty="0"/>
              <a:t>단행본의 경우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b="1" u="sng" dirty="0"/>
              <a:t>한 달에 </a:t>
            </a:r>
            <a:r>
              <a:rPr lang="en-US" altLang="ko-KR" b="1" u="sng" dirty="0"/>
              <a:t>13</a:t>
            </a:r>
            <a:r>
              <a:rPr lang="ko-KR" altLang="en-US" b="1" u="sng" dirty="0"/>
              <a:t>책 이내</a:t>
            </a:r>
            <a:r>
              <a:rPr lang="ko-KR" altLang="en-US" dirty="0"/>
              <a:t>로 가능합니다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연체 등으로 인한 대출 정지기간에는 희망도서 신청이 불가능합니다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2C7B6-C252-3609-D7DF-ED24F96B754D}"/>
              </a:ext>
            </a:extLst>
          </p:cNvPr>
          <p:cNvSpPr txBox="1"/>
          <p:nvPr/>
        </p:nvSpPr>
        <p:spPr>
          <a:xfrm>
            <a:off x="984407" y="2492896"/>
            <a:ext cx="1051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Q2.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신청한 지가 </a:t>
            </a:r>
            <a:r>
              <a:rPr lang="ko-KR" altLang="en-US" sz="20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언제인데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왜 빨리 들어오지 않나요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그리고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자료 들어왔다고 문자를 받았는데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아직 대출할 수 없나요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D65E5-99D4-62B6-AF55-57FE9C682890}"/>
              </a:ext>
            </a:extLst>
          </p:cNvPr>
          <p:cNvSpPr txBox="1"/>
          <p:nvPr/>
        </p:nvSpPr>
        <p:spPr>
          <a:xfrm>
            <a:off x="1127448" y="3200782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A. </a:t>
            </a:r>
            <a:r>
              <a:rPr lang="ko-KR" altLang="en-US" dirty="0"/>
              <a:t>국내 자료 </a:t>
            </a:r>
            <a:r>
              <a:rPr lang="en-US" altLang="ko-KR" dirty="0"/>
              <a:t>/ </a:t>
            </a:r>
            <a:r>
              <a:rPr lang="ko-KR" altLang="en-US" dirty="0"/>
              <a:t>국외 자료 여부에 따라 입수 시간이 다릅니다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자료 입수 후</a:t>
            </a:r>
            <a:r>
              <a:rPr lang="en-US" altLang="ko-KR" dirty="0"/>
              <a:t> </a:t>
            </a:r>
            <a:r>
              <a:rPr lang="ko-KR" altLang="en-US" dirty="0"/>
              <a:t>장서로 등록되어 서가에 배가되기까지 작업으로 인한 시간이 소요됩니다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</a:t>
            </a:r>
            <a:r>
              <a:rPr lang="ko-KR" altLang="en-US" dirty="0"/>
              <a:t>여건에 따라 변동의 여지는 있으나</a:t>
            </a:r>
            <a:r>
              <a:rPr lang="en-US" altLang="ko-KR" dirty="0"/>
              <a:t>, </a:t>
            </a:r>
            <a:r>
              <a:rPr lang="ko-KR" altLang="en-US" b="1" u="sng" dirty="0">
                <a:solidFill>
                  <a:srgbClr val="FF0000"/>
                </a:solidFill>
              </a:rPr>
              <a:t>국내자료는 약 </a:t>
            </a:r>
            <a:r>
              <a:rPr lang="en-US" altLang="ko-KR" b="1" u="sng" dirty="0">
                <a:solidFill>
                  <a:srgbClr val="FF0000"/>
                </a:solidFill>
              </a:rPr>
              <a:t>1 ~ 2</a:t>
            </a:r>
            <a:r>
              <a:rPr lang="ko-KR" altLang="en-US" b="1" u="sng" dirty="0">
                <a:solidFill>
                  <a:srgbClr val="FF0000"/>
                </a:solidFill>
              </a:rPr>
              <a:t>주</a:t>
            </a:r>
            <a:r>
              <a:rPr lang="en-US" altLang="ko-KR" b="1" u="sng" dirty="0">
                <a:solidFill>
                  <a:srgbClr val="FF0000"/>
                </a:solidFill>
              </a:rPr>
              <a:t>, </a:t>
            </a:r>
            <a:r>
              <a:rPr lang="ko-KR" altLang="en-US" b="1" u="sng" dirty="0">
                <a:solidFill>
                  <a:srgbClr val="FF0000"/>
                </a:solidFill>
              </a:rPr>
              <a:t>국외자료는</a:t>
            </a:r>
            <a:r>
              <a:rPr lang="en-US" altLang="ko-KR" b="1" u="sng" dirty="0">
                <a:solidFill>
                  <a:srgbClr val="FF0000"/>
                </a:solidFill>
              </a:rPr>
              <a:t> </a:t>
            </a:r>
            <a:r>
              <a:rPr lang="ko-KR" altLang="en-US" b="1" u="sng" dirty="0">
                <a:solidFill>
                  <a:srgbClr val="FF0000"/>
                </a:solidFill>
              </a:rPr>
              <a:t>약 </a:t>
            </a:r>
            <a:r>
              <a:rPr lang="en-US" altLang="ko-KR" b="1" u="sng" dirty="0">
                <a:solidFill>
                  <a:srgbClr val="FF0000"/>
                </a:solidFill>
              </a:rPr>
              <a:t>1</a:t>
            </a:r>
            <a:r>
              <a:rPr lang="ko-KR" altLang="en-US" b="1" u="sng" dirty="0">
                <a:solidFill>
                  <a:srgbClr val="FF0000"/>
                </a:solidFill>
              </a:rPr>
              <a:t>개월 가량 소요</a:t>
            </a:r>
            <a:r>
              <a:rPr lang="ko-KR" altLang="en-US" dirty="0"/>
              <a:t>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</a:t>
            </a:r>
            <a:r>
              <a:rPr lang="ko-KR" altLang="en-US" dirty="0"/>
              <a:t>모든 작업이 완료되어 이용 가능한 상태가 되면 안내문자가 자동 전송됩니다</a:t>
            </a:r>
            <a:r>
              <a:rPr lang="en-US" altLang="ko-KR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E3512-A460-05A2-4051-12148CB52BA4}"/>
              </a:ext>
            </a:extLst>
          </p:cNvPr>
          <p:cNvSpPr txBox="1"/>
          <p:nvPr/>
        </p:nvSpPr>
        <p:spPr>
          <a:xfrm>
            <a:off x="984407" y="4653136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Q3.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희망자료 구입 신청이 취소되었습니다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58F9B-0ABF-5A83-63FC-8C51086ACA2A}"/>
              </a:ext>
            </a:extLst>
          </p:cNvPr>
          <p:cNvSpPr txBox="1"/>
          <p:nvPr/>
        </p:nvSpPr>
        <p:spPr>
          <a:xfrm>
            <a:off x="1127448" y="5095099"/>
            <a:ext cx="10873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A. </a:t>
            </a:r>
            <a:r>
              <a:rPr lang="ko-KR" altLang="en-US" b="1" dirty="0">
                <a:solidFill>
                  <a:srgbClr val="FF0000"/>
                </a:solidFill>
              </a:rPr>
              <a:t>다음의 이유에 해당되는 경우 신청이 취소될 수 있습니다</a:t>
            </a:r>
            <a:r>
              <a:rPr lang="en-US" altLang="ko-KR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dirty="0"/>
              <a:t>   - </a:t>
            </a:r>
            <a:r>
              <a:rPr lang="ko-KR" altLang="en-US" dirty="0"/>
              <a:t>해당 도서가 절판되거나 품절되어 구입할 수 없는 경우 </a:t>
            </a:r>
            <a:r>
              <a:rPr lang="en-US" altLang="ko-KR" dirty="0"/>
              <a:t>/ </a:t>
            </a:r>
            <a:r>
              <a:rPr lang="ko-KR" altLang="en-US" dirty="0"/>
              <a:t>시중에 출간되지 않은 자료의 경우</a:t>
            </a:r>
            <a:endParaRPr lang="en-US" altLang="ko-KR" dirty="0"/>
          </a:p>
          <a:p>
            <a:r>
              <a:rPr lang="en-US" altLang="ko-KR" dirty="0"/>
              <a:t>   - </a:t>
            </a:r>
            <a:r>
              <a:rPr lang="ko-KR" altLang="en-US" dirty="0"/>
              <a:t>도서관에 이미 같은 자료를 소장중인 경우</a:t>
            </a:r>
            <a:endParaRPr lang="en-US" altLang="ko-KR" dirty="0"/>
          </a:p>
          <a:p>
            <a:r>
              <a:rPr lang="en-US" altLang="ko-KR" dirty="0"/>
              <a:t>   - </a:t>
            </a:r>
            <a:r>
              <a:rPr lang="ko-KR" altLang="en-US" dirty="0"/>
              <a:t>소장에 적합하지 않은 자료의 경우</a:t>
            </a:r>
            <a:r>
              <a:rPr lang="en-US" altLang="ko-KR" dirty="0"/>
              <a:t>(</a:t>
            </a:r>
            <a:r>
              <a:rPr lang="ko-KR" altLang="en-US" dirty="0"/>
              <a:t>얇은 소책자</a:t>
            </a:r>
            <a:r>
              <a:rPr lang="en-US" altLang="ko-KR" dirty="0"/>
              <a:t>, 8</a:t>
            </a:r>
            <a:r>
              <a:rPr lang="ko-KR" altLang="en-US" dirty="0"/>
              <a:t>절지 문제집</a:t>
            </a:r>
            <a:r>
              <a:rPr lang="en-US" altLang="ko-KR" dirty="0"/>
              <a:t>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- </a:t>
            </a:r>
            <a:r>
              <a:rPr lang="ko-KR" altLang="en-US" dirty="0"/>
              <a:t>신청 시 기재한 서지정보</a:t>
            </a:r>
            <a:r>
              <a:rPr lang="en-US" altLang="ko-KR" dirty="0"/>
              <a:t>(</a:t>
            </a:r>
            <a:r>
              <a:rPr lang="ko-KR" altLang="en-US" dirty="0"/>
              <a:t>도서정보</a:t>
            </a:r>
            <a:r>
              <a:rPr lang="en-US" altLang="ko-KR" dirty="0"/>
              <a:t>)</a:t>
            </a:r>
            <a:r>
              <a:rPr lang="ko-KR" altLang="en-US" dirty="0"/>
              <a:t>가 부정확하거나 불충분하여 도서 확인이 어려운 경우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465775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6600" b="1" spc="-15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감사합니다</a:t>
            </a:r>
            <a:endParaRPr lang="ko-KR" altLang="en-US" sz="6600" b="1" spc="-150" dirty="0">
              <a:ln w="38100">
                <a:solidFill>
                  <a:srgbClr val="07395F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03912" y="1021208"/>
            <a:ext cx="6235183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  <a:endParaRPr lang="en-US" altLang="ko-KR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24500" y="1666875"/>
            <a:ext cx="5924356" cy="62699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52B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91113-E2F8-D3F2-C09A-B6F52836CBA5}"/>
              </a:ext>
            </a:extLst>
          </p:cNvPr>
          <p:cNvSpPr txBox="1"/>
          <p:nvPr/>
        </p:nvSpPr>
        <p:spPr>
          <a:xfrm>
            <a:off x="8040216" y="3140968"/>
            <a:ext cx="34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문의 </a:t>
            </a:r>
            <a:r>
              <a:rPr lang="en-US" altLang="ko-KR" dirty="0"/>
              <a:t>: </a:t>
            </a:r>
            <a:r>
              <a:rPr lang="ko-KR" altLang="en-US" dirty="0"/>
              <a:t>학술정보과 </a:t>
            </a:r>
            <a:r>
              <a:rPr lang="en-US" altLang="ko-KR" dirty="0"/>
              <a:t>829-7213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7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One-Click!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도서신청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01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68B3C86-6C56-1817-E477-A8EF34E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5B1-BB9B-432F-6410-E7F4D9B23D90}"/>
              </a:ext>
            </a:extLst>
          </p:cNvPr>
          <p:cNvSpPr txBox="1"/>
          <p:nvPr/>
        </p:nvSpPr>
        <p:spPr>
          <a:xfrm>
            <a:off x="695400" y="1268760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dirty="0"/>
              <a:t>사용 시작 </a:t>
            </a:r>
            <a:r>
              <a:rPr lang="en-US" altLang="ko-KR" sz="2000" dirty="0"/>
              <a:t>: </a:t>
            </a:r>
            <a:r>
              <a:rPr lang="ko-KR" altLang="en-US" sz="2000" dirty="0"/>
              <a:t>도서관 홈페이지 로그인 후</a:t>
            </a:r>
            <a:r>
              <a:rPr lang="en-US" altLang="ko-KR" sz="2000" dirty="0"/>
              <a:t>, '</a:t>
            </a:r>
            <a:r>
              <a:rPr lang="ko-KR" altLang="en-US" sz="2000" dirty="0"/>
              <a:t>희망자료신청</a:t>
            </a:r>
            <a:r>
              <a:rPr lang="en-US" altLang="ko-KR" sz="2000" dirty="0"/>
              <a:t>＇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pic>
        <p:nvPicPr>
          <p:cNvPr id="13" name="그림 1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5012DB00-375C-EBB1-9D9D-E80F7A687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6" y="2182582"/>
            <a:ext cx="10368177" cy="34066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E36D58-1E61-ADBD-7928-0F2815F89541}"/>
              </a:ext>
            </a:extLst>
          </p:cNvPr>
          <p:cNvSpPr txBox="1"/>
          <p:nvPr/>
        </p:nvSpPr>
        <p:spPr>
          <a:xfrm>
            <a:off x="984407" y="1675547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또는</a:t>
            </a:r>
            <a:r>
              <a:rPr lang="en-US" altLang="ko-KR" dirty="0"/>
              <a:t>, </a:t>
            </a:r>
            <a:r>
              <a:rPr lang="ko-KR" altLang="en-US" dirty="0"/>
              <a:t>도서관 서비스 </a:t>
            </a:r>
            <a:r>
              <a:rPr lang="en-US" altLang="ko-KR" dirty="0"/>
              <a:t>&gt; </a:t>
            </a:r>
            <a:r>
              <a:rPr lang="ko-KR" altLang="en-US" dirty="0"/>
              <a:t>자료이용 </a:t>
            </a:r>
            <a:r>
              <a:rPr lang="en-US" altLang="ko-KR" dirty="0"/>
              <a:t>&gt; </a:t>
            </a:r>
            <a:r>
              <a:rPr lang="ko-KR" altLang="en-US" dirty="0"/>
              <a:t>희망자료신청 클릭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38929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 descr="텍스트, 스크린샷, 폰트, 소프트웨어이(가) 표시된 사진&#10;&#10;자동 생성된 설명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97174"/>
            <a:ext cx="10441160" cy="4127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‘One-Click! </a:t>
            </a:r>
            <a:r>
              <a:rPr lang="ko-KR" altLang="en-US" dirty="0"/>
              <a:t>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316414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709393"/>
            <a:ext cx="10441160" cy="3447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통합검색창에서 원하는 자료 검색</a:t>
            </a:r>
            <a:r>
              <a:rPr lang="en-US" altLang="ko-KR" dirty="0"/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서명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저자</a:t>
            </a:r>
            <a:r>
              <a:rPr lang="en-US" altLang="ko-KR" b="1" dirty="0">
                <a:solidFill>
                  <a:srgbClr val="FF0000"/>
                </a:solidFill>
              </a:rPr>
              <a:t>, ISBN</a:t>
            </a:r>
            <a:r>
              <a:rPr lang="en-US" altLang="ko-KR" dirty="0"/>
              <a:t> </a:t>
            </a:r>
            <a:r>
              <a:rPr lang="ko-KR" altLang="en-US" dirty="0"/>
              <a:t>등 이용</a:t>
            </a:r>
            <a:r>
              <a:rPr lang="en-US" altLang="ko-KR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1E8FC-6101-AB56-A71E-089477455D10}"/>
              </a:ext>
            </a:extLst>
          </p:cNvPr>
          <p:cNvSpPr txBox="1"/>
          <p:nvPr/>
        </p:nvSpPr>
        <p:spPr>
          <a:xfrm>
            <a:off x="1006093" y="5430103"/>
            <a:ext cx="1051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※ E-CIP </a:t>
            </a:r>
            <a:r>
              <a:rPr lang="ko-KR" altLang="en-US" sz="1600" dirty="0"/>
              <a:t>소개</a:t>
            </a:r>
            <a:endParaRPr lang="en-US" altLang="ko-K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D9D9A-73BA-2568-6FC4-B544B862E24D}"/>
              </a:ext>
            </a:extLst>
          </p:cNvPr>
          <p:cNvSpPr txBox="1"/>
          <p:nvPr/>
        </p:nvSpPr>
        <p:spPr>
          <a:xfrm>
            <a:off x="984407" y="5768657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6</a:t>
            </a:r>
            <a:r>
              <a:rPr lang="ko-KR" altLang="en-US" sz="1600" dirty="0"/>
              <a:t>개국</a:t>
            </a:r>
            <a:r>
              <a:rPr lang="en-US" altLang="ko-KR" sz="1600" dirty="0"/>
              <a:t>(</a:t>
            </a:r>
            <a:r>
              <a:rPr lang="ko-KR" altLang="en-US" sz="1600" dirty="0"/>
              <a:t>한국</a:t>
            </a:r>
            <a:r>
              <a:rPr lang="en-US" altLang="ko-KR" sz="1600" dirty="0"/>
              <a:t>, </a:t>
            </a:r>
            <a:r>
              <a:rPr lang="ko-KR" altLang="en-US" sz="1600" dirty="0"/>
              <a:t>영미</a:t>
            </a:r>
            <a:r>
              <a:rPr lang="en-US" altLang="ko-KR" sz="1600" dirty="0"/>
              <a:t>, </a:t>
            </a:r>
            <a:r>
              <a:rPr lang="ko-KR" altLang="en-US" sz="1600" dirty="0"/>
              <a:t>중국</a:t>
            </a:r>
            <a:r>
              <a:rPr lang="en-US" altLang="ko-KR" sz="1600" dirty="0"/>
              <a:t>, </a:t>
            </a:r>
            <a:r>
              <a:rPr lang="ko-KR" altLang="en-US" sz="1600" dirty="0"/>
              <a:t>일본</a:t>
            </a:r>
            <a:r>
              <a:rPr lang="en-US" altLang="ko-KR" sz="1600" dirty="0"/>
              <a:t>, </a:t>
            </a:r>
            <a:r>
              <a:rPr lang="ko-KR" altLang="en-US" sz="1600" dirty="0"/>
              <a:t>독일</a:t>
            </a:r>
            <a:r>
              <a:rPr lang="en-US" altLang="ko-KR" sz="1600" dirty="0"/>
              <a:t>, </a:t>
            </a:r>
            <a:r>
              <a:rPr lang="ko-KR" altLang="en-US" sz="1600" dirty="0"/>
              <a:t>프랑스</a:t>
            </a:r>
            <a:r>
              <a:rPr lang="en-US" altLang="ko-KR" sz="1600" dirty="0"/>
              <a:t>)</a:t>
            </a:r>
            <a:r>
              <a:rPr lang="ko-KR" altLang="en-US" sz="1600" dirty="0"/>
              <a:t>의 최신간 등 </a:t>
            </a:r>
            <a:r>
              <a:rPr lang="ko-KR" altLang="en-US" sz="1600" b="1" u="sng" dirty="0">
                <a:solidFill>
                  <a:srgbClr val="0070C0"/>
                </a:solidFill>
              </a:rPr>
              <a:t>약 </a:t>
            </a:r>
            <a:r>
              <a:rPr lang="en-US" altLang="ko-KR" sz="1600" b="1" u="sng" dirty="0">
                <a:solidFill>
                  <a:srgbClr val="0070C0"/>
                </a:solidFill>
              </a:rPr>
              <a:t>2,400</a:t>
            </a:r>
            <a:r>
              <a:rPr lang="ko-KR" altLang="en-US" sz="1600" b="1" u="sng" dirty="0">
                <a:solidFill>
                  <a:srgbClr val="0070C0"/>
                </a:solidFill>
              </a:rPr>
              <a:t>만 종의 서지 데이터를 제공하는 도서정보 전문 제공 솔루션</a:t>
            </a:r>
            <a:r>
              <a:rPr lang="ko-KR" altLang="en-US" sz="1600" dirty="0"/>
              <a:t>으로서</a:t>
            </a:r>
            <a:r>
              <a:rPr lang="en-US" altLang="ko-KR" sz="1600" dirty="0"/>
              <a:t>, 2023</a:t>
            </a:r>
            <a:r>
              <a:rPr lang="ko-KR" altLang="en-US" sz="1600" dirty="0"/>
              <a:t>년 도서관 신규 시스템 도입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5766466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407" y="2612213"/>
            <a:ext cx="10513167" cy="3902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 검색 후</a:t>
            </a:r>
            <a:r>
              <a:rPr lang="en-US" altLang="ko-KR" dirty="0"/>
              <a:t>, ‘</a:t>
            </a:r>
            <a:r>
              <a:rPr lang="ko-KR" altLang="en-US" dirty="0"/>
              <a:t>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1127448" y="1596862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이미 다른 사람이 신청한 자료인 경우 </a:t>
            </a:r>
            <a:r>
              <a:rPr lang="en-US" altLang="ko-KR" dirty="0"/>
              <a:t>: 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b="1" dirty="0" err="1">
                <a:solidFill>
                  <a:srgbClr val="FF0000"/>
                </a:solidFill>
              </a:rPr>
              <a:t>신청중</a:t>
            </a:r>
            <a:r>
              <a:rPr lang="en-US" altLang="ko-KR" dirty="0"/>
              <a:t>’ </a:t>
            </a:r>
            <a:r>
              <a:rPr lang="ko-KR" altLang="en-US" dirty="0"/>
              <a:t>적색 표시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이미 도서관에서 가지고 있는 자료인 경우</a:t>
            </a:r>
            <a:r>
              <a:rPr lang="en-US" altLang="ko-KR" dirty="0"/>
              <a:t> : '</a:t>
            </a:r>
            <a:r>
              <a:rPr lang="ko-KR" altLang="en-US" b="1" dirty="0" err="1">
                <a:solidFill>
                  <a:srgbClr val="00B050"/>
                </a:solidFill>
              </a:rPr>
              <a:t>소장중</a:t>
            </a:r>
            <a:r>
              <a:rPr lang="en-US" altLang="ko-KR" dirty="0"/>
              <a:t>’ </a:t>
            </a:r>
            <a:r>
              <a:rPr lang="ko-KR" altLang="en-US" dirty="0"/>
              <a:t>녹색 표시</a:t>
            </a:r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서명 옆에 </a:t>
            </a:r>
            <a:r>
              <a:rPr lang="en-US" altLang="ko-KR" dirty="0"/>
              <a:t>'</a:t>
            </a:r>
            <a:r>
              <a:rPr lang="ko-KR" altLang="en-US" b="1" dirty="0">
                <a:solidFill>
                  <a:srgbClr val="A41735"/>
                </a:solidFill>
              </a:rPr>
              <a:t>품절</a:t>
            </a:r>
            <a:r>
              <a:rPr lang="en-US" altLang="ko-KR" dirty="0"/>
              <a:t>’ </a:t>
            </a:r>
            <a:r>
              <a:rPr lang="ko-KR" altLang="en-US" dirty="0"/>
              <a:t>이라고 뜬 경우 </a:t>
            </a:r>
            <a:r>
              <a:rPr lang="en-US" altLang="ko-KR" dirty="0"/>
              <a:t>: </a:t>
            </a:r>
            <a:r>
              <a:rPr lang="ko-KR" altLang="en-US" b="1" u="sng" dirty="0">
                <a:solidFill>
                  <a:srgbClr val="A41735"/>
                </a:solidFill>
              </a:rPr>
              <a:t>신청 불가능</a:t>
            </a:r>
            <a:r>
              <a:rPr lang="en-US" altLang="ko-KR" u="sng" dirty="0">
                <a:solidFill>
                  <a:srgbClr val="A4173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708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One-Click!</a:t>
            </a:r>
            <a:r>
              <a:rPr lang="ko-KR" altLang="en-US" dirty="0"/>
              <a:t> 도서신청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/>
          <a:stretch/>
        </p:blipFill>
        <p:spPr>
          <a:xfrm>
            <a:off x="984407" y="2132856"/>
            <a:ext cx="10513168" cy="4173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73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신청옵션 선택</a:t>
            </a:r>
            <a:r>
              <a:rPr lang="en-US" altLang="ko-KR" dirty="0"/>
              <a:t>(</a:t>
            </a:r>
            <a:r>
              <a:rPr lang="ko-KR" altLang="en-US" dirty="0"/>
              <a:t>필요시 비고사항 수기입력 가능</a:t>
            </a:r>
            <a:r>
              <a:rPr lang="en-US" altLang="ko-KR" dirty="0"/>
              <a:t>) </a:t>
            </a:r>
            <a:r>
              <a:rPr lang="ko-KR" altLang="en-US" dirty="0"/>
              <a:t>후</a:t>
            </a:r>
            <a:r>
              <a:rPr lang="en-US" altLang="ko-KR" dirty="0"/>
              <a:t>, ‘</a:t>
            </a:r>
            <a:r>
              <a:rPr lang="ko-KR" altLang="en-US" dirty="0"/>
              <a:t>도서신청</a:t>
            </a:r>
            <a:r>
              <a:rPr lang="en-US" altLang="ko-KR" dirty="0"/>
              <a:t>’</a:t>
            </a:r>
            <a:r>
              <a:rPr lang="ko-KR" altLang="en-US" dirty="0"/>
              <a:t> 버튼 클릭하면 끝</a:t>
            </a:r>
            <a:r>
              <a:rPr lang="en-US" altLang="ko-KR" dirty="0"/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396946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직접신청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02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63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798F73-DCBF-FAC9-F839-F5C8DC92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469" y="1597174"/>
            <a:ext cx="10201102" cy="4127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‘</a:t>
            </a:r>
            <a:r>
              <a:rPr lang="ko-KR" altLang="en-US" dirty="0"/>
              <a:t>희망자료직접신청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84051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472</Words>
  <Application>Microsoft Office PowerPoint</Application>
  <PresentationFormat>와이드스크린</PresentationFormat>
  <Paragraphs>53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One-Click! 도서신청 방법</vt:lpstr>
      <vt:lpstr>One-Click! 도서신청 방법</vt:lpstr>
      <vt:lpstr>One-Click! 도서신청 방법</vt:lpstr>
      <vt:lpstr>One-Click! 도서신청 방법</vt:lpstr>
      <vt:lpstr>One-Click! 도서신청 방법</vt:lpstr>
      <vt:lpstr>PowerPoint 프레젠테이션</vt:lpstr>
      <vt:lpstr>직접신청 방법</vt:lpstr>
      <vt:lpstr>직접신청 방법</vt:lpstr>
      <vt:lpstr>PowerPoint 프레젠테이션</vt:lpstr>
      <vt:lpstr>FAQ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[애니형]글로벌 일러스트 아이콘(자동완성형포함)</dc:title>
  <dc:creator>피피티월드(http://www.pptworld.co.kr)</dc:creator>
  <dc:description>본 저작물의 저작권은 피피티월드에 있습니다.
- (주)지커뮤니케이션</dc:description>
  <cp:lastModifiedBy>장선호</cp:lastModifiedBy>
  <cp:revision>954</cp:revision>
  <dcterms:created xsi:type="dcterms:W3CDTF">2013-02-15T08:00:52Z</dcterms:created>
  <dcterms:modified xsi:type="dcterms:W3CDTF">2023-09-19T04:40:15Z</dcterms:modified>
</cp:coreProperties>
</file>