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7" r:id="rId2"/>
    <p:sldId id="317" r:id="rId3"/>
    <p:sldId id="342" r:id="rId4"/>
    <p:sldId id="298" r:id="rId5"/>
    <p:sldId id="340" r:id="rId6"/>
    <p:sldId id="343" r:id="rId7"/>
    <p:sldId id="331" r:id="rId8"/>
    <p:sldId id="345" r:id="rId9"/>
    <p:sldId id="339" r:id="rId10"/>
    <p:sldId id="333" r:id="rId11"/>
    <p:sldId id="334" r:id="rId12"/>
    <p:sldId id="275" r:id="rId13"/>
    <p:sldId id="335" r:id="rId14"/>
    <p:sldId id="278" r:id="rId15"/>
    <p:sldId id="336" r:id="rId16"/>
    <p:sldId id="337" r:id="rId17"/>
    <p:sldId id="281" r:id="rId18"/>
    <p:sldId id="279" r:id="rId19"/>
    <p:sldId id="283" r:id="rId20"/>
    <p:sldId id="338" r:id="rId21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FEFACE92-26E4-4436-BDB6-692E44F6543B}">
          <p14:sldIdLst>
            <p14:sldId id="257"/>
            <p14:sldId id="317"/>
            <p14:sldId id="342"/>
            <p14:sldId id="298"/>
            <p14:sldId id="340"/>
            <p14:sldId id="343"/>
            <p14:sldId id="331"/>
            <p14:sldId id="345"/>
            <p14:sldId id="339"/>
            <p14:sldId id="333"/>
            <p14:sldId id="334"/>
            <p14:sldId id="275"/>
            <p14:sldId id="335"/>
            <p14:sldId id="278"/>
            <p14:sldId id="336"/>
            <p14:sldId id="337"/>
            <p14:sldId id="281"/>
            <p14:sldId id="279"/>
            <p14:sldId id="283"/>
            <p14:sldId id="33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482" userDrawn="1">
          <p15:clr>
            <a:srgbClr val="A4A3A4"/>
          </p15:clr>
        </p15:guide>
        <p15:guide id="3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2452"/>
    <a:srgbClr val="FFFF01"/>
    <a:srgbClr val="2E6C7A"/>
    <a:srgbClr val="2E435C"/>
    <a:srgbClr val="A850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04" autoAdjust="0"/>
    <p:restoredTop sz="93367" autoAdjust="0"/>
  </p:normalViewPr>
  <p:slideViewPr>
    <p:cSldViewPr showGuides="1">
      <p:cViewPr varScale="1">
        <p:scale>
          <a:sx n="107" d="100"/>
          <a:sy n="107" d="100"/>
        </p:scale>
        <p:origin x="1758" y="270"/>
      </p:cViewPr>
      <p:guideLst>
        <p:guide orient="horz" pos="482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BD16D6-6F29-4D87-AE8B-08B95CC156EA}" type="datetimeFigureOut">
              <a:rPr lang="ko-KR" altLang="en-US" smtClean="0"/>
              <a:t>2020-12-02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9C2111-DE34-468B-837E-446D3A8C597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3438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크롬으로 활용</a:t>
            </a:r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C2111-DE34-468B-837E-446D3A8C5978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60993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C2111-DE34-468B-837E-446D3A8C5978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47626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C2111-DE34-468B-837E-446D3A8C5978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42713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예를 들어 </a:t>
            </a:r>
            <a:r>
              <a:rPr lang="ko-KR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설명드리겠습니다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육하원칙 아시죠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누가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언제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어디서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무엇을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어떻게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왜</a:t>
            </a:r>
          </a:p>
          <a:p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보통 보도 기사에서 지켜야 하는 기본적인 원칙입니다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</a:t>
            </a:r>
          </a:p>
          <a:p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어떤 사건을 그냥 설명하라고 한다면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자신도 모르게 육하원칙 요소 중 생략이 되는 부분이 생길 수 있습니다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반면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여섯 가지 구성요소에 맞춰 따로 적은 후 하나의 문장으로 만들면 모든 구성요소들이 잘 들어가겠죠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endParaRPr lang="en-US" altLang="ko-K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자기소개서에는 꼭 표현되어야 하는 구성요소들이 있습니다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문제해결경험을 적어야 한다면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 </a:t>
            </a:r>
          </a:p>
          <a:p>
            <a:r>
              <a:rPr lang="ko-KR" alt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문제상황의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인지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분석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해결방안 제시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행동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결과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느낀 점 등이 구성요소가 될 수 있습니다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위의 육하원칙 예시처럼 각 요소들을 따로 적은 후 하나의 글로 합치면 </a:t>
            </a:r>
          </a:p>
          <a:p>
            <a:r>
              <a:rPr lang="ko-KR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자기소개서에 논리 구조상 표현되어야 할 필수 요소들을 놓치지 않고 작성할 수 있겠죠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C2111-DE34-468B-837E-446D3A8C5978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16785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C2111-DE34-468B-837E-446D3A8C5978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246395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C2111-DE34-468B-837E-446D3A8C5978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460493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C2111-DE34-468B-837E-446D3A8C5978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869609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회원가입 방법 안내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C2111-DE34-468B-837E-446D3A8C5978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8394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회원가입 방법 안내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C2111-DE34-468B-837E-446D3A8C5978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411224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회원가입 방법 안내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C2111-DE34-468B-837E-446D3A8C5978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77816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회원가입 방법 안내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C2111-DE34-468B-837E-446D3A8C5978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838137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C2111-DE34-468B-837E-446D3A8C5978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570591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C2111-DE34-468B-837E-446D3A8C5978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007700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C2111-DE34-468B-837E-446D3A8C5978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80051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9C2111-DE34-468B-837E-446D3A8C5978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690502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35FBB-9320-476C-989A-15970BAFB3C1}" type="datetimeFigureOut">
              <a:rPr lang="ko-KR" altLang="en-US" smtClean="0"/>
              <a:t>2020-12-02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83015-8BD2-4366-B940-0536568E7AC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1941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35FBB-9320-476C-989A-15970BAFB3C1}" type="datetimeFigureOut">
              <a:rPr lang="ko-KR" altLang="en-US" smtClean="0"/>
              <a:t>2020-12-02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83015-8BD2-4366-B940-0536568E7AC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26942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35FBB-9320-476C-989A-15970BAFB3C1}" type="datetimeFigureOut">
              <a:rPr lang="ko-KR" altLang="en-US" smtClean="0"/>
              <a:t>2020-12-02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83015-8BD2-4366-B940-0536568E7AC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4216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35FBB-9320-476C-989A-15970BAFB3C1}" type="datetimeFigureOut">
              <a:rPr lang="ko-KR" altLang="en-US" smtClean="0"/>
              <a:t>2020-12-02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83015-8BD2-4366-B940-0536568E7AC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3144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35FBB-9320-476C-989A-15970BAFB3C1}" type="datetimeFigureOut">
              <a:rPr lang="ko-KR" altLang="en-US" smtClean="0"/>
              <a:t>2020-12-02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83015-8BD2-4366-B940-0536568E7AC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44726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35FBB-9320-476C-989A-15970BAFB3C1}" type="datetimeFigureOut">
              <a:rPr lang="ko-KR" altLang="en-US" smtClean="0"/>
              <a:t>2020-12-02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83015-8BD2-4366-B940-0536568E7AC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09033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35FBB-9320-476C-989A-15970BAFB3C1}" type="datetimeFigureOut">
              <a:rPr lang="ko-KR" altLang="en-US" smtClean="0"/>
              <a:t>2020-12-02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83015-8BD2-4366-B940-0536568E7AC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5676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35FBB-9320-476C-989A-15970BAFB3C1}" type="datetimeFigureOut">
              <a:rPr lang="ko-KR" altLang="en-US" smtClean="0"/>
              <a:t>2020-12-02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83015-8BD2-4366-B940-0536568E7AC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70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35FBB-9320-476C-989A-15970BAFB3C1}" type="datetimeFigureOut">
              <a:rPr lang="ko-KR" altLang="en-US" smtClean="0"/>
              <a:t>2020-12-02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83015-8BD2-4366-B940-0536568E7AC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4525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35FBB-9320-476C-989A-15970BAFB3C1}" type="datetimeFigureOut">
              <a:rPr lang="ko-KR" altLang="en-US" smtClean="0"/>
              <a:t>2020-12-02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83015-8BD2-4366-B940-0536568E7AC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44511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35FBB-9320-476C-989A-15970BAFB3C1}" type="datetimeFigureOut">
              <a:rPr lang="ko-KR" altLang="en-US" smtClean="0"/>
              <a:t>2020-12-02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83015-8BD2-4366-B940-0536568E7AC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2173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135FBB-9320-476C-989A-15970BAFB3C1}" type="datetimeFigureOut">
              <a:rPr lang="ko-KR" altLang="en-US" smtClean="0"/>
              <a:t>2020-12-02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983015-8BD2-4366-B940-0536568E7AC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4316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-36512" y="0"/>
            <a:ext cx="9205222" cy="6858000"/>
          </a:xfrm>
          <a:prstGeom prst="rect">
            <a:avLst/>
          </a:prstGeom>
          <a:solidFill>
            <a:srgbClr val="2E43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249803" y="352313"/>
            <a:ext cx="8640960" cy="61926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052" name="Picture 4" descr="C:\Users\JIHYE\Desktop\바탕화면2\사진\two-laptops-professionals-ss-1920-800x4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985325"/>
            <a:ext cx="8640960" cy="3559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8F0A2822-03F8-473B-9E8C-AE17351A52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42071"/>
            <a:ext cx="4920099" cy="1295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03B2152-79AC-4DBA-B1BA-A57BFC55C8F6}"/>
              </a:ext>
            </a:extLst>
          </p:cNvPr>
          <p:cNvSpPr txBox="1"/>
          <p:nvPr/>
        </p:nvSpPr>
        <p:spPr>
          <a:xfrm>
            <a:off x="5148064" y="2379938"/>
            <a:ext cx="37435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200" b="1" dirty="0">
                <a:solidFill>
                  <a:schemeClr val="accent1">
                    <a:lumMod val="50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사용자가이드</a:t>
            </a:r>
            <a:r>
              <a:rPr lang="en-US" altLang="ko-KR" sz="3200" b="1" dirty="0">
                <a:solidFill>
                  <a:schemeClr val="accent1">
                    <a:lumMod val="50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(</a:t>
            </a:r>
            <a:r>
              <a:rPr lang="ko-KR" altLang="en-US" sz="3200" b="1" dirty="0">
                <a:solidFill>
                  <a:schemeClr val="accent1">
                    <a:lumMod val="50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학생</a:t>
            </a:r>
            <a:r>
              <a:rPr lang="en-US" altLang="ko-KR" sz="3200" b="1" dirty="0">
                <a:solidFill>
                  <a:schemeClr val="accent1">
                    <a:lumMod val="50000"/>
                  </a:schemeClr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rPr>
              <a:t>)</a:t>
            </a:r>
            <a:endParaRPr lang="ko-KR" altLang="en-US" sz="3200" b="1" dirty="0">
              <a:solidFill>
                <a:schemeClr val="accent1">
                  <a:lumMod val="50000"/>
                </a:schemeClr>
              </a:solidFill>
              <a:latin typeface="나눔스퀘어 ExtraBold" panose="020B0600000101010101" pitchFamily="50" charset="-127"/>
              <a:ea typeface="나눔스퀘어 Extra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42944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-36512" y="-3634"/>
            <a:ext cx="9205222" cy="6961026"/>
            <a:chOff x="-61222" y="0"/>
            <a:chExt cx="9205222" cy="6961026"/>
          </a:xfrm>
        </p:grpSpPr>
        <p:sp>
          <p:nvSpPr>
            <p:cNvPr id="2" name="직사각형 1"/>
            <p:cNvSpPr/>
            <p:nvPr/>
          </p:nvSpPr>
          <p:spPr>
            <a:xfrm>
              <a:off x="-61222" y="0"/>
              <a:ext cx="9205222" cy="6961026"/>
            </a:xfrm>
            <a:prstGeom prst="rect">
              <a:avLst/>
            </a:prstGeom>
            <a:solidFill>
              <a:srgbClr val="2E435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sp>
          <p:nvSpPr>
            <p:cNvPr id="3" name="직사각형 2"/>
            <p:cNvSpPr/>
            <p:nvPr/>
          </p:nvSpPr>
          <p:spPr>
            <a:xfrm>
              <a:off x="262306" y="794321"/>
              <a:ext cx="8505483" cy="57625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</p:grp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5163202" y="313671"/>
            <a:ext cx="184731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447607" y="-738664"/>
            <a:ext cx="248786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097" name="Picture 1" descr="http://www.resumefactory.co.kr/resume/storage/bbs/RF%EC%82%AC%EC%9A%A9%EB%B2%95%EA%B0%80%EC%9D%B4%EB%93%9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908720"/>
            <a:ext cx="6696744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51519" y="116632"/>
            <a:ext cx="66967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smtClean="0">
                <a:solidFill>
                  <a:srgbClr val="FFFF00"/>
                </a:solidFill>
              </a:rPr>
              <a:t>템플릿 등록하기</a:t>
            </a:r>
            <a:endParaRPr lang="ko-KR" alt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3127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-36512" y="-3634"/>
            <a:ext cx="9205222" cy="6961026"/>
            <a:chOff x="-61222" y="0"/>
            <a:chExt cx="9205222" cy="6961026"/>
          </a:xfrm>
        </p:grpSpPr>
        <p:sp>
          <p:nvSpPr>
            <p:cNvPr id="2" name="직사각형 1"/>
            <p:cNvSpPr/>
            <p:nvPr/>
          </p:nvSpPr>
          <p:spPr>
            <a:xfrm>
              <a:off x="-61222" y="0"/>
              <a:ext cx="9205222" cy="6961026"/>
            </a:xfrm>
            <a:prstGeom prst="rect">
              <a:avLst/>
            </a:prstGeom>
            <a:solidFill>
              <a:srgbClr val="2E435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sp>
          <p:nvSpPr>
            <p:cNvPr id="3" name="직사각형 2"/>
            <p:cNvSpPr/>
            <p:nvPr/>
          </p:nvSpPr>
          <p:spPr>
            <a:xfrm>
              <a:off x="262306" y="794321"/>
              <a:ext cx="8505483" cy="57625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</p:grp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5163202" y="313671"/>
            <a:ext cx="184731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447607" y="-738664"/>
            <a:ext cx="248786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121" name="Picture 1" descr="http://www.resumefactory.co.kr/resume/storage/bbs/7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980728"/>
            <a:ext cx="6624736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ko-KR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ko-KR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1519" y="116632"/>
            <a:ext cx="77048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smtClean="0">
                <a:solidFill>
                  <a:srgbClr val="FFFF00"/>
                </a:solidFill>
              </a:rPr>
              <a:t>자소서 작성 </a:t>
            </a:r>
            <a:r>
              <a:rPr lang="en-US" altLang="ko-KR" sz="2800" b="1" dirty="0" smtClean="0">
                <a:solidFill>
                  <a:srgbClr val="FFFF00"/>
                </a:solidFill>
              </a:rPr>
              <a:t>&gt;&gt; </a:t>
            </a:r>
            <a:r>
              <a:rPr lang="ko-KR" altLang="en-US" sz="2800" b="1" dirty="0" smtClean="0">
                <a:solidFill>
                  <a:srgbClr val="FFFF00"/>
                </a:solidFill>
              </a:rPr>
              <a:t>등록한 템플릿 확인 후 클릭</a:t>
            </a:r>
            <a:endParaRPr lang="ko-KR" alt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4692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-36512" y="-77620"/>
            <a:ext cx="9205222" cy="6961026"/>
            <a:chOff x="-61222" y="-103026"/>
            <a:chExt cx="9205222" cy="6961026"/>
          </a:xfrm>
        </p:grpSpPr>
        <p:sp>
          <p:nvSpPr>
            <p:cNvPr id="2" name="직사각형 1"/>
            <p:cNvSpPr/>
            <p:nvPr/>
          </p:nvSpPr>
          <p:spPr>
            <a:xfrm>
              <a:off x="-61222" y="-103026"/>
              <a:ext cx="9205222" cy="6961026"/>
            </a:xfrm>
            <a:prstGeom prst="rect">
              <a:avLst/>
            </a:prstGeom>
            <a:solidFill>
              <a:srgbClr val="2E435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" name="직사각형 2"/>
            <p:cNvSpPr/>
            <p:nvPr/>
          </p:nvSpPr>
          <p:spPr>
            <a:xfrm>
              <a:off x="262306" y="794321"/>
              <a:ext cx="8505483" cy="57625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251520" y="109444"/>
            <a:ext cx="56681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rgbClr val="FFFF0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&lt; </a:t>
            </a:r>
            <a:r>
              <a:rPr lang="ko-KR" altLang="en-US" sz="3200" b="1" dirty="0">
                <a:solidFill>
                  <a:srgbClr val="FFFF0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자소서 작성하기</a:t>
            </a:r>
            <a:r>
              <a:rPr lang="en-US" altLang="ko-KR" sz="3200" b="1" dirty="0">
                <a:solidFill>
                  <a:srgbClr val="FFFF0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&gt;</a:t>
            </a:r>
            <a:endParaRPr lang="ko-KR" altLang="en-US" sz="3200" b="1" dirty="0">
              <a:solidFill>
                <a:srgbClr val="FFFF00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31168" y="980728"/>
            <a:ext cx="5192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[</a:t>
            </a:r>
            <a:r>
              <a:rPr lang="ko-KR" altLang="en-US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자소서 작성하기</a:t>
            </a:r>
            <a:r>
              <a:rPr lang="en-US" altLang="ko-KR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]</a:t>
            </a:r>
            <a:r>
              <a:rPr lang="ko-KR" altLang="en-US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31168" y="1365056"/>
            <a:ext cx="4688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작성 할 자소서 항목 선택 후 클릭</a:t>
            </a:r>
            <a:r>
              <a:rPr lang="en-US" altLang="ko-KR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!</a:t>
            </a:r>
            <a:endParaRPr lang="ko-KR" altLang="en-US" dirty="0"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40352459-35EE-47D9-86E5-5388CE98D0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4669" y="1707418"/>
            <a:ext cx="5854662" cy="447556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TextBox 13"/>
          <p:cNvSpPr txBox="1"/>
          <p:nvPr/>
        </p:nvSpPr>
        <p:spPr>
          <a:xfrm>
            <a:off x="2660792" y="6208970"/>
            <a:ext cx="38884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[</a:t>
            </a:r>
            <a:r>
              <a:rPr lang="ko-KR" altLang="en-US" sz="1400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자소서 템플릿 선택 후 화면</a:t>
            </a:r>
            <a:r>
              <a:rPr lang="en-US" altLang="ko-KR" sz="1400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]</a:t>
            </a:r>
            <a:r>
              <a:rPr lang="ko-KR" altLang="en-US" sz="1400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</a:t>
            </a:r>
          </a:p>
        </p:txBody>
      </p:sp>
      <p:pic>
        <p:nvPicPr>
          <p:cNvPr id="15" name="그림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3068638"/>
            <a:ext cx="432048" cy="367933"/>
          </a:xfrm>
          <a:prstGeom prst="rect">
            <a:avLst/>
          </a:prstGeom>
        </p:spPr>
      </p:pic>
      <p:sp>
        <p:nvSpPr>
          <p:cNvPr id="12" name="직사각형 11"/>
          <p:cNvSpPr/>
          <p:nvPr/>
        </p:nvSpPr>
        <p:spPr>
          <a:xfrm>
            <a:off x="2211012" y="2308645"/>
            <a:ext cx="1152128" cy="1101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7878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-36512" y="-3634"/>
            <a:ext cx="9205222" cy="6961026"/>
            <a:chOff x="-61222" y="0"/>
            <a:chExt cx="9205222" cy="6961026"/>
          </a:xfrm>
        </p:grpSpPr>
        <p:sp>
          <p:nvSpPr>
            <p:cNvPr id="2" name="직사각형 1"/>
            <p:cNvSpPr/>
            <p:nvPr/>
          </p:nvSpPr>
          <p:spPr>
            <a:xfrm>
              <a:off x="-61222" y="0"/>
              <a:ext cx="9205222" cy="6961026"/>
            </a:xfrm>
            <a:prstGeom prst="rect">
              <a:avLst/>
            </a:prstGeom>
            <a:solidFill>
              <a:srgbClr val="2E435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sp>
          <p:nvSpPr>
            <p:cNvPr id="3" name="직사각형 2"/>
            <p:cNvSpPr/>
            <p:nvPr/>
          </p:nvSpPr>
          <p:spPr>
            <a:xfrm>
              <a:off x="262306" y="794321"/>
              <a:ext cx="8505483" cy="57625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</p:grp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5163202" y="313671"/>
            <a:ext cx="184731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447607" y="-738664"/>
            <a:ext cx="248786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ko-KR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ko-KR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146" name="Picture 2" descr="http://www.resumefactory.co.kr/resume/storage/bbs/8(0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908720"/>
            <a:ext cx="6840761" cy="5448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1240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-36512" y="-75642"/>
            <a:ext cx="9205222" cy="6961026"/>
            <a:chOff x="-61222" y="-103026"/>
            <a:chExt cx="9205222" cy="6961026"/>
          </a:xfrm>
        </p:grpSpPr>
        <p:sp>
          <p:nvSpPr>
            <p:cNvPr id="2" name="직사각형 1"/>
            <p:cNvSpPr/>
            <p:nvPr/>
          </p:nvSpPr>
          <p:spPr>
            <a:xfrm>
              <a:off x="-61222" y="-103026"/>
              <a:ext cx="9205222" cy="6961026"/>
            </a:xfrm>
            <a:prstGeom prst="rect">
              <a:avLst/>
            </a:prstGeom>
            <a:solidFill>
              <a:srgbClr val="2E435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" name="직사각형 2"/>
            <p:cNvSpPr/>
            <p:nvPr/>
          </p:nvSpPr>
          <p:spPr>
            <a:xfrm>
              <a:off x="262306" y="794321"/>
              <a:ext cx="8505483" cy="57625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529042" y="200515"/>
            <a:ext cx="56681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&lt; </a:t>
            </a:r>
            <a:r>
              <a:rPr lang="ko-KR" altLang="en-US" sz="28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자소서 작성하기</a:t>
            </a:r>
            <a:r>
              <a:rPr lang="en-US" altLang="ko-KR" sz="28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&gt;</a:t>
            </a:r>
            <a:endParaRPr lang="ko-KR" altLang="en-US" sz="2800" dirty="0">
              <a:solidFill>
                <a:schemeClr val="bg1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31168" y="1115452"/>
            <a:ext cx="5192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[</a:t>
            </a:r>
            <a:r>
              <a:rPr lang="ko-KR" altLang="en-US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자소서 항목별 작성하기</a:t>
            </a:r>
            <a:r>
              <a:rPr lang="en-US" altLang="ko-KR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]</a:t>
            </a:r>
            <a:r>
              <a:rPr lang="ko-KR" altLang="en-US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39552" y="1556792"/>
            <a:ext cx="80648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*</a:t>
            </a:r>
            <a:r>
              <a:rPr lang="ko-KR" altLang="en-US" sz="1600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예시와 </a:t>
            </a:r>
            <a:r>
              <a:rPr lang="en-US" altLang="ko-KR" sz="1600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TIP, </a:t>
            </a:r>
            <a:r>
              <a:rPr lang="ko-KR" altLang="en-US" sz="1600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영상을 적극 활용하여 작성 합니다</a:t>
            </a:r>
            <a:r>
              <a:rPr lang="en-US" altLang="ko-KR" sz="1600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. 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7064972" y="2589849"/>
            <a:ext cx="11753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[</a:t>
            </a:r>
            <a:r>
              <a:rPr lang="ko-KR" altLang="en-US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작성 </a:t>
            </a:r>
            <a:r>
              <a:rPr lang="en-US" altLang="ko-KR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Tip]</a:t>
            </a:r>
          </a:p>
        </p:txBody>
      </p:sp>
      <p:sp>
        <p:nvSpPr>
          <p:cNvPr id="20" name="직사각형 19"/>
          <p:cNvSpPr/>
          <p:nvPr/>
        </p:nvSpPr>
        <p:spPr>
          <a:xfrm>
            <a:off x="7064972" y="3733006"/>
            <a:ext cx="13195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[</a:t>
            </a:r>
            <a:r>
              <a:rPr lang="ko-KR" altLang="en-US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작성 예시</a:t>
            </a:r>
            <a:r>
              <a:rPr lang="en-US" altLang="ko-KR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]</a:t>
            </a:r>
            <a:r>
              <a:rPr lang="ko-KR" altLang="en-US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</a:t>
            </a:r>
            <a:endParaRPr lang="en-US" altLang="ko-KR" dirty="0"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  <p:pic>
        <p:nvPicPr>
          <p:cNvPr id="22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" t="3752" r="351" b="7904"/>
          <a:stretch/>
        </p:blipFill>
        <p:spPr bwMode="auto">
          <a:xfrm>
            <a:off x="539552" y="2301817"/>
            <a:ext cx="6436489" cy="91687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4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8" t="4670" r="601" b="6987"/>
          <a:stretch/>
        </p:blipFill>
        <p:spPr bwMode="auto">
          <a:xfrm>
            <a:off x="524119" y="3573866"/>
            <a:ext cx="6436488" cy="72007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6" name="그림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654" y="2628150"/>
            <a:ext cx="360041" cy="306612"/>
          </a:xfrm>
          <a:prstGeom prst="rect">
            <a:avLst/>
          </a:prstGeom>
        </p:spPr>
      </p:pic>
      <p:pic>
        <p:nvPicPr>
          <p:cNvPr id="27" name="그림 2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112" y="3596920"/>
            <a:ext cx="360041" cy="306612"/>
          </a:xfrm>
          <a:prstGeom prst="rect">
            <a:avLst/>
          </a:prstGeom>
        </p:spPr>
      </p:pic>
      <p:sp>
        <p:nvSpPr>
          <p:cNvPr id="15" name="직사각형 14">
            <a:extLst>
              <a:ext uri="{FF2B5EF4-FFF2-40B4-BE49-F238E27FC236}">
                <a16:creationId xmlns:a16="http://schemas.microsoft.com/office/drawing/2014/main" id="{F9DD825A-C1CB-4293-90CC-EF6CB8DA37BC}"/>
              </a:ext>
            </a:extLst>
          </p:cNvPr>
          <p:cNvSpPr/>
          <p:nvPr/>
        </p:nvSpPr>
        <p:spPr>
          <a:xfrm>
            <a:off x="4029885" y="5492944"/>
            <a:ext cx="23695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[</a:t>
            </a:r>
            <a:r>
              <a:rPr lang="ko-KR" altLang="en-US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자소서 작성 설명영상</a:t>
            </a:r>
            <a:r>
              <a:rPr lang="en-US" altLang="ko-KR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]</a:t>
            </a:r>
          </a:p>
        </p:txBody>
      </p:sp>
      <p:pic>
        <p:nvPicPr>
          <p:cNvPr id="17" name="Picture 2" descr="C:\Users\bluek\OneDrive\바탕 화면\20200504_132438.png">
            <a:extLst>
              <a:ext uri="{FF2B5EF4-FFF2-40B4-BE49-F238E27FC236}">
                <a16:creationId xmlns:a16="http://schemas.microsoft.com/office/drawing/2014/main" id="{40CA549C-D0B1-4123-AFED-8BB6FA3202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" t="1753" r="16345" b="1751"/>
          <a:stretch/>
        </p:blipFill>
        <p:spPr bwMode="auto">
          <a:xfrm>
            <a:off x="524119" y="4437112"/>
            <a:ext cx="3182238" cy="1935986"/>
          </a:xfrm>
          <a:prstGeom prst="rect">
            <a:avLst/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7703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-30611" y="0"/>
            <a:ext cx="9205222" cy="6961026"/>
            <a:chOff x="-61222" y="0"/>
            <a:chExt cx="9205222" cy="6961026"/>
          </a:xfrm>
        </p:grpSpPr>
        <p:sp>
          <p:nvSpPr>
            <p:cNvPr id="2" name="직사각형 1"/>
            <p:cNvSpPr/>
            <p:nvPr/>
          </p:nvSpPr>
          <p:spPr>
            <a:xfrm>
              <a:off x="-61222" y="0"/>
              <a:ext cx="9205222" cy="6961026"/>
            </a:xfrm>
            <a:prstGeom prst="rect">
              <a:avLst/>
            </a:prstGeom>
            <a:solidFill>
              <a:srgbClr val="2E435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sp>
          <p:nvSpPr>
            <p:cNvPr id="3" name="직사각형 2"/>
            <p:cNvSpPr/>
            <p:nvPr/>
          </p:nvSpPr>
          <p:spPr>
            <a:xfrm>
              <a:off x="262306" y="794321"/>
              <a:ext cx="8505483" cy="57625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</p:grp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5163202" y="313671"/>
            <a:ext cx="184731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447607" y="-738664"/>
            <a:ext cx="248786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ko-KR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ko-KR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169" name="Picture 1" descr="http://www.resumefactory.co.kr/resume/storage/bbs/9(0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757" y="980728"/>
            <a:ext cx="7620000" cy="5387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6240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-36512" y="-3634"/>
            <a:ext cx="9205222" cy="6961026"/>
            <a:chOff x="-61222" y="0"/>
            <a:chExt cx="9205222" cy="6961026"/>
          </a:xfrm>
        </p:grpSpPr>
        <p:sp>
          <p:nvSpPr>
            <p:cNvPr id="2" name="직사각형 1"/>
            <p:cNvSpPr/>
            <p:nvPr/>
          </p:nvSpPr>
          <p:spPr>
            <a:xfrm>
              <a:off x="-61222" y="0"/>
              <a:ext cx="9205222" cy="6961026"/>
            </a:xfrm>
            <a:prstGeom prst="rect">
              <a:avLst/>
            </a:prstGeom>
            <a:solidFill>
              <a:srgbClr val="2E435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sp>
          <p:nvSpPr>
            <p:cNvPr id="3" name="직사각형 2"/>
            <p:cNvSpPr/>
            <p:nvPr/>
          </p:nvSpPr>
          <p:spPr>
            <a:xfrm>
              <a:off x="262306" y="794321"/>
              <a:ext cx="8505483" cy="57625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</p:grp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5163202" y="313671"/>
            <a:ext cx="184731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447607" y="-738664"/>
            <a:ext cx="248786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ko-KR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ko-KR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193" name="Picture 1" descr="http://www.resumefactory.co.kr/resume/storage/bbs/10(0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3" y="1052736"/>
            <a:ext cx="6768753" cy="52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1371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-36512" y="-75642"/>
            <a:ext cx="9205222" cy="6961026"/>
            <a:chOff x="-61222" y="-103026"/>
            <a:chExt cx="9205222" cy="6961026"/>
          </a:xfrm>
        </p:grpSpPr>
        <p:sp>
          <p:nvSpPr>
            <p:cNvPr id="2" name="직사각형 1"/>
            <p:cNvSpPr/>
            <p:nvPr/>
          </p:nvSpPr>
          <p:spPr>
            <a:xfrm>
              <a:off x="-61222" y="-103026"/>
              <a:ext cx="9205222" cy="6961026"/>
            </a:xfrm>
            <a:prstGeom prst="rect">
              <a:avLst/>
            </a:prstGeom>
            <a:solidFill>
              <a:srgbClr val="2E435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" name="직사각형 2"/>
            <p:cNvSpPr/>
            <p:nvPr/>
          </p:nvSpPr>
          <p:spPr>
            <a:xfrm>
              <a:off x="262306" y="794321"/>
              <a:ext cx="8505483" cy="57625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529042" y="200515"/>
            <a:ext cx="56681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&lt; </a:t>
            </a:r>
            <a:r>
              <a:rPr lang="ko-KR" altLang="en-US" sz="28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자소서 작성하기</a:t>
            </a:r>
            <a:r>
              <a:rPr lang="en-US" altLang="ko-KR" sz="28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&gt;</a:t>
            </a:r>
            <a:endParaRPr lang="ko-KR" altLang="en-US" sz="2800" dirty="0">
              <a:solidFill>
                <a:schemeClr val="bg1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31168" y="980728"/>
            <a:ext cx="5192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[</a:t>
            </a:r>
            <a:r>
              <a:rPr lang="ko-KR" altLang="en-US" sz="2000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자소서 항목별 작성하기</a:t>
            </a:r>
            <a:r>
              <a:rPr lang="en-US" altLang="ko-KR" sz="2000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]</a:t>
            </a:r>
            <a:r>
              <a:rPr lang="ko-KR" altLang="en-US" sz="2000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11560" y="1509072"/>
            <a:ext cx="7497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현재 작성중인 내용을 </a:t>
            </a:r>
            <a:r>
              <a:rPr lang="ko-KR" altLang="en-US" dirty="0">
                <a:solidFill>
                  <a:srgbClr val="FF000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저장만</a:t>
            </a:r>
            <a:r>
              <a:rPr lang="ko-KR" altLang="en-US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하고 싶다면 파란색 저장 버튼 클릭</a:t>
            </a:r>
            <a:r>
              <a:rPr lang="en-US" altLang="ko-KR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!</a:t>
            </a:r>
            <a:endParaRPr lang="ko-KR" altLang="en-US" dirty="0"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  <p:pic>
        <p:nvPicPr>
          <p:cNvPr id="15" name="Picture 2" descr="C:\Users\JIHYE\Desktop\RF작성가이드\자소서작성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000"/>
          <a:stretch/>
        </p:blipFill>
        <p:spPr bwMode="auto">
          <a:xfrm>
            <a:off x="1438440" y="1955004"/>
            <a:ext cx="6373920" cy="361977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C:\Users\JIHYE\Desktop\RF작성가이드\자소서작성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95" t="87475" r="19622" b="5073"/>
          <a:stretch/>
        </p:blipFill>
        <p:spPr bwMode="auto">
          <a:xfrm>
            <a:off x="1131493" y="5661248"/>
            <a:ext cx="7113165" cy="57606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직사각형 16"/>
          <p:cNvSpPr/>
          <p:nvPr/>
        </p:nvSpPr>
        <p:spPr>
          <a:xfrm>
            <a:off x="1463434" y="5715353"/>
            <a:ext cx="3252582" cy="474459"/>
          </a:xfrm>
          <a:prstGeom prst="rect">
            <a:avLst/>
          </a:prstGeom>
          <a:noFill/>
          <a:ln w="44450">
            <a:solidFill>
              <a:srgbClr val="FC24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6" name="그림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6788" y="5143280"/>
            <a:ext cx="714085" cy="608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171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-36512" y="-75642"/>
            <a:ext cx="9205222" cy="6961026"/>
            <a:chOff x="-61222" y="-103026"/>
            <a:chExt cx="9205222" cy="6961026"/>
          </a:xfrm>
        </p:grpSpPr>
        <p:sp>
          <p:nvSpPr>
            <p:cNvPr id="2" name="직사각형 1"/>
            <p:cNvSpPr/>
            <p:nvPr/>
          </p:nvSpPr>
          <p:spPr>
            <a:xfrm>
              <a:off x="-61222" y="-103026"/>
              <a:ext cx="9205222" cy="6961026"/>
            </a:xfrm>
            <a:prstGeom prst="rect">
              <a:avLst/>
            </a:prstGeom>
            <a:solidFill>
              <a:srgbClr val="2E435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" name="직사각형 2"/>
            <p:cNvSpPr/>
            <p:nvPr/>
          </p:nvSpPr>
          <p:spPr>
            <a:xfrm>
              <a:off x="262306" y="794321"/>
              <a:ext cx="8505483" cy="57625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529042" y="200515"/>
            <a:ext cx="56681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&lt; </a:t>
            </a:r>
            <a:r>
              <a:rPr lang="ko-KR" altLang="en-US" sz="28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자소서 작성하기</a:t>
            </a:r>
            <a:r>
              <a:rPr lang="en-US" altLang="ko-KR" sz="28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&gt;</a:t>
            </a:r>
            <a:endParaRPr lang="ko-KR" altLang="en-US" sz="2800" dirty="0">
              <a:solidFill>
                <a:schemeClr val="bg1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31168" y="980728"/>
            <a:ext cx="5192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[</a:t>
            </a:r>
            <a:r>
              <a:rPr lang="ko-KR" altLang="en-US" sz="2000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자소서 항목별 작성하기</a:t>
            </a:r>
            <a:r>
              <a:rPr lang="en-US" altLang="ko-KR" sz="2000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]</a:t>
            </a:r>
            <a:r>
              <a:rPr lang="ko-KR" altLang="en-US" sz="2000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03176" y="1365056"/>
            <a:ext cx="46889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sz="1600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모든 항목 작성 후 </a:t>
            </a:r>
            <a:r>
              <a:rPr lang="ko-KR" altLang="en-US" sz="1600" dirty="0">
                <a:solidFill>
                  <a:srgbClr val="FF000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빨간색 작성완료 </a:t>
            </a:r>
            <a:r>
              <a:rPr lang="ko-KR" altLang="en-US" sz="1600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버튼 클릭</a:t>
            </a:r>
            <a:r>
              <a:rPr lang="en-US" altLang="ko-KR" sz="1600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!</a:t>
            </a:r>
            <a:endParaRPr lang="ko-KR" altLang="en-US" sz="1600" dirty="0"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  <p:pic>
        <p:nvPicPr>
          <p:cNvPr id="15" name="Picture 2" descr="C:\Users\JIHYE\Desktop\RF작성가이드\자소서작성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000"/>
          <a:stretch/>
        </p:blipFill>
        <p:spPr bwMode="auto">
          <a:xfrm>
            <a:off x="1438440" y="1906746"/>
            <a:ext cx="6373920" cy="361977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JIHYE\Desktop\RF작성가이드\자소서작성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95" t="87475" r="19622" b="5073"/>
          <a:stretch/>
        </p:blipFill>
        <p:spPr bwMode="auto">
          <a:xfrm>
            <a:off x="1131493" y="5715999"/>
            <a:ext cx="7113165" cy="57606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직사각형 16"/>
          <p:cNvSpPr/>
          <p:nvPr/>
        </p:nvSpPr>
        <p:spPr>
          <a:xfrm>
            <a:off x="4627072" y="5719741"/>
            <a:ext cx="3425819" cy="560447"/>
          </a:xfrm>
          <a:prstGeom prst="rect">
            <a:avLst/>
          </a:prstGeom>
          <a:noFill/>
          <a:ln w="44450">
            <a:solidFill>
              <a:srgbClr val="FC24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6" name="그림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7238" y="5318812"/>
            <a:ext cx="655775" cy="558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251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-36512" y="-27384"/>
            <a:ext cx="9205222" cy="6961026"/>
            <a:chOff x="-61222" y="0"/>
            <a:chExt cx="9205222" cy="6961026"/>
          </a:xfrm>
        </p:grpSpPr>
        <p:sp>
          <p:nvSpPr>
            <p:cNvPr id="2" name="직사각형 1"/>
            <p:cNvSpPr/>
            <p:nvPr/>
          </p:nvSpPr>
          <p:spPr>
            <a:xfrm>
              <a:off x="-61222" y="0"/>
              <a:ext cx="9205222" cy="6961026"/>
            </a:xfrm>
            <a:prstGeom prst="rect">
              <a:avLst/>
            </a:prstGeom>
            <a:solidFill>
              <a:srgbClr val="2E435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" name="직사각형 2"/>
            <p:cNvSpPr/>
            <p:nvPr/>
          </p:nvSpPr>
          <p:spPr>
            <a:xfrm>
              <a:off x="262306" y="829523"/>
              <a:ext cx="8505483" cy="57625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529042" y="200515"/>
            <a:ext cx="56681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&lt; </a:t>
            </a:r>
            <a:r>
              <a:rPr lang="ko-KR" altLang="en-US" sz="28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자소서 작성하기</a:t>
            </a:r>
            <a:r>
              <a:rPr lang="en-US" altLang="ko-KR" sz="2800" dirty="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&gt;</a:t>
            </a:r>
            <a:endParaRPr lang="ko-KR" altLang="en-US" sz="2800" dirty="0">
              <a:solidFill>
                <a:schemeClr val="bg1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31168" y="980728"/>
            <a:ext cx="6921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[</a:t>
            </a:r>
            <a:r>
              <a:rPr lang="ko-KR" altLang="en-US" sz="2000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자소서 작성내용 수정하기</a:t>
            </a:r>
            <a:r>
              <a:rPr lang="en-US" altLang="ko-KR" sz="2000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1.</a:t>
            </a:r>
            <a:r>
              <a:rPr lang="ko-KR" altLang="en-US" sz="2000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질문 항목에서 수정하기</a:t>
            </a:r>
            <a:r>
              <a:rPr lang="en-US" altLang="ko-KR" sz="2000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]</a:t>
            </a:r>
            <a:r>
              <a:rPr lang="ko-KR" altLang="en-US" sz="2000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31168" y="1340768"/>
            <a:ext cx="6057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sz="1600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작성한 내용을 </a:t>
            </a:r>
            <a:r>
              <a:rPr lang="ko-KR" altLang="en-US" sz="1600" dirty="0">
                <a:solidFill>
                  <a:srgbClr val="FF000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질문 항목으로 돌아가서 다시 수정 </a:t>
            </a:r>
            <a:r>
              <a:rPr lang="ko-KR" altLang="en-US" sz="1600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하고 싶다면 화면 하단에 인터뷰 새로 작성하기 검은 버튼 클릭</a:t>
            </a:r>
            <a:r>
              <a:rPr lang="en-US" altLang="ko-KR" sz="1600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!</a:t>
            </a:r>
            <a:r>
              <a:rPr lang="ko-KR" altLang="en-US" sz="1600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 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3419872" y="6112451"/>
            <a:ext cx="22749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[</a:t>
            </a:r>
            <a:r>
              <a:rPr lang="ko-KR" altLang="en-US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저장</a:t>
            </a:r>
            <a:r>
              <a:rPr lang="en-US" altLang="ko-KR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, </a:t>
            </a:r>
            <a:r>
              <a:rPr lang="ko-KR" altLang="en-US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작성 완료 화면</a:t>
            </a:r>
            <a:r>
              <a:rPr lang="en-US" altLang="ko-KR" dirty="0"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]</a:t>
            </a:r>
          </a:p>
        </p:txBody>
      </p:sp>
      <p:pic>
        <p:nvPicPr>
          <p:cNvPr id="18" name="Picture 2" descr="C:\Users\JIHYE\Desktop\RF작성가이드\자소서작성완료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8" t="2514" r="1795" b="33594"/>
          <a:stretch/>
        </p:blipFill>
        <p:spPr bwMode="auto">
          <a:xfrm>
            <a:off x="1115616" y="2204864"/>
            <a:ext cx="6735392" cy="2835193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JIHYE\Desktop\RF작성가이드\자소서작성완료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15" t="83026" r="12110" b="3917"/>
          <a:stretch/>
        </p:blipFill>
        <p:spPr bwMode="auto">
          <a:xfrm>
            <a:off x="1043608" y="5192509"/>
            <a:ext cx="7044591" cy="75677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직사각형 16"/>
          <p:cNvSpPr/>
          <p:nvPr/>
        </p:nvSpPr>
        <p:spPr>
          <a:xfrm>
            <a:off x="3807237" y="5341610"/>
            <a:ext cx="2576837" cy="511912"/>
          </a:xfrm>
          <a:prstGeom prst="rect">
            <a:avLst/>
          </a:prstGeom>
          <a:noFill/>
          <a:ln w="44450">
            <a:solidFill>
              <a:srgbClr val="FC24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7" name="그림 2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5040057"/>
            <a:ext cx="534121" cy="454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530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43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071622D-1048-49AF-ACD3-D23D2B4768B4}"/>
              </a:ext>
            </a:extLst>
          </p:cNvPr>
          <p:cNvSpPr txBox="1"/>
          <p:nvPr/>
        </p:nvSpPr>
        <p:spPr>
          <a:xfrm>
            <a:off x="4572000" y="3140968"/>
            <a:ext cx="45365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800">
                <a:solidFill>
                  <a:schemeClr val="bg1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defRPr>
            </a:lvl1pPr>
          </a:lstStyle>
          <a:p>
            <a:pPr algn="r"/>
            <a:r>
              <a:rPr lang="ko-KR" altLang="en-US" sz="4800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과정참여</a:t>
            </a:r>
            <a:r>
              <a:rPr lang="en-US" altLang="ko-KR" sz="4800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(</a:t>
            </a:r>
            <a:r>
              <a:rPr lang="ko-KR" altLang="en-US" sz="4800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학생</a:t>
            </a:r>
            <a:r>
              <a:rPr lang="en-US" altLang="ko-KR" sz="4800" dirty="0" smtClean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)</a:t>
            </a:r>
            <a:endParaRPr lang="en-US" altLang="ko-KR" sz="4800" dirty="0">
              <a:latin typeface="배달의민족 도현" panose="020B0600000101010101" pitchFamily="50" charset="-127"/>
              <a:ea typeface="배달의민족 도현" panose="020B0600000101010101" pitchFamily="50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073009-02BE-4C85-9083-8AFA1D6C0167}"/>
              </a:ext>
            </a:extLst>
          </p:cNvPr>
          <p:cNvSpPr txBox="1"/>
          <p:nvPr/>
        </p:nvSpPr>
        <p:spPr>
          <a:xfrm>
            <a:off x="6085" y="2132856"/>
            <a:ext cx="50223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>
                <a:solidFill>
                  <a:srgbClr val="C0000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크롬을 </a:t>
            </a:r>
            <a:r>
              <a:rPr lang="ko-KR" altLang="en-US" sz="2400" b="1" dirty="0">
                <a:solidFill>
                  <a:srgbClr val="C0000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활용해 </a:t>
            </a:r>
            <a:r>
              <a:rPr lang="ko-KR" altLang="en-US" sz="2400" b="1" dirty="0" smtClean="0">
                <a:solidFill>
                  <a:srgbClr val="C0000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주시기 </a:t>
            </a:r>
            <a:r>
              <a:rPr lang="ko-KR" altLang="en-US" sz="2400" b="1" dirty="0">
                <a:solidFill>
                  <a:srgbClr val="C0000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바랍니다</a:t>
            </a:r>
            <a:r>
              <a:rPr lang="en-US" altLang="ko-KR" sz="2400" b="1" dirty="0">
                <a:solidFill>
                  <a:srgbClr val="C0000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. </a:t>
            </a:r>
            <a:endParaRPr lang="en-US" altLang="ko-KR" sz="2400" b="1" dirty="0" smtClean="0">
              <a:solidFill>
                <a:srgbClr val="C00000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endParaRPr lang="en-US" altLang="ko-KR" sz="2400" b="1" dirty="0">
              <a:solidFill>
                <a:srgbClr val="C00000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r>
              <a:rPr lang="ko-KR" altLang="en-US" sz="2400" b="1" dirty="0">
                <a:solidFill>
                  <a:srgbClr val="C0000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익스플로러 사용시 간혹 </a:t>
            </a:r>
            <a:endParaRPr lang="en-US" altLang="ko-KR" sz="2400" b="1" dirty="0" smtClean="0">
              <a:solidFill>
                <a:srgbClr val="C00000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r>
              <a:rPr lang="ko-KR" altLang="en-US" sz="2400" b="1" dirty="0" smtClean="0">
                <a:solidFill>
                  <a:srgbClr val="C0000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에러가 </a:t>
            </a:r>
            <a:r>
              <a:rPr lang="ko-KR" altLang="en-US" sz="2400" b="1" dirty="0">
                <a:solidFill>
                  <a:srgbClr val="C0000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발생합니다</a:t>
            </a:r>
            <a:r>
              <a:rPr lang="en-US" altLang="ko-KR" sz="2400" b="1" dirty="0">
                <a:solidFill>
                  <a:srgbClr val="C00000"/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41515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-36512" y="-3634"/>
            <a:ext cx="9205222" cy="6961026"/>
            <a:chOff x="-61222" y="0"/>
            <a:chExt cx="9205222" cy="6961026"/>
          </a:xfrm>
        </p:grpSpPr>
        <p:sp>
          <p:nvSpPr>
            <p:cNvPr id="2" name="직사각형 1"/>
            <p:cNvSpPr/>
            <p:nvPr/>
          </p:nvSpPr>
          <p:spPr>
            <a:xfrm>
              <a:off x="-61222" y="0"/>
              <a:ext cx="9205222" cy="6961026"/>
            </a:xfrm>
            <a:prstGeom prst="rect">
              <a:avLst/>
            </a:prstGeom>
            <a:solidFill>
              <a:srgbClr val="2E435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sp>
          <p:nvSpPr>
            <p:cNvPr id="3" name="직사각형 2"/>
            <p:cNvSpPr/>
            <p:nvPr/>
          </p:nvSpPr>
          <p:spPr>
            <a:xfrm>
              <a:off x="262306" y="794321"/>
              <a:ext cx="8505483" cy="57625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</p:grp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5163202" y="313671"/>
            <a:ext cx="184731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447607" y="-738664"/>
            <a:ext cx="248786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ko-KR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ko-KR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218" name="Picture 2" descr="http://www.resumefactory.co.kr/resume/storage/bbs/11(0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124744"/>
            <a:ext cx="7207565" cy="5040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8468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-36512" y="-3634"/>
            <a:ext cx="9205222" cy="6961026"/>
            <a:chOff x="-61222" y="0"/>
            <a:chExt cx="9205222" cy="6961026"/>
          </a:xfrm>
        </p:grpSpPr>
        <p:sp>
          <p:nvSpPr>
            <p:cNvPr id="2" name="직사각형 1"/>
            <p:cNvSpPr/>
            <p:nvPr/>
          </p:nvSpPr>
          <p:spPr>
            <a:xfrm>
              <a:off x="-61222" y="0"/>
              <a:ext cx="9205222" cy="6961026"/>
            </a:xfrm>
            <a:prstGeom prst="rect">
              <a:avLst/>
            </a:prstGeom>
            <a:solidFill>
              <a:srgbClr val="2E435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latin typeface="+mj-lt"/>
              </a:endParaRPr>
            </a:p>
          </p:txBody>
        </p:sp>
        <p:sp>
          <p:nvSpPr>
            <p:cNvPr id="3" name="직사각형 2"/>
            <p:cNvSpPr/>
            <p:nvPr/>
          </p:nvSpPr>
          <p:spPr>
            <a:xfrm>
              <a:off x="262306" y="794321"/>
              <a:ext cx="8505483" cy="57625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latin typeface="+mj-lt"/>
              </a:endParaRPr>
            </a:p>
          </p:txBody>
        </p:sp>
      </p:grpSp>
      <p:sp>
        <p:nvSpPr>
          <p:cNvPr id="5" name="직사각형 4"/>
          <p:cNvSpPr/>
          <p:nvPr/>
        </p:nvSpPr>
        <p:spPr>
          <a:xfrm>
            <a:off x="323528" y="1196752"/>
            <a:ext cx="8505482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800" b="1" dirty="0">
                <a:solidFill>
                  <a:srgbClr val="404040"/>
                </a:solidFill>
                <a:latin typeface="Open Sans"/>
              </a:rPr>
              <a:t>&lt;</a:t>
            </a:r>
            <a:r>
              <a:rPr lang="ko-KR" altLang="en-US" sz="2800" b="1" dirty="0">
                <a:solidFill>
                  <a:srgbClr val="404040"/>
                </a:solidFill>
                <a:latin typeface="Open Sans"/>
              </a:rPr>
              <a:t>목원대학교 </a:t>
            </a:r>
            <a:r>
              <a:rPr lang="ko-KR" altLang="en-US" sz="2800" b="1" dirty="0" smtClean="0">
                <a:solidFill>
                  <a:srgbClr val="404040"/>
                </a:solidFill>
                <a:latin typeface="Open Sans"/>
              </a:rPr>
              <a:t>자소서 컨설팅 시스템이란</a:t>
            </a:r>
            <a:r>
              <a:rPr lang="en-US" altLang="ko-KR" sz="2800" b="1" dirty="0" smtClean="0">
                <a:solidFill>
                  <a:srgbClr val="404040"/>
                </a:solidFill>
                <a:latin typeface="Open Sans"/>
              </a:rPr>
              <a:t>?&gt;</a:t>
            </a:r>
          </a:p>
          <a:p>
            <a:pPr algn="ctr">
              <a:lnSpc>
                <a:spcPct val="150000"/>
              </a:lnSpc>
            </a:pPr>
            <a:endParaRPr lang="ko-KR" altLang="en-US" sz="2800" dirty="0">
              <a:solidFill>
                <a:srgbClr val="404040"/>
              </a:solidFill>
              <a:latin typeface="Open Sans"/>
            </a:endParaRPr>
          </a:p>
          <a:p>
            <a:pPr>
              <a:lnSpc>
                <a:spcPct val="150000"/>
              </a:lnSpc>
            </a:pPr>
            <a:r>
              <a:rPr lang="ko-KR" altLang="en-US" sz="2400" b="1" dirty="0" smtClean="0">
                <a:solidFill>
                  <a:srgbClr val="404040"/>
                </a:solidFill>
                <a:latin typeface="Open Sans"/>
              </a:rPr>
              <a:t>자기소개서 </a:t>
            </a:r>
            <a:r>
              <a:rPr lang="en-US" altLang="ko-KR" sz="2400" b="1" dirty="0" smtClean="0">
                <a:solidFill>
                  <a:srgbClr val="404040"/>
                </a:solidFill>
                <a:latin typeface="Open Sans"/>
              </a:rPr>
              <a:t>'</a:t>
            </a:r>
            <a:r>
              <a:rPr lang="ko-KR" altLang="en-US" sz="2400" b="1" dirty="0">
                <a:solidFill>
                  <a:srgbClr val="404040"/>
                </a:solidFill>
                <a:latin typeface="Open Sans"/>
              </a:rPr>
              <a:t>작성의 어려움</a:t>
            </a:r>
            <a:r>
              <a:rPr lang="en-US" altLang="ko-KR" sz="2400" b="1" dirty="0">
                <a:solidFill>
                  <a:srgbClr val="404040"/>
                </a:solidFill>
                <a:latin typeface="Open Sans"/>
              </a:rPr>
              <a:t>'</a:t>
            </a:r>
            <a:r>
              <a:rPr lang="ko-KR" altLang="en-US" sz="2400" b="1" dirty="0">
                <a:solidFill>
                  <a:srgbClr val="404040"/>
                </a:solidFill>
                <a:latin typeface="Open Sans"/>
              </a:rPr>
              <a:t>을 </a:t>
            </a:r>
            <a:r>
              <a:rPr lang="ko-KR" altLang="en-US" sz="2400" b="1" dirty="0" smtClean="0">
                <a:solidFill>
                  <a:srgbClr val="404040"/>
                </a:solidFill>
                <a:latin typeface="Open Sans"/>
              </a:rPr>
              <a:t>해결</a:t>
            </a:r>
            <a:endParaRPr lang="en-US" altLang="ko-KR" sz="2400" b="1" dirty="0" smtClean="0">
              <a:solidFill>
                <a:srgbClr val="404040"/>
              </a:solidFill>
              <a:latin typeface="Open Sans"/>
            </a:endParaRPr>
          </a:p>
          <a:p>
            <a:pPr>
              <a:lnSpc>
                <a:spcPct val="150000"/>
              </a:lnSpc>
            </a:pPr>
            <a:endParaRPr lang="en-US" altLang="ko-KR" dirty="0">
              <a:solidFill>
                <a:srgbClr val="404040"/>
              </a:solidFill>
              <a:latin typeface="Open Sans"/>
            </a:endParaRPr>
          </a:p>
          <a:p>
            <a:pPr>
              <a:lnSpc>
                <a:spcPct val="150000"/>
              </a:lnSpc>
            </a:pPr>
            <a:r>
              <a:rPr lang="en-US" altLang="ko-KR" dirty="0">
                <a:solidFill>
                  <a:srgbClr val="404040"/>
                </a:solidFill>
                <a:latin typeface="Open Sans"/>
              </a:rPr>
              <a:t>10</a:t>
            </a:r>
            <a:r>
              <a:rPr lang="ko-KR" altLang="en-US" dirty="0">
                <a:solidFill>
                  <a:srgbClr val="404040"/>
                </a:solidFill>
                <a:latin typeface="Open Sans"/>
              </a:rPr>
              <a:t>여년의 현장 경험 및 다양한 포털 설문 결과 </a:t>
            </a:r>
          </a:p>
          <a:p>
            <a:pPr>
              <a:lnSpc>
                <a:spcPct val="150000"/>
              </a:lnSpc>
            </a:pPr>
            <a:r>
              <a:rPr lang="ko-KR" altLang="en-US" dirty="0" err="1">
                <a:solidFill>
                  <a:srgbClr val="404040"/>
                </a:solidFill>
                <a:latin typeface="Open Sans"/>
              </a:rPr>
              <a:t>취준생들이</a:t>
            </a:r>
            <a:r>
              <a:rPr lang="ko-KR" altLang="en-US" dirty="0">
                <a:solidFill>
                  <a:srgbClr val="404040"/>
                </a:solidFill>
                <a:latin typeface="Open Sans"/>
              </a:rPr>
              <a:t> 취업준비 시 </a:t>
            </a:r>
            <a:r>
              <a:rPr lang="ko-KR" altLang="en-US" b="1" dirty="0" smtClean="0">
                <a:solidFill>
                  <a:srgbClr val="009E25"/>
                </a:solidFill>
                <a:latin typeface="Open Sans"/>
              </a:rPr>
              <a:t>가장 </a:t>
            </a:r>
            <a:r>
              <a:rPr lang="ko-KR" altLang="en-US" b="1" dirty="0">
                <a:solidFill>
                  <a:srgbClr val="009E25"/>
                </a:solidFill>
                <a:latin typeface="Open Sans"/>
              </a:rPr>
              <a:t>어려워 하는 것은 </a:t>
            </a:r>
            <a:r>
              <a:rPr lang="en-US" altLang="ko-KR" dirty="0">
                <a:solidFill>
                  <a:srgbClr val="404040"/>
                </a:solidFill>
                <a:latin typeface="Open Sans"/>
              </a:rPr>
              <a:t> </a:t>
            </a:r>
            <a:r>
              <a:rPr lang="ko-KR" altLang="en-US" b="1" dirty="0" smtClean="0">
                <a:solidFill>
                  <a:srgbClr val="009E25"/>
                </a:solidFill>
                <a:latin typeface="Open Sans"/>
              </a:rPr>
              <a:t>자기소개서 작성</a:t>
            </a:r>
            <a:r>
              <a:rPr lang="en-US" altLang="ko-KR" dirty="0">
                <a:solidFill>
                  <a:srgbClr val="404040"/>
                </a:solidFill>
                <a:latin typeface="Open Sans"/>
              </a:rPr>
              <a:t/>
            </a:r>
            <a:br>
              <a:rPr lang="en-US" altLang="ko-KR" dirty="0">
                <a:solidFill>
                  <a:srgbClr val="404040"/>
                </a:solidFill>
                <a:latin typeface="Open Sans"/>
              </a:rPr>
            </a:br>
            <a:endParaRPr lang="en-US" altLang="ko-KR" dirty="0">
              <a:solidFill>
                <a:srgbClr val="404040"/>
              </a:solidFill>
              <a:latin typeface="Open Sans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solidFill>
                  <a:srgbClr val="404040"/>
                </a:solidFill>
                <a:latin typeface="Open Sans"/>
              </a:rPr>
              <a:t>작성은 </a:t>
            </a:r>
            <a:r>
              <a:rPr lang="ko-KR" altLang="en-US" b="1" dirty="0" smtClean="0">
                <a:solidFill>
                  <a:srgbClr val="0070C0"/>
                </a:solidFill>
                <a:latin typeface="Open Sans"/>
              </a:rPr>
              <a:t>쉽게 </a:t>
            </a:r>
            <a:r>
              <a:rPr lang="ko-KR" altLang="en-US" dirty="0" smtClean="0">
                <a:solidFill>
                  <a:srgbClr val="404040"/>
                </a:solidFill>
                <a:latin typeface="Open Sans"/>
              </a:rPr>
              <a:t>하면서</a:t>
            </a:r>
            <a:r>
              <a:rPr lang="en-US" altLang="ko-KR" dirty="0">
                <a:solidFill>
                  <a:srgbClr val="404040"/>
                </a:solidFill>
                <a:latin typeface="Open Sans"/>
              </a:rPr>
              <a:t>, </a:t>
            </a:r>
            <a:r>
              <a:rPr lang="ko-KR" altLang="en-US" dirty="0">
                <a:solidFill>
                  <a:srgbClr val="404040"/>
                </a:solidFill>
                <a:latin typeface="Open Sans"/>
              </a:rPr>
              <a:t>현재의 </a:t>
            </a:r>
            <a:r>
              <a:rPr lang="ko-KR" altLang="en-US" b="1" dirty="0">
                <a:solidFill>
                  <a:srgbClr val="0070C0"/>
                </a:solidFill>
                <a:latin typeface="Open Sans"/>
              </a:rPr>
              <a:t>역량기반채용평가에서 필요로 하는 역량지표</a:t>
            </a:r>
            <a:r>
              <a:rPr lang="ko-KR" altLang="en-US" dirty="0">
                <a:latin typeface="Open Sans"/>
              </a:rPr>
              <a:t>들은</a:t>
            </a:r>
            <a:r>
              <a:rPr lang="ko-KR" altLang="en-US" b="1" dirty="0">
                <a:solidFill>
                  <a:srgbClr val="0070C0"/>
                </a:solidFill>
                <a:latin typeface="Open Sans"/>
              </a:rPr>
              <a:t> </a:t>
            </a:r>
            <a:r>
              <a:rPr lang="ko-KR" altLang="en-US" dirty="0">
                <a:solidFill>
                  <a:srgbClr val="404040"/>
                </a:solidFill>
                <a:latin typeface="Open Sans"/>
              </a:rPr>
              <a:t>포함될 수 있도록 하는 것이 </a:t>
            </a:r>
            <a:r>
              <a:rPr lang="ko-KR" altLang="en-US" dirty="0" smtClean="0">
                <a:solidFill>
                  <a:srgbClr val="404040"/>
                </a:solidFill>
                <a:latin typeface="Open Sans"/>
              </a:rPr>
              <a:t>자소서 컨설팅 시스템 </a:t>
            </a:r>
            <a:r>
              <a:rPr lang="ko-KR" altLang="en-US" dirty="0">
                <a:solidFill>
                  <a:srgbClr val="404040"/>
                </a:solidFill>
                <a:latin typeface="Open Sans"/>
              </a:rPr>
              <a:t>템플릿입니다</a:t>
            </a:r>
            <a:r>
              <a:rPr lang="en-US" altLang="ko-KR" dirty="0">
                <a:solidFill>
                  <a:srgbClr val="404040"/>
                </a:solidFill>
                <a:latin typeface="Open Sans"/>
              </a:rPr>
              <a:t>.</a:t>
            </a:r>
            <a:endParaRPr lang="en-US" altLang="ko-KR" dirty="0">
              <a:solidFill>
                <a:srgbClr val="404040"/>
              </a:solidFill>
              <a:effectLst/>
              <a:latin typeface="Open Sans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2333351" y="1844824"/>
            <a:ext cx="44128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400" b="1" dirty="0"/>
              <a:t>u</a:t>
            </a:r>
            <a:r>
              <a:rPr lang="en-US" altLang="ko-KR" sz="2400" b="1" dirty="0" smtClean="0"/>
              <a:t>rl: www.mokwon-resume.kr</a:t>
            </a:r>
            <a:endParaRPr lang="ko-KR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260476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-61222" y="0"/>
            <a:ext cx="9205222" cy="6961026"/>
            <a:chOff x="-61222" y="0"/>
            <a:chExt cx="9205222" cy="6961026"/>
          </a:xfrm>
        </p:grpSpPr>
        <p:sp>
          <p:nvSpPr>
            <p:cNvPr id="2" name="직사각형 1"/>
            <p:cNvSpPr/>
            <p:nvPr/>
          </p:nvSpPr>
          <p:spPr>
            <a:xfrm>
              <a:off x="-61222" y="0"/>
              <a:ext cx="9205222" cy="6961026"/>
            </a:xfrm>
            <a:prstGeom prst="rect">
              <a:avLst/>
            </a:prstGeom>
            <a:solidFill>
              <a:srgbClr val="2E435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sp>
          <p:nvSpPr>
            <p:cNvPr id="3" name="직사각형 2"/>
            <p:cNvSpPr/>
            <p:nvPr/>
          </p:nvSpPr>
          <p:spPr>
            <a:xfrm>
              <a:off x="262306" y="794321"/>
              <a:ext cx="8505483" cy="57625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2771800" y="3645024"/>
            <a:ext cx="5760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www.mokwon-resume.kr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179512" y="249928"/>
            <a:ext cx="892308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000" b="1" dirty="0" err="1" smtClean="0">
                <a:solidFill>
                  <a:srgbClr val="FFFF01"/>
                </a:solidFill>
              </a:rPr>
              <a:t>레주메팩토리</a:t>
            </a:r>
            <a:r>
              <a:rPr lang="en-US" altLang="ko-KR" sz="2000" b="1" dirty="0" smtClean="0">
                <a:solidFill>
                  <a:srgbClr val="FFFF01"/>
                </a:solidFill>
              </a:rPr>
              <a:t>(</a:t>
            </a:r>
            <a:r>
              <a:rPr lang="ko-KR" altLang="en-US" sz="2000" b="1" dirty="0" smtClean="0">
                <a:solidFill>
                  <a:srgbClr val="FFFF01"/>
                </a:solidFill>
              </a:rPr>
              <a:t>목원대학교</a:t>
            </a:r>
            <a:r>
              <a:rPr lang="en-US" altLang="ko-KR" sz="2000" b="1" dirty="0" smtClean="0">
                <a:solidFill>
                  <a:srgbClr val="FFFF01"/>
                </a:solidFill>
              </a:rPr>
              <a:t>) www.mokwon-resume.kr </a:t>
            </a:r>
            <a:r>
              <a:rPr lang="ko-KR" altLang="en-US" sz="2000" b="1" dirty="0" smtClean="0">
                <a:solidFill>
                  <a:srgbClr val="FFFF01"/>
                </a:solidFill>
              </a:rPr>
              <a:t>링크 클릭 </a:t>
            </a:r>
            <a:r>
              <a:rPr lang="en-US" altLang="ko-KR" sz="2000" b="1" dirty="0" smtClean="0">
                <a:solidFill>
                  <a:srgbClr val="FFFF01"/>
                </a:solidFill>
              </a:rPr>
              <a:t>&gt;&gt; </a:t>
            </a:r>
            <a:r>
              <a:rPr lang="ko-KR" altLang="en-US" sz="2000" b="1" dirty="0" smtClean="0">
                <a:solidFill>
                  <a:srgbClr val="FFFF01"/>
                </a:solidFill>
              </a:rPr>
              <a:t>로그인</a:t>
            </a:r>
            <a:endParaRPr lang="ko-KR" altLang="en-US" sz="2000" b="1" dirty="0">
              <a:solidFill>
                <a:srgbClr val="FFFF01"/>
              </a:solidFill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907" y="836712"/>
            <a:ext cx="8116525" cy="5677697"/>
          </a:xfrm>
          <a:prstGeom prst="rect">
            <a:avLst/>
          </a:prstGeom>
        </p:spPr>
      </p:pic>
      <p:sp>
        <p:nvSpPr>
          <p:cNvPr id="8" name="타원 7"/>
          <p:cNvSpPr/>
          <p:nvPr/>
        </p:nvSpPr>
        <p:spPr>
          <a:xfrm>
            <a:off x="5940152" y="764704"/>
            <a:ext cx="504056" cy="50405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3170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0" y="-3634"/>
            <a:ext cx="9205222" cy="6961026"/>
            <a:chOff x="-61222" y="0"/>
            <a:chExt cx="9205222" cy="6961026"/>
          </a:xfrm>
        </p:grpSpPr>
        <p:sp>
          <p:nvSpPr>
            <p:cNvPr id="2" name="직사각형 1"/>
            <p:cNvSpPr/>
            <p:nvPr/>
          </p:nvSpPr>
          <p:spPr>
            <a:xfrm>
              <a:off x="-61222" y="0"/>
              <a:ext cx="9205222" cy="6961026"/>
            </a:xfrm>
            <a:prstGeom prst="rect">
              <a:avLst/>
            </a:prstGeom>
            <a:solidFill>
              <a:srgbClr val="2E435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sp>
          <p:nvSpPr>
            <p:cNvPr id="3" name="직사각형 2"/>
            <p:cNvSpPr/>
            <p:nvPr/>
          </p:nvSpPr>
          <p:spPr>
            <a:xfrm>
              <a:off x="226810" y="768338"/>
              <a:ext cx="8505483" cy="57625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 dirty="0"/>
            </a:p>
          </p:txBody>
        </p:sp>
      </p:grpSp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15" r="24382" b="7952"/>
          <a:stretch/>
        </p:blipFill>
        <p:spPr>
          <a:xfrm>
            <a:off x="2051720" y="1208627"/>
            <a:ext cx="4536504" cy="453650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399892" y="2823319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 err="1" smtClean="0">
                <a:solidFill>
                  <a:srgbClr val="FF0000"/>
                </a:solidFill>
              </a:rPr>
              <a:t>학번입력</a:t>
            </a:r>
            <a:endParaRPr lang="ko-KR" altLang="en-US" sz="24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99892" y="3645024"/>
            <a:ext cx="38282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 smtClean="0">
                <a:solidFill>
                  <a:srgbClr val="FF0000"/>
                </a:solidFill>
              </a:rPr>
              <a:t>생년월일 </a:t>
            </a:r>
            <a:r>
              <a:rPr lang="en-US" altLang="ko-KR" sz="2400" dirty="0" smtClean="0">
                <a:solidFill>
                  <a:srgbClr val="FF0000"/>
                </a:solidFill>
              </a:rPr>
              <a:t>8</a:t>
            </a:r>
            <a:r>
              <a:rPr lang="ko-KR" altLang="en-US" sz="2400" smtClean="0">
                <a:solidFill>
                  <a:srgbClr val="FF0000"/>
                </a:solidFill>
              </a:rPr>
              <a:t>자리</a:t>
            </a:r>
            <a:r>
              <a:rPr lang="en-US" altLang="ko-KR" smtClean="0">
                <a:solidFill>
                  <a:srgbClr val="FF0000"/>
                </a:solidFill>
              </a:rPr>
              <a:t>(</a:t>
            </a:r>
            <a:r>
              <a:rPr lang="ko-KR" altLang="en-US" smtClean="0">
                <a:solidFill>
                  <a:srgbClr val="FF0000"/>
                </a:solidFill>
              </a:rPr>
              <a:t>예</a:t>
            </a:r>
            <a:r>
              <a:rPr lang="en-US" altLang="ko-KR" smtClean="0">
                <a:solidFill>
                  <a:srgbClr val="FF0000"/>
                </a:solidFill>
              </a:rPr>
              <a:t>; 20001010)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8032" y="195869"/>
            <a:ext cx="67874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smtClean="0">
                <a:solidFill>
                  <a:srgbClr val="FFFF00"/>
                </a:solidFill>
              </a:rPr>
              <a:t>아이디</a:t>
            </a:r>
            <a:r>
              <a:rPr lang="en-US" altLang="ko-KR" b="1" dirty="0" smtClean="0">
                <a:solidFill>
                  <a:srgbClr val="FFFF00"/>
                </a:solidFill>
              </a:rPr>
              <a:t>(</a:t>
            </a:r>
            <a:r>
              <a:rPr lang="ko-KR" altLang="en-US" b="1" smtClean="0">
                <a:solidFill>
                  <a:srgbClr val="FFFF00"/>
                </a:solidFill>
              </a:rPr>
              <a:t>학번</a:t>
            </a:r>
            <a:r>
              <a:rPr lang="en-US" altLang="ko-KR" b="1" dirty="0" smtClean="0">
                <a:solidFill>
                  <a:srgbClr val="FFFF00"/>
                </a:solidFill>
              </a:rPr>
              <a:t>) </a:t>
            </a:r>
            <a:r>
              <a:rPr lang="ko-KR" altLang="en-US" b="1" smtClean="0">
                <a:solidFill>
                  <a:srgbClr val="FFFF00"/>
                </a:solidFill>
              </a:rPr>
              <a:t>입력 및 비번</a:t>
            </a:r>
            <a:r>
              <a:rPr lang="en-US" altLang="ko-KR" b="1" dirty="0" smtClean="0">
                <a:solidFill>
                  <a:srgbClr val="FFFF00"/>
                </a:solidFill>
              </a:rPr>
              <a:t>(</a:t>
            </a:r>
            <a:r>
              <a:rPr lang="ko-KR" altLang="en-US" b="1" smtClean="0">
                <a:solidFill>
                  <a:srgbClr val="FFFF00"/>
                </a:solidFill>
              </a:rPr>
              <a:t>생년월일 </a:t>
            </a:r>
            <a:r>
              <a:rPr lang="en-US" altLang="ko-KR" b="1" dirty="0" smtClean="0">
                <a:solidFill>
                  <a:srgbClr val="FFFF00"/>
                </a:solidFill>
              </a:rPr>
              <a:t>8</a:t>
            </a:r>
            <a:r>
              <a:rPr lang="ko-KR" altLang="en-US" b="1" smtClean="0">
                <a:solidFill>
                  <a:srgbClr val="FFFF00"/>
                </a:solidFill>
              </a:rPr>
              <a:t>자리</a:t>
            </a:r>
            <a:r>
              <a:rPr lang="en-US" altLang="ko-KR" b="1" smtClean="0">
                <a:solidFill>
                  <a:srgbClr val="FFFF00"/>
                </a:solidFill>
              </a:rPr>
              <a:t>) </a:t>
            </a:r>
            <a:r>
              <a:rPr lang="ko-KR" altLang="en-US" b="1" smtClean="0">
                <a:solidFill>
                  <a:srgbClr val="FFFF00"/>
                </a:solidFill>
              </a:rPr>
              <a:t>입력 후 로그인 클릭</a:t>
            </a:r>
            <a:endParaRPr lang="ko-KR" altLang="en-US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6297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0" y="-3634"/>
            <a:ext cx="9205222" cy="6961026"/>
            <a:chOff x="-61222" y="0"/>
            <a:chExt cx="9205222" cy="6961026"/>
          </a:xfrm>
        </p:grpSpPr>
        <p:sp>
          <p:nvSpPr>
            <p:cNvPr id="2" name="직사각형 1"/>
            <p:cNvSpPr/>
            <p:nvPr/>
          </p:nvSpPr>
          <p:spPr>
            <a:xfrm>
              <a:off x="-61222" y="0"/>
              <a:ext cx="9205222" cy="6961026"/>
            </a:xfrm>
            <a:prstGeom prst="rect">
              <a:avLst/>
            </a:prstGeom>
            <a:solidFill>
              <a:srgbClr val="2E435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sp>
          <p:nvSpPr>
            <p:cNvPr id="3" name="직사각형 2"/>
            <p:cNvSpPr/>
            <p:nvPr/>
          </p:nvSpPr>
          <p:spPr>
            <a:xfrm>
              <a:off x="226810" y="768338"/>
              <a:ext cx="8505483" cy="57625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 dirty="0"/>
            </a:p>
          </p:txBody>
        </p:sp>
      </p:grpSp>
      <p:grpSp>
        <p:nvGrpSpPr>
          <p:cNvPr id="14" name="그룹 13"/>
          <p:cNvGrpSpPr/>
          <p:nvPr/>
        </p:nvGrpSpPr>
        <p:grpSpPr>
          <a:xfrm>
            <a:off x="288032" y="195869"/>
            <a:ext cx="8297933" cy="5868695"/>
            <a:chOff x="288032" y="195869"/>
            <a:chExt cx="8297933" cy="5868695"/>
          </a:xfrm>
        </p:grpSpPr>
        <p:grpSp>
          <p:nvGrpSpPr>
            <p:cNvPr id="12" name="그룹 11"/>
            <p:cNvGrpSpPr/>
            <p:nvPr/>
          </p:nvGrpSpPr>
          <p:grpSpPr>
            <a:xfrm>
              <a:off x="288032" y="195869"/>
              <a:ext cx="8297933" cy="5868695"/>
              <a:chOff x="288032" y="195869"/>
              <a:chExt cx="8297933" cy="5868695"/>
            </a:xfrm>
          </p:grpSpPr>
          <p:sp>
            <p:nvSpPr>
              <p:cNvPr id="11" name="TextBox 10"/>
              <p:cNvSpPr txBox="1"/>
              <p:nvPr/>
            </p:nvSpPr>
            <p:spPr>
              <a:xfrm>
                <a:off x="288032" y="195869"/>
                <a:ext cx="412324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ko-KR" altLang="en-US" b="1" dirty="0" err="1" smtClean="0">
                    <a:solidFill>
                      <a:srgbClr val="FFFF00"/>
                    </a:solidFill>
                  </a:rPr>
                  <a:t>재학여부</a:t>
                </a:r>
                <a:r>
                  <a:rPr lang="ko-KR" altLang="en-US" b="1" dirty="0" smtClean="0">
                    <a:solidFill>
                      <a:srgbClr val="FFFF00"/>
                    </a:solidFill>
                  </a:rPr>
                  <a:t> 변동사항 체크하여 수정하기</a:t>
                </a:r>
                <a:endParaRPr lang="ko-KR" altLang="en-US" b="1" dirty="0">
                  <a:solidFill>
                    <a:srgbClr val="FFFF00"/>
                  </a:solidFill>
                </a:endParaRPr>
              </a:p>
            </p:txBody>
          </p:sp>
          <p:pic>
            <p:nvPicPr>
              <p:cNvPr id="6" name="그림 5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7544" y="980728"/>
                <a:ext cx="8118421" cy="5083836"/>
              </a:xfrm>
              <a:prstGeom prst="rect">
                <a:avLst/>
              </a:prstGeom>
            </p:spPr>
          </p:pic>
          <p:sp>
            <p:nvSpPr>
              <p:cNvPr id="7" name="직사각형 6"/>
              <p:cNvSpPr/>
              <p:nvPr/>
            </p:nvSpPr>
            <p:spPr>
              <a:xfrm>
                <a:off x="2411760" y="3068960"/>
                <a:ext cx="576064" cy="21602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" name="직사각형 7"/>
              <p:cNvSpPr/>
              <p:nvPr/>
            </p:nvSpPr>
            <p:spPr>
              <a:xfrm>
                <a:off x="5436096" y="1124744"/>
                <a:ext cx="504056" cy="216024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3" name="직사각형 12"/>
            <p:cNvSpPr/>
            <p:nvPr/>
          </p:nvSpPr>
          <p:spPr>
            <a:xfrm>
              <a:off x="5436096" y="1124744"/>
              <a:ext cx="648072" cy="216024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800" dirty="0" smtClean="0">
                  <a:solidFill>
                    <a:schemeClr val="tx1"/>
                  </a:solidFill>
                </a:rPr>
                <a:t>홍길동님</a:t>
              </a:r>
              <a:endParaRPr lang="ko-KR" altLang="en-US" sz="800" dirty="0">
                <a:solidFill>
                  <a:schemeClr val="tx1"/>
                </a:solidFill>
              </a:endParaRPr>
            </a:p>
          </p:txBody>
        </p:sp>
      </p:grpSp>
      <p:sp>
        <p:nvSpPr>
          <p:cNvPr id="5" name="직사각형 4"/>
          <p:cNvSpPr/>
          <p:nvPr/>
        </p:nvSpPr>
        <p:spPr>
          <a:xfrm>
            <a:off x="1979712" y="3429000"/>
            <a:ext cx="4176464" cy="36004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0186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-36512" y="-3634"/>
            <a:ext cx="9205222" cy="6961026"/>
            <a:chOff x="-61222" y="0"/>
            <a:chExt cx="9205222" cy="6961026"/>
          </a:xfrm>
        </p:grpSpPr>
        <p:sp>
          <p:nvSpPr>
            <p:cNvPr id="2" name="직사각형 1"/>
            <p:cNvSpPr/>
            <p:nvPr/>
          </p:nvSpPr>
          <p:spPr>
            <a:xfrm>
              <a:off x="-61222" y="0"/>
              <a:ext cx="9205222" cy="6961026"/>
            </a:xfrm>
            <a:prstGeom prst="rect">
              <a:avLst/>
            </a:prstGeom>
            <a:solidFill>
              <a:srgbClr val="2E435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sp>
          <p:nvSpPr>
            <p:cNvPr id="3" name="직사각형 2"/>
            <p:cNvSpPr/>
            <p:nvPr/>
          </p:nvSpPr>
          <p:spPr>
            <a:xfrm>
              <a:off x="262306" y="794321"/>
              <a:ext cx="8505483" cy="57625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</p:grp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5163202" y="313671"/>
            <a:ext cx="184731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8" name="그룹 7"/>
          <p:cNvGrpSpPr/>
          <p:nvPr/>
        </p:nvGrpSpPr>
        <p:grpSpPr>
          <a:xfrm>
            <a:off x="431716" y="980728"/>
            <a:ext cx="8244740" cy="5518633"/>
            <a:chOff x="431716" y="980728"/>
            <a:chExt cx="8244740" cy="5518633"/>
          </a:xfrm>
        </p:grpSpPr>
        <p:pic>
          <p:nvPicPr>
            <p:cNvPr id="5" name="그림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1716" y="980728"/>
              <a:ext cx="8244740" cy="5518633"/>
            </a:xfrm>
            <a:prstGeom prst="rect">
              <a:avLst/>
            </a:prstGeom>
          </p:spPr>
        </p:pic>
        <p:sp>
          <p:nvSpPr>
            <p:cNvPr id="7" name="직사각형 6"/>
            <p:cNvSpPr/>
            <p:nvPr/>
          </p:nvSpPr>
          <p:spPr>
            <a:xfrm>
              <a:off x="5640538" y="1124744"/>
              <a:ext cx="664227" cy="2160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900" dirty="0" smtClean="0">
                  <a:solidFill>
                    <a:schemeClr val="tx1"/>
                  </a:solidFill>
                </a:rPr>
                <a:t>홍길동님</a:t>
              </a:r>
              <a:endParaRPr lang="ko-KR" altLang="en-US" sz="900" dirty="0">
                <a:solidFill>
                  <a:schemeClr val="tx1"/>
                </a:solidFill>
              </a:endParaRPr>
            </a:p>
          </p:txBody>
        </p:sp>
      </p:grpSp>
      <p:sp>
        <p:nvSpPr>
          <p:cNvPr id="9" name="직사각형 8"/>
          <p:cNvSpPr/>
          <p:nvPr/>
        </p:nvSpPr>
        <p:spPr>
          <a:xfrm>
            <a:off x="1115616" y="1700808"/>
            <a:ext cx="936104" cy="4320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1" name="직선 화살표 연결선 10"/>
          <p:cNvCxnSpPr/>
          <p:nvPr/>
        </p:nvCxnSpPr>
        <p:spPr>
          <a:xfrm flipH="1">
            <a:off x="1835696" y="1124744"/>
            <a:ext cx="936104" cy="720080"/>
          </a:xfrm>
          <a:prstGeom prst="straightConnector1">
            <a:avLst/>
          </a:prstGeom>
          <a:ln w="57150">
            <a:solidFill>
              <a:srgbClr val="FC245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88032" y="195869"/>
            <a:ext cx="21595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 smtClean="0">
                <a:solidFill>
                  <a:srgbClr val="FFFF00"/>
                </a:solidFill>
              </a:rPr>
              <a:t>템플릿 검색 클릭</a:t>
            </a:r>
            <a:endParaRPr lang="ko-KR" altLang="en-US" sz="2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181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-36512" y="-3634"/>
            <a:ext cx="9205222" cy="6961026"/>
            <a:chOff x="-61222" y="0"/>
            <a:chExt cx="9205222" cy="6961026"/>
          </a:xfrm>
        </p:grpSpPr>
        <p:sp>
          <p:nvSpPr>
            <p:cNvPr id="2" name="직사각형 1"/>
            <p:cNvSpPr/>
            <p:nvPr/>
          </p:nvSpPr>
          <p:spPr>
            <a:xfrm>
              <a:off x="-61222" y="0"/>
              <a:ext cx="9205222" cy="6961026"/>
            </a:xfrm>
            <a:prstGeom prst="rect">
              <a:avLst/>
            </a:prstGeom>
            <a:solidFill>
              <a:srgbClr val="2E435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sp>
          <p:nvSpPr>
            <p:cNvPr id="3" name="직사각형 2"/>
            <p:cNvSpPr/>
            <p:nvPr/>
          </p:nvSpPr>
          <p:spPr>
            <a:xfrm>
              <a:off x="262306" y="794321"/>
              <a:ext cx="8505483" cy="57625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</p:grp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5163202" y="313671"/>
            <a:ext cx="184731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51520" y="195869"/>
            <a:ext cx="82189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smtClean="0">
                <a:solidFill>
                  <a:srgbClr val="FFFF00"/>
                </a:solidFill>
              </a:rPr>
              <a:t>다양한 템플릿 중 원하는 템플릿 </a:t>
            </a:r>
            <a:r>
              <a:rPr lang="ko-KR" altLang="en-US" b="1" dirty="0" smtClean="0">
                <a:solidFill>
                  <a:srgbClr val="FFFF00"/>
                </a:solidFill>
              </a:rPr>
              <a:t>클릭 </a:t>
            </a:r>
            <a:r>
              <a:rPr lang="ko-KR" altLang="en-US" b="1" dirty="0" err="1" smtClean="0">
                <a:solidFill>
                  <a:srgbClr val="FFFF00"/>
                </a:solidFill>
              </a:rPr>
              <a:t>ㅡ</a:t>
            </a:r>
            <a:r>
              <a:rPr lang="en-US" altLang="ko-KR" b="1" dirty="0">
                <a:solidFill>
                  <a:srgbClr val="FFFF00"/>
                </a:solidFill>
              </a:rPr>
              <a:t> </a:t>
            </a:r>
            <a:r>
              <a:rPr lang="ko-KR" altLang="en-US" b="1" dirty="0" smtClean="0">
                <a:solidFill>
                  <a:srgbClr val="FFFF00"/>
                </a:solidFill>
              </a:rPr>
              <a:t>문제해결</a:t>
            </a:r>
            <a:r>
              <a:rPr lang="en-US" altLang="ko-KR" b="1" dirty="0" smtClean="0">
                <a:solidFill>
                  <a:srgbClr val="FFFF00"/>
                </a:solidFill>
              </a:rPr>
              <a:t>, </a:t>
            </a:r>
            <a:r>
              <a:rPr lang="ko-KR" altLang="en-US" b="1" dirty="0" err="1" smtClean="0">
                <a:solidFill>
                  <a:srgbClr val="FFFF00"/>
                </a:solidFill>
              </a:rPr>
              <a:t>직무경험</a:t>
            </a:r>
            <a:r>
              <a:rPr lang="ko-KR" altLang="en-US" b="1" dirty="0" smtClean="0">
                <a:solidFill>
                  <a:srgbClr val="FFFF00"/>
                </a:solidFill>
              </a:rPr>
              <a:t> 자소서 작성하기</a:t>
            </a:r>
            <a:endParaRPr lang="ko-KR" altLang="en-US" b="1" dirty="0">
              <a:solidFill>
                <a:srgbClr val="FFFF00"/>
              </a:solidFill>
            </a:endParaRPr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9" b="8000"/>
          <a:stretch/>
        </p:blipFill>
        <p:spPr>
          <a:xfrm>
            <a:off x="634454" y="803587"/>
            <a:ext cx="6889873" cy="5649749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2051720" y="3212976"/>
            <a:ext cx="1296144" cy="144016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5639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-36512" y="-3634"/>
            <a:ext cx="9205222" cy="6961026"/>
            <a:chOff x="-61222" y="0"/>
            <a:chExt cx="9205222" cy="6961026"/>
          </a:xfrm>
        </p:grpSpPr>
        <p:sp>
          <p:nvSpPr>
            <p:cNvPr id="2" name="직사각형 1"/>
            <p:cNvSpPr/>
            <p:nvPr/>
          </p:nvSpPr>
          <p:spPr>
            <a:xfrm>
              <a:off x="-61222" y="0"/>
              <a:ext cx="9205222" cy="6961026"/>
            </a:xfrm>
            <a:prstGeom prst="rect">
              <a:avLst/>
            </a:prstGeom>
            <a:solidFill>
              <a:srgbClr val="2E435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sp>
          <p:nvSpPr>
            <p:cNvPr id="3" name="직사각형 2"/>
            <p:cNvSpPr/>
            <p:nvPr/>
          </p:nvSpPr>
          <p:spPr>
            <a:xfrm>
              <a:off x="262306" y="794321"/>
              <a:ext cx="8505483" cy="57625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</p:grp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5163202" y="313671"/>
            <a:ext cx="184731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883522"/>
            <a:ext cx="6543794" cy="5576884"/>
          </a:xfrm>
          <a:prstGeom prst="rect">
            <a:avLst/>
          </a:prstGeom>
        </p:spPr>
      </p:pic>
      <p:sp>
        <p:nvSpPr>
          <p:cNvPr id="9" name="직사각형 8"/>
          <p:cNvSpPr/>
          <p:nvPr/>
        </p:nvSpPr>
        <p:spPr>
          <a:xfrm>
            <a:off x="6012160" y="3933056"/>
            <a:ext cx="1584176" cy="262018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왼쪽 화살표 9"/>
          <p:cNvSpPr/>
          <p:nvPr/>
        </p:nvSpPr>
        <p:spPr>
          <a:xfrm>
            <a:off x="7667836" y="5027125"/>
            <a:ext cx="504056" cy="216024"/>
          </a:xfrm>
          <a:prstGeom prst="lef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8192135" y="4950471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mtClean="0"/>
              <a:t>클릭</a:t>
            </a:r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251520" y="195869"/>
            <a:ext cx="82429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smtClean="0">
                <a:solidFill>
                  <a:srgbClr val="FFFF00"/>
                </a:solidFill>
              </a:rPr>
              <a:t>다양한 템플릿 중 원하는 템플릿 </a:t>
            </a:r>
            <a:r>
              <a:rPr lang="ko-KR" altLang="en-US" b="1" dirty="0" smtClean="0">
                <a:solidFill>
                  <a:srgbClr val="FFFF00"/>
                </a:solidFill>
              </a:rPr>
              <a:t>클릭 </a:t>
            </a:r>
            <a:r>
              <a:rPr lang="ko-KR" altLang="en-US" b="1" dirty="0" err="1" smtClean="0">
                <a:solidFill>
                  <a:srgbClr val="FFFF00"/>
                </a:solidFill>
              </a:rPr>
              <a:t>ㅡ</a:t>
            </a:r>
            <a:r>
              <a:rPr lang="en-US" altLang="ko-KR" b="1" dirty="0">
                <a:solidFill>
                  <a:srgbClr val="FFFF00"/>
                </a:solidFill>
              </a:rPr>
              <a:t> </a:t>
            </a:r>
            <a:r>
              <a:rPr lang="ko-KR" altLang="en-US" b="1" dirty="0" smtClean="0">
                <a:solidFill>
                  <a:srgbClr val="FFFF00"/>
                </a:solidFill>
              </a:rPr>
              <a:t>자기소개서 일반기업</a:t>
            </a:r>
            <a:r>
              <a:rPr lang="en-US" altLang="ko-KR" b="1" dirty="0" smtClean="0">
                <a:solidFill>
                  <a:srgbClr val="FFFF00"/>
                </a:solidFill>
              </a:rPr>
              <a:t>(</a:t>
            </a:r>
            <a:r>
              <a:rPr lang="ko-KR" altLang="en-US" b="1" dirty="0" smtClean="0">
                <a:solidFill>
                  <a:srgbClr val="FFFF00"/>
                </a:solidFill>
              </a:rPr>
              <a:t>범용</a:t>
            </a:r>
            <a:r>
              <a:rPr lang="en-US" altLang="ko-KR" b="1" dirty="0" smtClean="0">
                <a:solidFill>
                  <a:srgbClr val="FFFF00"/>
                </a:solidFill>
              </a:rPr>
              <a:t>) </a:t>
            </a:r>
            <a:r>
              <a:rPr lang="ko-KR" altLang="en-US" b="1" dirty="0" smtClean="0">
                <a:solidFill>
                  <a:srgbClr val="FFFF00"/>
                </a:solidFill>
              </a:rPr>
              <a:t>선택하기</a:t>
            </a:r>
            <a:endParaRPr lang="ko-KR" altLang="en-US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35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1971</TotalTime>
  <Words>311</Words>
  <Application>Microsoft Office PowerPoint</Application>
  <PresentationFormat>화면 슬라이드 쇼(4:3)</PresentationFormat>
  <Paragraphs>126</Paragraphs>
  <Slides>20</Slides>
  <Notes>15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20</vt:i4>
      </vt:variant>
    </vt:vector>
  </HeadingPairs>
  <TitlesOfParts>
    <vt:vector size="28" baseType="lpstr">
      <vt:lpstr>Open Sans</vt:lpstr>
      <vt:lpstr>나눔스퀘어 ExtraBold</vt:lpstr>
      <vt:lpstr>나눔스퀘어라운드 Bold</vt:lpstr>
      <vt:lpstr>맑은 고딕</vt:lpstr>
      <vt:lpstr>배달의민족 도현</vt:lpstr>
      <vt:lpstr>Arial</vt:lpstr>
      <vt:lpstr>Wingdings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JI HYE PYO</dc:creator>
  <cp:lastModifiedBy>kim younglim</cp:lastModifiedBy>
  <cp:revision>193</cp:revision>
  <dcterms:created xsi:type="dcterms:W3CDTF">2019-11-06T02:45:26Z</dcterms:created>
  <dcterms:modified xsi:type="dcterms:W3CDTF">2020-12-02T01:18:51Z</dcterms:modified>
</cp:coreProperties>
</file>