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69" r:id="rId2"/>
    <p:sldId id="283" r:id="rId3"/>
    <p:sldId id="276" r:id="rId4"/>
    <p:sldId id="277" r:id="rId5"/>
    <p:sldId id="278" r:id="rId6"/>
    <p:sldId id="256" r:id="rId7"/>
    <p:sldId id="257" r:id="rId8"/>
    <p:sldId id="258" r:id="rId9"/>
    <p:sldId id="259" r:id="rId10"/>
    <p:sldId id="260" r:id="rId11"/>
    <p:sldId id="268" r:id="rId12"/>
    <p:sldId id="279" r:id="rId13"/>
    <p:sldId id="287" r:id="rId14"/>
    <p:sldId id="281" r:id="rId15"/>
    <p:sldId id="282" r:id="rId16"/>
    <p:sldId id="284" r:id="rId17"/>
    <p:sldId id="285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88" r:id="rId26"/>
    <p:sldId id="289" r:id="rId27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601E0-7BDF-4CDE-AB3A-513199B69FB7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162FD-FE5F-48B8-A998-A2BCEBA8A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745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831-8956-4CA8-9F2A-D7D9831007D4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7C72-A662-48D7-94C1-73A5A981B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13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831-8956-4CA8-9F2A-D7D9831007D4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7C72-A662-48D7-94C1-73A5A981B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09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831-8956-4CA8-9F2A-D7D9831007D4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7C72-A662-48D7-94C1-73A5A981B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59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831-8956-4CA8-9F2A-D7D9831007D4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7C72-A662-48D7-94C1-73A5A981B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65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831-8956-4CA8-9F2A-D7D9831007D4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7C72-A662-48D7-94C1-73A5A981B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0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831-8956-4CA8-9F2A-D7D9831007D4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7C72-A662-48D7-94C1-73A5A981B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21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831-8956-4CA8-9F2A-D7D9831007D4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7C72-A662-48D7-94C1-73A5A981B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34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831-8956-4CA8-9F2A-D7D9831007D4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7C72-A662-48D7-94C1-73A5A981B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42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831-8956-4CA8-9F2A-D7D9831007D4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7C72-A662-48D7-94C1-73A5A981B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4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831-8956-4CA8-9F2A-D7D9831007D4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7C72-A662-48D7-94C1-73A5A981B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7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831-8956-4CA8-9F2A-D7D9831007D4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7C72-A662-48D7-94C1-73A5A981B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14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F831-8956-4CA8-9F2A-D7D9831007D4}" type="datetimeFigureOut">
              <a:rPr lang="ko-KR" altLang="en-US" smtClean="0"/>
              <a:t>2020-03-13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F7C72-A662-48D7-94C1-73A5A981B2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10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cw.net/home/search/kemView.do?kemId=135237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824" y="2626820"/>
            <a:ext cx="11197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/>
              <a:t>사이버캠퍼스 온라인 강의 </a:t>
            </a:r>
            <a:endParaRPr lang="en-US" altLang="ko-KR" sz="7200" b="1" dirty="0"/>
          </a:p>
          <a:p>
            <a:pPr algn="ctr"/>
            <a:r>
              <a:rPr lang="ko-KR" altLang="en-US" sz="7200" b="1" dirty="0"/>
              <a:t>등록 방법 안내 </a:t>
            </a:r>
          </a:p>
        </p:txBody>
      </p:sp>
    </p:spTree>
    <p:extLst>
      <p:ext uri="{BB962C8B-B14F-4D97-AF65-F5344CB8AC3E}">
        <p14:creationId xmlns:p14="http://schemas.microsoft.com/office/powerpoint/2010/main" val="294577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969" y="0"/>
            <a:ext cx="5630061" cy="6799811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3807229" y="1762298"/>
            <a:ext cx="1737359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5544588" y="2019993"/>
            <a:ext cx="3665914" cy="41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22241" y="1738390"/>
            <a:ext cx="18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녹화된 </a:t>
            </a:r>
            <a:r>
              <a:rPr lang="ko-KR" altLang="en-US" dirty="0"/>
              <a:t>동영상 파일 선택</a:t>
            </a:r>
          </a:p>
        </p:txBody>
      </p:sp>
      <p:sp>
        <p:nvSpPr>
          <p:cNvPr id="9" name="타원 8"/>
          <p:cNvSpPr/>
          <p:nvPr/>
        </p:nvSpPr>
        <p:spPr>
          <a:xfrm>
            <a:off x="4696691" y="5228705"/>
            <a:ext cx="681644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7027025" y="6046123"/>
            <a:ext cx="681644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07229" y="1520473"/>
            <a:ext cx="2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908" y="4939775"/>
            <a:ext cx="2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7396" y="5705530"/>
            <a:ext cx="2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7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2" y="225151"/>
            <a:ext cx="7933610" cy="599206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476" y="1953490"/>
            <a:ext cx="3754582" cy="2668386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6400800" y="5095702"/>
            <a:ext cx="548640" cy="5652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8279476" y="2709949"/>
            <a:ext cx="2585259" cy="6567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044247" y="4726370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링크 복사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9572105" y="3366655"/>
            <a:ext cx="0" cy="12552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77362" y="2525283"/>
            <a:ext cx="2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7031" y="4863275"/>
            <a:ext cx="2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3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19641" y="111095"/>
            <a:ext cx="4708733" cy="5469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3.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유튜브 업로드 방법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570" y="2789372"/>
            <a:ext cx="5338092" cy="377379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4750"/>
            <a:ext cx="7332292" cy="3048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1147" y="626722"/>
            <a:ext cx="2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6511" y="3069395"/>
            <a:ext cx="2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2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DE1D59B-5729-499D-8408-59C54D7C5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-128058"/>
            <a:ext cx="12192000" cy="365853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E05156C-A411-41F6-9324-8FD16A0ED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1177"/>
            <a:ext cx="11209953" cy="392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E878C8-ADCD-4379-BA94-5DBACC03B502}"/>
              </a:ext>
            </a:extLst>
          </p:cNvPr>
          <p:cNvSpPr txBox="1"/>
          <p:nvPr/>
        </p:nvSpPr>
        <p:spPr>
          <a:xfrm>
            <a:off x="5270169" y="355677"/>
            <a:ext cx="52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FF0000"/>
                </a:solidFill>
              </a:rPr>
              <a:t>1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21A61-0F18-44C1-B309-7B5B25AEFF81}"/>
              </a:ext>
            </a:extLst>
          </p:cNvPr>
          <p:cNvSpPr txBox="1"/>
          <p:nvPr/>
        </p:nvSpPr>
        <p:spPr>
          <a:xfrm>
            <a:off x="2117791" y="1841949"/>
            <a:ext cx="774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FF0000"/>
                </a:solidFill>
              </a:rPr>
              <a:t>2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C954E25-E5E5-4D98-87AD-7060DF300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222" y="4109560"/>
            <a:ext cx="7578055" cy="3475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C7409-2D36-42AE-9A53-36FE2BC5EC83}"/>
              </a:ext>
            </a:extLst>
          </p:cNvPr>
          <p:cNvSpPr txBox="1"/>
          <p:nvPr/>
        </p:nvSpPr>
        <p:spPr>
          <a:xfrm>
            <a:off x="6096000" y="5106905"/>
            <a:ext cx="78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FF0000"/>
                </a:solidFill>
              </a:rPr>
              <a:t>3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118449A-C2DD-43B0-A03A-F803AEACFD46}"/>
              </a:ext>
            </a:extLst>
          </p:cNvPr>
          <p:cNvSpPr/>
          <p:nvPr/>
        </p:nvSpPr>
        <p:spPr>
          <a:xfrm>
            <a:off x="5989739" y="5106905"/>
            <a:ext cx="662731" cy="5472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DF78E02-1616-4581-BE8E-F238CEDEEA20}"/>
              </a:ext>
            </a:extLst>
          </p:cNvPr>
          <p:cNvSpPr/>
          <p:nvPr/>
        </p:nvSpPr>
        <p:spPr>
          <a:xfrm>
            <a:off x="2117791" y="1953031"/>
            <a:ext cx="662731" cy="5472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0547B27-E775-462F-A78E-2B7AB1112781}"/>
              </a:ext>
            </a:extLst>
          </p:cNvPr>
          <p:cNvSpPr/>
          <p:nvPr/>
        </p:nvSpPr>
        <p:spPr>
          <a:xfrm>
            <a:off x="5270169" y="562062"/>
            <a:ext cx="522515" cy="50334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2CD9730-FD80-4BB1-8235-8583F304DFF8}"/>
              </a:ext>
            </a:extLst>
          </p:cNvPr>
          <p:cNvSpPr/>
          <p:nvPr/>
        </p:nvSpPr>
        <p:spPr>
          <a:xfrm>
            <a:off x="6576969" y="183610"/>
            <a:ext cx="4865614" cy="72240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1EEF08-173E-4677-99D0-C54E31062153}"/>
              </a:ext>
            </a:extLst>
          </p:cNvPr>
          <p:cNvSpPr txBox="1"/>
          <p:nvPr/>
        </p:nvSpPr>
        <p:spPr>
          <a:xfrm>
            <a:off x="6878972" y="327062"/>
            <a:ext cx="412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본인인증시 시간제한없이 업로드 가능</a:t>
            </a:r>
          </a:p>
        </p:txBody>
      </p:sp>
    </p:spTree>
    <p:extLst>
      <p:ext uri="{BB962C8B-B14F-4D97-AF65-F5344CB8AC3E}">
        <p14:creationId xmlns:p14="http://schemas.microsoft.com/office/powerpoint/2010/main" val="160468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42" y="221569"/>
            <a:ext cx="10564699" cy="6363588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3192631" y="2263314"/>
            <a:ext cx="681644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26377" y="1698324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5319" y="3534245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2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78" t="2" b="-1"/>
          <a:stretch/>
        </p:blipFill>
        <p:spPr>
          <a:xfrm>
            <a:off x="1435693" y="170916"/>
            <a:ext cx="9240102" cy="6475536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8636302" y="1998395"/>
            <a:ext cx="681644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414963" y="3827193"/>
            <a:ext cx="1293911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99007" y="3908534"/>
            <a:ext cx="143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링크복사</a:t>
            </a:r>
            <a:endParaRPr lang="ko-KR" altLang="en-US" dirty="0"/>
          </a:p>
        </p:txBody>
      </p:sp>
      <p:cxnSp>
        <p:nvCxnSpPr>
          <p:cNvPr id="11" name="직선 화살표 연결선 10"/>
          <p:cNvCxnSpPr>
            <a:stCxn id="6" idx="2"/>
          </p:cNvCxnSpPr>
          <p:nvPr/>
        </p:nvCxnSpPr>
        <p:spPr>
          <a:xfrm flipH="1">
            <a:off x="1854437" y="4093200"/>
            <a:ext cx="5605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71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52481" y="170964"/>
            <a:ext cx="4708733" cy="5469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4.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KOCW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강의 활용하기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4" y="1505052"/>
            <a:ext cx="10579866" cy="5035448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6384852" y="3609910"/>
            <a:ext cx="2224994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35223" y="3116048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7556" y="896873"/>
            <a:ext cx="710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 tooltip="KOCW주소"/>
              </a:rPr>
              <a:t>http://www.kocw.net/home/search/kemView.do?kemId=1352374</a:t>
            </a:r>
            <a:endParaRPr lang="ko-KR" altLang="en-US" dirty="0"/>
          </a:p>
        </p:txBody>
      </p:sp>
      <p:sp>
        <p:nvSpPr>
          <p:cNvPr id="12" name="아래쪽 화살표 11"/>
          <p:cNvSpPr/>
          <p:nvPr/>
        </p:nvSpPr>
        <p:spPr>
          <a:xfrm rot="3099890">
            <a:off x="7469091" y="304134"/>
            <a:ext cx="516999" cy="79023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 rot="19414290">
            <a:off x="7396950" y="470784"/>
            <a:ext cx="79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CLICK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7329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84" y="-1"/>
            <a:ext cx="6668431" cy="6858001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8827806" y="3794332"/>
            <a:ext cx="495656" cy="290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16225" y="3190199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9430215" y="3939610"/>
            <a:ext cx="10298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566805" y="3754944"/>
            <a:ext cx="130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링크복사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414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2385867"/>
            <a:ext cx="12031754" cy="2086266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5414356" y="2477193"/>
            <a:ext cx="681644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48102" y="1912203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19641" y="111095"/>
            <a:ext cx="4708733" cy="5469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5. </a:t>
            </a:r>
            <a:r>
              <a:rPr lang="ko-KR" altLang="en-US" sz="2000" b="1" dirty="0">
                <a:solidFill>
                  <a:schemeClr val="tx1"/>
                </a:solidFill>
              </a:rPr>
              <a:t>사이버캠퍼스 업로드</a:t>
            </a:r>
          </a:p>
        </p:txBody>
      </p:sp>
    </p:spTree>
    <p:extLst>
      <p:ext uri="{BB962C8B-B14F-4D97-AF65-F5344CB8AC3E}">
        <p14:creationId xmlns:p14="http://schemas.microsoft.com/office/powerpoint/2010/main" val="350130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3775"/>
            <a:ext cx="12192000" cy="2934109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7306887" y="2028305"/>
            <a:ext cx="681644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140633" y="1463315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5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960" y="365124"/>
            <a:ext cx="11593483" cy="1325563"/>
          </a:xfrm>
        </p:spPr>
        <p:txBody>
          <a:bodyPr>
            <a:noAutofit/>
          </a:bodyPr>
          <a:lstStyle/>
          <a:p>
            <a:r>
              <a:rPr lang="en-US" altLang="ko-KR" sz="4000" dirty="0"/>
              <a:t>&lt;2020-1</a:t>
            </a:r>
            <a:r>
              <a:rPr lang="ko-KR" altLang="en-US" sz="4000" dirty="0"/>
              <a:t>학기 </a:t>
            </a:r>
            <a:r>
              <a:rPr lang="ko-KR" altLang="en-US" sz="4000" dirty="0" err="1" smtClean="0"/>
              <a:t>온라인강의</a:t>
            </a:r>
            <a:r>
              <a:rPr lang="ko-KR" altLang="en-US" sz="4000" dirty="0" smtClean="0"/>
              <a:t> 업로드 준수사항</a:t>
            </a:r>
            <a:r>
              <a:rPr lang="en-US" altLang="ko-KR" sz="4000" dirty="0" smtClean="0"/>
              <a:t>&gt;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6490" y="1834171"/>
            <a:ext cx="11519019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ko-KR" altLang="en-US" sz="2400" dirty="0"/>
              <a:t>현행 </a:t>
            </a:r>
            <a:r>
              <a:rPr lang="en-US" altLang="ko-KR" sz="2400" dirty="0"/>
              <a:t>1</a:t>
            </a:r>
            <a:r>
              <a:rPr lang="ko-KR" altLang="en-US" sz="2400" dirty="0" err="1"/>
              <a:t>시수</a:t>
            </a:r>
            <a:r>
              <a:rPr lang="en-US" altLang="ko-KR" sz="2400" dirty="0"/>
              <a:t>(</a:t>
            </a:r>
            <a:r>
              <a:rPr lang="ko-KR" altLang="en-US" sz="2400" dirty="0"/>
              <a:t>시간</a:t>
            </a:r>
            <a:r>
              <a:rPr lang="en-US" altLang="ko-KR" sz="2400" dirty="0"/>
              <a:t>) </a:t>
            </a:r>
            <a:r>
              <a:rPr lang="ko-KR" altLang="en-US" sz="2400" dirty="0"/>
              <a:t>수업을 </a:t>
            </a:r>
            <a:r>
              <a:rPr lang="en-US" altLang="ko-KR" sz="2400" dirty="0"/>
              <a:t>10</a:t>
            </a:r>
            <a:r>
              <a:rPr lang="ko-KR" altLang="en-US" sz="2400" dirty="0"/>
              <a:t>분</a:t>
            </a:r>
            <a:r>
              <a:rPr lang="en-US" altLang="ko-KR" sz="2400" dirty="0"/>
              <a:t>~15</a:t>
            </a:r>
            <a:r>
              <a:rPr lang="ko-KR" altLang="en-US" sz="2400" dirty="0"/>
              <a:t>분 </a:t>
            </a:r>
            <a:r>
              <a:rPr lang="ko-KR" altLang="en-US" sz="2400" dirty="0" err="1"/>
              <a:t>온라인강의</a:t>
            </a:r>
            <a:r>
              <a:rPr lang="en-US" altLang="ko-KR" sz="2400" dirty="0"/>
              <a:t>(</a:t>
            </a:r>
            <a:r>
              <a:rPr lang="ko-KR" altLang="en-US" sz="2400" dirty="0"/>
              <a:t>동영상</a:t>
            </a:r>
            <a:r>
              <a:rPr lang="en-US" altLang="ko-KR" sz="2400" dirty="0"/>
              <a:t>)</a:t>
            </a:r>
            <a:r>
              <a:rPr lang="ko-KR" altLang="en-US" sz="2400" dirty="0"/>
              <a:t>로 대체함</a:t>
            </a:r>
            <a:r>
              <a:rPr lang="en-US" altLang="ko-KR" sz="2400" dirty="0"/>
              <a:t>.</a:t>
            </a:r>
          </a:p>
          <a:p>
            <a:pPr fontAlgn="base"/>
            <a:endParaRPr lang="ko-KR" altLang="en-US" sz="2400" dirty="0"/>
          </a:p>
          <a:p>
            <a:pPr fontAlgn="base"/>
            <a:r>
              <a:rPr lang="ko-KR" altLang="en-US" sz="2400" dirty="0"/>
              <a:t>매 주차 별 온라인강의에 대해 </a:t>
            </a:r>
            <a:r>
              <a:rPr lang="en-US" altLang="ko-KR" sz="2400" dirty="0"/>
              <a:t>1</a:t>
            </a:r>
            <a:r>
              <a:rPr lang="ko-KR" altLang="en-US" sz="2400" dirty="0"/>
              <a:t>개 이상의 </a:t>
            </a:r>
            <a:r>
              <a:rPr lang="ko-KR" altLang="en-US" sz="2400" dirty="0">
                <a:solidFill>
                  <a:srgbClr val="FF0000"/>
                </a:solidFill>
              </a:rPr>
              <a:t>리포트 제출을 </a:t>
            </a:r>
            <a:r>
              <a:rPr lang="en-US" altLang="ko-KR" sz="2400" dirty="0">
                <a:solidFill>
                  <a:srgbClr val="FF0000"/>
                </a:solidFill>
              </a:rPr>
              <a:t>LMS</a:t>
            </a:r>
            <a:r>
              <a:rPr lang="ko-KR" altLang="en-US" sz="2400" dirty="0">
                <a:solidFill>
                  <a:srgbClr val="FF0000"/>
                </a:solidFill>
              </a:rPr>
              <a:t>상에서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부여해야하며</a:t>
            </a:r>
            <a:r>
              <a:rPr lang="ko-KR" altLang="en-US" sz="2400" dirty="0" smtClean="0">
                <a:solidFill>
                  <a:srgbClr val="FF0000"/>
                </a:solidFill>
              </a:rPr>
              <a:t> 학생들의 과제물 등록도 </a:t>
            </a:r>
            <a:r>
              <a:rPr lang="en-US" altLang="ko-KR" sz="2400" dirty="0" smtClean="0">
                <a:solidFill>
                  <a:srgbClr val="FF0000"/>
                </a:solidFill>
              </a:rPr>
              <a:t>LMS</a:t>
            </a:r>
            <a:r>
              <a:rPr lang="ko-KR" altLang="en-US" sz="2400" dirty="0" smtClean="0">
                <a:solidFill>
                  <a:srgbClr val="FF0000"/>
                </a:solidFill>
              </a:rPr>
              <a:t>시스템에 등록해야 함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sz="2400" dirty="0" smtClean="0"/>
              <a:t> </a:t>
            </a:r>
            <a:endParaRPr lang="ko-KR" altLang="en-US" sz="2400" dirty="0"/>
          </a:p>
          <a:p>
            <a:pPr fontAlgn="base"/>
            <a:r>
              <a:rPr lang="ko-KR" altLang="en-US" sz="2400" dirty="0"/>
              <a:t>단</a:t>
            </a:r>
            <a:r>
              <a:rPr lang="en-US" altLang="ko-KR" sz="2400" dirty="0"/>
              <a:t>, </a:t>
            </a:r>
            <a:r>
              <a:rPr lang="ko-KR" altLang="en-US" sz="2400" dirty="0"/>
              <a:t>이론을 병행하지 않는 실험</a:t>
            </a:r>
            <a:r>
              <a:rPr lang="en-US" altLang="ko-KR" sz="2400" dirty="0"/>
              <a:t>, </a:t>
            </a:r>
            <a:r>
              <a:rPr lang="ko-KR" altLang="en-US" sz="2400" dirty="0"/>
              <a:t>실습 및 실기 형태의 강의의 경우에 한해 과제</a:t>
            </a:r>
            <a:endParaRPr lang="en-US" altLang="ko-KR" sz="2400" dirty="0"/>
          </a:p>
          <a:p>
            <a:pPr marL="0" indent="0" fontAlgn="base">
              <a:buNone/>
            </a:pPr>
            <a:r>
              <a:rPr lang="en-US" altLang="ko-KR" sz="2400" dirty="0"/>
              <a:t>  </a:t>
            </a:r>
            <a:r>
              <a:rPr lang="ko-KR" altLang="en-US" sz="2400" dirty="0"/>
              <a:t>중심 </a:t>
            </a:r>
            <a:r>
              <a:rPr lang="ko-KR" altLang="en-US" sz="2400" dirty="0" err="1"/>
              <a:t>온라인강의</a:t>
            </a:r>
            <a:r>
              <a:rPr lang="en-US" altLang="ko-KR" sz="2400" dirty="0"/>
              <a:t>(</a:t>
            </a:r>
            <a:r>
              <a:rPr lang="ko-KR" altLang="en-US" sz="2400" dirty="0"/>
              <a:t>동영상 촬영 없는 강의</a:t>
            </a:r>
            <a:r>
              <a:rPr lang="en-US" altLang="ko-KR" sz="2400" dirty="0"/>
              <a:t>)</a:t>
            </a:r>
            <a:r>
              <a:rPr lang="ko-KR" altLang="en-US" sz="2400" dirty="0"/>
              <a:t>를 운영할 수 있으며</a:t>
            </a:r>
            <a:r>
              <a:rPr lang="en-US" altLang="ko-KR" sz="2400" dirty="0"/>
              <a:t>, </a:t>
            </a:r>
            <a:r>
              <a:rPr lang="ko-KR" altLang="en-US" sz="2400" dirty="0">
                <a:solidFill>
                  <a:srgbClr val="FF0000"/>
                </a:solidFill>
              </a:rPr>
              <a:t>반드시 개별 리포트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ko-KR" altLang="en-US" sz="2400" dirty="0">
                <a:solidFill>
                  <a:srgbClr val="FF0000"/>
                </a:solidFill>
              </a:rPr>
              <a:t>  과제와 개별 피드백을 </a:t>
            </a:r>
            <a:r>
              <a:rPr lang="en-US" altLang="ko-KR" sz="2400" dirty="0">
                <a:solidFill>
                  <a:srgbClr val="FF0000"/>
                </a:solidFill>
              </a:rPr>
              <a:t>LMS</a:t>
            </a:r>
            <a:r>
              <a:rPr lang="ko-KR" altLang="en-US" sz="2400" dirty="0">
                <a:solidFill>
                  <a:srgbClr val="FF0000"/>
                </a:solidFill>
              </a:rPr>
              <a:t>상에서 의무로 진행하여야 함</a:t>
            </a:r>
            <a:r>
              <a:rPr lang="en-US" altLang="ko-KR" sz="2400" dirty="0"/>
              <a:t>.</a:t>
            </a:r>
          </a:p>
          <a:p>
            <a:pPr marL="0" indent="0" fontAlgn="base">
              <a:buNone/>
            </a:pPr>
            <a:endParaRPr lang="ko-KR" altLang="en-US" sz="2400" dirty="0"/>
          </a:p>
          <a:p>
            <a:pPr fontAlgn="base"/>
            <a:r>
              <a:rPr lang="ko-KR" altLang="en-US" sz="2400" dirty="0"/>
              <a:t>퀴즈 및 토론 진행을 적극적으로 권장함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9014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32" y="0"/>
            <a:ext cx="11726912" cy="6858000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595471" y="2965339"/>
            <a:ext cx="681644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458424" y="3325969"/>
            <a:ext cx="787651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345173" y="2760979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92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88" y="0"/>
            <a:ext cx="9459645" cy="6820852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7088863" y="1358020"/>
            <a:ext cx="1131683" cy="7695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088863" y="756459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68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47" y="1340475"/>
            <a:ext cx="7192379" cy="4972744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1222772" y="1935931"/>
            <a:ext cx="1421394" cy="7695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4218915" y="1858979"/>
            <a:ext cx="2362954" cy="934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18915" y="4101221"/>
            <a:ext cx="65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작성</a:t>
            </a: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6581869" y="2320705"/>
            <a:ext cx="2652666" cy="5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19531" y="1997539"/>
            <a:ext cx="22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교수님 재량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 err="1"/>
              <a:t>수업요일</a:t>
            </a:r>
            <a:r>
              <a:rPr lang="en-US" altLang="ko-KR" dirty="0"/>
              <a:t>or</a:t>
            </a:r>
            <a:r>
              <a:rPr lang="ko-KR" altLang="en-US" dirty="0" err="1"/>
              <a:t>주차별</a:t>
            </a:r>
            <a:r>
              <a:rPr lang="en-US" altLang="ko-KR" dirty="0"/>
              <a:t>)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7940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29" y="37148"/>
            <a:ext cx="9459645" cy="6820852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7686392" y="5214796"/>
            <a:ext cx="1303699" cy="6065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86392" y="4667215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48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84" y="0"/>
            <a:ext cx="7230484" cy="6858000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>
          <a:xfrm>
            <a:off x="3983525" y="1855960"/>
            <a:ext cx="389299" cy="325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8" idx="2"/>
          </p:cNvCxnSpPr>
          <p:nvPr/>
        </p:nvCxnSpPr>
        <p:spPr>
          <a:xfrm flipH="1" flipV="1">
            <a:off x="1946495" y="2018922"/>
            <a:ext cx="2037030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36105" y="1834256"/>
            <a:ext cx="218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동영상 시간 </a:t>
            </a:r>
            <a:r>
              <a:rPr lang="en-US" altLang="ko-KR" dirty="0"/>
              <a:t>+ 2</a:t>
            </a:r>
            <a:r>
              <a:rPr lang="ko-KR" altLang="en-US" dirty="0"/>
              <a:t>분</a:t>
            </a:r>
          </a:p>
        </p:txBody>
      </p:sp>
      <p:sp>
        <p:nvSpPr>
          <p:cNvPr id="13" name="타원 12"/>
          <p:cNvSpPr/>
          <p:nvPr/>
        </p:nvSpPr>
        <p:spPr>
          <a:xfrm>
            <a:off x="5133315" y="3422210"/>
            <a:ext cx="570368" cy="2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196688" y="3784348"/>
            <a:ext cx="187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링크 붙여 넣기</a:t>
            </a:r>
          </a:p>
        </p:txBody>
      </p:sp>
      <p:cxnSp>
        <p:nvCxnSpPr>
          <p:cNvPr id="3" name="직선 화살표 연결선 2"/>
          <p:cNvCxnSpPr/>
          <p:nvPr/>
        </p:nvCxnSpPr>
        <p:spPr>
          <a:xfrm flipV="1">
            <a:off x="7080024" y="3264410"/>
            <a:ext cx="1598394" cy="721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 flipV="1">
            <a:off x="7169920" y="3960468"/>
            <a:ext cx="1563881" cy="8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7070756" y="3969014"/>
            <a:ext cx="1616930" cy="696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8418" y="3079744"/>
            <a:ext cx="276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 CMS </a:t>
            </a:r>
            <a:r>
              <a:rPr lang="ko-KR" altLang="en-US" dirty="0" smtClean="0"/>
              <a:t>링크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78418" y="3764844"/>
            <a:ext cx="305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유튜브 </a:t>
            </a:r>
            <a:r>
              <a:rPr lang="ko-KR" altLang="en-US" dirty="0" smtClean="0"/>
              <a:t>링크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678418" y="4441656"/>
            <a:ext cx="297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3. KOCW </a:t>
            </a:r>
            <a:r>
              <a:rPr lang="ko-KR" altLang="en-US" dirty="0" smtClean="0"/>
              <a:t>링크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8397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AE2DA53-605D-49D5-8BFC-2A4905FCF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192"/>
            <a:ext cx="12192000" cy="684734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D83F2C3-9A63-4172-AB62-2D4A28430A77}"/>
              </a:ext>
            </a:extLst>
          </p:cNvPr>
          <p:cNvSpPr/>
          <p:nvPr/>
        </p:nvSpPr>
        <p:spPr>
          <a:xfrm>
            <a:off x="549905" y="4336053"/>
            <a:ext cx="1558212" cy="3732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3F53DBBF-1E9D-4769-8C5E-28B2FF37F6FE}"/>
              </a:ext>
            </a:extLst>
          </p:cNvPr>
          <p:cNvSpPr/>
          <p:nvPr/>
        </p:nvSpPr>
        <p:spPr>
          <a:xfrm>
            <a:off x="2567031" y="5536734"/>
            <a:ext cx="209725" cy="142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AFFD135-C07E-46AC-8F55-209E1BA9D77F}"/>
              </a:ext>
            </a:extLst>
          </p:cNvPr>
          <p:cNvSpPr/>
          <p:nvPr/>
        </p:nvSpPr>
        <p:spPr>
          <a:xfrm>
            <a:off x="10989578" y="4522666"/>
            <a:ext cx="1202422" cy="59561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3AC7ECD-F502-48CB-93BA-3EEDDDB01CDC}"/>
              </a:ext>
            </a:extLst>
          </p:cNvPr>
          <p:cNvSpPr/>
          <p:nvPr/>
        </p:nvSpPr>
        <p:spPr>
          <a:xfrm>
            <a:off x="8154099" y="3078760"/>
            <a:ext cx="3716323" cy="59561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22798-C26A-4B28-9A74-AAD5CD1AEA82}"/>
              </a:ext>
            </a:extLst>
          </p:cNvPr>
          <p:cNvSpPr txBox="1"/>
          <p:nvPr/>
        </p:nvSpPr>
        <p:spPr>
          <a:xfrm>
            <a:off x="8296361" y="3191903"/>
            <a:ext cx="371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highlight>
                  <a:srgbClr val="FFFF00"/>
                </a:highlight>
              </a:rPr>
              <a:t>분반 강의 업로드 정보이월 가능</a:t>
            </a:r>
          </a:p>
        </p:txBody>
      </p:sp>
    </p:spTree>
    <p:extLst>
      <p:ext uri="{BB962C8B-B14F-4D97-AF65-F5344CB8AC3E}">
        <p14:creationId xmlns:p14="http://schemas.microsoft.com/office/powerpoint/2010/main" val="219444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772" y="282633"/>
            <a:ext cx="6838950" cy="72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5491" t="646" r="44206" b="58044"/>
          <a:stretch/>
        </p:blipFill>
        <p:spPr>
          <a:xfrm>
            <a:off x="119641" y="846733"/>
            <a:ext cx="11410112" cy="5742774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19641" y="111095"/>
            <a:ext cx="4708733" cy="5469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강의 </a:t>
            </a:r>
            <a:r>
              <a:rPr lang="en-US" altLang="ko-KR" sz="2000" b="1" dirty="0">
                <a:solidFill>
                  <a:schemeClr val="tx1"/>
                </a:solidFill>
              </a:rPr>
              <a:t>PPT</a:t>
            </a:r>
            <a:r>
              <a:rPr lang="ko-KR" altLang="en-US" sz="2000" b="1" dirty="0">
                <a:solidFill>
                  <a:schemeClr val="tx1"/>
                </a:solidFill>
              </a:rPr>
              <a:t> 동영상으로 녹화하기</a:t>
            </a:r>
          </a:p>
        </p:txBody>
      </p:sp>
      <p:sp>
        <p:nvSpPr>
          <p:cNvPr id="6" name="타원 5"/>
          <p:cNvSpPr/>
          <p:nvPr/>
        </p:nvSpPr>
        <p:spPr>
          <a:xfrm>
            <a:off x="2550919" y="1347906"/>
            <a:ext cx="3234740" cy="2600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914400" y="3640975"/>
            <a:ext cx="2784764" cy="113053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72589" y="4080387"/>
            <a:ext cx="290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별도의 마이크 연결 필요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4253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767" t="-250" r="6290" b="1"/>
          <a:stretch/>
        </p:blipFill>
        <p:spPr>
          <a:xfrm>
            <a:off x="495657" y="794758"/>
            <a:ext cx="11118078" cy="5913689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19641" y="111095"/>
            <a:ext cx="4708733" cy="5469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1-1. </a:t>
            </a:r>
            <a:r>
              <a:rPr lang="ko-KR" altLang="en-US" sz="2000" b="1" dirty="0">
                <a:solidFill>
                  <a:schemeClr val="tx1"/>
                </a:solidFill>
              </a:rPr>
              <a:t>동영상 녹화</a:t>
            </a:r>
          </a:p>
        </p:txBody>
      </p:sp>
      <p:sp>
        <p:nvSpPr>
          <p:cNvPr id="6" name="타원 5"/>
          <p:cNvSpPr/>
          <p:nvPr/>
        </p:nvSpPr>
        <p:spPr>
          <a:xfrm>
            <a:off x="435835" y="794758"/>
            <a:ext cx="504202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9569865" y="6014814"/>
            <a:ext cx="504202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4267200" y="6026209"/>
            <a:ext cx="985615" cy="520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2297" y="229768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3662" y="5449824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23449" y="5437696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8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8" r="33902" b="30858"/>
          <a:stretch/>
        </p:blipFill>
        <p:spPr>
          <a:xfrm>
            <a:off x="649480" y="1059678"/>
            <a:ext cx="10536965" cy="5178751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19641" y="111095"/>
            <a:ext cx="5549639" cy="5469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1-2. </a:t>
            </a:r>
            <a:r>
              <a:rPr lang="ko-KR" altLang="en-US" sz="2000" b="1" dirty="0">
                <a:solidFill>
                  <a:schemeClr val="tx1"/>
                </a:solidFill>
              </a:rPr>
              <a:t>녹화된 </a:t>
            </a:r>
            <a:r>
              <a:rPr lang="en-US" altLang="ko-KR" sz="2000" b="1" dirty="0">
                <a:solidFill>
                  <a:schemeClr val="tx1"/>
                </a:solidFill>
              </a:rPr>
              <a:t>PPT</a:t>
            </a:r>
            <a:r>
              <a:rPr lang="ko-KR" altLang="en-US" sz="2000" b="1" dirty="0">
                <a:solidFill>
                  <a:schemeClr val="tx1"/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파일 동영상파일로 저장하기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803304" y="3042302"/>
            <a:ext cx="760576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4604758" y="4057827"/>
            <a:ext cx="1377297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2854" y="2477312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1220" y="3574316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769121"/>
            <a:ext cx="10612331" cy="5930937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3632662" y="5527964"/>
            <a:ext cx="1404851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632662" y="4962974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5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2385867"/>
            <a:ext cx="12031754" cy="2086266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0939550" y="2460567"/>
            <a:ext cx="1072342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968645" y="1820487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EEBCBBE3-2019-4072-A742-05EB8C133857}"/>
              </a:ext>
            </a:extLst>
          </p:cNvPr>
          <p:cNvSpPr/>
          <p:nvPr/>
        </p:nvSpPr>
        <p:spPr>
          <a:xfrm>
            <a:off x="379700" y="1050662"/>
            <a:ext cx="4708733" cy="5469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2.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CMS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등록 방법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7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46674"/>
            <a:ext cx="9431066" cy="6811326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1380467" y="881149"/>
            <a:ext cx="905533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26157" y="249382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8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92" y="0"/>
            <a:ext cx="9535856" cy="6759723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5896754" y="790996"/>
            <a:ext cx="1072342" cy="532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891056" y="198024"/>
            <a:ext cx="50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</a:rPr>
              <a:t>v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4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219</Words>
  <Application>Microsoft Office PowerPoint</Application>
  <PresentationFormat>와이드스크린</PresentationFormat>
  <Paragraphs>64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9" baseType="lpstr">
      <vt:lpstr>맑은 고딕</vt:lpstr>
      <vt:lpstr>Arial</vt:lpstr>
      <vt:lpstr>Office 테마</vt:lpstr>
      <vt:lpstr>PowerPoint 프레젠테이션</vt:lpstr>
      <vt:lpstr>&lt;2020-1학기 온라인강의 업로드 준수사항&gt;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Yoon david</cp:lastModifiedBy>
  <cp:revision>51</cp:revision>
  <cp:lastPrinted>2020-03-11T04:28:57Z</cp:lastPrinted>
  <dcterms:created xsi:type="dcterms:W3CDTF">2020-03-04T02:43:11Z</dcterms:created>
  <dcterms:modified xsi:type="dcterms:W3CDTF">2020-03-13T00:55:09Z</dcterms:modified>
</cp:coreProperties>
</file>