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909" r:id="rId1"/>
  </p:sldMasterIdLst>
  <p:notesMasterIdLst>
    <p:notesMasterId r:id="rId2"/>
  </p:notesMasterIdLst>
  <p:sldIdLst>
    <p:sldId id="256" r:id="rId3"/>
    <p:sldId id="257" r:id="rId4"/>
    <p:sldId id="276" r:id="rId5"/>
    <p:sldId id="258" r:id="rId6"/>
    <p:sldId id="308" r:id="rId7"/>
    <p:sldId id="259" r:id="rId8"/>
    <p:sldId id="260" r:id="rId9"/>
    <p:sldId id="284" r:id="rId10"/>
    <p:sldId id="285" r:id="rId11"/>
    <p:sldId id="286" r:id="rId12"/>
    <p:sldId id="277" r:id="rId13"/>
    <p:sldId id="307" r:id="rId14"/>
    <p:sldId id="267" r:id="rId15"/>
    <p:sldId id="287" r:id="rId16"/>
    <p:sldId id="288" r:id="rId17"/>
    <p:sldId id="265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278" r:id="rId37"/>
    <p:sldId id="261" r:id="rId38"/>
    <p:sldId id="309" r:id="rId39"/>
    <p:sldId id="310" r:id="rId40"/>
    <p:sldId id="311" r:id="rId41"/>
    <p:sldId id="279" r:id="rId42"/>
    <p:sldId id="281" r:id="rId43"/>
    <p:sldId id="269" r:id="rId44"/>
    <p:sldId id="312" r:id="rId4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1F423C0B-24CF-4C3C-8A59-7768EA0501B5}" styleName="Normal Style 1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68EC60B-5C72-4F00-A40B-8A06571290DB}" styleName="Normal Style 1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2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 horzBarState="maximized">
    <p:restoredLeft sz="8124"/>
    <p:restoredTop sz="9000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slide" Target="slides/slide21.xml"  /><Relationship Id="rId24" Type="http://schemas.openxmlformats.org/officeDocument/2006/relationships/slide" Target="slides/slide22.xml"  /><Relationship Id="rId25" Type="http://schemas.openxmlformats.org/officeDocument/2006/relationships/slide" Target="slides/slide23.xml"  /><Relationship Id="rId26" Type="http://schemas.openxmlformats.org/officeDocument/2006/relationships/slide" Target="slides/slide24.xml"  /><Relationship Id="rId27" Type="http://schemas.openxmlformats.org/officeDocument/2006/relationships/slide" Target="slides/slide25.xml"  /><Relationship Id="rId28" Type="http://schemas.openxmlformats.org/officeDocument/2006/relationships/slide" Target="slides/slide26.xml"  /><Relationship Id="rId29" Type="http://schemas.openxmlformats.org/officeDocument/2006/relationships/slide" Target="slides/slide27.xml"  /><Relationship Id="rId3" Type="http://schemas.openxmlformats.org/officeDocument/2006/relationships/slide" Target="slides/slide1.xml"  /><Relationship Id="rId30" Type="http://schemas.openxmlformats.org/officeDocument/2006/relationships/slide" Target="slides/slide28.xml"  /><Relationship Id="rId31" Type="http://schemas.openxmlformats.org/officeDocument/2006/relationships/slide" Target="slides/slide29.xml"  /><Relationship Id="rId32" Type="http://schemas.openxmlformats.org/officeDocument/2006/relationships/slide" Target="slides/slide30.xml"  /><Relationship Id="rId33" Type="http://schemas.openxmlformats.org/officeDocument/2006/relationships/slide" Target="slides/slide31.xml"  /><Relationship Id="rId34" Type="http://schemas.openxmlformats.org/officeDocument/2006/relationships/slide" Target="slides/slide32.xml"  /><Relationship Id="rId35" Type="http://schemas.openxmlformats.org/officeDocument/2006/relationships/slide" Target="slides/slide33.xml"  /><Relationship Id="rId36" Type="http://schemas.openxmlformats.org/officeDocument/2006/relationships/slide" Target="slides/slide34.xml"  /><Relationship Id="rId37" Type="http://schemas.openxmlformats.org/officeDocument/2006/relationships/slide" Target="slides/slide35.xml"  /><Relationship Id="rId38" Type="http://schemas.openxmlformats.org/officeDocument/2006/relationships/slide" Target="slides/slide36.xml"  /><Relationship Id="rId39" Type="http://schemas.openxmlformats.org/officeDocument/2006/relationships/slide" Target="slides/slide37.xml"  /><Relationship Id="rId4" Type="http://schemas.openxmlformats.org/officeDocument/2006/relationships/slide" Target="slides/slide2.xml"  /><Relationship Id="rId40" Type="http://schemas.openxmlformats.org/officeDocument/2006/relationships/slide" Target="slides/slide38.xml"  /><Relationship Id="rId41" Type="http://schemas.openxmlformats.org/officeDocument/2006/relationships/slide" Target="slides/slide39.xml"  /><Relationship Id="rId42" Type="http://schemas.openxmlformats.org/officeDocument/2006/relationships/slide" Target="slides/slide40.xml"  /><Relationship Id="rId43" Type="http://schemas.openxmlformats.org/officeDocument/2006/relationships/slide" Target="slides/slide41.xml"  /><Relationship Id="rId44" Type="http://schemas.openxmlformats.org/officeDocument/2006/relationships/slide" Target="slides/slide42.xml"  /><Relationship Id="rId45" Type="http://schemas.openxmlformats.org/officeDocument/2006/relationships/slide" Target="slides/slide43.xml"  /><Relationship Id="rId46" Type="http://schemas.openxmlformats.org/officeDocument/2006/relationships/presProps" Target="presProps.xml"  /><Relationship Id="rId47" Type="http://schemas.openxmlformats.org/officeDocument/2006/relationships/viewProps" Target="viewProps.xml"  /><Relationship Id="rId48" Type="http://schemas.openxmlformats.org/officeDocument/2006/relationships/theme" Target="theme/theme1.xml"  /><Relationship Id="rId49" Type="http://schemas.openxmlformats.org/officeDocument/2006/relationships/tableStyles" Target="tableStyles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1.xlsx"  /></Relationships>
</file>

<file path=ppt/charts/_rels/chart2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2.xlsx"  /></Relationships>
</file>

<file path=ppt/charts/_rels/chart3.xml.rels><?xml version="1.0" encoding="UTF-8" standalone="yes" ?><Relationships xmlns="http://schemas.openxmlformats.org/package/2006/relationships"><Relationship Id="rId1" Type="http://schemas.openxmlformats.org/officeDocument/2006/relationships/package" Target="../embeddings/Worksheet3.xlsx"  /></Relationships>
</file>

<file path=ppt/charts/chart1.xml><?xml version="1.0" encoding="utf-8"?>
<c:chartSpace xmlns:r="http://schemas.openxmlformats.org/officeDocument/2006/relationships" xmlns:a="http://schemas.openxmlformats.org/drawingml/2006/main" xmlns:c="http://schemas.openxmlformats.org/drawingml/2006/chart">
  <c:date1904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roundedCorners val="0"/>
  <c:chart>
    <c:title>
      <c:layout>
        <c:manualLayout>
          <c:xMode val="edge"/>
          <c:yMode val="edge"/>
          <c:x val="0.11631714552640915"/>
          <c:y val="0"/>
        </c:manualLayout>
      </c:layout>
      <c:overlay val="0"/>
      <c:txPr>
        <a:bodyPr rot="0" vert="horz" wrap="none" lIns="0" tIns="0" rIns="0" bIns="0" anchor="ctr" anchorCtr="1"/>
        <a:p>
          <a:pPr algn="l">
            <a:defRPr sz="3200" b="0" i="0" u="none"/>
          </a:pPr>
          <a:endParaRPr/>
        </a:p>
      </c:txPr>
    </c:title>
    <c:autoTitleDeleted val="0"/>
    <c:plotArea>
      <c:layout>
        <c:manualLayout>
          <c:layoutTarget val="inner"/>
          <c:xMode val="edge"/>
          <c:yMode val="edge"/>
          <c:x val="0.23585487902164459"/>
          <c:y val="0.26135194301605225"/>
          <c:w val="0.59713453054428101"/>
          <c:h val="0.6168622970581054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시간 잘 지키기</c:v>
                </c:pt>
              </c:strCache>
            </c:strRef>
          </c:tx>
          <c:spPr/>
          <c:explosion val="0"/>
          <c:dPt>
            <c:idx val="0"/>
            <c:invertIfNegative val="0"/>
            <c:bubble3D val="0"/>
            <c:explosion val="0"/>
            <c:spPr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1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1"/>
            <c:invertIfNegative val="0"/>
            <c:bubble3D val="0"/>
            <c:explosion val="0"/>
            <c:spPr>
              <a:pattFill prst="ltUpDiag">
                <a:fgClr>
                  <a:schemeClr val="accent2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2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2"/>
            <c:invertIfNegative val="0"/>
            <c:bubble3D val="0"/>
            <c:explosion val="0"/>
            <c:spPr>
              <a:pattFill prst="ltUpDiag">
                <a:fgClr>
                  <a:schemeClr val="accent3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3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3"/>
            <c:invertIfNegative val="0"/>
            <c:bubble3D val="0"/>
            <c:explosion val="0"/>
            <c:spPr>
              <a:pattFill prst="ltUpDiag">
                <a:fgClr>
                  <a:schemeClr val="accent4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4"/>
                </a:solidFill>
                <a:prstDash val="solid"/>
                <a:round/>
                <a:headEnd w="med" len="med"/>
                <a:tailEnd w="med" len="med"/>
              </a:ln>
            </c:spPr>
          </c:dPt>
          <c:dLbls>
            <c:dLbl>
              <c:idx val="0"/>
              <c:layout>
                <c:manualLayout>
                  <c:x val="0.11526425927877426"/>
                  <c:y val="-0.55427247285842896"/>
                </c:manualLayout>
              </c:layout>
              <c:spPr/>
              <c:txPr>
                <a:bodyPr rot="0" vert="horz" wrap="none" lIns="0" tIns="0" rIns="0" bIns="0" anchor="ctr" anchorCtr="1"/>
                <a:p>
                  <a:pPr algn="l">
                    <a:defRPr sz="4400" b="0" i="0" u="none"/>
                  </a:pPr>
                  <a:endParaRPr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elete val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/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98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numCache>
            </c:numRef>
          </c:val>
        </c:ser>
        <c:dLbls>
          <c:delete val="0"/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/>
    </c:plotArea>
    <c:plotVisOnly val="0"/>
    <c:dispBlanksAs val="gap"/>
  </c:chart>
  <c:txPr>
    <a:bodyPr rot="0" vert="horz" wrap="none" lIns="0" tIns="0" rIns="0" bIns="0" anchor="ctr" anchorCtr="1"/>
    <a:p>
      <a:pPr algn="l">
        <a:defRPr sz="1200" b="0" i="0" u="none">
          <a:latin typeface="Arial"/>
          <a:ea typeface="한컴 윤고딕 230"/>
          <a:cs typeface="한컴 윤고딕 230"/>
          <a:sym typeface="한컴 윤고딕 230"/>
        </a:defRPr>
      </a:pPr>
      <a:endParaRPr/>
    </a:p>
  </c:txPr>
  <c:extLst>
    <c:ext uri="CC8EB2C9-7E31-499d-B8F2-F6CE61031016">
      <ho:hncChartStyle xmlns:ho="http://schemas.haansoft.com/office/8.0" layoutIndex="-1" colorIndex="0" styleIndex="1"/>
    </c:ext>
  </c:extLst>
  <c:externalData r:id="rId1">
    <c:autoUpdate val="0"/>
  </c:externalData>
</c:chartSpace>
</file>

<file path=ppt/charts/chart2.xml><?xml version="1.0" encoding="utf-8"?>
<c:chartSpace xmlns:r="http://schemas.openxmlformats.org/officeDocument/2006/relationships" xmlns:a="http://schemas.openxmlformats.org/drawingml/2006/main" xmlns:c="http://schemas.openxmlformats.org/drawingml/2006/chart">
  <c:date1904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roundedCorners val="0"/>
  <c:chart>
    <c:title>
      <c:layout/>
      <c:overlay val="0"/>
      <c:txPr>
        <a:bodyPr rot="0" vert="horz" wrap="none" lIns="0" tIns="0" rIns="0" bIns="0" anchor="ctr" anchorCtr="1"/>
        <a:p>
          <a:pPr algn="l">
            <a:defRPr sz="3000" b="0" i="0" u="none"/>
          </a:pPr>
          <a:endParaRPr/>
        </a:p>
      </c:txPr>
    </c:title>
    <c:autoTitleDeleted val="0"/>
    <c:plotArea>
      <c:layout>
        <c:manualLayout>
          <c:layoutTarget val="inner"/>
          <c:xMode val="edge"/>
          <c:yMode val="edge"/>
          <c:x val="0.14928866922855377"/>
          <c:y val="0.22297565639019012"/>
          <c:w val="0.69206172227859497"/>
          <c:h val="0.7048942446708679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아동들과 어울리기</c:v>
                </c:pt>
              </c:strCache>
            </c:strRef>
          </c:tx>
          <c:spPr/>
          <c:explosion val="0"/>
          <c:dPt>
            <c:idx val="0"/>
            <c:invertIfNegative val="0"/>
            <c:bubble3D val="0"/>
            <c:explosion val="0"/>
            <c:spPr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1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1"/>
            <c:invertIfNegative val="0"/>
            <c:bubble3D val="0"/>
            <c:explosion val="0"/>
            <c:spPr>
              <a:pattFill prst="ltUpDiag">
                <a:fgClr>
                  <a:schemeClr val="accent2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2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2"/>
            <c:invertIfNegative val="0"/>
            <c:bubble3D val="0"/>
            <c:explosion val="0"/>
            <c:spPr>
              <a:pattFill prst="ltUpDiag">
                <a:fgClr>
                  <a:schemeClr val="accent3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3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3"/>
            <c:invertIfNegative val="0"/>
            <c:bubble3D val="0"/>
            <c:explosion val="0"/>
            <c:spPr>
              <a:pattFill prst="ltUpDiag">
                <a:fgClr>
                  <a:schemeClr val="accent4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4"/>
                </a:solidFill>
                <a:prstDash val="solid"/>
                <a:round/>
                <a:headEnd w="med" len="med"/>
                <a:tailEnd w="med" len="med"/>
              </a:ln>
            </c:spPr>
          </c:dPt>
          <c:dLbls>
            <c:dLbl>
              <c:idx val="0"/>
              <c:layout>
                <c:manualLayout>
                  <c:x val="0.098979383707046509"/>
                  <c:y val="-0.56888788938522339"/>
                </c:manualLayout>
              </c:layout>
              <c:spPr/>
              <c:txPr>
                <a:bodyPr rot="0" vert="horz" wrap="none" lIns="0" tIns="0" rIns="0" bIns="0" anchor="ctr" anchorCtr="1"/>
                <a:p>
                  <a:pPr algn="l">
                    <a:defRPr sz="4400" b="0" i="0" u="none"/>
                  </a:pPr>
                  <a:endParaRPr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elete val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/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98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numCache>
            </c:numRef>
          </c:val>
        </c:ser>
        <c:dLbls>
          <c:delete val="0"/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/>
    </c:plotArea>
    <c:plotVisOnly val="0"/>
    <c:dispBlanksAs val="gap"/>
  </c:chart>
  <c:txPr>
    <a:bodyPr rot="0" vert="horz" wrap="none" lIns="0" tIns="0" rIns="0" bIns="0" anchor="ctr" anchorCtr="1"/>
    <a:p>
      <a:pPr algn="l">
        <a:defRPr sz="1200" b="0" i="0" u="none">
          <a:latin typeface="Arial"/>
          <a:ea typeface="한컴 윤고딕 230"/>
          <a:cs typeface="한컴 윤고딕 230"/>
          <a:sym typeface="한컴 윤고딕 230"/>
        </a:defRPr>
      </a:pPr>
      <a:endParaRPr/>
    </a:p>
  </c:txPr>
  <c:extLst>
    <c:ext uri="CC8EB2C9-7E31-499d-B8F2-F6CE61031016">
      <ho:hncChartStyle xmlns:ho="http://schemas.haansoft.com/office/8.0" layoutIndex="-1" colorIndex="0" styleIndex="1"/>
    </c:ext>
  </c:extLst>
  <c:externalData r:id="rId1">
    <c:autoUpdate val="0"/>
  </c:externalData>
</c:chartSpace>
</file>

<file path=ppt/charts/chart3.xml><?xml version="1.0" encoding="utf-8"?>
<c:chartSpace xmlns:r="http://schemas.openxmlformats.org/officeDocument/2006/relationships" xmlns:a="http://schemas.openxmlformats.org/drawingml/2006/main" xmlns:c="http://schemas.openxmlformats.org/drawingml/2006/chart">
  <c:date1904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roundedCorners val="0"/>
  <c:chart>
    <c:title>
      <c:layout>
        <c:manualLayout>
          <c:xMode val="edge"/>
          <c:yMode val="edge"/>
          <c:x val="0"/>
          <c:y val="0.0016073280712589622"/>
        </c:manualLayout>
      </c:layout>
      <c:overlay val="0"/>
      <c:txPr>
        <a:bodyPr rot="0" vert="horz" wrap="none" lIns="0" tIns="0" rIns="0" bIns="0" anchor="ctr" anchorCtr="1"/>
        <a:p>
          <a:pPr algn="l">
            <a:defRPr sz="2600" b="0" i="0" u="none"/>
          </a:pPr>
          <a:endParaRPr/>
        </a:p>
      </c:txPr>
    </c:title>
    <c:autoTitleDeleted val="0"/>
    <c:plotArea>
      <c:layout>
        <c:manualLayout>
          <c:layoutTarget val="inner"/>
          <c:xMode val="edge"/>
          <c:yMode val="edge"/>
          <c:x val="0.21198587119579315"/>
          <c:y val="0.29636794328689575"/>
          <c:w val="0.46546205878257751"/>
          <c:h val="0.533706188201904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기관 선생님·실습생들과 친밀감 형성</c:v>
                </c:pt>
              </c:strCache>
            </c:strRef>
          </c:tx>
          <c:spPr/>
          <c:explosion val="0"/>
          <c:dPt>
            <c:idx val="0"/>
            <c:invertIfNegative val="0"/>
            <c:bubble3D val="0"/>
            <c:explosion val="0"/>
            <c:spPr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1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1"/>
            <c:invertIfNegative val="0"/>
            <c:bubble3D val="0"/>
            <c:explosion val="0"/>
            <c:spPr>
              <a:pattFill prst="ltUpDiag">
                <a:fgClr>
                  <a:schemeClr val="accent2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2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2"/>
            <c:invertIfNegative val="0"/>
            <c:bubble3D val="0"/>
            <c:explosion val="0"/>
            <c:spPr>
              <a:pattFill prst="ltUpDiag">
                <a:fgClr>
                  <a:schemeClr val="accent3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3"/>
                </a:solidFill>
                <a:prstDash val="solid"/>
                <a:round/>
                <a:headEnd w="med" len="med"/>
                <a:tailEnd w="med" len="med"/>
              </a:ln>
            </c:spPr>
          </c:dPt>
          <c:dPt>
            <c:idx val="3"/>
            <c:invertIfNegative val="0"/>
            <c:bubble3D val="0"/>
            <c:explosion val="0"/>
            <c:spPr>
              <a:pattFill prst="ltUpDiag">
                <a:fgClr>
                  <a:schemeClr val="accent4"/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accent4"/>
                </a:solidFill>
                <a:prstDash val="solid"/>
                <a:round/>
                <a:headEnd w="med" len="med"/>
                <a:tailEnd w="med" len="med"/>
              </a:ln>
            </c:spPr>
          </c:dPt>
          <c:dLbls>
            <c:dLbl>
              <c:idx val="0"/>
              <c:layout>
                <c:manualLayout>
                  <c:x val="0.094521455466747284"/>
                  <c:y val="-0.46815192699432373"/>
                </c:manualLayout>
              </c:layout>
              <c:spPr/>
              <c:txPr>
                <a:bodyPr rot="0" vert="horz" wrap="none" lIns="0" tIns="0" rIns="0" bIns="0" anchor="ctr" anchorCtr="1"/>
                <a:p>
                  <a:pPr algn="l">
                    <a:defRPr sz="4400" b="0" i="0" u="none"/>
                  </a:pPr>
                  <a:endParaRPr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elete val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/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</c:numCache>
            </c:numRef>
          </c:val>
        </c:ser>
        <c:dLbls>
          <c:delete val="0"/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/>
    </c:plotArea>
    <c:plotVisOnly val="0"/>
    <c:dispBlanksAs val="gap"/>
  </c:chart>
  <c:txPr>
    <a:bodyPr rot="0" vert="horz" wrap="none" lIns="0" tIns="0" rIns="0" bIns="0" anchor="ctr" anchorCtr="1"/>
    <a:p>
      <a:pPr algn="l">
        <a:defRPr sz="1200" b="0" i="0" u="none">
          <a:latin typeface="Arial"/>
          <a:ea typeface="한컴 윤고딕 230"/>
          <a:cs typeface="한컴 윤고딕 230"/>
          <a:sym typeface="한컴 윤고딕 230"/>
        </a:defRPr>
      </a:pPr>
      <a:endParaRPr/>
    </a:p>
  </c:txPr>
  <c:extLst>
    <c:ext uri="CC8EB2C9-7E31-499d-B8F2-F6CE61031016">
      <ho:hncChartStyle xmlns:ho="http://schemas.haansoft.com/office/8.0" layoutIndex="-1" colorIndex="0" styleIndex="1"/>
    </c:ext>
  </c:extLst>
  <c:externalData r:id="rId1">
    <c:autoUpdate val="0"/>
  </c:externalData>
</c:chartSpace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2021-11-30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36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>
            <a:off x="-12699" y="3631"/>
            <a:ext cx="1247479" cy="4425873"/>
          </a:xfrm>
          <a:custGeom>
            <a:avLst/>
            <a:gdLst/>
            <a:cxnLst>
              <a:cxn ang="0">
                <a:pos x="0" y="0"/>
              </a:cxn>
              <a:cxn ang="0">
                <a:pos x="0" y="708"/>
              </a:cxn>
              <a:cxn ang="0">
                <a:pos x="986" y="7114"/>
              </a:cxn>
              <a:cxn ang="0">
                <a:pos x="1537" y="7266"/>
              </a:cxn>
              <a:cxn ang="0">
                <a:pos x="62" y="0"/>
              </a:cxn>
              <a:cxn ang="0">
                <a:pos x="0" y="0"/>
              </a:cxn>
            </a:cxnLst>
            <a:rect l="0" t="0" r="r" b="b"/>
            <a:pathLst>
              <a:path w="1537" h="7266">
                <a:moveTo>
                  <a:pt x="0" y="0"/>
                </a:moveTo>
                <a:lnTo>
                  <a:pt x="0" y="708"/>
                </a:lnTo>
                <a:lnTo>
                  <a:pt x="986" y="7114"/>
                </a:lnTo>
                <a:lnTo>
                  <a:pt x="1537" y="7266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9" name=""/>
          <p:cNvSpPr/>
          <p:nvPr/>
        </p:nvSpPr>
        <p:spPr>
          <a:xfrm flipH="1">
            <a:off x="7307082" y="211889"/>
            <a:ext cx="4883131" cy="1609272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0" name=""/>
          <p:cNvSpPr/>
          <p:nvPr/>
        </p:nvSpPr>
        <p:spPr>
          <a:xfrm flipH="1">
            <a:off x="1176" y="0"/>
            <a:ext cx="12196229" cy="1209811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1" name=""/>
          <p:cNvSpPr/>
          <p:nvPr/>
        </p:nvSpPr>
        <p:spPr>
          <a:xfrm>
            <a:off x="0" y="313097"/>
            <a:ext cx="7315199" cy="2039450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  <a:gd name="connsiteX0" fmla="*/ 5486400 w 5486400"/>
              <a:gd name="connsiteY0" fmla="*/ 1085850 h 2676075"/>
              <a:gd name="connsiteX1" fmla="*/ 0 w 5486400"/>
              <a:gd name="connsiteY1" fmla="*/ 0 h 2676075"/>
              <a:gd name="connsiteX2" fmla="*/ 0 w 5486400"/>
              <a:gd name="connsiteY2" fmla="*/ 95250 h 2676075"/>
              <a:gd name="connsiteX3" fmla="*/ 604863 w 5486400"/>
              <a:gd name="connsiteY3" fmla="*/ 2676075 h 2676075"/>
              <a:gd name="connsiteX4" fmla="*/ 5486400 w 5486400"/>
              <a:gd name="connsiteY4" fmla="*/ 1085850 h 2676075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0 w 5486400"/>
              <a:gd name="connsiteY2" fmla="*/ 95250 h 2582198"/>
              <a:gd name="connsiteX3" fmla="*/ 892927 w 5486400"/>
              <a:gd name="connsiteY3" fmla="*/ 2582198 h 2582198"/>
              <a:gd name="connsiteX4" fmla="*/ 5486400 w 5486400"/>
              <a:gd name="connsiteY4" fmla="*/ 1085850 h 2582198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892927 w 5486400"/>
              <a:gd name="connsiteY2" fmla="*/ 2582198 h 2582198"/>
              <a:gd name="connsiteX3" fmla="*/ 5486400 w 5486400"/>
              <a:gd name="connsiteY3" fmla="*/ 1085850 h 2582198"/>
              <a:gd name="connsiteX0" fmla="*/ 5486400 w 5486400"/>
              <a:gd name="connsiteY0" fmla="*/ 1085850 h 2481754"/>
              <a:gd name="connsiteX1" fmla="*/ 0 w 5486400"/>
              <a:gd name="connsiteY1" fmla="*/ 0 h 2481754"/>
              <a:gd name="connsiteX2" fmla="*/ 870728 w 5486400"/>
              <a:gd name="connsiteY2" fmla="*/ 2481754 h 2481754"/>
              <a:gd name="connsiteX3" fmla="*/ 5486400 w 5486400"/>
              <a:gd name="connsiteY3" fmla="*/ 1085850 h 24817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481754">
                <a:moveTo>
                  <a:pt x="5486400" y="1085850"/>
                </a:moveTo>
                <a:lnTo>
                  <a:pt x="0" y="0"/>
                </a:lnTo>
                <a:lnTo>
                  <a:pt x="870728" y="2481754"/>
                </a:lnTo>
                <a:lnTo>
                  <a:pt x="5486400" y="108585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2" name=""/>
          <p:cNvSpPr/>
          <p:nvPr/>
        </p:nvSpPr>
        <p:spPr>
          <a:xfrm rot="16200000" flipH="1">
            <a:off x="-469153" y="661849"/>
            <a:ext cx="2747768" cy="1432205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3" name=""/>
          <p:cNvSpPr/>
          <p:nvPr/>
        </p:nvSpPr>
        <p:spPr>
          <a:xfrm rot="16200000" flipH="1">
            <a:off x="-2892959" y="2893114"/>
            <a:ext cx="6862892" cy="1076695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4" name=""/>
          <p:cNvSpPr/>
          <p:nvPr/>
        </p:nvSpPr>
        <p:spPr>
          <a:xfrm rot="16200000">
            <a:off x="-839161" y="3864994"/>
            <a:ext cx="4116307" cy="1880869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571750">
                <a:moveTo>
                  <a:pt x="5486400" y="1085850"/>
                </a:moveTo>
                <a:lnTo>
                  <a:pt x="0" y="0"/>
                </a:lnTo>
                <a:lnTo>
                  <a:pt x="0" y="95250"/>
                </a:lnTo>
                <a:lnTo>
                  <a:pt x="923925" y="2571750"/>
                </a:lnTo>
                <a:lnTo>
                  <a:pt x="5486400" y="1085850"/>
                </a:lnTo>
              </a:path>
            </a:pathLst>
          </a:custGeom>
          <a:solidFill>
            <a:schemeClr val="accent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5" name=""/>
          <p:cNvSpPr/>
          <p:nvPr/>
        </p:nvSpPr>
        <p:spPr>
          <a:xfrm rot="16200000">
            <a:off x="1234747" y="5050782"/>
            <a:ext cx="895421" cy="2731035"/>
          </a:xfrm>
          <a:custGeom>
            <a:avLst/>
            <a:gdLst>
              <a:gd name="connsiteX0" fmla="*/ 0 w 571472"/>
              <a:gd name="connsiteY0" fmla="*/ 3000396 h 3000396"/>
              <a:gd name="connsiteX1" fmla="*/ 0 w 571472"/>
              <a:gd name="connsiteY1" fmla="*/ 0 h 3000396"/>
              <a:gd name="connsiteX2" fmla="*/ 571472 w 571472"/>
              <a:gd name="connsiteY2" fmla="*/ 3000396 h 3000396"/>
              <a:gd name="connsiteX3" fmla="*/ 0 w 571472"/>
              <a:gd name="connsiteY3" fmla="*/ 3000396 h 3000396"/>
              <a:gd name="connsiteX0" fmla="*/ 0 w 928630"/>
              <a:gd name="connsiteY0" fmla="*/ 3000396 h 3000396"/>
              <a:gd name="connsiteX1" fmla="*/ 0 w 928630"/>
              <a:gd name="connsiteY1" fmla="*/ 0 h 3000396"/>
              <a:gd name="connsiteX2" fmla="*/ 928630 w 928630"/>
              <a:gd name="connsiteY2" fmla="*/ 2500306 h 3000396"/>
              <a:gd name="connsiteX3" fmla="*/ 0 w 928630"/>
              <a:gd name="connsiteY3" fmla="*/ 3000396 h 3000396"/>
              <a:gd name="connsiteX0" fmla="*/ 9525 w 938155"/>
              <a:gd name="connsiteY0" fmla="*/ 3067050 h 3067050"/>
              <a:gd name="connsiteX1" fmla="*/ 0 w 938155"/>
              <a:gd name="connsiteY1" fmla="*/ 0 h 3067050"/>
              <a:gd name="connsiteX2" fmla="*/ 938155 w 938155"/>
              <a:gd name="connsiteY2" fmla="*/ 2566960 h 3067050"/>
              <a:gd name="connsiteX3" fmla="*/ 9525 w 938155"/>
              <a:gd name="connsiteY3" fmla="*/ 3067050 h 3067050"/>
              <a:gd name="connsiteX0" fmla="*/ 9525 w 928656"/>
              <a:gd name="connsiteY0" fmla="*/ 3067050 h 3067050"/>
              <a:gd name="connsiteX1" fmla="*/ 0 w 928656"/>
              <a:gd name="connsiteY1" fmla="*/ 0 h 3067050"/>
              <a:gd name="connsiteX2" fmla="*/ 928656 w 928656"/>
              <a:gd name="connsiteY2" fmla="*/ 2509813 h 3067050"/>
              <a:gd name="connsiteX3" fmla="*/ 9525 w 928656"/>
              <a:gd name="connsiteY3" fmla="*/ 3067050 h 3067050"/>
              <a:gd name="connsiteX0" fmla="*/ 9525 w 928656"/>
              <a:gd name="connsiteY0" fmla="*/ 2709836 h 2709836"/>
              <a:gd name="connsiteX1" fmla="*/ 0 w 928656"/>
              <a:gd name="connsiteY1" fmla="*/ 0 h 2709836"/>
              <a:gd name="connsiteX2" fmla="*/ 928656 w 928656"/>
              <a:gd name="connsiteY2" fmla="*/ 2509813 h 2709836"/>
              <a:gd name="connsiteX3" fmla="*/ 9525 w 928656"/>
              <a:gd name="connsiteY3" fmla="*/ 2709836 h 2709836"/>
              <a:gd name="connsiteX0" fmla="*/ 9525 w 928656"/>
              <a:gd name="connsiteY0" fmla="*/ 2781250 h 2781250"/>
              <a:gd name="connsiteX1" fmla="*/ 0 w 928656"/>
              <a:gd name="connsiteY1" fmla="*/ 0 h 2781250"/>
              <a:gd name="connsiteX2" fmla="*/ 928656 w 928656"/>
              <a:gd name="connsiteY2" fmla="*/ 2509813 h 2781250"/>
              <a:gd name="connsiteX3" fmla="*/ 9525 w 928656"/>
              <a:gd name="connsiteY3" fmla="*/ 2781250 h 2781250"/>
              <a:gd name="connsiteX0" fmla="*/ 9525 w 928656"/>
              <a:gd name="connsiteY0" fmla="*/ 2924102 h 2924102"/>
              <a:gd name="connsiteX1" fmla="*/ 0 w 928656"/>
              <a:gd name="connsiteY1" fmla="*/ 0 h 2924102"/>
              <a:gd name="connsiteX2" fmla="*/ 928656 w 928656"/>
              <a:gd name="connsiteY2" fmla="*/ 2509813 h 2924102"/>
              <a:gd name="connsiteX3" fmla="*/ 9525 w 928656"/>
              <a:gd name="connsiteY3" fmla="*/ 2924102 h 2924102"/>
              <a:gd name="connsiteX0" fmla="*/ 9525 w 931063"/>
              <a:gd name="connsiteY0" fmla="*/ 2924102 h 2924102"/>
              <a:gd name="connsiteX1" fmla="*/ 0 w 931063"/>
              <a:gd name="connsiteY1" fmla="*/ 0 h 2924102"/>
              <a:gd name="connsiteX2" fmla="*/ 931063 w 931063"/>
              <a:gd name="connsiteY2" fmla="*/ 2521723 h 2924102"/>
              <a:gd name="connsiteX3" fmla="*/ 9525 w 931063"/>
              <a:gd name="connsiteY3" fmla="*/ 2924102 h 2924102"/>
              <a:gd name="connsiteX0" fmla="*/ 0 w 931063"/>
              <a:gd name="connsiteY0" fmla="*/ 2805040 h 2805040"/>
              <a:gd name="connsiteX1" fmla="*/ 0 w 931063"/>
              <a:gd name="connsiteY1" fmla="*/ 0 h 2805040"/>
              <a:gd name="connsiteX2" fmla="*/ 931063 w 931063"/>
              <a:gd name="connsiteY2" fmla="*/ 2521723 h 2805040"/>
              <a:gd name="connsiteX3" fmla="*/ 0 w 931063"/>
              <a:gd name="connsiteY3" fmla="*/ 2805040 h 2805040"/>
              <a:gd name="connsiteX0" fmla="*/ 6350 w 931063"/>
              <a:gd name="connsiteY0" fmla="*/ 2822504 h 2822504"/>
              <a:gd name="connsiteX1" fmla="*/ 0 w 931063"/>
              <a:gd name="connsiteY1" fmla="*/ 0 h 2822504"/>
              <a:gd name="connsiteX2" fmla="*/ 931063 w 931063"/>
              <a:gd name="connsiteY2" fmla="*/ 2521723 h 2822504"/>
              <a:gd name="connsiteX3" fmla="*/ 6350 w 931063"/>
              <a:gd name="connsiteY3" fmla="*/ 2822504 h 2822504"/>
              <a:gd name="connsiteX0" fmla="*/ 6350 w 1185503"/>
              <a:gd name="connsiteY0" fmla="*/ 2822504 h 3224000"/>
              <a:gd name="connsiteX1" fmla="*/ 0 w 1185503"/>
              <a:gd name="connsiteY1" fmla="*/ 0 h 3224000"/>
              <a:gd name="connsiteX2" fmla="*/ 1185503 w 1185503"/>
              <a:gd name="connsiteY2" fmla="*/ 3224000 h 3224000"/>
              <a:gd name="connsiteX3" fmla="*/ 6350 w 1185503"/>
              <a:gd name="connsiteY3" fmla="*/ 2822504 h 3224000"/>
              <a:gd name="connsiteX0" fmla="*/ 2116 w 1193457"/>
              <a:gd name="connsiteY0" fmla="*/ 3734200 h 3734200"/>
              <a:gd name="connsiteX1" fmla="*/ 7954 w 1193457"/>
              <a:gd name="connsiteY1" fmla="*/ 0 h 3734200"/>
              <a:gd name="connsiteX2" fmla="*/ 1193457 w 1193457"/>
              <a:gd name="connsiteY2" fmla="*/ 3224000 h 3734200"/>
              <a:gd name="connsiteX3" fmla="*/ 2116 w 1193457"/>
              <a:gd name="connsiteY3" fmla="*/ 3734200 h 37342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457" h="3734200">
                <a:moveTo>
                  <a:pt x="2116" y="3734200"/>
                </a:moveTo>
                <a:cubicBezTo>
                  <a:pt x="-1" y="2793365"/>
                  <a:pt x="10071" y="940835"/>
                  <a:pt x="7954" y="0"/>
                </a:cubicBezTo>
                <a:lnTo>
                  <a:pt x="1193457" y="3224000"/>
                </a:lnTo>
                <a:lnTo>
                  <a:pt x="2116" y="3734200"/>
                </a:lnTo>
              </a:path>
            </a:pathLst>
          </a:custGeom>
          <a:solidFill>
            <a:schemeClr val="accent2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6" name=""/>
          <p:cNvSpPr/>
          <p:nvPr/>
        </p:nvSpPr>
        <p:spPr>
          <a:xfrm>
            <a:off x="164250" y="-27432"/>
            <a:ext cx="2883726" cy="6885432"/>
          </a:xfrm>
          <a:custGeom>
            <a:avLst/>
            <a:gdLst>
              <a:gd name="connsiteX0" fmla="*/ 0 w 500066"/>
              <a:gd name="connsiteY0" fmla="*/ 6858000 h 6858000"/>
              <a:gd name="connsiteX1" fmla="*/ 250033 w 500066"/>
              <a:gd name="connsiteY1" fmla="*/ 0 h 6858000"/>
              <a:gd name="connsiteX2" fmla="*/ 500066 w 500066"/>
              <a:gd name="connsiteY2" fmla="*/ 6858000 h 6858000"/>
              <a:gd name="connsiteX3" fmla="*/ 0 w 500066"/>
              <a:gd name="connsiteY3" fmla="*/ 6858000 h 6858000"/>
              <a:gd name="connsiteX0" fmla="*/ 1638757 w 2138823"/>
              <a:gd name="connsiteY0" fmla="*/ 6876288 h 6876288"/>
              <a:gd name="connsiteX1" fmla="*/ 0 w 2138823"/>
              <a:gd name="connsiteY1" fmla="*/ 0 h 6876288"/>
              <a:gd name="connsiteX2" fmla="*/ 2138823 w 2138823"/>
              <a:gd name="connsiteY2" fmla="*/ 6876288 h 6876288"/>
              <a:gd name="connsiteX3" fmla="*/ 1638757 w 2138823"/>
              <a:gd name="connsiteY3" fmla="*/ 6876288 h 6876288"/>
              <a:gd name="connsiteX0" fmla="*/ 1662729 w 2162795"/>
              <a:gd name="connsiteY0" fmla="*/ 6885432 h 6885432"/>
              <a:gd name="connsiteX1" fmla="*/ 0 w 2162795"/>
              <a:gd name="connsiteY1" fmla="*/ 0 h 6885432"/>
              <a:gd name="connsiteX2" fmla="*/ 2162795 w 2162795"/>
              <a:gd name="connsiteY2" fmla="*/ 6885432 h 6885432"/>
              <a:gd name="connsiteX3" fmla="*/ 1662729 w 2162795"/>
              <a:gd name="connsiteY3" fmla="*/ 6885432 h 68854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795" h="6885432">
                <a:moveTo>
                  <a:pt x="1662729" y="6885432"/>
                </a:moveTo>
                <a:lnTo>
                  <a:pt x="0" y="0"/>
                </a:lnTo>
                <a:lnTo>
                  <a:pt x="2162795" y="6885432"/>
                </a:lnTo>
                <a:lnTo>
                  <a:pt x="1662729" y="6885432"/>
                </a:lnTo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270586" y="2919309"/>
            <a:ext cx="9635703" cy="957706"/>
          </a:xfrm>
        </p:spPr>
        <p:txBody>
          <a:bodyPr>
            <a:noAutofit/>
          </a:bodyPr>
          <a:lstStyle>
            <a:lvl1pPr algn="l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2270586" y="3890286"/>
            <a:ext cx="9631127" cy="46740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82A27DF-FC33-4C05-96AC-ECA7B11A9C6B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7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40000"/>
                <a:lumOff val="60000"/>
                <a:alpha val="58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rgbClr val="b6b8ba">
                <a:alpha val="38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2">
                <a:lumMod val="50000"/>
                <a:lumOff val="50000"/>
                <a:alpha val="6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199" y="2673355"/>
            <a:ext cx="11531599" cy="1470025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10BF683E-EC8C-4F1E-8017-25E57E2CE77B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8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49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9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10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1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b6b8ba">
                  <a:alpha val="5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2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4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4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5">
                  <a:alpha val="7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5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542695" y="1121212"/>
            <a:ext cx="7837714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body" sz="quarter" idx="14"/>
          </p:nvPr>
        </p:nvSpPr>
        <p:spPr>
          <a:xfrm>
            <a:off x="2542710" y="2286007"/>
            <a:ext cx="7839569" cy="3429009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FDD8E82-9EDF-4A21-8052-950E349A4E6B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10800000" flipH="1">
            <a:off x="10430936" y="4214817"/>
            <a:ext cx="1780898" cy="2672210"/>
            <a:chOff x="7830097" y="-3175"/>
            <a:chExt cx="1335674" cy="3646465"/>
          </a:xfrm>
        </p:grpSpPr>
        <p:sp>
          <p:nvSpPr>
            <p:cNvPr id="8" name=""/>
            <p:cNvSpPr/>
            <p:nvPr/>
          </p:nvSpPr>
          <p:spPr>
            <a:xfrm>
              <a:off x="7858910" y="-3175"/>
              <a:ext cx="1290865" cy="2960833"/>
            </a:xfrm>
            <a:custGeom>
              <a:avLst/>
              <a:gdLst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3062 w 2623457"/>
                <a:gd name="connsiteY2" fmla="*/ 0 h 6063342"/>
                <a:gd name="connsiteX3" fmla="*/ 174172 w 2623457"/>
                <a:gd name="connsiteY3" fmla="*/ 0 h 6063342"/>
                <a:gd name="connsiteX4" fmla="*/ 1556657 w 2623457"/>
                <a:gd name="connsiteY4" fmla="*/ 1545771 h 6063342"/>
                <a:gd name="connsiteX5" fmla="*/ 2623457 w 2623457"/>
                <a:gd name="connsiteY5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85682 h 6085682"/>
                <a:gd name="connsiteX1" fmla="*/ 0 w 2623457"/>
                <a:gd name="connsiteY1" fmla="*/ 22340 h 6085682"/>
                <a:gd name="connsiteX2" fmla="*/ 667 w 2623457"/>
                <a:gd name="connsiteY2" fmla="*/ 0 h 6085682"/>
                <a:gd name="connsiteX3" fmla="*/ 183682 w 2623457"/>
                <a:gd name="connsiteY3" fmla="*/ 9574 h 6085682"/>
                <a:gd name="connsiteX4" fmla="*/ 1556657 w 2623457"/>
                <a:gd name="connsiteY4" fmla="*/ 1568111 h 6085682"/>
                <a:gd name="connsiteX5" fmla="*/ 2623457 w 2623457"/>
                <a:gd name="connsiteY5" fmla="*/ 6085682 h 6085682"/>
                <a:gd name="connsiteX0" fmla="*/ 3030086 w 3030086"/>
                <a:gd name="connsiteY0" fmla="*/ 7076027 h 7076027"/>
                <a:gd name="connsiteX1" fmla="*/ 406629 w 3030086"/>
                <a:gd name="connsiteY1" fmla="*/ 1012685 h 7076027"/>
                <a:gd name="connsiteX2" fmla="*/ 590311 w 3030086"/>
                <a:gd name="connsiteY2" fmla="*/ 999919 h 7076027"/>
                <a:gd name="connsiteX3" fmla="*/ 1963286 w 3030086"/>
                <a:gd name="connsiteY3" fmla="*/ 2558456 h 7076027"/>
                <a:gd name="connsiteX4" fmla="*/ 3030086 w 3030086"/>
                <a:gd name="connsiteY4" fmla="*/ 7076027 h 7076027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30614 w 2630614"/>
                <a:gd name="connsiteY0" fmla="*/ 6076108 h 6076108"/>
                <a:gd name="connsiteX1" fmla="*/ 0 w 2630614"/>
                <a:gd name="connsiteY1" fmla="*/ 5585 h 6076108"/>
                <a:gd name="connsiteX2" fmla="*/ 190839 w 2630614"/>
                <a:gd name="connsiteY2" fmla="*/ 0 h 6076108"/>
                <a:gd name="connsiteX3" fmla="*/ 1563814 w 2630614"/>
                <a:gd name="connsiteY3" fmla="*/ 1558537 h 6076108"/>
                <a:gd name="connsiteX4" fmla="*/ 2630614 w 2630614"/>
                <a:gd name="connsiteY4" fmla="*/ 6076108 h 6076108"/>
                <a:gd name="connsiteX0" fmla="*/ 2635390 w 2635390"/>
                <a:gd name="connsiteY0" fmla="*/ 6076108 h 6076108"/>
                <a:gd name="connsiteX1" fmla="*/ 0 w 2635390"/>
                <a:gd name="connsiteY1" fmla="*/ 797 h 6076108"/>
                <a:gd name="connsiteX2" fmla="*/ 195615 w 2635390"/>
                <a:gd name="connsiteY2" fmla="*/ 0 h 6076108"/>
                <a:gd name="connsiteX3" fmla="*/ 1568590 w 2635390"/>
                <a:gd name="connsiteY3" fmla="*/ 1558537 h 6076108"/>
                <a:gd name="connsiteX4" fmla="*/ 2635390 w 2635390"/>
                <a:gd name="connsiteY4" fmla="*/ 6076108 h 607610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5390" h="6076108">
                  <a:moveTo>
                    <a:pt x="2635390" y="6076108"/>
                  </a:moveTo>
                  <a:lnTo>
                    <a:pt x="0" y="797"/>
                  </a:lnTo>
                  <a:lnTo>
                    <a:pt x="195615" y="0"/>
                  </a:lnTo>
                  <a:lnTo>
                    <a:pt x="1568590" y="1558537"/>
                  </a:lnTo>
                  <a:lnTo>
                    <a:pt x="2635390" y="60761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8617016" y="737400"/>
              <a:ext cx="543423" cy="2244786"/>
            </a:xfrm>
            <a:custGeom>
              <a:avLst/>
              <a:gdLst>
                <a:gd name="connsiteX0" fmla="*/ 0 w 1088572"/>
                <a:gd name="connsiteY0" fmla="*/ 0 h 4582886"/>
                <a:gd name="connsiteX1" fmla="*/ 1088572 w 1088572"/>
                <a:gd name="connsiteY1" fmla="*/ 1186543 h 4582886"/>
                <a:gd name="connsiteX2" fmla="*/ 1088572 w 1088572"/>
                <a:gd name="connsiteY2" fmla="*/ 4582886 h 4582886"/>
                <a:gd name="connsiteX3" fmla="*/ 0 w 1088572"/>
                <a:gd name="connsiteY3" fmla="*/ 0 h 458288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4582886">
                  <a:moveTo>
                    <a:pt x="0" y="0"/>
                  </a:moveTo>
                  <a:lnTo>
                    <a:pt x="1088572" y="1186543"/>
                  </a:lnTo>
                  <a:lnTo>
                    <a:pt x="1088572" y="4582886"/>
                  </a:lnTo>
                  <a:lnTo>
                    <a:pt x="0" y="0"/>
                  </a:ln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7956911" y="-1619"/>
              <a:ext cx="671047" cy="757711"/>
            </a:xfrm>
            <a:custGeom>
              <a:avLst/>
              <a:gdLst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69988 w 1369988"/>
                <a:gd name="connsiteY0" fmla="*/ 1546919 h 1546919"/>
                <a:gd name="connsiteX1" fmla="*/ 1023257 w 1369988"/>
                <a:gd name="connsiteY1" fmla="*/ 0 h 1546919"/>
                <a:gd name="connsiteX2" fmla="*/ 0 w 1369988"/>
                <a:gd name="connsiteY2" fmla="*/ 0 h 1546919"/>
                <a:gd name="connsiteX3" fmla="*/ 1369988 w 1369988"/>
                <a:gd name="connsiteY3" fmla="*/ 1546919 h 15469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9988" h="1546919">
                  <a:moveTo>
                    <a:pt x="1369988" y="1546919"/>
                  </a:moveTo>
                  <a:lnTo>
                    <a:pt x="1023257" y="0"/>
                  </a:lnTo>
                  <a:lnTo>
                    <a:pt x="0" y="0"/>
                  </a:lnTo>
                  <a:lnTo>
                    <a:pt x="1369988" y="154691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8455711" y="-1619"/>
              <a:ext cx="710060" cy="1329898"/>
            </a:xfrm>
            <a:custGeom>
              <a:avLst/>
              <a:gdLst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0 w 1436914"/>
                <a:gd name="connsiteY4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49636"/>
                <a:gd name="connsiteY0" fmla="*/ 0 h 2715079"/>
                <a:gd name="connsiteX1" fmla="*/ 339294 w 1449636"/>
                <a:gd name="connsiteY1" fmla="*/ 1528536 h 2715079"/>
                <a:gd name="connsiteX2" fmla="*/ 1449636 w 1449636"/>
                <a:gd name="connsiteY2" fmla="*/ 2715079 h 2715079"/>
                <a:gd name="connsiteX3" fmla="*/ 1427865 w 1449636"/>
                <a:gd name="connsiteY3" fmla="*/ 4536 h 2715079"/>
                <a:gd name="connsiteX4" fmla="*/ 1421515 w 1449636"/>
                <a:gd name="connsiteY4" fmla="*/ 0 h 2715079"/>
                <a:gd name="connsiteX5" fmla="*/ 0 w 1449636"/>
                <a:gd name="connsiteY5" fmla="*/ 0 h 27150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9636" h="2715079">
                  <a:moveTo>
                    <a:pt x="0" y="0"/>
                  </a:moveTo>
                  <a:lnTo>
                    <a:pt x="339294" y="1528536"/>
                  </a:lnTo>
                  <a:lnTo>
                    <a:pt x="1449636" y="2715079"/>
                  </a:lnTo>
                  <a:lnTo>
                    <a:pt x="1427865" y="4536"/>
                  </a:lnTo>
                  <a:lnTo>
                    <a:pt x="1421515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7830097" y="-1619"/>
              <a:ext cx="1325010" cy="3644909"/>
            </a:xfrm>
            <a:custGeom>
              <a:avLst/>
              <a:gdLst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49993 w 2705100"/>
                <a:gd name="connsiteY2" fmla="*/ 9525 h 6867525"/>
                <a:gd name="connsiteX3" fmla="*/ 0 w 2705100"/>
                <a:gd name="connsiteY3" fmla="*/ 9525 h 6867525"/>
                <a:gd name="connsiteX4" fmla="*/ 2295525 w 2705100"/>
                <a:gd name="connsiteY4" fmla="*/ 6858000 h 6867525"/>
                <a:gd name="connsiteX5" fmla="*/ 2695575 w 2705100"/>
                <a:gd name="connsiteY5" fmla="*/ 6867525 h 6867525"/>
                <a:gd name="connsiteX6" fmla="*/ 2705100 w 2705100"/>
                <a:gd name="connsiteY6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295525 w 2705100"/>
                <a:gd name="connsiteY3" fmla="*/ 6848475 h 6858000"/>
                <a:gd name="connsiteX4" fmla="*/ 2695575 w 2705100"/>
                <a:gd name="connsiteY4" fmla="*/ 6858000 h 6858000"/>
                <a:gd name="connsiteX5" fmla="*/ 2705100 w 2705100"/>
                <a:gd name="connsiteY5" fmla="*/ 6076950 h 6858000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695575 w 2705100"/>
                <a:gd name="connsiteY3" fmla="*/ 6858000 h 6858000"/>
                <a:gd name="connsiteX4" fmla="*/ 2705100 w 2705100"/>
                <a:gd name="connsiteY4" fmla="*/ 6076950 h 6858000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5100" h="7441333">
                  <a:moveTo>
                    <a:pt x="2705100" y="6076950"/>
                  </a:moveTo>
                  <a:lnTo>
                    <a:pt x="64280" y="0"/>
                  </a:lnTo>
                  <a:lnTo>
                    <a:pt x="0" y="0"/>
                  </a:lnTo>
                  <a:lnTo>
                    <a:pt x="2695576" y="7441333"/>
                  </a:lnTo>
                  <a:cubicBezTo>
                    <a:pt x="2698751" y="6986539"/>
                    <a:pt x="2701925" y="6531744"/>
                    <a:pt x="2705100" y="6076950"/>
                  </a:cubicBezTo>
                </a:path>
              </a:pathLst>
            </a:cu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563098" y="274638"/>
            <a:ext cx="20192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7121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6753771-9475-4309-9B2C-4F43EB0294C6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A2121F7-E20F-43B2-B3C6-C7E51EA698C5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DAC1609-63DC-4238-90D7-BDA4CCE7E5D2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8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40000"/>
                <a:lumOff val="60000"/>
                <a:alpha val="39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3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1">
                <a:alpha val="74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3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61962" y="2357419"/>
            <a:ext cx="10363199" cy="92870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61962" y="1807030"/>
            <a:ext cx="10363199" cy="55039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1794FCA-B30B-4B0B-A06E-872BCCC939B8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2B4FBC9-0152-4321-B5AE-8A4D40C68623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5271060-A817-4E00-9021-886881503EBB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214422"/>
            <a:ext cx="109727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47ABBE4F-A180-451B-976B-207E95DDA7FB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609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6197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608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6196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0DB8ECF-E18C-4D8D-A7A0-FA2FABCA5290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/>
          <p:nvPr/>
        </p:nvSpPr>
        <p:spPr>
          <a:xfrm rot="5400000">
            <a:off x="-3300803" y="3300663"/>
            <a:ext cx="6887028" cy="2857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21" name=""/>
          <p:cNvGrpSpPr/>
          <p:nvPr/>
        </p:nvGrpSpPr>
        <p:grpSpPr>
          <a:xfrm rot="0" flipH="1">
            <a:off x="-2" y="0"/>
            <a:ext cx="12192001" cy="6858001"/>
            <a:chOff x="-1" y="0"/>
            <a:chExt cx="9144001" cy="6858001"/>
          </a:xfrm>
        </p:grpSpPr>
        <p:sp>
          <p:nvSpPr>
            <p:cNvPr id="2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chemeClr val="accent2">
                <a:lumMod val="50000"/>
                <a:lumOff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23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24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5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6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chemeClr val="accent2">
                  <a:lumMod val="25000"/>
                  <a:lumOff val="75000"/>
                  <a:alpha val="32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7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8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9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952463" y="4772044"/>
            <a:ext cx="8680109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952463" y="584219"/>
            <a:ext cx="868010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952463" y="5338782"/>
            <a:ext cx="8680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8C9FE912-2C94-4152-970B-97CA7CEA7709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교차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1732842" y="3147876"/>
            <a:ext cx="6308395" cy="3037101"/>
          </a:xfrm>
          <a:custGeom>
            <a:avLst/>
            <a:gdLst>
              <a:gd name="connsiteX0" fmla="*/ 0 w 4175"/>
              <a:gd name="connsiteY0" fmla="*/ 0 h 2538"/>
              <a:gd name="connsiteX1" fmla="*/ 12 w 4175"/>
              <a:gd name="connsiteY1" fmla="*/ 44 h 2538"/>
              <a:gd name="connsiteX2" fmla="*/ 685 w 4175"/>
              <a:gd name="connsiteY2" fmla="*/ 2538 h 2538"/>
              <a:gd name="connsiteX3" fmla="*/ 4175 w 4175"/>
              <a:gd name="connsiteY3" fmla="*/ 1923 h 2538"/>
              <a:gd name="connsiteX4" fmla="*/ 25 w 4175"/>
              <a:gd name="connsiteY4" fmla="*/ 11 h 2538"/>
              <a:gd name="connsiteX5" fmla="*/ 0 w 4175"/>
              <a:gd name="connsiteY5" fmla="*/ 0 h 2538"/>
              <a:gd name="connsiteX0" fmla="*/ 0 w 4003"/>
              <a:gd name="connsiteY0" fmla="*/ 0 h 2538"/>
              <a:gd name="connsiteX1" fmla="*/ 12 w 4003"/>
              <a:gd name="connsiteY1" fmla="*/ 44 h 2538"/>
              <a:gd name="connsiteX2" fmla="*/ 685 w 4003"/>
              <a:gd name="connsiteY2" fmla="*/ 2538 h 2538"/>
              <a:gd name="connsiteX3" fmla="*/ 4003 w 4003"/>
              <a:gd name="connsiteY3" fmla="*/ 1844 h 2538"/>
              <a:gd name="connsiteX4" fmla="*/ 25 w 4003"/>
              <a:gd name="connsiteY4" fmla="*/ 11 h 2538"/>
              <a:gd name="connsiteX5" fmla="*/ 0 w 4003"/>
              <a:gd name="connsiteY5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553 w 4531"/>
              <a:gd name="connsiteY0" fmla="*/ 0 h 2527"/>
              <a:gd name="connsiteX1" fmla="*/ 1213 w 4531"/>
              <a:gd name="connsiteY1" fmla="*/ 2527 h 2527"/>
              <a:gd name="connsiteX2" fmla="*/ 4531 w 4531"/>
              <a:gd name="connsiteY2" fmla="*/ 1833 h 2527"/>
              <a:gd name="connsiteX3" fmla="*/ 553 w 4531"/>
              <a:gd name="connsiteY3" fmla="*/ 0 h 2527"/>
              <a:gd name="connsiteX0" fmla="*/ 3 w 3981"/>
              <a:gd name="connsiteY0" fmla="*/ 0 h 2527"/>
              <a:gd name="connsiteX1" fmla="*/ 663 w 3981"/>
              <a:gd name="connsiteY1" fmla="*/ 2527 h 2527"/>
              <a:gd name="connsiteX2" fmla="*/ 3981 w 3981"/>
              <a:gd name="connsiteY2" fmla="*/ 1833 h 2527"/>
              <a:gd name="connsiteX3" fmla="*/ 3 w 3981"/>
              <a:gd name="connsiteY3" fmla="*/ 0 h 2527"/>
              <a:gd name="connsiteX0" fmla="*/ 0 w 3978"/>
              <a:gd name="connsiteY0" fmla="*/ 0 h 2527"/>
              <a:gd name="connsiteX1" fmla="*/ 660 w 3978"/>
              <a:gd name="connsiteY1" fmla="*/ 2527 h 2527"/>
              <a:gd name="connsiteX2" fmla="*/ 3978 w 3978"/>
              <a:gd name="connsiteY2" fmla="*/ 1833 h 2527"/>
              <a:gd name="connsiteX3" fmla="*/ 0 w 3978"/>
              <a:gd name="connsiteY3" fmla="*/ 0 h 25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" h="2527">
                <a:moveTo>
                  <a:pt x="0" y="0"/>
                </a:moveTo>
                <a:cubicBezTo>
                  <a:pt x="90" y="449"/>
                  <a:pt x="484" y="1911"/>
                  <a:pt x="660" y="2527"/>
                </a:cubicBezTo>
                <a:lnTo>
                  <a:pt x="3978" y="1833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20000"/>
              <a:lumOff val="80000"/>
              <a:alpha val="26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10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10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15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106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98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20000"/>
                  <a:lumOff val="80000"/>
                  <a:alpha val="3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9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c6c8ca">
                  <a:alpha val="17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1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6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27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7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308100"/>
            <a:ext cx="1130299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  <a:p>
            <a:pPr lvl="8">
              <a:defRPr lang="ko-KR" altLang="en-US"/>
            </a:pP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D839B8E-F55D-4BF8-852C-25AF74D46B3E}" type="datetime1">
              <a:rPr lang="ko-KR" altLang="en-US"/>
              <a:pPr>
                <a:defRPr lang="ko-KR" altLang="en-US"/>
              </a:pPr>
              <a:t>2021-11-13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66700" indent="-30670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 3"/>
        <a:buChar char="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3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5.xml"  /><Relationship Id="rId3" Type="http://schemas.openxmlformats.org/officeDocument/2006/relationships/chart" Target="../charts/chart1.xml"  /></Relationships>
</file>

<file path=ppt/slides/_rels/slide3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chart" Target="../charts/chart2.xml"  /></Relationships>
</file>

<file path=ppt/slides/_rels/slide3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chart" Target="../charts/chart3.xml"  /></Relationships>
</file>

<file path=ppt/slides/_rels/slide3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image" Target="../media/image1.png"  /></Relationships>
</file>

<file path=ppt/slides/_rels/slide4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4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image" Target="../media/image2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816721"/>
            <a:ext cx="9740827" cy="85861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ko-KR" altLang="en-US" sz="6000">
                <a:solidFill>
                  <a:srgbClr val="000000"/>
                </a:solidFill>
                <a:latin typeface="한컴 윤고딕 240"/>
              </a:rPr>
              <a:t>새마음지역아동센터</a:t>
            </a:r>
            <a:endParaRPr lang="ko-KR" altLang="en-US" sz="6000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4877" y="5789851"/>
            <a:ext cx="9740827" cy="398114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altLang="ko-KR" sz="4400">
                <a:solidFill>
                  <a:srgbClr val="000000"/>
                </a:solidFill>
                <a:latin typeface="한컴 윤고딕 240"/>
                <a:ea typeface="한컴 윤고딕 240"/>
              </a:rPr>
              <a:t>1918049</a:t>
            </a:r>
            <a:r>
              <a:rPr lang="ko-KR" altLang="en-US" sz="4400">
                <a:solidFill>
                  <a:srgbClr val="000000"/>
                </a:solidFill>
                <a:latin typeface="한컴 윤고딕 240"/>
                <a:ea typeface="한컴 윤고딕 240"/>
              </a:rPr>
              <a:t> 이택민</a:t>
            </a:r>
            <a:endParaRPr lang="ko-KR" altLang="en-US" sz="440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0" y="0"/>
            <a:ext cx="11302999" cy="939784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1 -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5 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주요사업 소개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1643751" y="1412557"/>
          <a:ext cx="8904498" cy="403288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558818"/>
                <a:gridCol w="7345680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사업명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indent="25400" algn="just">
                        <a:lnSpc>
                          <a:spcPct val="16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문화프로그램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사업대상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전체아동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사업목적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문화체험을 통해 아동에게 다양한 경험 제공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체험을 통해 창의성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자발성 실현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사업내용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문화프로그램 및 캠프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공동체활동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생일파티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xmlns:mc="http://schemas.openxmlformats.org/markup-compatibility/2006" xmlns:hp="http://schemas.haansoft.com/office/presentation/8.0" 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marL="0" indent="0" algn="ctr">
              <a:lnSpc>
                <a:spcPct val="220000"/>
              </a:lnSpc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</a:rPr>
              <a:t>2. 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</a:rPr>
              <a:t>실습 목표 및 내용</a:t>
            </a:r>
            <a:endParaRPr lang="ko-KR" altLang="en-US" sz="3600" b="1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실습 목표</a:t>
            </a:r>
            <a:endParaRPr xmlns:mc="http://schemas.openxmlformats.org/markup-compatibility/2006" xmlns:hp="http://schemas.haansoft.com/office/presentation/8.0" kumimoji="0" lang="en-US" altLang="ko-KR" sz="3600" b="1" i="0" u="none" strike="noStrike" kern="1200" cap="none" spc="0" normalizeH="0" baseline="0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l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실습 내용 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l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en-US" altLang="ko-KR" b="1">
                <a:solidFill>
                  <a:srgbClr val="000000"/>
                </a:solidFill>
                <a:latin typeface="한컴 윤고딕 240"/>
              </a:rPr>
              <a:t>-</a:t>
            </a:r>
            <a:r>
              <a:rPr lang="ko-KR" altLang="en-US" b="1">
                <a:solidFill>
                  <a:srgbClr val="000000"/>
                </a:solidFill>
                <a:latin typeface="한컴 윤고딕 240"/>
              </a:rPr>
              <a:t> 실습목표</a:t>
            </a:r>
            <a:endParaRPr lang="ko-KR" altLang="en-US" b="1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4294967295"/>
          </p:nvPr>
        </p:nvSpPr>
        <p:spPr>
          <a:xfrm>
            <a:off x="0" y="1308100"/>
            <a:ext cx="11302999" cy="4960939"/>
          </a:xfrm>
        </p:spPr>
        <p:txBody>
          <a:bodyPr/>
          <a:lstStyle/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ctr">
              <a:defRPr/>
            </a:pP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-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실습목표</a:t>
            </a:r>
            <a:endParaRPr lang="ko-KR" altLang="en-US" sz="4000" b="1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1.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시간 잘 지키기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2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.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아동들과 어울리기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endParaRPr lang="en-US" altLang="ko-KR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endParaRPr lang="en-US" altLang="ko-KR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ctr"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3.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기관 선생님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·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실습생들과 친밀감 형성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200" y="2693987"/>
            <a:ext cx="11531599" cy="1470025"/>
          </a:xfrm>
        </p:spPr>
        <p:txBody>
          <a:bodyPr/>
          <a:lstStyle/>
          <a:p>
            <a:pPr>
              <a:defRPr/>
            </a:pP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-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실습내용</a:t>
            </a:r>
            <a:endParaRPr lang="ko-KR" altLang="en-US" sz="4000" b="1">
              <a:solidFill>
                <a:srgbClr val="000000"/>
              </a:solidFill>
              <a:latin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199" y="1843453"/>
            <a:ext cx="11531599" cy="2677154"/>
          </a:xfrm>
        </p:spPr>
        <p:txBody>
          <a:bodyPr/>
          <a:lstStyle/>
          <a:p>
            <a:pPr>
              <a:defRPr/>
            </a:pP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7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월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1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일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~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8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월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13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일</a:t>
            </a:r>
            <a:br>
              <a:rPr lang="ko-KR" altLang="en-US" sz="4000" b="1">
                <a:solidFill>
                  <a:srgbClr val="000000"/>
                </a:solidFill>
              </a:rPr>
            </a:b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12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: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30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분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~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17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시</a:t>
            </a:r>
            <a:br>
              <a:rPr lang="ko-KR" altLang="en-US" sz="4000" b="1">
                <a:solidFill>
                  <a:srgbClr val="000000"/>
                </a:solidFill>
              </a:rPr>
            </a:b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(160</a:t>
            </a:r>
            <a:r>
              <a:rPr lang="ko-KR" altLang="en-US" sz="4000" b="1">
                <a:solidFill>
                  <a:srgbClr val="000000"/>
                </a:solidFill>
                <a:latin typeface="한컴 윤고딕 240"/>
              </a:rPr>
              <a:t>시간</a:t>
            </a:r>
            <a:r>
              <a:rPr lang="en-US" altLang="ko-KR" sz="4000" b="1">
                <a:solidFill>
                  <a:srgbClr val="000000"/>
                </a:solidFill>
                <a:latin typeface="한컴 윤고딕 240"/>
              </a:rPr>
              <a:t>)</a:t>
            </a:r>
            <a:endParaRPr lang="en-US" altLang="ko-KR" sz="4000" b="1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4294967295"/>
          </p:nvPr>
        </p:nvSpPr>
        <p:spPr>
          <a:xfrm>
            <a:off x="0" y="1308100"/>
            <a:ext cx="11302999" cy="4960939"/>
          </a:xfrm>
        </p:spPr>
        <p:txBody>
          <a:bodyPr/>
          <a:lstStyle/>
          <a:p>
            <a:pPr marL="0" indent="0" algn="ctr">
              <a:buNone/>
              <a:defRPr/>
            </a:pPr>
            <a:endParaRPr lang="ko-KR" altLang="en-US"/>
          </a:p>
          <a:p>
            <a:pPr marL="0" indent="0" algn="ctr">
              <a:buNone/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effectLst/>
                <a:latin typeface="한컴 윤고딕 240"/>
              </a:rPr>
              <a:t>1</a:t>
            </a:r>
            <a:r>
              <a:rPr lang="ko-KR" altLang="en-US" sz="3000" b="1">
                <a:solidFill>
                  <a:srgbClr val="000000"/>
                </a:solidFill>
                <a:effectLst/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effectLst/>
              <a:latin typeface="한컴 윤고딕 240"/>
            </a:endParaRPr>
          </a:p>
        </p:txBody>
      </p:sp>
      <p:graphicFrame>
        <p:nvGraphicFramePr>
          <p:cNvPr id="3" name=""/>
          <p:cNvGraphicFramePr>
            <a:graphicFrameLocks noGrp="1"/>
          </p:cNvGraphicFramePr>
          <p:nvPr>
            <p:ph idx="1"/>
          </p:nvPr>
        </p:nvGraphicFramePr>
        <p:xfrm>
          <a:off x="2326863" y="1280160"/>
          <a:ext cx="7538273" cy="42976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976635"/>
                <a:gridCol w="5561638"/>
              </a:tblGrid>
              <a:tr h="201549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1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sz="3000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실습교육</a:t>
                      </a:r>
                      <a:endParaRPr sz="3000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lang="EN-US"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사회 문제집 학습지도</a:t>
                      </a:r>
                      <a:endParaRPr lang="en-US" altLang="ko-KR" sz="3000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228219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2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)</a:t>
                      </a:r>
                      <a:endParaRPr lang="ko-KR" altLang="en-US"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사회 문제집 학습지도</a:t>
                      </a:r>
                      <a:endParaRPr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놀이지도</a:t>
                      </a:r>
                      <a:endParaRPr lang="ko-KR" altLang="en-US"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2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457390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5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독서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ea typeface="한컴 윤고딕 240"/>
                        </a:rPr>
                        <a:t>‧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논술 보조 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cs typeface="한컴 윤고딕 23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6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2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9510" cy="45643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306955"/>
                <a:gridCol w="90125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A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군 미술 수업 보조지도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미술 수업 보조지도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2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22821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351938"/>
                <a:gridCol w="8964930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9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ko-KR" altLang="en-US" sz="3600" b="1">
                <a:solidFill>
                  <a:srgbClr val="000000"/>
                </a:solidFill>
              </a:rPr>
              <a:t>목차</a:t>
            </a:r>
            <a:endParaRPr lang="ko-KR" altLang="en-US" sz="3600" b="1">
              <a:solidFill>
                <a:srgbClr val="000000"/>
              </a:solidFill>
            </a:endParaRPr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1.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기관소개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20000"/>
              </a:lnSpc>
              <a:buNone/>
              <a:defRPr/>
            </a:pPr>
            <a:endParaRPr lang="en-US" altLang="ko-KR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20000"/>
              </a:lnSpc>
              <a:buNone/>
              <a:defRPr/>
            </a:pP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2. 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실습 목표 및 내용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l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3. </a:t>
            </a:r>
            <a:r>
              <a: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실습 분석 및 평가</a:t>
            </a:r>
            <a:endParaRPr lang="en-US" altLang="ko-KR" sz="36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en-US" altLang="ko-KR" sz="36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en-US" altLang="ko-KR" sz="3600" b="1">
                <a:solidFill>
                  <a:schemeClr val="accent2"/>
                </a:solidFill>
              </a:rPr>
              <a:t>4.</a:t>
            </a:r>
            <a:r>
              <a:rPr lang="ko-KR" altLang="en-US" sz="3600" b="1">
                <a:solidFill>
                  <a:schemeClr val="accent2"/>
                </a:solidFill>
              </a:rPr>
              <a:t> 실습에 대한 나의 평가</a:t>
            </a:r>
            <a:endParaRPr lang="ko-KR" altLang="en-US" sz="3600" b="1">
              <a:solidFill>
                <a:schemeClr val="accent2"/>
              </a:solidFill>
            </a:endParaRPr>
          </a:p>
          <a:p>
            <a:pPr marL="0" indent="0" algn="l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5. </a:t>
            </a:r>
            <a:r>
              <a: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동료 슈퍼비전</a:t>
            </a:r>
            <a:endPara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3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09985" cy="38404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316480"/>
                <a:gridCol w="899350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12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A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군 독서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ea typeface="한컴 윤고딕 240"/>
                        </a:rPr>
                        <a:t>‧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논술 보조지도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13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br>
              <a:rPr lang="ko-KR" altLang="en-US" sz="3000" b="1">
                <a:solidFill>
                  <a:srgbClr val="000000"/>
                </a:solidFill>
                <a:latin typeface="한컴 윤고딕 240"/>
              </a:rPr>
            </a:b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3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9510" cy="38404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6455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14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15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cs typeface="Wingdings"/>
                          <a:sym typeface="Wingdings"/>
                        </a:rPr>
                        <a:t>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cs typeface="Wingdings"/>
                          <a:sym typeface="Wingdings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미술 보조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3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22821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16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4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38404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19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20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4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9510" cy="457390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6455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21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22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문제집 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4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22821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23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5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402145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26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A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군 독서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ea typeface="한컴 윤고딕 240"/>
                        </a:rPr>
                        <a:t>‧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논술 보조지도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5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9510" cy="201168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6455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29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5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15582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7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30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6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4564379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2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3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문제집 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marL="0" indent="0" algn="ctr" defTabSz="914400" rtl="0" eaLnBrk="1" latinLnBrk="1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1.</a:t>
            </a:r>
            <a:r>
              <a:rPr xmlns:mc="http://schemas.openxmlformats.org/markup-compatibility/2006" xmlns:hp="http://schemas.haansoft.com/office/presentation/8.0" kumimoji="0" lang="ko-KR" altLang="en-US" sz="36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기관소개</a:t>
            </a:r>
            <a:endParaRPr lang="ko-KR" altLang="en-US" sz="3600">
              <a:solidFill>
                <a:srgbClr val="000000"/>
              </a:solidFill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>
          <a:xfrm>
            <a:off x="431799" y="1308100"/>
            <a:ext cx="11302999" cy="5551842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센터위치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지역사회 특징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- 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센터</a:t>
            </a: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설립목적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종사자 현황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주요사업 소개 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6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529780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4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사회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5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사회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6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22821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6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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사회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44500" y="0"/>
            <a:ext cx="11302999" cy="939784"/>
          </a:xfrm>
        </p:spPr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7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7566" y="826770"/>
          <a:ext cx="11316868" cy="6031229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9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10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화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문제집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학습지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놀이지도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7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4564379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11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과학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12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목</a:t>
                      </a:r>
                      <a:r>
                        <a:rPr lang="en-US" altLang="ko-KR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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국어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과학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문제집 학습지도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7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주차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idx="1"/>
          </p:nvPr>
        </p:nvGraphicFramePr>
        <p:xfrm>
          <a:off x="431799" y="1308100"/>
          <a:ext cx="11316868" cy="228219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113813"/>
                <a:gridCol w="9203055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8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월 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13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일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defRPr/>
                      </a:pP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금</a:t>
                      </a:r>
                      <a:r>
                        <a:rPr lang="en-US" altLang="ko-KR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endParaRPr lang="en-US" altLang="ko-KR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실내</a:t>
                      </a: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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  <a:sym typeface="Wingdings"/>
                        </a:rPr>
                        <a:t>외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청소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과학</a:t>
                      </a:r>
                      <a:r>
                        <a:rPr xmlns:mc="http://schemas.openxmlformats.org/markup-compatibility/2006" xmlns:hp="http://schemas.haansoft.com/office/presentation/8.0" 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 </a:t>
                      </a: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수학 문제집 학습지도</a:t>
                      </a:r>
                      <a:endParaRPr xmlns:mc="http://schemas.openxmlformats.org/markup-compatibility/2006" xmlns:hp="http://schemas.haansoft.com/office/presentation/8.0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en-US" altLang="ko-KR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-</a:t>
                      </a:r>
                      <a:r>
                        <a:rPr xmlns:mc="http://schemas.openxmlformats.org/markup-compatibility/2006" xmlns:hp="http://schemas.haansoft.com/office/presentation/8.0" lang="ko-KR" altLang="en-US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주기도문 쓰기지도</a:t>
                      </a:r>
                      <a:endParaRPr xmlns:mc="http://schemas.openxmlformats.org/markup-compatibility/2006" xmlns:hp="http://schemas.haansoft.com/office/presentation/8.0" lang="ko-KR" altLang="en-US" sz="3000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b="1">
                <a:solidFill>
                  <a:schemeClr val="accent2"/>
                </a:solidFill>
              </a:rPr>
              <a:t>3. 실습 분석 및 평가</a:t>
            </a:r>
            <a:endParaRPr xmlns:mc="http://schemas.openxmlformats.org/markup-compatibility/2006" xmlns:hp="http://schemas.haansoft.com/office/presentation/8.0" kumimoji="0" lang="ko-KR" altLang="en-US" sz="4000" b="1" i="0" u="none" strike="noStrike" kern="1200" cap="none" spc="0" normalizeH="0" baseline="0" mc:Ignorable="hp" hp:hslEmbossed="0">
              <a:solidFill>
                <a:schemeClr val="accent2"/>
              </a:solidFill>
              <a:latin typeface="한컴 윤고딕 240"/>
              <a:ea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4294967295"/>
          </p:nvPr>
        </p:nvSpPr>
        <p:spPr>
          <a:xfrm>
            <a:off x="0" y="1308100"/>
            <a:ext cx="11302999" cy="4960939"/>
          </a:xfrm>
        </p:spPr>
        <p:txBody>
          <a:bodyPr/>
          <a:lstStyle/>
          <a:p>
            <a:pPr>
              <a:defRPr/>
            </a:pP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>
              <a:defRPr/>
            </a:pPr>
            <a:endParaRPr lang="en-US" altLang="ko-KR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60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"/>
          <p:cNvGraphicFramePr>
            <a:graphicFrameLocks noGrp="1"/>
          </p:cNvGraphicFramePr>
          <p:nvPr>
            <p:ph sz="half" idx="1"/>
          </p:nvPr>
        </p:nvGraphicFramePr>
        <p:xfrm>
          <a:off x="18695" y="1600200"/>
          <a:ext cx="2862437" cy="2770894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3084335" y="12700"/>
            <a:ext cx="9150702" cy="6836657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1.</a:t>
            </a: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 시간 잘 지키기  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98%</a:t>
            </a: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실습 당일과 다음 날 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20</a:t>
            </a: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분 가량 지각을 하였으므로 </a:t>
            </a:r>
            <a:endParaRPr lang="ko-KR" altLang="en-US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달성도 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98%</a:t>
            </a: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를 주었다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.</a:t>
            </a: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"/>
          <p:cNvGraphicFramePr>
            <a:graphicFrameLocks noGrp="1"/>
          </p:cNvGraphicFramePr>
          <p:nvPr>
            <p:ph sz="half" idx="1"/>
          </p:nvPr>
        </p:nvGraphicFramePr>
        <p:xfrm>
          <a:off x="9876" y="1617839"/>
          <a:ext cx="3382784" cy="2920825"/>
        </p:xfrm>
        <a:graphic>
          <a:graphicData uri="http://schemas.openxmlformats.org/drawingml/2006/chart">
            <c:chart r:id="rId2"/>
          </a:graphicData>
        </a:graphic>
      </p:graphicFrame>
      <p:sp>
        <p:nvSpPr>
          <p:cNvPr id="5" name=""/>
          <p:cNvSpPr>
            <a:spLocks noGrp="1"/>
          </p:cNvSpPr>
          <p:nvPr>
            <p:ph sz="half" idx="2"/>
          </p:nvPr>
        </p:nvSpPr>
        <p:spPr>
          <a:xfrm>
            <a:off x="3498849" y="144992"/>
            <a:ext cx="8083549" cy="6695546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2.</a:t>
            </a: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 아동과 어울리기  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98%</a:t>
            </a: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아동들과 잘 어울렸으므로 달성도 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98%</a:t>
            </a: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를</a:t>
            </a:r>
            <a:endParaRPr lang="ko-KR" altLang="en-US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주었다</a:t>
            </a:r>
            <a:r>
              <a:rPr lang="en-US" altLang="ko-KR" sz="3200" b="1">
                <a:solidFill>
                  <a:schemeClr val="accent2"/>
                </a:solidFill>
                <a:latin typeface="한컴 윤고딕 240"/>
                <a:ea typeface="한컴 윤고딕 240"/>
              </a:rPr>
              <a:t>.</a:t>
            </a:r>
            <a:endParaRPr lang="en-US" altLang="ko-KR" sz="3200" b="1">
              <a:solidFill>
                <a:schemeClr val="accent2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4054474" y="224366"/>
            <a:ext cx="7527924" cy="5945893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ko-KR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en-US" altLang="ko-KR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3.</a:t>
            </a: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기관 선생님</a:t>
            </a: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·</a:t>
            </a: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실습생들과 친밀감 형성  </a:t>
            </a: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95%</a:t>
            </a:r>
            <a:endParaRPr lang="en-US" altLang="ko-KR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ko-KR" altLang="en-US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ko-KR" altLang="en-US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기관 선생님들과 친밀감을 형성하였으나</a:t>
            </a:r>
            <a:endParaRPr lang="ko-KR" altLang="en-US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몇몇 실습생들과 사이가 어색하였으므로</a:t>
            </a:r>
            <a:endParaRPr lang="ko-KR" altLang="en-US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달성도 </a:t>
            </a: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95%</a:t>
            </a:r>
            <a:r>
              <a:rPr lang="ko-KR" altLang="en-US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를 주었다</a:t>
            </a:r>
            <a:r>
              <a:rPr lang="en-US" altLang="ko-KR" sz="2900" b="1">
                <a:solidFill>
                  <a:srgbClr val="000000"/>
                </a:solidFill>
                <a:latin typeface="한컴 윤고딕 240"/>
                <a:ea typeface="한컴 윤고딕 240"/>
              </a:rPr>
              <a:t>.</a:t>
            </a:r>
            <a:endParaRPr lang="en-US" altLang="ko-KR" sz="29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>
            <p:ph sz="half" idx="1"/>
          </p:nvPr>
        </p:nvGraphicFramePr>
        <p:xfrm>
          <a:off x="9877" y="1617839"/>
          <a:ext cx="4026603" cy="3511728"/>
        </p:xfrm>
        <a:graphic>
          <a:graphicData uri="http://schemas.openxmlformats.org/drawingml/2006/chart">
            <c:chart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en-US" altLang="ko-KR" b="1">
                <a:solidFill>
                  <a:schemeClr val="accent2"/>
                </a:solidFill>
              </a:rPr>
              <a:t>4.</a:t>
            </a:r>
            <a:r>
              <a:rPr lang="ko-KR" altLang="en-US" b="1">
                <a:solidFill>
                  <a:schemeClr val="accent2"/>
                </a:solidFill>
              </a:rPr>
              <a:t> 실습에 대한 나의 평가</a:t>
            </a:r>
            <a:endParaRPr lang="ko-KR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0" y="-207475"/>
            <a:ext cx="11302999" cy="939784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b="1">
                <a:solidFill>
                  <a:srgbClr val="000000"/>
                </a:solidFill>
                <a:latin typeface="한컴 윤고딕 240"/>
                <a:ea typeface="한컴 윤고딕 240"/>
              </a:rPr>
              <a:t>1</a:t>
            </a:r>
            <a:r>
              <a:rPr lang="ko-KR" altLang="en-US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b="1">
                <a:solidFill>
                  <a:srgbClr val="000000"/>
                </a:solidFill>
                <a:latin typeface="한컴 윤고딕 240"/>
                <a:ea typeface="한컴 윤고딕 240"/>
              </a:rPr>
              <a:t>-</a:t>
            </a:r>
            <a:r>
              <a:rPr lang="ko-KR" altLang="en-US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b="1">
                <a:solidFill>
                  <a:srgbClr val="000000"/>
                </a:solidFill>
                <a:latin typeface="한컴 윤고딕 240"/>
                <a:ea typeface="한컴 윤고딕 240"/>
              </a:rPr>
              <a:t>1</a:t>
            </a:r>
            <a:r>
              <a:rPr lang="ko-KR" altLang="en-US" b="1">
                <a:solidFill>
                  <a:srgbClr val="000000"/>
                </a:solidFill>
                <a:latin typeface="한컴 윤고딕 240"/>
                <a:ea typeface="한컴 윤고딕 240"/>
              </a:rPr>
              <a:t> 센터위치</a:t>
            </a:r>
            <a:endParaRPr lang="ko-KR" altLang="en-US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pic>
        <p:nvPicPr>
          <p:cNvPr id="3" name="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732309"/>
            <a:ext cx="5651499" cy="6125691"/>
          </a:xfrm>
          <a:prstGeom prst="rect">
            <a:avLst/>
          </a:prstGeom>
        </p:spPr>
      </p:pic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5651499" y="1600200"/>
            <a:ext cx="5930898" cy="4525963"/>
          </a:xfrm>
        </p:spPr>
        <p:txBody>
          <a:bodyPr/>
          <a:lstStyle/>
          <a:p>
            <a:pPr lvl="0">
              <a:defRPr/>
            </a:pP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기관명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: 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새마음지역아동센터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lvl="0">
              <a:defRPr/>
            </a:pP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위치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: 대전 중구 대둔산로 449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3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층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lvl="0">
              <a:defRPr/>
            </a:pP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개관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: 2012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년</a:t>
            </a:r>
            <a:endParaRPr lang="ko-KR" altLang="en-US" sz="36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lvl="0">
              <a:defRPr/>
            </a:pP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센터장 </a:t>
            </a:r>
            <a:r>
              <a:rPr lang="en-US" altLang="ko-KR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: </a:t>
            </a:r>
            <a:r>
              <a:rPr lang="ko-KR" altLang="en-US" sz="3600" b="1">
                <a:solidFill>
                  <a:srgbClr val="000000"/>
                </a:solidFill>
                <a:latin typeface="한컴 윤고딕 240"/>
                <a:ea typeface="한컴 윤고딕 240"/>
              </a:rPr>
              <a:t>이상용</a:t>
            </a:r>
            <a:endParaRPr lang="ko-KR" altLang="en-US" sz="36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marL="0" indent="0" algn="ctr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0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4. </a:t>
            </a:r>
            <a:r>
              <a:rPr xmlns:mc="http://schemas.openxmlformats.org/markup-compatibility/2006" xmlns:hp="http://schemas.haansoft.com/office/presentation/8.0" kumimoji="0" lang="ko-KR" altLang="en-US" sz="40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실습에 대한 나의 평가</a:t>
            </a:r>
            <a:endParaRPr xmlns:mc="http://schemas.openxmlformats.org/markup-compatibility/2006" xmlns:hp="http://schemas.haansoft.com/office/presentation/8.0" kumimoji="0" lang="ko-KR" altLang="en-US" sz="4000" b="1" i="0" u="none" strike="noStrike" kern="1200" cap="none" spc="0" normalizeH="0" baseline="0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20000"/>
              </a:lnSpc>
              <a:buNone/>
              <a:defRPr/>
            </a:pPr>
            <a:r>
              <a:rPr lang="ko-KR" altLang="en-US" sz="3600">
                <a:solidFill>
                  <a:srgbClr val="000000"/>
                </a:solidFill>
                <a:latin typeface="한컴 윤고딕 240"/>
                <a:ea typeface="한컴 윤고딕 240"/>
              </a:rPr>
              <a:t>실습을 하면서 아동들과 친하게 지냈지만 아동들끼리 싸웠을 때 대처를 하지 못 해 아쉽다</a:t>
            </a:r>
            <a:r>
              <a:rPr lang="en-US" altLang="ko-KR" sz="3600">
                <a:solidFill>
                  <a:srgbClr val="000000"/>
                </a:solidFill>
                <a:latin typeface="한컴 윤고딕 240"/>
                <a:ea typeface="한컴 윤고딕 240"/>
              </a:rPr>
              <a:t>.</a:t>
            </a:r>
            <a:endParaRPr lang="en-US" altLang="ko-KR" sz="360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marL="0" indent="0" algn="ctr" defTabSz="914400" rtl="0" eaLnBrk="1" latinLnBrk="1" hangingPunct="1">
              <a:lnSpc>
                <a:spcPct val="22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5. </a:t>
            </a:r>
            <a:r>
              <a:rPr xmlns:mc="http://schemas.openxmlformats.org/markup-compatibility/2006" xmlns:hp="http://schemas.haansoft.com/office/presentation/8.0" kumimoji="0" lang="ko-KR" altLang="en-US" b="1" i="0" u="none" strike="noStrike" kern="1200" cap="none" spc="0" normalizeH="0" baseline="0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동료 수퍼비전</a:t>
            </a:r>
            <a:endParaRPr xmlns:mc="http://schemas.openxmlformats.org/markup-compatibility/2006" xmlns:hp="http://schemas.haansoft.com/office/presentation/8.0" kumimoji="0" lang="ko-KR" altLang="en-US" b="1" i="0" u="none" strike="noStrike" kern="1200" cap="none" spc="0" normalizeH="0" baseline="0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en-US" altLang="ko-KR" b="1">
                <a:solidFill>
                  <a:schemeClr val="accent2"/>
                </a:solidFill>
                <a:latin typeface="한컴 윤고딕 240"/>
              </a:rPr>
              <a:t>5.</a:t>
            </a:r>
            <a:r>
              <a:rPr lang="ko-KR" altLang="en-US" b="1">
                <a:solidFill>
                  <a:schemeClr val="accent2"/>
                </a:solidFill>
                <a:latin typeface="한컴 윤고딕 240"/>
              </a:rPr>
              <a:t> 동료 슈퍼비전</a:t>
            </a:r>
            <a:endParaRPr lang="ko-KR" altLang="en-US" b="1">
              <a:solidFill>
                <a:schemeClr val="accent2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>
          <a:xfrm>
            <a:off x="431799" y="1308100"/>
            <a:ext cx="11302999" cy="524316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저는 새마음지역아동센터에 실습을 다녀왔습니다.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센터에서 클라이언트의 놀이지도를 하던 중 다른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클라이언트가 저에게 슬리퍼를 벗어</a:t>
            </a:r>
            <a:r>
              <a:rPr lang="en-US" altLang="ko-KR" sz="4000" b="1">
                <a:solidFill>
                  <a:schemeClr val="accent2"/>
                </a:solidFill>
              </a:rPr>
              <a:t> </a:t>
            </a:r>
            <a:r>
              <a:rPr lang="ko-KR" altLang="en-US" sz="4000" b="1">
                <a:solidFill>
                  <a:schemeClr val="accent2"/>
                </a:solidFill>
              </a:rPr>
              <a:t>던지는 것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이였습니다. 다행이도 저는 머리쪽이 아닌 옆구리를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맞았지만 거리가 멀어 타격이 크지 않았습니다. 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이런경우 어떡하면 좋을지 학우분들의 의견을 묻고</a:t>
            </a:r>
            <a:endParaRPr lang="ko-KR" altLang="en-US" sz="4000" b="1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ko-KR" altLang="en-US" sz="4000" b="1">
                <a:solidFill>
                  <a:schemeClr val="accent2"/>
                </a:solidFill>
              </a:rPr>
              <a:t>싶습니다.</a:t>
            </a:r>
            <a:endParaRPr lang="ko-KR" altLang="en-US" sz="4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 b="1">
                <a:solidFill>
                  <a:schemeClr val="accent2"/>
                </a:solidFill>
              </a:rPr>
              <a:t>감사합니다</a:t>
            </a:r>
            <a:endParaRPr lang="ko-KR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17285" y="-61406"/>
            <a:ext cx="11302999" cy="939784"/>
          </a:xfrm>
        </p:spPr>
        <p:txBody>
          <a:bodyPr/>
          <a:lstStyle/>
          <a:p>
            <a:pPr>
              <a:defRPr/>
            </a:pPr>
            <a:r>
              <a:rPr lang="en-US" altLang="ko-KR" sz="4000">
                <a:latin typeface="한컴 윤고딕 240"/>
              </a:rPr>
              <a:t>1</a:t>
            </a:r>
            <a:r>
              <a:rPr lang="ko-KR" altLang="en-US" sz="4000">
                <a:latin typeface="한컴 윤고딕 240"/>
              </a:rPr>
              <a:t> </a:t>
            </a:r>
            <a:r>
              <a:rPr lang="en-US" altLang="ko-KR" sz="4000">
                <a:latin typeface="한컴 윤고딕 240"/>
              </a:rPr>
              <a:t>-</a:t>
            </a:r>
            <a:r>
              <a:rPr lang="ko-KR" altLang="en-US" sz="4000">
                <a:latin typeface="한컴 윤고딕 240"/>
              </a:rPr>
              <a:t> </a:t>
            </a:r>
            <a:r>
              <a:rPr lang="en-US" altLang="ko-KR" sz="4000">
                <a:latin typeface="한컴 윤고딕 240"/>
              </a:rPr>
              <a:t>2</a:t>
            </a:r>
            <a:r>
              <a:rPr lang="ko-KR" altLang="en-US" sz="4000">
                <a:latin typeface="한컴 윤고딕 240"/>
              </a:rPr>
              <a:t> 지역사회 특징</a:t>
            </a:r>
            <a:endParaRPr lang="ko-KR" altLang="en-US" sz="4000">
              <a:latin typeface="한컴 윤고딕 240"/>
            </a:endParaRPr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5421488" y="832908"/>
            <a:ext cx="6769452" cy="6034088"/>
          </a:xfrm>
        </p:spPr>
        <p:txBody>
          <a:bodyPr/>
          <a:lstStyle/>
          <a:p>
            <a:pPr>
              <a:defRPr/>
            </a:pPr>
            <a:endParaRPr lang="ko-KR" altLang="en-US" sz="3600">
              <a:latin typeface="한컴 윤고딕 240"/>
              <a:ea typeface="한컴 윤고딕 240"/>
            </a:endParaRPr>
          </a:p>
          <a:p>
            <a:pPr>
              <a:defRPr/>
            </a:pPr>
            <a:r>
              <a:rPr lang="ko-KR" altLang="en-US" sz="3600">
                <a:latin typeface="한컴 윤고딕 240"/>
                <a:ea typeface="한컴 윤고딕 240"/>
              </a:rPr>
              <a:t>북쪽으로는 대전서부남부 터미널</a:t>
            </a:r>
            <a:endParaRPr lang="ko-KR" altLang="en-US" sz="3600"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600"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600">
              <a:latin typeface="한컴 윤고딕 240"/>
              <a:ea typeface="한컴 윤고딕 240"/>
            </a:endParaRPr>
          </a:p>
          <a:p>
            <a:pPr>
              <a:defRPr/>
            </a:pPr>
            <a:r>
              <a:rPr lang="ko-KR" altLang="en-US" sz="3600">
                <a:latin typeface="한컴 윤고딕 240"/>
                <a:ea typeface="한컴 윤고딕 240"/>
              </a:rPr>
              <a:t>동쪽에는 대전문성초등학교</a:t>
            </a:r>
            <a:r>
              <a:rPr lang="en-US" altLang="ko-KR" sz="3600">
                <a:latin typeface="한컴 윤고딕 240"/>
                <a:ea typeface="한컴 윤고딕 240"/>
              </a:rPr>
              <a:t>,</a:t>
            </a:r>
            <a:endParaRPr lang="ko-KR" altLang="en-US" sz="3600"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r>
              <a:rPr lang="ko-KR" altLang="en-US" sz="3600">
                <a:latin typeface="한컴 윤고딕 240"/>
                <a:ea typeface="한컴 윤고딕 240"/>
              </a:rPr>
              <a:t>당대 어린이 공원</a:t>
            </a:r>
            <a:endParaRPr lang="ko-KR" altLang="en-US" sz="3600"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600">
              <a:latin typeface="한컴 윤고딕 240"/>
              <a:ea typeface="한컴 윤고딕 240"/>
            </a:endParaRPr>
          </a:p>
        </p:txBody>
      </p:sp>
      <p:pic>
        <p:nvPicPr>
          <p:cNvPr id="5" name="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tretch>
            <a:fillRect/>
          </a:stretch>
        </p:blipFill>
        <p:spPr>
          <a:xfrm>
            <a:off x="17956" y="779991"/>
            <a:ext cx="5377460" cy="60517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1 - 3 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센터</a:t>
            </a:r>
            <a:r>
              <a:rPr lang="en-US" altLang="ko-KR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  <a:ea typeface="한컴 윤고딕 240"/>
              </a:rPr>
              <a:t>설립목적</a:t>
            </a: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xmlns:mc="http://schemas.openxmlformats.org/markup-compatibility/2006" xmlns:hp="http://schemas.haansoft.com/office/presentation/8.0" lang="ko-KR" alt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새마음지역아동센터</a:t>
            </a:r>
            <a:r>
              <a:rPr xmlns:mc="http://schemas.openxmlformats.org/markup-compatibility/2006" xmlns:hp="http://schemas.haansoft.com/office/presentation/8.0" lang="ko-KR" alt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설립목적</a:t>
            </a:r>
            <a:endParaRPr xmlns:mc="http://schemas.openxmlformats.org/markup-compatibility/2006" xmlns:hp="http://schemas.haansoft.com/office/presentation/8.0" lang="ko-KR" altLang="en-US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xmlns:mc="http://schemas.openxmlformats.org/markup-compatibility/2006" xmlns:hp="http://schemas.haansoft.com/office/presentation/8.0" lang="ko-KR" altLang="en-US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결식</a:t>
            </a:r>
            <a:r>
              <a:rPr xmlns:mc="http://schemas.openxmlformats.org/markup-compatibility/2006" xmlns:hp="http://schemas.haansoft.com/office/presentation/8.0" 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/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결손</a:t>
            </a:r>
            <a:r>
              <a:rPr xmlns:mc="http://schemas.openxmlformats.org/markup-compatibility/2006" xmlns:hp="http://schemas.haansoft.com/office/presentation/8.0" 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/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실직</a:t>
            </a:r>
            <a:r>
              <a:rPr xmlns:mc="http://schemas.openxmlformats.org/markup-compatibility/2006" xmlns:hp="http://schemas.haansoft.com/office/presentation/8.0" 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/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방임</a:t>
            </a:r>
            <a:r>
              <a:rPr xmlns:mc="http://schemas.openxmlformats.org/markup-compatibility/2006" xmlns:hp="http://schemas.haansoft.com/office/presentation/8.0" 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,</a:t>
            </a:r>
            <a:r>
              <a:rPr xmlns:mc="http://schemas.openxmlformats.org/markup-compatibility/2006" xmlns:hp="http://schemas.haansoft.com/office/presentation/8.0" lang="ko-KR" altLang="en-US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 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빈곤 가정아동을 유해활동으로부터 보호</a:t>
            </a:r>
            <a:endParaRPr xmlns:mc="http://schemas.openxmlformats.org/markup-compatibility/2006" xmlns:hp="http://schemas.haansoft.com/office/presentation/8.0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2. 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가족기능강화와 통합을 지원하여 가족기능해체를 방지</a:t>
            </a:r>
            <a:endParaRPr xmlns:mc="http://schemas.openxmlformats.org/markup-compatibility/2006" xmlns:hp="http://schemas.haansoft.com/office/presentation/8.0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3. 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사회적 돌봄이 필요한 아동을 위한 지역아동안전망 구축</a:t>
            </a:r>
            <a:endParaRPr xmlns:mc="http://schemas.openxmlformats.org/markup-compatibility/2006" xmlns:hp="http://schemas.haansoft.com/office/presentation/8.0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4.</a:t>
            </a: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한컴 윤고딕 240"/>
                <a:ea typeface="한컴 윤고딕 240"/>
              </a:rPr>
              <a:t>아동의 건강한 자아성장을 지원하고 빈곤세습을 예방</a:t>
            </a:r>
            <a:endParaRPr xmlns:mc="http://schemas.openxmlformats.org/markup-compatibility/2006" xmlns:hp="http://schemas.haansoft.com/office/presentation/8.0" lang="en-US" altLang="ko-KR" sz="3200" b="1" i="0" u="none" strike="noStrike" mc:Ignorable="hp" hp:hslEmbossed="0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ko-KR" sz="3200" b="1">
                <a:solidFill>
                  <a:srgbClr val="000000"/>
                </a:solidFill>
                <a:latin typeface="한컴 윤고딕 240"/>
              </a:rPr>
              <a:t> 1-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3200" b="1">
                <a:solidFill>
                  <a:srgbClr val="000000"/>
                </a:solidFill>
                <a:latin typeface="한컴 윤고딕 240"/>
              </a:rPr>
              <a:t>4 </a:t>
            </a:r>
            <a:r>
              <a:rPr lang="ko-KR" altLang="en-US" sz="3200" b="1">
                <a:solidFill>
                  <a:srgbClr val="000000"/>
                </a:solidFill>
                <a:latin typeface="한컴 윤고딕 240"/>
              </a:rPr>
              <a:t>종사자 현황</a:t>
            </a:r>
            <a:endParaRPr lang="ko-KR" altLang="en-US" sz="3200" b="1">
              <a:solidFill>
                <a:srgbClr val="000000"/>
              </a:solidFill>
              <a:latin typeface="한컴 윤고딕 240"/>
            </a:endParaRPr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>
              <a:defRPr/>
            </a:pP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  <a:p>
            <a:pPr marL="0" indent="0">
              <a:buNone/>
              <a:defRPr/>
            </a:pPr>
            <a:endParaRPr lang="ko-KR" altLang="en-US" sz="3200" b="1">
              <a:solidFill>
                <a:srgbClr val="000000"/>
              </a:solidFill>
              <a:latin typeface="한컴 윤고딕 240"/>
              <a:ea typeface="한컴 윤고딕 240"/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026920" y="2851785"/>
          <a:ext cx="8138158" cy="115443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074269"/>
                <a:gridCol w="1323817"/>
                <a:gridCol w="2043141"/>
                <a:gridCol w="2071331"/>
                <a:gridCol w="1625600"/>
              </a:tblGrid>
              <a:tr h="28596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직종</a:t>
                      </a:r>
                      <a:endParaRPr lang="ko-KR" altLang="en-US" sz="32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시설장</a:t>
                      </a:r>
                      <a:endParaRPr lang="ko-KR" altLang="en-US" sz="32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생활복지사</a:t>
                      </a:r>
                      <a:endParaRPr lang="ko-KR" altLang="en-US" sz="32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급식종사자</a:t>
                      </a:r>
                      <a:endParaRPr lang="ko-KR" altLang="en-US" sz="32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합</a:t>
                      </a:r>
                      <a:endParaRPr lang="ko-KR" altLang="en-US" sz="32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2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인원</a:t>
                      </a:r>
                      <a:endParaRPr lang="ko-KR" altLang="en-US" sz="32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2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</a:t>
                      </a:r>
                      <a:endParaRPr lang="en-US" altLang="ko-KR" sz="32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2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</a:t>
                      </a:r>
                      <a:endParaRPr lang="en-US" altLang="ko-KR" sz="32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2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1</a:t>
                      </a:r>
                      <a:endParaRPr lang="en-US" altLang="ko-KR" sz="32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2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3</a:t>
                      </a:r>
                      <a:endParaRPr lang="en-US" altLang="ko-KR" sz="32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0" y="-179183"/>
            <a:ext cx="11302999" cy="939784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1 -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latin typeface="한컴 윤고딕 240"/>
              </a:rPr>
              <a:t>5 </a:t>
            </a:r>
            <a:r>
              <a:rPr lang="ko-KR" altLang="en-US" sz="3000" b="1">
                <a:solidFill>
                  <a:srgbClr val="000000"/>
                </a:solidFill>
                <a:latin typeface="한컴 윤고딕 240"/>
              </a:rPr>
              <a:t>주요사업 소개</a:t>
            </a:r>
            <a:endParaRPr lang="ko-KR" altLang="en-US" sz="3000" b="1">
              <a:solidFill>
                <a:srgbClr val="000000"/>
              </a:solidFill>
              <a:latin typeface="한컴 윤고딕 240"/>
            </a:endParaRPr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0" y="1412557"/>
          <a:ext cx="12188358" cy="403288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785154"/>
                <a:gridCol w="10403204"/>
              </a:tblGrid>
              <a:tr h="410386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사업명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indent="25400" algn="just">
                        <a:lnSpc>
                          <a:spcPct val="16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학습프로그램</a:t>
                      </a:r>
                      <a:endParaRPr lang="ko-KR" altLang="en-US" sz="300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116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사업대상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새마음지역아동센터 전체아동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62043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사업목적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학습부진아동의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기초학습능력을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개발하고 훈련시켜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endParaRPr xmlns:mc="http://schemas.openxmlformats.org/markup-compatibility/2006" xmlns:hp="http://schemas.haansoft.com/office/presentation/8.0" lang="ko-KR" altLang="en-US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아동의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학습능력 향상</a:t>
                      </a:r>
                      <a:endParaRPr xmlns:mc="http://schemas.openxmlformats.org/markup-compatibility/2006" xmlns:hp="http://schemas.haansoft.com/office/presentation/8.0" lang="en-US" altLang="ko-KR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7689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사업내용</a:t>
                      </a:r>
                      <a:endParaRPr lang="ko-KR" altLang="en-US" sz="3000" b="1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기초학습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(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교육</a:t>
                      </a:r>
                      <a:r>
                        <a:rPr xmlns:mc="http://schemas.openxmlformats.org/markup-compatibility/2006" xmlns:hp="http://schemas.haansoft.com/office/presentation/8.0" 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)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프로그램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기초영어 프로그램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음악</a:t>
                      </a:r>
                      <a:r>
                        <a:rPr xmlns:mc="http://schemas.openxmlformats.org/markup-compatibility/2006" xmlns:hp="http://schemas.haansoft.com/office/presentation/8.0" lang="en-US" altLang="ko-KR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xmlns:mc="http://schemas.openxmlformats.org/markup-compatibility/2006" xmlns:hp="http://schemas.haansoft.com/office/presentation/8.0" lang="ko-KR" altLang="en-US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sz="3000" b="1" i="0" u="none" strike="noStrike" mc:Ignorable="hp" hp:hslEmbossed="0">
                          <a:solidFill>
                            <a:srgbClr val="000000"/>
                          </a:solidFill>
                          <a:latin typeface="한컴 윤고딕 240"/>
                          <a:ea typeface="한컴 윤고딕 240"/>
                        </a:rPr>
                        <a:t>미술</a:t>
                      </a:r>
                      <a:endParaRPr xmlns:mc="http://schemas.openxmlformats.org/markup-compatibility/2006" xmlns:hp="http://schemas.haansoft.com/office/presentation/8.0" sz="3000" b="1" i="0" u="none" strike="noStrike" mc:Ignorable="hp" hp:hslEmbossed="0">
                        <a:solidFill>
                          <a:srgbClr val="000000"/>
                        </a:solidFill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0" y="0"/>
            <a:ext cx="11302999" cy="939784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ko-KR" altLang="en-US" sz="3000" b="1">
                <a:solidFill>
                  <a:srgbClr val="000000"/>
                </a:solidFill>
                <a:effectLst/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effectLst/>
                <a:latin typeface="한컴 윤고딕 240"/>
              </a:rPr>
              <a:t>1 -</a:t>
            </a:r>
            <a:r>
              <a:rPr lang="ko-KR" altLang="en-US" sz="3000" b="1">
                <a:solidFill>
                  <a:srgbClr val="000000"/>
                </a:solidFill>
                <a:effectLst/>
                <a:latin typeface="한컴 윤고딕 240"/>
              </a:rPr>
              <a:t> </a:t>
            </a:r>
            <a:r>
              <a:rPr lang="en-US" altLang="ko-KR" sz="3000" b="1">
                <a:solidFill>
                  <a:srgbClr val="000000"/>
                </a:solidFill>
                <a:effectLst/>
                <a:latin typeface="한컴 윤고딕 240"/>
              </a:rPr>
              <a:t>5 </a:t>
            </a:r>
            <a:r>
              <a:rPr lang="ko-KR" altLang="en-US" sz="3000" b="1">
                <a:solidFill>
                  <a:srgbClr val="000000"/>
                </a:solidFill>
                <a:effectLst/>
                <a:latin typeface="한컴 윤고딕 240"/>
              </a:rPr>
              <a:t>주요사업 소개</a:t>
            </a:r>
            <a:endParaRPr lang="ko-KR" altLang="en-US" sz="3000" b="1">
              <a:solidFill>
                <a:srgbClr val="000000"/>
              </a:solidFill>
              <a:effectLst/>
              <a:latin typeface="한컴 윤고딕 240"/>
            </a:endParaRPr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0" y="1412557"/>
          <a:ext cx="12195809" cy="403288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0730"/>
                <a:gridCol w="10165079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사업명</a:t>
                      </a:r>
                      <a:endParaRPr lang="ko-KR" altLang="en-US" sz="3000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indent="25400" algn="just">
                        <a:lnSpc>
                          <a:spcPct val="16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3000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일상생활지도</a:t>
                      </a:r>
                      <a:endParaRPr lang="ko-KR" altLang="en-US" sz="3000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사업대상</a:t>
                      </a:r>
                      <a:endParaRPr lang="ko-KR" altLang="en-US" sz="3000" b="1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새마음지역아동센터 전체아동</a:t>
                      </a:r>
                      <a:endParaRPr lang="ko-KR" altLang="en-US" sz="3000" b="1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사업목적</a:t>
                      </a:r>
                      <a:endParaRPr lang="ko-KR" altLang="en-US" sz="3000" b="1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아동 방치 예방과 유해 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환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경으로부터 보호 및 균형적 성장 도모</a:t>
                      </a:r>
                      <a:endParaRPr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b="1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사업내용</a:t>
                      </a:r>
                      <a:endParaRPr lang="ko-KR" altLang="en-US" sz="3000" b="1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생활예절 및 위생교육</a:t>
                      </a: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생활안전지도</a:t>
                      </a: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,</a:t>
                      </a:r>
                      <a:endParaRPr lang="en-US" altLang="ko-KR"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적절한 휴식 또는 놀이</a:t>
                      </a:r>
                      <a:r>
                        <a:rPr lang="en-US" altLang="ko-KR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,</a:t>
                      </a:r>
                      <a:r>
                        <a:rPr lang="ko-KR" altLang="en-US"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 </a:t>
                      </a:r>
                      <a:r>
                        <a:rPr sz="3000" b="1" i="0" u="none" strike="noStrike">
                          <a:solidFill>
                            <a:srgbClr val="000000"/>
                          </a:solidFill>
                          <a:effectLst/>
                          <a:latin typeface="한컴 윤고딕 240"/>
                          <a:ea typeface="한컴 윤고딕 240"/>
                        </a:rPr>
                        <a:t>급식지도</a:t>
                      </a:r>
                      <a:endParaRPr sz="3000" b="1" i="0" u="none" strike="noStrike">
                        <a:solidFill>
                          <a:srgbClr val="000000"/>
                        </a:solidFill>
                        <a:effectLst/>
                        <a:latin typeface="한컴 윤고딕 240"/>
                        <a:ea typeface="한컴 윤고딕 240"/>
                      </a:endParaRPr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교차">
  <a:themeElements>
    <a:clrScheme name="교차">
      <a:dk1>
        <a:srgbClr val="264c72"/>
      </a:dk1>
      <a:lt1>
        <a:srgbClr val="ffffff"/>
      </a:lt1>
      <a:dk2>
        <a:srgbClr val="347775"/>
      </a:dk2>
      <a:lt2>
        <a:srgbClr val="d7d7d7"/>
      </a:lt2>
      <a:accent1>
        <a:srgbClr val="63a6a4"/>
      </a:accent1>
      <a:accent2>
        <a:srgbClr val="323232"/>
      </a:accent2>
      <a:accent3>
        <a:srgbClr val="9d9c9c"/>
      </a:accent3>
      <a:accent4>
        <a:srgbClr val="c1c0c0"/>
      </a:accent4>
      <a:accent5>
        <a:srgbClr val="e5e4e4"/>
      </a:accent5>
      <a:accent6>
        <a:srgbClr val="716340"/>
      </a:accent6>
      <a:hlink>
        <a:srgbClr val="f9f1d3"/>
      </a:hlink>
      <a:folHlink>
        <a:srgbClr val="e2cdb0"/>
      </a:folHlink>
    </a:clrScheme>
    <a:fontScheme name="교차">
      <a:majorFont>
        <a:latin typeface="Arial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교차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rect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100000"/>
              </a:schemeClr>
            </a:gs>
            <a:gs pos="100000">
              <a:schemeClr val="phClr">
                <a:shade val="30000"/>
                <a:satMod val="8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shade val="50000"/>
                <a:satMod val="7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668</ep:Words>
  <ep:PresentationFormat>화면 슬라이드 쇼(4:3)</ep:PresentationFormat>
  <ep:Paragraphs>86</ep:Paragraphs>
  <ep:Slides>43</ep:Slides>
  <ep:Notes>2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ep:HeadingPairs>
  <ep:TitlesOfParts>
    <vt:vector size="44" baseType="lpstr">
      <vt:lpstr>교차</vt:lpstr>
      <vt:lpstr>새마음지역아동센터</vt:lpstr>
      <vt:lpstr>목차</vt:lpstr>
      <vt:lpstr>1. 기관소개</vt:lpstr>
      <vt:lpstr>1 - 1 센터위치</vt:lpstr>
      <vt:lpstr>1 - 2 지역사회 특징</vt:lpstr>
      <vt:lpstr>1 - 3 센터 설립목적</vt:lpstr>
      <vt:lpstr>1- 4 종사자 현황</vt:lpstr>
      <vt:lpstr>1 - 5 주요사업 소개</vt:lpstr>
      <vt:lpstr>1 - 5 주요사업 소개</vt:lpstr>
      <vt:lpstr>1 - 5 주요사업 소개</vt:lpstr>
      <vt:lpstr>2. 실습 목표 및 내용</vt:lpstr>
      <vt:lpstr>- 실습목표</vt:lpstr>
      <vt:lpstr>- 실습목표</vt:lpstr>
      <vt:lpstr>- 실습내용</vt:lpstr>
      <vt:lpstr>7월 1일 ~ 8월 13일 12 : 30분 ~ 17시 (160시간)</vt:lpstr>
      <vt:lpstr>1주차</vt:lpstr>
      <vt:lpstr>2주차</vt:lpstr>
      <vt:lpstr>2주차</vt:lpstr>
      <vt:lpstr>2주차</vt:lpstr>
      <vt:lpstr>3주차</vt:lpstr>
      <vt:lpstr>3주차</vt:lpstr>
      <vt:lpstr>3주차</vt:lpstr>
      <vt:lpstr>4주차</vt:lpstr>
      <vt:lpstr>4주차</vt:lpstr>
      <vt:lpstr>4주차</vt:lpstr>
      <vt:lpstr>5주차</vt:lpstr>
      <vt:lpstr>5주차</vt:lpstr>
      <vt:lpstr>5주차</vt:lpstr>
      <vt:lpstr>6주차</vt:lpstr>
      <vt:lpstr>6주차</vt:lpstr>
      <vt:lpstr>6주차</vt:lpstr>
      <vt:lpstr>7주차</vt:lpstr>
      <vt:lpstr>7주차</vt:lpstr>
      <vt:lpstr>7주차</vt:lpstr>
      <vt:lpstr>3. 실습 분석 및 평가</vt:lpstr>
      <vt:lpstr>슬라이드 36</vt:lpstr>
      <vt:lpstr>슬라이드 37</vt:lpstr>
      <vt:lpstr>슬라이드 38</vt:lpstr>
      <vt:lpstr>4. 실습에 대한 나의 평가</vt:lpstr>
      <vt:lpstr>4. 실습에 대한 나의 평가</vt:lpstr>
      <vt:lpstr>5. 동료 수퍼비전</vt:lpstr>
      <vt:lpstr>5. 동료 슈퍼비전</vt:lpstr>
      <vt:lpstr>감사합니다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2021-11-12T09:43:30.555</dcterms:created>
  <dc:creator>user</dc:creator>
  <cp:lastModifiedBy>user</cp:lastModifiedBy>
  <dcterms:modified xsi:type="dcterms:W3CDTF">2021-11-30T14:26:24.480</dcterms:modified>
  <cp:revision>142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