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.xml" ContentType="application/vnd.openxmlformats-officedocument.presentationml.tags+xml"/>
  <Override PartName="/ppt/notesSlides/notesSlide16.xml" ContentType="application/vnd.openxmlformats-officedocument.presentationml.notesSlide+xml"/>
  <Override PartName="/ppt/tags/tag5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6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7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tags/tag9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0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1.xml" ContentType="application/vnd.openxmlformats-officedocument.presentationml.tags+xml"/>
  <Override PartName="/ppt/notesSlides/notesSlide33.xml" ContentType="application/vnd.openxmlformats-officedocument.presentationml.notesSlide+xml"/>
  <Override PartName="/ppt/tags/tag12.xml" ContentType="application/vnd.openxmlformats-officedocument.presentationml.tags+xml"/>
  <Override PartName="/ppt/notesSlides/notesSlide34.xml" ContentType="application/vnd.openxmlformats-officedocument.presentationml.notesSlide+xml"/>
  <Override PartName="/ppt/tags/tag13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77" r:id="rId3"/>
    <p:sldId id="258" r:id="rId4"/>
    <p:sldId id="279" r:id="rId5"/>
    <p:sldId id="276" r:id="rId6"/>
    <p:sldId id="280" r:id="rId7"/>
    <p:sldId id="281" r:id="rId8"/>
    <p:sldId id="285" r:id="rId9"/>
    <p:sldId id="286" r:id="rId10"/>
    <p:sldId id="287" r:id="rId11"/>
    <p:sldId id="290" r:id="rId12"/>
    <p:sldId id="289" r:id="rId13"/>
    <p:sldId id="291" r:id="rId14"/>
    <p:sldId id="292" r:id="rId15"/>
    <p:sldId id="375" r:id="rId16"/>
    <p:sldId id="294" r:id="rId17"/>
    <p:sldId id="256" r:id="rId18"/>
    <p:sldId id="269" r:id="rId19"/>
    <p:sldId id="295" r:id="rId20"/>
    <p:sldId id="297" r:id="rId21"/>
    <p:sldId id="302" r:id="rId22"/>
    <p:sldId id="376" r:id="rId23"/>
    <p:sldId id="319" r:id="rId24"/>
    <p:sldId id="296" r:id="rId25"/>
    <p:sldId id="299" r:id="rId26"/>
    <p:sldId id="316" r:id="rId27"/>
    <p:sldId id="317" r:id="rId28"/>
    <p:sldId id="304" r:id="rId29"/>
    <p:sldId id="298" r:id="rId30"/>
    <p:sldId id="300" r:id="rId31"/>
    <p:sldId id="325" r:id="rId32"/>
    <p:sldId id="326" r:id="rId33"/>
    <p:sldId id="332" r:id="rId34"/>
    <p:sldId id="329" r:id="rId35"/>
    <p:sldId id="301" r:id="rId36"/>
    <p:sldId id="343" r:id="rId37"/>
    <p:sldId id="345" r:id="rId38"/>
    <p:sldId id="344" r:id="rId39"/>
    <p:sldId id="272" r:id="rId40"/>
    <p:sldId id="263" r:id="rId41"/>
    <p:sldId id="349" r:id="rId4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차 단비" initials="차단" lastIdx="2" clrIdx="0">
    <p:extLst>
      <p:ext uri="{19B8F6BF-5375-455C-9EA6-DF929625EA0E}">
        <p15:presenceInfo xmlns:p15="http://schemas.microsoft.com/office/powerpoint/2012/main" userId="ba9a837860baecb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C7EC"/>
    <a:srgbClr val="8198B6"/>
    <a:srgbClr val="BFD1E7"/>
    <a:srgbClr val="95B3D7"/>
    <a:srgbClr val="002060"/>
    <a:srgbClr val="FFFFFF"/>
    <a:srgbClr val="802D20"/>
    <a:srgbClr val="558ED5"/>
    <a:srgbClr val="D32323"/>
    <a:srgbClr val="FFD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7" autoAdjust="0"/>
    <p:restoredTop sz="82997" autoAdjust="0"/>
  </p:normalViewPr>
  <p:slideViewPr>
    <p:cSldViewPr snapToObjects="1" showGuides="1">
      <p:cViewPr varScale="1">
        <p:scale>
          <a:sx n="94" d="100"/>
          <a:sy n="94" d="100"/>
        </p:scale>
        <p:origin x="205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</a:lstStyle>
          <a:p>
            <a:fld id="{D84393A8-633A-44BC-88CE-FCA3A15FDEAB}" type="datetimeFigureOut">
              <a:rPr lang="ko-KR" altLang="en-US" smtClean="0"/>
              <a:pPr/>
              <a:t>2021-10-19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</a:lstStyle>
          <a:p>
            <a:fld id="{4A154A2B-6412-4D58-A6C1-BD0167DA106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스퀘어_ac" panose="020B0600000101010101" pitchFamily="50" charset="-127"/>
        <a:ea typeface="나눔스퀘어_ac" panose="020B0600000101010101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스퀘어_ac" panose="020B0600000101010101" pitchFamily="50" charset="-127"/>
        <a:ea typeface="나눔스퀘어_ac" panose="020B0600000101010101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스퀘어_ac" panose="020B0600000101010101" pitchFamily="50" charset="-127"/>
        <a:ea typeface="나눔스퀘어_ac" panose="020B0600000101010101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스퀘어_ac" panose="020B0600000101010101" pitchFamily="50" charset="-127"/>
        <a:ea typeface="나눔스퀘어_ac" panose="020B0600000101010101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스퀘어_ac" panose="020B0600000101010101" pitchFamily="50" charset="-127"/>
        <a:ea typeface="나눔스퀘어_ac" panose="020B0600000101010101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유성구 종합사회복지관에서의 동계실습에 대한 </a:t>
            </a:r>
            <a:r>
              <a:rPr lang="ko-KR" altLang="en-US" dirty="0" err="1"/>
              <a:t>기본사항입니다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7714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80758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1121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36535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384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413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1869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545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D5A0859-090B-4056-B8E6-BB904E182372}" type="slidenum">
              <a:rPr lang="ko-KR" altLang="en-US"/>
              <a:pPr lvl="0">
                <a:defRPr lang="ko-KR" altLang="en-US"/>
              </a:pPr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fld id="{7D5A0859-090B-4056-B8E6-BB904E182372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나눔스퀘어_ac" panose="020B0600000101010101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ko-KR" altLang="en-US"/>
              </a:pPr>
              <a:t>22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나눔스퀘어_ac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29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두번째 실습기관 보고인데요</a:t>
            </a:r>
            <a:r>
              <a:rPr lang="en-US" altLang="ko-KR" dirty="0"/>
              <a:t>. </a:t>
            </a:r>
            <a:r>
              <a:rPr lang="ko-KR" altLang="en-US" dirty="0"/>
              <a:t>하지만 같은 기관에서 실습을 한 김용운 학우가 지난 주에 발표를 했기에 추가적으로 설명해드릴 부분만 하고 넘어가겠습니다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73486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D5A0859-090B-4056-B8E6-BB904E182372}" type="slidenum">
              <a:rPr lang="ko-KR" altLang="en-US"/>
              <a:pPr lvl="0">
                <a:defRPr lang="ko-KR" altLang="en-US"/>
              </a:pPr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8264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4451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61158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dirty="0"/>
              <a:t>유성구종합사회복지관 내에 있는 노인복지센터에서 </a:t>
            </a:r>
            <a:r>
              <a:rPr lang="ko-KR" altLang="en-US" dirty="0" err="1"/>
              <a:t>경증치매어르신들을</a:t>
            </a:r>
            <a:r>
              <a:rPr lang="ko-KR" altLang="en-US" dirty="0"/>
              <a:t> 대상으로 진행했습니다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회기는 게시판 꾸미기 활동 </a:t>
            </a:r>
            <a:r>
              <a:rPr lang="en-US" altLang="ko-KR" dirty="0"/>
              <a:t>2</a:t>
            </a:r>
            <a:r>
              <a:rPr lang="ko-KR" altLang="en-US" dirty="0"/>
              <a:t>회기는 윷놀이</a:t>
            </a:r>
            <a:r>
              <a:rPr lang="en-US" altLang="ko-KR" dirty="0"/>
              <a:t> </a:t>
            </a:r>
            <a:r>
              <a:rPr lang="ko-KR" altLang="en-US" dirty="0"/>
              <a:t>그리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D5A0859-090B-4056-B8E6-BB904E182372}" type="slidenum">
              <a:rPr lang="ko-KR" altLang="en-US"/>
              <a:pPr lvl="0">
                <a:defRPr lang="ko-KR" altLang="en-US"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15347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dirty="0"/>
              <a:t>유성구종합사회복지관 내에 있는 노인복지센터에서 </a:t>
            </a:r>
            <a:r>
              <a:rPr lang="ko-KR" altLang="en-US" dirty="0" err="1"/>
              <a:t>경증치매어르신들을</a:t>
            </a:r>
            <a:r>
              <a:rPr lang="ko-KR" altLang="en-US" dirty="0"/>
              <a:t> 대상으로 진행했습니다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회기는 게시판 꾸미기 활동 </a:t>
            </a:r>
            <a:r>
              <a:rPr lang="en-US" altLang="ko-KR" dirty="0"/>
              <a:t>2</a:t>
            </a:r>
            <a:r>
              <a:rPr lang="ko-KR" altLang="en-US" dirty="0"/>
              <a:t>회기는 윷놀이</a:t>
            </a:r>
            <a:r>
              <a:rPr lang="en-US" altLang="ko-KR" dirty="0"/>
              <a:t> </a:t>
            </a:r>
            <a:r>
              <a:rPr lang="ko-KR" altLang="en-US" dirty="0"/>
              <a:t>그리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D5A0859-090B-4056-B8E6-BB904E182372}" type="slidenum">
              <a:rPr lang="ko-KR" altLang="en-US"/>
              <a:pPr lvl="0">
                <a:defRPr lang="ko-KR" altLang="en-US"/>
              </a:pPr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182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dirty="0"/>
              <a:t>자신을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D5A0859-090B-4056-B8E6-BB904E182372}" type="slidenum">
              <a:rPr lang="ko-KR" altLang="en-US"/>
              <a:pPr lvl="0">
                <a:defRPr lang="ko-KR" altLang="en-US"/>
              </a:pPr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30764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998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74898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 dirty="0"/>
              <a:t>자신을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D5A0859-090B-4056-B8E6-BB904E182372}" type="slidenum">
              <a:rPr lang="ko-KR" altLang="en-US"/>
              <a:pPr lvl="0">
                <a:defRPr lang="ko-KR" altLang="en-US"/>
              </a:pPr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9338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자신을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D5A0859-090B-4056-B8E6-BB904E182372}" type="slidenum">
              <a:rPr lang="ko-KR" altLang="en-US"/>
              <a:pPr lvl="0">
                <a:defRPr lang="ko-KR" altLang="en-US"/>
              </a:pPr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1040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4798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자신을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D5A0859-090B-4056-B8E6-BB904E182372}" type="slidenum">
              <a:rPr lang="ko-KR" altLang="en-US"/>
              <a:pPr lvl="0">
                <a:defRPr lang="ko-KR" altLang="en-US"/>
              </a:pPr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0326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D5A0859-090B-4056-B8E6-BB904E182372}" type="slidenum">
              <a:rPr lang="ko-KR" altLang="en-US"/>
              <a:pPr lvl="0">
                <a:defRPr lang="ko-KR" altLang="en-US"/>
              </a:pPr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83211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두번째 실습기관 보고인데요</a:t>
            </a:r>
            <a:r>
              <a:rPr lang="en-US" altLang="ko-KR" dirty="0"/>
              <a:t>. </a:t>
            </a:r>
            <a:r>
              <a:rPr lang="ko-KR" altLang="en-US" dirty="0"/>
              <a:t>하지만 같은 기관에서 실습을 한 김용운 학우가 지난 주에 발표를 했기에 추가적으로 설명해드릴 부분만 하고 넘어가겠습니다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38219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78603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650636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업무관리 </a:t>
            </a:r>
            <a:r>
              <a:rPr lang="en-US" altLang="ko-KR" dirty="0"/>
              <a:t>= </a:t>
            </a:r>
            <a:r>
              <a:rPr lang="ko-KR" altLang="en-US" dirty="0"/>
              <a:t>실습 기간동안 출근시간 및 과제제출 기한을 지켰으며</a:t>
            </a:r>
            <a:r>
              <a:rPr lang="en-US" altLang="ko-KR" dirty="0"/>
              <a:t> </a:t>
            </a:r>
            <a:r>
              <a:rPr lang="ko-KR" altLang="en-US" dirty="0"/>
              <a:t>아무래도 과제가 </a:t>
            </a:r>
            <a:r>
              <a:rPr lang="ko-KR" altLang="en-US" dirty="0" err="1"/>
              <a:t>많다보니</a:t>
            </a:r>
            <a:r>
              <a:rPr lang="ko-KR" altLang="en-US" dirty="0"/>
              <a:t> 역할분담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직원과의 관계</a:t>
            </a:r>
            <a:endParaRPr lang="en-US" altLang="ko-KR" dirty="0"/>
          </a:p>
          <a:p>
            <a:r>
              <a:rPr lang="ko-KR" altLang="en-US" dirty="0"/>
              <a:t>실습생과의 관계</a:t>
            </a:r>
            <a:endParaRPr lang="en-US" altLang="ko-KR" dirty="0"/>
          </a:p>
          <a:p>
            <a:r>
              <a:rPr lang="ko-KR" altLang="en-US" dirty="0"/>
              <a:t>적극성 및 자발성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5711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  <a:defRPr lang="ko-KR" altLang="en-US"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7D5A0859-090B-4056-B8E6-BB904E182372}" type="slidenum">
              <a:rPr lang="ko-KR" altLang="en-US"/>
              <a:pPr lvl="0">
                <a:defRPr lang="ko-KR" altLang="en-US"/>
              </a:pPr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9106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8336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83850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1233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6153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54A2B-6412-4D58-A6C1-BD0167DA1068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335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2021-10-19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2021-10-19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33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2021-10-19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024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2021-10-19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02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2021-10-19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06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2021-10-19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22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2021-10-19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9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2021-10-19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357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2021-10-19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57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2021-10-19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214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45AA-E039-4E57-8F7F-F37FFD3EA154}" type="datetimeFigureOut">
              <a:rPr lang="ko-KR" altLang="en-US" smtClean="0"/>
              <a:pPr/>
              <a:t>2021-10-19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97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</a:lstStyle>
          <a:p>
            <a:fld id="{D4F645AA-E039-4E57-8F7F-F37FFD3EA154}" type="datetimeFigureOut">
              <a:rPr lang="ko-KR" altLang="en-US" smtClean="0"/>
              <a:pPr/>
              <a:t>2021-10-19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</a:defRPr>
            </a:lvl1pPr>
          </a:lstStyle>
          <a:p>
            <a:fld id="{2D9054A1-D1BA-4D10-9616-CB7C1F8BD18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347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스퀘어_ac" panose="020B0600000101010101" pitchFamily="50" charset="-127"/>
          <a:ea typeface="나눔스퀘어_ac" panose="020B0600000101010101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나눔스퀘어_ac" panose="020B0600000101010101" pitchFamily="50" charset="-127"/>
          <a:ea typeface="나눔스퀘어_ac" panose="020B0600000101010101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나눔스퀘어_ac" panose="020B0600000101010101" pitchFamily="50" charset="-127"/>
          <a:ea typeface="나눔스퀘어_ac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나눔스퀘어_ac" panose="020B0600000101010101" pitchFamily="50" charset="-127"/>
          <a:ea typeface="나눔스퀘어_ac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나눔스퀘어_ac" panose="020B0600000101010101" pitchFamily="50" charset="-127"/>
          <a:ea typeface="나눔스퀘어_ac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나눔스퀘어_ac" panose="020B0600000101010101" pitchFamily="50" charset="-127"/>
          <a:ea typeface="나눔스퀘어_ac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901B4AA5-DCA9-44EE-AAC4-C55CE65A2362}"/>
              </a:ext>
            </a:extLst>
          </p:cNvPr>
          <p:cNvSpPr txBox="1"/>
          <p:nvPr/>
        </p:nvSpPr>
        <p:spPr>
          <a:xfrm>
            <a:off x="-170141" y="188640"/>
            <a:ext cx="3779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2021 </a:t>
            </a:r>
            <a:r>
              <a:rPr lang="ko-KR" altLang="en-US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하계실습 사회복지현장실습 </a:t>
            </a:r>
          </a:p>
        </p:txBody>
      </p:sp>
      <p:cxnSp>
        <p:nvCxnSpPr>
          <p:cNvPr id="27" name="직선 연결선 5">
            <a:extLst>
              <a:ext uri="{FF2B5EF4-FFF2-40B4-BE49-F238E27FC236}">
                <a16:creationId xmlns:a16="http://schemas.microsoft.com/office/drawing/2014/main" id="{300EF5B4-50C9-4EF8-ADF9-6B38ECFDC93C}"/>
              </a:ext>
            </a:extLst>
          </p:cNvPr>
          <p:cNvCxnSpPr>
            <a:cxnSpLocks/>
          </p:cNvCxnSpPr>
          <p:nvPr/>
        </p:nvCxnSpPr>
        <p:spPr>
          <a:xfrm>
            <a:off x="-36512" y="554698"/>
            <a:ext cx="3528392" cy="3274"/>
          </a:xfrm>
          <a:prstGeom prst="line">
            <a:avLst/>
          </a:prstGeom>
          <a:ln w="28575" algn="ctr">
            <a:solidFill>
              <a:srgbClr val="802D2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8F0A4B9C-5CBD-4E6B-80AA-38C09490A91D}"/>
              </a:ext>
            </a:extLst>
          </p:cNvPr>
          <p:cNvGrpSpPr/>
          <p:nvPr/>
        </p:nvGrpSpPr>
        <p:grpSpPr>
          <a:xfrm>
            <a:off x="0" y="2182788"/>
            <a:ext cx="9144000" cy="1404000"/>
            <a:chOff x="0" y="907196"/>
            <a:chExt cx="9144000" cy="1404000"/>
          </a:xfrm>
        </p:grpSpPr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E64D3315-9E74-451F-ADCE-1E9E1C6B2099}"/>
                </a:ext>
              </a:extLst>
            </p:cNvPr>
            <p:cNvSpPr/>
            <p:nvPr/>
          </p:nvSpPr>
          <p:spPr>
            <a:xfrm>
              <a:off x="0" y="1376772"/>
              <a:ext cx="9144000" cy="612068"/>
            </a:xfrm>
            <a:prstGeom prst="rect">
              <a:avLst/>
            </a:prstGeom>
            <a:solidFill>
              <a:srgbClr val="802D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endParaRP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8A8E87D8-EB28-4125-9135-E8D7F31FABEA}"/>
                </a:ext>
              </a:extLst>
            </p:cNvPr>
            <p:cNvGrpSpPr/>
            <p:nvPr/>
          </p:nvGrpSpPr>
          <p:grpSpPr>
            <a:xfrm>
              <a:off x="590524" y="1376771"/>
              <a:ext cx="633104" cy="576064"/>
              <a:chOff x="262831" y="2150858"/>
              <a:chExt cx="633104" cy="576064"/>
            </a:xfrm>
          </p:grpSpPr>
          <p:sp>
            <p:nvSpPr>
              <p:cNvPr id="47" name="타원 46">
                <a:extLst>
                  <a:ext uri="{FF2B5EF4-FFF2-40B4-BE49-F238E27FC236}">
                    <a16:creationId xmlns:a16="http://schemas.microsoft.com/office/drawing/2014/main" id="{39569144-ED1B-46DA-B7C9-1A968D9F592B}"/>
                  </a:ext>
                </a:extLst>
              </p:cNvPr>
              <p:cNvSpPr/>
              <p:nvPr/>
            </p:nvSpPr>
            <p:spPr>
              <a:xfrm>
                <a:off x="284635" y="2150858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BF3C3C8-E9E2-4C29-8819-39DCBB8CC6AF}"/>
                  </a:ext>
                </a:extLst>
              </p:cNvPr>
              <p:cNvSpPr txBox="1"/>
              <p:nvPr/>
            </p:nvSpPr>
            <p:spPr>
              <a:xfrm>
                <a:off x="262831" y="2249767"/>
                <a:ext cx="633104" cy="3676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 lang="ko-KR" altLang="en-US"/>
                </a:pPr>
                <a:r>
                  <a:rPr lang="en-US" altLang="ko-KR" b="1" dirty="0">
                    <a:solidFill>
                      <a:srgbClr val="802D2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102</a:t>
                </a:r>
                <a:endParaRPr lang="ko-KR" altLang="en-US" b="1" dirty="0">
                  <a:solidFill>
                    <a:srgbClr val="802D2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B93F81D6-3579-4031-88A5-C4F5F3B6BBFF}"/>
                </a:ext>
              </a:extLst>
            </p:cNvPr>
            <p:cNvGrpSpPr/>
            <p:nvPr/>
          </p:nvGrpSpPr>
          <p:grpSpPr>
            <a:xfrm>
              <a:off x="8064387" y="1376771"/>
              <a:ext cx="633105" cy="576064"/>
              <a:chOff x="7192807" y="2155442"/>
              <a:chExt cx="633105" cy="576064"/>
            </a:xfrm>
          </p:grpSpPr>
          <p:sp>
            <p:nvSpPr>
              <p:cNvPr id="45" name="타원 44">
                <a:extLst>
                  <a:ext uri="{FF2B5EF4-FFF2-40B4-BE49-F238E27FC236}">
                    <a16:creationId xmlns:a16="http://schemas.microsoft.com/office/drawing/2014/main" id="{4151E257-062B-4428-BC48-761D1BAE699E}"/>
                  </a:ext>
                </a:extLst>
              </p:cNvPr>
              <p:cNvSpPr/>
              <p:nvPr/>
            </p:nvSpPr>
            <p:spPr>
              <a:xfrm>
                <a:off x="7208160" y="2155442"/>
                <a:ext cx="576064" cy="576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 dirty="0"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08989D55-0327-4AA7-AA63-81B586126D94}"/>
                  </a:ext>
                </a:extLst>
              </p:cNvPr>
              <p:cNvSpPr txBox="1"/>
              <p:nvPr/>
            </p:nvSpPr>
            <p:spPr>
              <a:xfrm>
                <a:off x="7192807" y="2257945"/>
                <a:ext cx="633105" cy="367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defRPr lang="ko-KR" altLang="en-US"/>
                </a:pPr>
                <a:r>
                  <a:rPr lang="en-US" altLang="ko-KR" b="1" dirty="0">
                    <a:solidFill>
                      <a:srgbClr val="802D20"/>
                    </a:solidFill>
                    <a:latin typeface="나눔스퀘어 Bold" panose="020B0600000101010101" pitchFamily="50" charset="-127"/>
                    <a:ea typeface="나눔스퀘어 Bold" panose="020B0600000101010101" pitchFamily="50" charset="-127"/>
                  </a:rPr>
                  <a:t>122</a:t>
                </a:r>
                <a:endParaRPr lang="ko-KR" altLang="en-US" b="1" dirty="0">
                  <a:solidFill>
                    <a:srgbClr val="802D20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</a:endParaRPr>
              </a:p>
            </p:txBody>
          </p:sp>
        </p:grpSp>
        <p:sp>
          <p:nvSpPr>
            <p:cNvPr id="41" name="모서리가 둥근 직사각형 5">
              <a:extLst>
                <a:ext uri="{FF2B5EF4-FFF2-40B4-BE49-F238E27FC236}">
                  <a16:creationId xmlns:a16="http://schemas.microsoft.com/office/drawing/2014/main" id="{D39FA83B-B759-410F-9946-C9066CFAD59C}"/>
                </a:ext>
              </a:extLst>
            </p:cNvPr>
            <p:cNvSpPr/>
            <p:nvPr/>
          </p:nvSpPr>
          <p:spPr>
            <a:xfrm>
              <a:off x="1583668" y="907196"/>
              <a:ext cx="6156684" cy="14040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14300" algn="ctr">
              <a:solidFill>
                <a:srgbClr val="802D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9D133C3-04ED-4414-A0B0-665E63FD8CC1}"/>
                </a:ext>
              </a:extLst>
            </p:cNvPr>
            <p:cNvSpPr txBox="1"/>
            <p:nvPr/>
          </p:nvSpPr>
          <p:spPr>
            <a:xfrm>
              <a:off x="2267740" y="1339082"/>
              <a:ext cx="10630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r>
                <a:rPr lang="ko-KR" altLang="en-US" sz="3200" b="1" dirty="0">
                  <a:solidFill>
                    <a:schemeClr val="bg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함초롬돋움"/>
                </a:rPr>
                <a:t>821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F0316BC-570F-4BE0-A6ED-C54B2ED01240}"/>
                </a:ext>
              </a:extLst>
            </p:cNvPr>
            <p:cNvSpPr txBox="1"/>
            <p:nvPr/>
          </p:nvSpPr>
          <p:spPr>
            <a:xfrm>
              <a:off x="1835696" y="1156378"/>
              <a:ext cx="5616624" cy="7694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t">
              <a:spAutoFit/>
            </a:bodyPr>
            <a:lstStyle/>
            <a:p>
              <a:pPr lvl="0" algn="ctr">
                <a:defRPr lang="ko-KR" altLang="en-US"/>
              </a:pPr>
              <a:r>
                <a:rPr lang="ko-KR" altLang="en-US" sz="4400" b="1" dirty="0">
                  <a:solidFill>
                    <a:schemeClr val="bg1">
                      <a:lumMod val="10000"/>
                    </a:schemeClr>
                  </a:solidFill>
                  <a:latin typeface="나눔스퀘어라운드 Bold" panose="020B0600000101010101" pitchFamily="50" charset="-127"/>
                  <a:ea typeface="나눔스퀘어라운드 Bold" panose="020B0600000101010101" pitchFamily="50" charset="-127"/>
                  <a:cs typeface="함초롬돋움"/>
                </a:rPr>
                <a:t>관저종합사회복지관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7177F93-5FF5-4FC3-8E16-3EDE9F97C78D}"/>
                </a:ext>
              </a:extLst>
            </p:cNvPr>
            <p:cNvSpPr txBox="1"/>
            <p:nvPr/>
          </p:nvSpPr>
          <p:spPr>
            <a:xfrm>
              <a:off x="899592" y="1477088"/>
              <a:ext cx="82022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 lang="ko-KR" altLang="en-US"/>
              </a:pPr>
              <a:endParaRPr lang="ko-KR" altLang="en-US" sz="2400" b="1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endParaRPr>
            </a:p>
          </p:txBody>
        </p:sp>
      </p:grpSp>
      <p:cxnSp>
        <p:nvCxnSpPr>
          <p:cNvPr id="66" name="직선 연결선 9">
            <a:extLst>
              <a:ext uri="{FF2B5EF4-FFF2-40B4-BE49-F238E27FC236}">
                <a16:creationId xmlns:a16="http://schemas.microsoft.com/office/drawing/2014/main" id="{E8B5FD04-1616-436B-BAB7-99E372F6992A}"/>
              </a:ext>
            </a:extLst>
          </p:cNvPr>
          <p:cNvCxnSpPr/>
          <p:nvPr/>
        </p:nvCxnSpPr>
        <p:spPr>
          <a:xfrm rot="16200000" flipH="1">
            <a:off x="4061551" y="4084037"/>
            <a:ext cx="878024" cy="0"/>
          </a:xfrm>
          <a:prstGeom prst="line">
            <a:avLst/>
          </a:prstGeom>
          <a:ln>
            <a:solidFill>
              <a:srgbClr val="802D20"/>
            </a:solidFill>
            <a:tailEnd type="oval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7E97CFB-827C-402B-95EB-E6EEF921C88A}"/>
              </a:ext>
            </a:extLst>
          </p:cNvPr>
          <p:cNvSpPr/>
          <p:nvPr/>
        </p:nvSpPr>
        <p:spPr>
          <a:xfrm>
            <a:off x="2950113" y="4589383"/>
            <a:ext cx="36471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1" cap="none" spc="50" dirty="0">
                <a:ln w="9525" cmpd="sng">
                  <a:solidFill>
                    <a:srgbClr val="802D2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1718001 </a:t>
            </a:r>
            <a:r>
              <a:rPr lang="ko-KR" altLang="en-US" sz="3600" b="1" spc="50" dirty="0">
                <a:ln w="9525" cmpd="sng">
                  <a:solidFill>
                    <a:srgbClr val="802D2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강규민</a:t>
            </a:r>
            <a:endParaRPr lang="en-US" altLang="ko-KR" sz="3600" b="1" cap="none" spc="50" dirty="0">
              <a:ln w="9525" cmpd="sng">
                <a:solidFill>
                  <a:srgbClr val="802D2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0972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9">
            <a:extLst>
              <a:ext uri="{FF2B5EF4-FFF2-40B4-BE49-F238E27FC236}">
                <a16:creationId xmlns:a16="http://schemas.microsoft.com/office/drawing/2014/main" id="{44F7EE7E-FF1D-4ECA-B2AA-90D64E1F5E0E}"/>
              </a:ext>
            </a:extLst>
          </p:cNvPr>
          <p:cNvSpPr/>
          <p:nvPr/>
        </p:nvSpPr>
        <p:spPr>
          <a:xfrm>
            <a:off x="35496" y="116632"/>
            <a:ext cx="575556" cy="512676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</a:t>
            </a:r>
            <a:endParaRPr lang="ko-KR" altLang="en-US" sz="20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cxnSp>
        <p:nvCxnSpPr>
          <p:cNvPr id="7" name="직선 연결선 9">
            <a:extLst>
              <a:ext uri="{FF2B5EF4-FFF2-40B4-BE49-F238E27FC236}">
                <a16:creationId xmlns:a16="http://schemas.microsoft.com/office/drawing/2014/main" id="{A87F0250-3BBC-417A-A888-88BDE10F9620}"/>
              </a:ext>
            </a:extLst>
          </p:cNvPr>
          <p:cNvCxnSpPr/>
          <p:nvPr/>
        </p:nvCxnSpPr>
        <p:spPr>
          <a:xfrm>
            <a:off x="539552" y="368660"/>
            <a:ext cx="329790" cy="0"/>
          </a:xfrm>
          <a:prstGeom prst="line">
            <a:avLst/>
          </a:prstGeom>
          <a:ln w="12700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085643-2789-4D68-9A4D-4D86D8E728A7}"/>
              </a:ext>
            </a:extLst>
          </p:cNvPr>
          <p:cNvSpPr txBox="1"/>
          <p:nvPr/>
        </p:nvSpPr>
        <p:spPr>
          <a:xfrm>
            <a:off x="1043608" y="168605"/>
            <a:ext cx="37444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기관이 소재한 지역사회 특성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0424F6C-D236-4DE0-99A8-642A6216A024}"/>
              </a:ext>
            </a:extLst>
          </p:cNvPr>
          <p:cNvSpPr/>
          <p:nvPr/>
        </p:nvSpPr>
        <p:spPr>
          <a:xfrm>
            <a:off x="35496" y="881336"/>
            <a:ext cx="974299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Both"/>
              <a:defRPr lang="ko-KR" altLang="en-US"/>
            </a:pPr>
            <a:r>
              <a:rPr lang="ko-KR" altLang="en-US" sz="3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지역사회</a:t>
            </a:r>
            <a:endParaRPr lang="en-US" altLang="ko-KR" sz="3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defRPr lang="ko-KR" altLang="en-US"/>
            </a:pP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기관 주변 가수원동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4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원내동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4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정림동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도안동이 인접해 있으며 </a:t>
            </a: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defRPr lang="ko-KR" altLang="en-US"/>
            </a:pPr>
            <a:r>
              <a:rPr lang="ko-KR" altLang="en-US" sz="24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신도시로 개발된 지역의 특성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으로 인해 노년층의 비율보다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</a:p>
          <a:p>
            <a:pPr>
              <a:defRPr lang="ko-KR" altLang="en-US"/>
            </a:pPr>
            <a:r>
              <a:rPr lang="ko-KR" altLang="en-US" sz="24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중 장년층과 청소년의 비율이 높으며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주거형태는 개인주택보다</a:t>
            </a: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defRPr lang="ko-KR" altLang="en-US"/>
            </a:pPr>
            <a:r>
              <a:rPr lang="ko-KR" altLang="en-US" sz="24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아파트 단지에 많이 거주 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하고 있다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>
              <a:defRPr lang="ko-KR" altLang="en-US"/>
            </a:pP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 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기관의 이용자가 많다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E1B64C9-8BF3-440A-85F0-E44EA81A348F}"/>
              </a:ext>
            </a:extLst>
          </p:cNvPr>
          <p:cNvSpPr/>
          <p:nvPr/>
        </p:nvSpPr>
        <p:spPr>
          <a:xfrm>
            <a:off x="35496" y="3418951"/>
            <a:ext cx="97429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3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(2) </a:t>
            </a:r>
            <a:r>
              <a:rPr lang="ko-KR" altLang="en-US" sz="3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물리적 환경</a:t>
            </a:r>
            <a:r>
              <a:rPr lang="en-US" altLang="ko-KR" sz="3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3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시설</a:t>
            </a:r>
            <a:r>
              <a:rPr lang="en-US" altLang="ko-KR" sz="3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3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공간 등</a:t>
            </a:r>
            <a:r>
              <a:rPr lang="en-US" altLang="ko-KR" sz="3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</a:p>
          <a:p>
            <a:pPr>
              <a:defRPr lang="ko-KR" altLang="en-US"/>
            </a:pP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서비스의 주체가 되는 관저 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지구에는 다온 숲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4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천년나무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4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구봉마을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defRPr lang="ko-KR" altLang="en-US"/>
            </a:pP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등 영구임대로 거주하는 세대가 다수 존재하고 있으며 </a:t>
            </a: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>
              <a:defRPr lang="ko-KR" altLang="en-US"/>
            </a:pPr>
            <a:r>
              <a:rPr lang="ko-KR" altLang="en-US" sz="24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주변 아파트가 많이 위치되어 접근성이 좋다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>
              <a:defRPr lang="ko-KR" altLang="en-US"/>
            </a:pP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인근에 </a:t>
            </a:r>
            <a:r>
              <a:rPr lang="ko-KR" altLang="en-US" sz="2400" dirty="0" err="1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서대전</a:t>
            </a:r>
            <a:r>
              <a:rPr lang="en-US" altLang="ko-KR" sz="24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IC</a:t>
            </a:r>
            <a:r>
              <a:rPr lang="ko-KR" altLang="en-US" sz="24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가 위치해 있어 유동인구가 많고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</a:p>
          <a:p>
            <a:pPr>
              <a:defRPr lang="ko-KR" altLang="en-US"/>
            </a:pPr>
            <a:r>
              <a:rPr lang="ko-KR" altLang="en-US" sz="24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다른 지역으로의 이동이 편리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하다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>
              <a:defRPr lang="ko-KR" altLang="en-US"/>
            </a:pP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        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기관의 접근성이 좋다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.</a:t>
            </a:r>
          </a:p>
          <a:p>
            <a:pPr>
              <a:defRPr lang="ko-KR" altLang="en-US"/>
            </a:pP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1006A583-BAFE-4022-B4F3-84CCBFF9DE42}"/>
              </a:ext>
            </a:extLst>
          </p:cNvPr>
          <p:cNvSpPr/>
          <p:nvPr/>
        </p:nvSpPr>
        <p:spPr>
          <a:xfrm>
            <a:off x="143000" y="2892437"/>
            <a:ext cx="936104" cy="30535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FB2D6319-1587-4353-A5FF-034520C11702}"/>
              </a:ext>
            </a:extLst>
          </p:cNvPr>
          <p:cNvSpPr/>
          <p:nvPr/>
        </p:nvSpPr>
        <p:spPr>
          <a:xfrm>
            <a:off x="107504" y="5823985"/>
            <a:ext cx="936104" cy="30535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559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9">
            <a:extLst>
              <a:ext uri="{FF2B5EF4-FFF2-40B4-BE49-F238E27FC236}">
                <a16:creationId xmlns:a16="http://schemas.microsoft.com/office/drawing/2014/main" id="{44F7EE7E-FF1D-4ECA-B2AA-90D64E1F5E0E}"/>
              </a:ext>
            </a:extLst>
          </p:cNvPr>
          <p:cNvSpPr/>
          <p:nvPr/>
        </p:nvSpPr>
        <p:spPr>
          <a:xfrm>
            <a:off x="35496" y="116632"/>
            <a:ext cx="575556" cy="512676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</a:t>
            </a:r>
            <a:endParaRPr lang="ko-KR" altLang="en-US" sz="20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cxnSp>
        <p:nvCxnSpPr>
          <p:cNvPr id="7" name="직선 연결선 9">
            <a:extLst>
              <a:ext uri="{FF2B5EF4-FFF2-40B4-BE49-F238E27FC236}">
                <a16:creationId xmlns:a16="http://schemas.microsoft.com/office/drawing/2014/main" id="{A87F0250-3BBC-417A-A888-88BDE10F9620}"/>
              </a:ext>
            </a:extLst>
          </p:cNvPr>
          <p:cNvCxnSpPr/>
          <p:nvPr/>
        </p:nvCxnSpPr>
        <p:spPr>
          <a:xfrm>
            <a:off x="539552" y="368660"/>
            <a:ext cx="329790" cy="0"/>
          </a:xfrm>
          <a:prstGeom prst="line">
            <a:avLst/>
          </a:prstGeom>
          <a:ln w="12700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085643-2789-4D68-9A4D-4D86D8E728A7}"/>
              </a:ext>
            </a:extLst>
          </p:cNvPr>
          <p:cNvSpPr txBox="1"/>
          <p:nvPr/>
        </p:nvSpPr>
        <p:spPr>
          <a:xfrm>
            <a:off x="971599" y="168604"/>
            <a:ext cx="518336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주요사업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35580773-5A48-4B98-AFE2-28CF71C49111}"/>
              </a:ext>
            </a:extLst>
          </p:cNvPr>
          <p:cNvGrpSpPr/>
          <p:nvPr/>
        </p:nvGrpSpPr>
        <p:grpSpPr>
          <a:xfrm>
            <a:off x="1421650" y="2960948"/>
            <a:ext cx="5652628" cy="3132348"/>
            <a:chOff x="1871700" y="742529"/>
            <a:chExt cx="5652628" cy="3132348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791CAE30-F8FB-4B37-A6F1-20F56C4303D4}"/>
                </a:ext>
              </a:extLst>
            </p:cNvPr>
            <p:cNvSpPr/>
            <p:nvPr/>
          </p:nvSpPr>
          <p:spPr>
            <a:xfrm>
              <a:off x="4355976" y="742529"/>
              <a:ext cx="3168352" cy="3132348"/>
            </a:xfrm>
            <a:prstGeom prst="ellipse">
              <a:avLst/>
            </a:prstGeom>
            <a:solidFill>
              <a:srgbClr val="D7E4BD"/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lnSpc>
                  <a:spcPct val="140000"/>
                </a:lnSpc>
                <a:defRPr lang="ko-KR" altLang="en-US"/>
              </a:pPr>
              <a:r>
                <a:rPr lang="ko-KR" altLang="en-US" sz="3000" dirty="0">
                  <a:solidFill>
                    <a:schemeClr val="tx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지역 조직화</a:t>
              </a:r>
              <a:endParaRPr lang="en-US" altLang="ko-KR" sz="30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algn="ctr">
                <a:lnSpc>
                  <a:spcPct val="140000"/>
                </a:lnSpc>
                <a:defRPr lang="ko-KR" altLang="en-US"/>
              </a:pPr>
              <a:r>
                <a:rPr lang="ko-KR" altLang="en-US" sz="3000" dirty="0">
                  <a:solidFill>
                    <a:schemeClr val="tx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기능</a:t>
              </a: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32F5BF0B-15A0-4274-A3B8-059E7E7952D8}"/>
                </a:ext>
              </a:extLst>
            </p:cNvPr>
            <p:cNvSpPr/>
            <p:nvPr/>
          </p:nvSpPr>
          <p:spPr>
            <a:xfrm>
              <a:off x="1871700" y="742529"/>
              <a:ext cx="3168352" cy="3132348"/>
            </a:xfrm>
            <a:prstGeom prst="ellipse">
              <a:avLst/>
            </a:prstGeom>
            <a:solidFill>
              <a:srgbClr val="FFD5DA">
                <a:alpha val="75000"/>
              </a:srgbClr>
            </a:solidFill>
            <a:ln algn="ctr">
              <a:noFill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lnSpc>
                  <a:spcPct val="140000"/>
                </a:lnSpc>
                <a:defRPr lang="ko-KR" altLang="en-US"/>
              </a:pPr>
              <a:r>
                <a:rPr lang="ko-KR" altLang="en-US" sz="3000" dirty="0">
                  <a:solidFill>
                    <a:schemeClr val="tx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서비스 제공</a:t>
              </a:r>
              <a:endParaRPr lang="en-US" altLang="ko-KR" sz="30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pPr algn="ctr">
                <a:lnSpc>
                  <a:spcPct val="140000"/>
                </a:lnSpc>
                <a:defRPr lang="ko-KR" altLang="en-US"/>
              </a:pPr>
              <a:r>
                <a:rPr lang="ko-KR" altLang="en-US" sz="3000" dirty="0">
                  <a:solidFill>
                    <a:schemeClr val="tx1"/>
                  </a:solidFill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기능</a:t>
              </a:r>
            </a:p>
          </p:txBody>
        </p:sp>
      </p:grpSp>
      <p:sp>
        <p:nvSpPr>
          <p:cNvPr id="12" name="타원 11">
            <a:extLst>
              <a:ext uri="{FF2B5EF4-FFF2-40B4-BE49-F238E27FC236}">
                <a16:creationId xmlns:a16="http://schemas.microsoft.com/office/drawing/2014/main" id="{E9DA2D8D-4088-4DE9-A933-1136E210856C}"/>
              </a:ext>
            </a:extLst>
          </p:cNvPr>
          <p:cNvSpPr/>
          <p:nvPr/>
        </p:nvSpPr>
        <p:spPr>
          <a:xfrm>
            <a:off x="2987824" y="836712"/>
            <a:ext cx="3168352" cy="3132348"/>
          </a:xfrm>
          <a:prstGeom prst="ellipse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사례관리</a:t>
            </a:r>
            <a:endParaRPr lang="en-US" altLang="ko-KR" sz="2800" dirty="0">
              <a:solidFill>
                <a:schemeClr val="tx1">
                  <a:lumMod val="75000"/>
                  <a:lumOff val="25000"/>
                </a:schemeClr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기능</a:t>
            </a:r>
          </a:p>
        </p:txBody>
      </p:sp>
    </p:spTree>
    <p:extLst>
      <p:ext uri="{BB962C8B-B14F-4D97-AF65-F5344CB8AC3E}">
        <p14:creationId xmlns:p14="http://schemas.microsoft.com/office/powerpoint/2010/main" val="2614763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9">
            <a:extLst>
              <a:ext uri="{FF2B5EF4-FFF2-40B4-BE49-F238E27FC236}">
                <a16:creationId xmlns:a16="http://schemas.microsoft.com/office/drawing/2014/main" id="{44F7EE7E-FF1D-4ECA-B2AA-90D64E1F5E0E}"/>
              </a:ext>
            </a:extLst>
          </p:cNvPr>
          <p:cNvSpPr/>
          <p:nvPr/>
        </p:nvSpPr>
        <p:spPr>
          <a:xfrm>
            <a:off x="35496" y="116632"/>
            <a:ext cx="575556" cy="512676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</a:t>
            </a:r>
            <a:endParaRPr lang="ko-KR" altLang="en-US" sz="20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cxnSp>
        <p:nvCxnSpPr>
          <p:cNvPr id="7" name="직선 연결선 9">
            <a:extLst>
              <a:ext uri="{FF2B5EF4-FFF2-40B4-BE49-F238E27FC236}">
                <a16:creationId xmlns:a16="http://schemas.microsoft.com/office/drawing/2014/main" id="{A87F0250-3BBC-417A-A888-88BDE10F9620}"/>
              </a:ext>
            </a:extLst>
          </p:cNvPr>
          <p:cNvCxnSpPr/>
          <p:nvPr/>
        </p:nvCxnSpPr>
        <p:spPr>
          <a:xfrm>
            <a:off x="539552" y="368660"/>
            <a:ext cx="329790" cy="0"/>
          </a:xfrm>
          <a:prstGeom prst="line">
            <a:avLst/>
          </a:prstGeom>
          <a:ln w="12700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085643-2789-4D68-9A4D-4D86D8E728A7}"/>
              </a:ext>
            </a:extLst>
          </p:cNvPr>
          <p:cNvSpPr txBox="1"/>
          <p:nvPr/>
        </p:nvSpPr>
        <p:spPr>
          <a:xfrm>
            <a:off x="971600" y="168604"/>
            <a:ext cx="489654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주요사업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34D96F2-16DF-4224-981B-B2AD0B912056}"/>
              </a:ext>
            </a:extLst>
          </p:cNvPr>
          <p:cNvSpPr/>
          <p:nvPr/>
        </p:nvSpPr>
        <p:spPr>
          <a:xfrm>
            <a:off x="184684" y="836712"/>
            <a:ext cx="3923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 dirty="0">
                <a:solidFill>
                  <a:srgbClr val="802D2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사례관리기능</a:t>
            </a:r>
          </a:p>
        </p:txBody>
      </p:sp>
      <p:graphicFrame>
        <p:nvGraphicFramePr>
          <p:cNvPr id="24" name="내용 개체 틀 3">
            <a:extLst>
              <a:ext uri="{FF2B5EF4-FFF2-40B4-BE49-F238E27FC236}">
                <a16:creationId xmlns:a16="http://schemas.microsoft.com/office/drawing/2014/main" id="{CE4756B6-D9E1-4C12-A9C8-BD931CE116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933410"/>
              </p:ext>
            </p:extLst>
          </p:nvPr>
        </p:nvGraphicFramePr>
        <p:xfrm>
          <a:off x="222194" y="1889538"/>
          <a:ext cx="8820980" cy="410826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88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2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3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사례</a:t>
                      </a:r>
                      <a:endParaRPr lang="en-US" altLang="ko-KR" sz="2400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2400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발굴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대상자발굴</a:t>
                      </a: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개입계획수립</a:t>
                      </a: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/</a:t>
                      </a:r>
                    </a:p>
                    <a:p>
                      <a:pPr algn="l" latinLnBrk="1"/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찾아가는 상담서비스</a:t>
                      </a: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홍보캠페인 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85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사례</a:t>
                      </a:r>
                      <a:endParaRPr lang="en-US" altLang="ko-KR" sz="2400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2400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개입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맞춤형서비스 제공될 수 있도록 사례개입</a:t>
                      </a: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/</a:t>
                      </a:r>
                    </a:p>
                    <a:p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내부</a:t>
                      </a: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통합사례회의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7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서비스연계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가용자원과 서비스에 대한 정보제공</a:t>
                      </a: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연계</a:t>
                      </a: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의뢰</a:t>
                      </a:r>
                      <a:endParaRPr lang="en-US" altLang="ko-KR" sz="24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342900" indent="-342900" algn="l" latinLnBrk="1">
                        <a:buFontTx/>
                        <a:buChar char="-"/>
                      </a:pP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위기가정 발굴 및 필요사항 서비스연계</a:t>
                      </a: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지속적인 사후관리</a:t>
                      </a:r>
                      <a:endParaRPr lang="en-US" altLang="ko-KR" sz="24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342900" indent="-342900" algn="l" latinLnBrk="1">
                        <a:buFontTx/>
                        <a:buChar char="-"/>
                      </a:pP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결연후원</a:t>
                      </a: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청소년 장학사업</a:t>
                      </a: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위기가정 지원 등 각종 내 외부 자원연계</a:t>
                      </a:r>
                      <a:endParaRPr lang="en-US" altLang="ko-KR" sz="24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352545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96022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9">
            <a:extLst>
              <a:ext uri="{FF2B5EF4-FFF2-40B4-BE49-F238E27FC236}">
                <a16:creationId xmlns:a16="http://schemas.microsoft.com/office/drawing/2014/main" id="{44F7EE7E-FF1D-4ECA-B2AA-90D64E1F5E0E}"/>
              </a:ext>
            </a:extLst>
          </p:cNvPr>
          <p:cNvSpPr/>
          <p:nvPr/>
        </p:nvSpPr>
        <p:spPr>
          <a:xfrm>
            <a:off x="35496" y="116632"/>
            <a:ext cx="575556" cy="512676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</a:t>
            </a:r>
            <a:endParaRPr lang="ko-KR" altLang="en-US" sz="20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cxnSp>
        <p:nvCxnSpPr>
          <p:cNvPr id="7" name="직선 연결선 9">
            <a:extLst>
              <a:ext uri="{FF2B5EF4-FFF2-40B4-BE49-F238E27FC236}">
                <a16:creationId xmlns:a16="http://schemas.microsoft.com/office/drawing/2014/main" id="{A87F0250-3BBC-417A-A888-88BDE10F9620}"/>
              </a:ext>
            </a:extLst>
          </p:cNvPr>
          <p:cNvCxnSpPr/>
          <p:nvPr/>
        </p:nvCxnSpPr>
        <p:spPr>
          <a:xfrm>
            <a:off x="539552" y="368660"/>
            <a:ext cx="329790" cy="0"/>
          </a:xfrm>
          <a:prstGeom prst="line">
            <a:avLst/>
          </a:prstGeom>
          <a:ln w="12700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085643-2789-4D68-9A4D-4D86D8E728A7}"/>
              </a:ext>
            </a:extLst>
          </p:cNvPr>
          <p:cNvSpPr txBox="1"/>
          <p:nvPr/>
        </p:nvSpPr>
        <p:spPr>
          <a:xfrm>
            <a:off x="971600" y="168604"/>
            <a:ext cx="489654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주요사업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34D96F2-16DF-4224-981B-B2AD0B912056}"/>
              </a:ext>
            </a:extLst>
          </p:cNvPr>
          <p:cNvSpPr/>
          <p:nvPr/>
        </p:nvSpPr>
        <p:spPr>
          <a:xfrm>
            <a:off x="108520" y="905612"/>
            <a:ext cx="3239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>
                <a:solidFill>
                  <a:srgbClr val="802D2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서비스제공기능</a:t>
            </a:r>
            <a:endParaRPr lang="ko-KR" altLang="en-US" sz="3200" b="1" dirty="0">
              <a:solidFill>
                <a:srgbClr val="802D2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12" name="내용 개체 틀 3">
            <a:extLst>
              <a:ext uri="{FF2B5EF4-FFF2-40B4-BE49-F238E27FC236}">
                <a16:creationId xmlns:a16="http://schemas.microsoft.com/office/drawing/2014/main" id="{424AB26C-2F03-4891-AFF5-1BBE9D825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811582"/>
              </p:ext>
            </p:extLst>
          </p:nvPr>
        </p:nvGraphicFramePr>
        <p:xfrm>
          <a:off x="209782" y="1827285"/>
          <a:ext cx="8856984" cy="4797269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44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4973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가족기능강화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 algn="l" latinLnBrk="1">
                        <a:buAutoNum type="arabicPeriod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가족관계증진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– 1,3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세대 프로그램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관저맘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공동육아데이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등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457200" indent="-457200" algn="l" latinLnBrk="1">
                        <a:buAutoNum type="arabicPeriod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가정문제해결치료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–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아동발달지원상담실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457200" indent="-457200" algn="l" latinLnBrk="1">
                        <a:buAutoNum type="arabicPeriod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이용자 특성반영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–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다문화통합프로그램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북한이탈주민 대상 프로그램 드림스쿨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75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지역사회보호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급식서비스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–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밑반찬서비스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경제적지원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–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결연후원사업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청소년 장학사업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동절기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나눔지원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사랑의 김장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연탄나눔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정서서비스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–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설날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떡국떡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나눔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추석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송편나눔사업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청춘樂학교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홀몸어르신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돌봄사업</a:t>
                      </a:r>
                      <a:endParaRPr lang="ko-KR" altLang="en-US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033855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9">
            <a:extLst>
              <a:ext uri="{FF2B5EF4-FFF2-40B4-BE49-F238E27FC236}">
                <a16:creationId xmlns:a16="http://schemas.microsoft.com/office/drawing/2014/main" id="{44F7EE7E-FF1D-4ECA-B2AA-90D64E1F5E0E}"/>
              </a:ext>
            </a:extLst>
          </p:cNvPr>
          <p:cNvSpPr/>
          <p:nvPr/>
        </p:nvSpPr>
        <p:spPr>
          <a:xfrm>
            <a:off x="35496" y="116632"/>
            <a:ext cx="575556" cy="512676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</a:t>
            </a:r>
            <a:endParaRPr lang="ko-KR" altLang="en-US" sz="20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cxnSp>
        <p:nvCxnSpPr>
          <p:cNvPr id="7" name="직선 연결선 9">
            <a:extLst>
              <a:ext uri="{FF2B5EF4-FFF2-40B4-BE49-F238E27FC236}">
                <a16:creationId xmlns:a16="http://schemas.microsoft.com/office/drawing/2014/main" id="{A87F0250-3BBC-417A-A888-88BDE10F9620}"/>
              </a:ext>
            </a:extLst>
          </p:cNvPr>
          <p:cNvCxnSpPr/>
          <p:nvPr/>
        </p:nvCxnSpPr>
        <p:spPr>
          <a:xfrm>
            <a:off x="539552" y="368660"/>
            <a:ext cx="329790" cy="0"/>
          </a:xfrm>
          <a:prstGeom prst="line">
            <a:avLst/>
          </a:prstGeom>
          <a:ln w="12700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085643-2789-4D68-9A4D-4D86D8E728A7}"/>
              </a:ext>
            </a:extLst>
          </p:cNvPr>
          <p:cNvSpPr txBox="1"/>
          <p:nvPr/>
        </p:nvSpPr>
        <p:spPr>
          <a:xfrm>
            <a:off x="971600" y="168604"/>
            <a:ext cx="489654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주요사업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34D96F2-16DF-4224-981B-B2AD0B912056}"/>
              </a:ext>
            </a:extLst>
          </p:cNvPr>
          <p:cNvSpPr/>
          <p:nvPr/>
        </p:nvSpPr>
        <p:spPr>
          <a:xfrm>
            <a:off x="108520" y="905612"/>
            <a:ext cx="3095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>
                <a:solidFill>
                  <a:srgbClr val="802D2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서비스제공기능</a:t>
            </a:r>
            <a:endParaRPr lang="ko-KR" altLang="en-US" sz="3200" b="1" dirty="0">
              <a:solidFill>
                <a:srgbClr val="802D2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12" name="내용 개체 틀 3">
            <a:extLst>
              <a:ext uri="{FF2B5EF4-FFF2-40B4-BE49-F238E27FC236}">
                <a16:creationId xmlns:a16="http://schemas.microsoft.com/office/drawing/2014/main" id="{424AB26C-2F03-4891-AFF5-1BBE9D825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411789"/>
              </p:ext>
            </p:extLst>
          </p:nvPr>
        </p:nvGraphicFramePr>
        <p:xfrm>
          <a:off x="108520" y="1273233"/>
          <a:ext cx="8820980" cy="541361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404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6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052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교육문화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 algn="l" latinLnBrk="1">
                        <a:buAutoNum type="arabicPeriod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아동청소년사회교육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–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동화구연 외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8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개 프로그램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457200" indent="-457200" algn="l" latinLnBrk="1">
                        <a:buAutoNum type="arabicPeriod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성인기능교실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–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바리스타 자격증반 외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8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개 프로그램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457200" indent="-457200" algn="l" latinLnBrk="1">
                        <a:buAutoNum type="arabicPeriod"/>
                      </a:pP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노인여가문화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–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관저노인대학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시니어리더십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성인문해교육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＂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어르신 한글교실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“</a:t>
                      </a:r>
                    </a:p>
                    <a:p>
                      <a:pPr marL="457200" indent="-457200" algn="l" latinLnBrk="1">
                        <a:buAutoNum type="arabicPeriod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문화복지사업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–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건강요가 외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7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개 프로그램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교육문화 프로그램 수강생 작품전시회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84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자활지원 등 기타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직업기능훈련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–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사랑의 안마센터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노인사회활동지원사업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457200" indent="-457200">
                        <a:buAutoNum type="arabicPeriod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기타 특화사업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–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임대주택 관리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노인맞춤돌봄서비스사업</a:t>
                      </a:r>
                      <a:endParaRPr lang="ko-KR" altLang="en-US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89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9">
            <a:extLst>
              <a:ext uri="{FF2B5EF4-FFF2-40B4-BE49-F238E27FC236}">
                <a16:creationId xmlns:a16="http://schemas.microsoft.com/office/drawing/2014/main" id="{44F7EE7E-FF1D-4ECA-B2AA-90D64E1F5E0E}"/>
              </a:ext>
            </a:extLst>
          </p:cNvPr>
          <p:cNvSpPr/>
          <p:nvPr/>
        </p:nvSpPr>
        <p:spPr>
          <a:xfrm>
            <a:off x="35496" y="116632"/>
            <a:ext cx="575556" cy="512676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</a:t>
            </a:r>
            <a:endParaRPr lang="ko-KR" altLang="en-US" sz="20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cxnSp>
        <p:nvCxnSpPr>
          <p:cNvPr id="7" name="직선 연결선 9">
            <a:extLst>
              <a:ext uri="{FF2B5EF4-FFF2-40B4-BE49-F238E27FC236}">
                <a16:creationId xmlns:a16="http://schemas.microsoft.com/office/drawing/2014/main" id="{A87F0250-3BBC-417A-A888-88BDE10F9620}"/>
              </a:ext>
            </a:extLst>
          </p:cNvPr>
          <p:cNvCxnSpPr/>
          <p:nvPr/>
        </p:nvCxnSpPr>
        <p:spPr>
          <a:xfrm>
            <a:off x="539552" y="368660"/>
            <a:ext cx="329790" cy="0"/>
          </a:xfrm>
          <a:prstGeom prst="line">
            <a:avLst/>
          </a:prstGeom>
          <a:ln w="12700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085643-2789-4D68-9A4D-4D86D8E728A7}"/>
              </a:ext>
            </a:extLst>
          </p:cNvPr>
          <p:cNvSpPr txBox="1"/>
          <p:nvPr/>
        </p:nvSpPr>
        <p:spPr>
          <a:xfrm>
            <a:off x="971600" y="168604"/>
            <a:ext cx="489654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주요사업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234D96F2-16DF-4224-981B-B2AD0B912056}"/>
              </a:ext>
            </a:extLst>
          </p:cNvPr>
          <p:cNvSpPr/>
          <p:nvPr/>
        </p:nvSpPr>
        <p:spPr>
          <a:xfrm>
            <a:off x="108520" y="905612"/>
            <a:ext cx="3167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3200" b="1">
                <a:solidFill>
                  <a:srgbClr val="802D2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지역조직화기능</a:t>
            </a:r>
            <a:endParaRPr lang="ko-KR" altLang="en-US" sz="3200" b="1" dirty="0">
              <a:solidFill>
                <a:srgbClr val="802D2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12" name="내용 개체 틀 3">
            <a:extLst>
              <a:ext uri="{FF2B5EF4-FFF2-40B4-BE49-F238E27FC236}">
                <a16:creationId xmlns:a16="http://schemas.microsoft.com/office/drawing/2014/main" id="{424AB26C-2F03-4891-AFF5-1BBE9D825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6014858"/>
              </p:ext>
            </p:extLst>
          </p:nvPr>
        </p:nvGraphicFramePr>
        <p:xfrm>
          <a:off x="215516" y="1617478"/>
          <a:ext cx="8820980" cy="51526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692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287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9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복지</a:t>
                      </a:r>
                      <a:endParaRPr lang="en-US" altLang="ko-KR" sz="2400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sz="2400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네트워크구축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복지기관</a:t>
                      </a: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시설들과 네트워크 구축</a:t>
                      </a:r>
                      <a:endParaRPr lang="en-US" altLang="ko-KR" sz="24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4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지역</a:t>
                      </a:r>
                      <a:r>
                        <a:rPr lang="ko-KR" altLang="en-US" sz="24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욕구조사</a:t>
                      </a:r>
                      <a:r>
                        <a:rPr lang="en-US" altLang="ko-K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사회복지 현장실습</a:t>
                      </a:r>
                      <a:r>
                        <a:rPr lang="en-US" altLang="ko-K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지역네트워크</a:t>
                      </a:r>
                      <a:r>
                        <a:rPr lang="en-US" altLang="ko-K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종사자 역량강화</a:t>
                      </a:r>
                      <a:r>
                        <a:rPr lang="en-US" altLang="ko-K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민관협력사업</a:t>
                      </a:r>
                      <a:r>
                        <a:rPr lang="en-US" altLang="ko-K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주민편의시설제공</a:t>
                      </a:r>
                    </a:p>
                    <a:p>
                      <a:pPr algn="l" latinLnBrk="1"/>
                      <a:endParaRPr lang="ko-KR" altLang="en-US" sz="24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79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주민조직화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주민조직화 </a:t>
                      </a: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– </a:t>
                      </a: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주민조직 육성</a:t>
                      </a: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주민의식교육</a:t>
                      </a:r>
                      <a:endParaRPr lang="en-US" altLang="ko-KR" sz="24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</a:t>
                      </a:r>
                      <a:r>
                        <a:rPr lang="ko-KR" alt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관저마을축제</a:t>
                      </a:r>
                      <a:r>
                        <a:rPr lang="en-US" altLang="ko-K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행복한 마을 이야기</a:t>
                      </a:r>
                      <a:r>
                        <a:rPr lang="en-US" altLang="ko-K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관저마을 어린이기자단</a:t>
                      </a:r>
                      <a:r>
                        <a:rPr lang="en-US" altLang="ko-K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시니어 리더십</a:t>
                      </a:r>
                      <a:r>
                        <a:rPr lang="en-US" altLang="ko-K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관저마을 동아리 육성지원사업</a:t>
                      </a:r>
                      <a:r>
                        <a:rPr lang="en-US" altLang="ko-K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지역주민 공모전</a:t>
                      </a:r>
                      <a:r>
                        <a:rPr lang="en-US" altLang="ko-KR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게릴라 홍보 이벤트</a:t>
                      </a:r>
                    </a:p>
                    <a:p>
                      <a:pPr marL="0" indent="0">
                        <a:buNone/>
                      </a:pPr>
                      <a:endParaRPr lang="ko-KR" altLang="en-US" sz="24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79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자원개발관리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인력</a:t>
                      </a: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재원발굴 및 연계지원</a:t>
                      </a:r>
                      <a:endParaRPr lang="en-US" altLang="ko-KR" sz="24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342900" indent="-342900" algn="l" latinLnBrk="1">
                        <a:buFontTx/>
                        <a:buChar char="-"/>
                      </a:pP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게릴라 홍보 이벤트</a:t>
                      </a:r>
                      <a:r>
                        <a:rPr lang="en-US" altLang="ko-KR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4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자원봉사자 후원자 관리</a:t>
                      </a:r>
                      <a:endParaRPr lang="en-US" altLang="ko-KR" sz="24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352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587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직사각형 8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algn="ctr">
            <a:solidFill>
              <a:srgbClr val="802D2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7" name="직사각형 4"/>
          <p:cNvSpPr/>
          <p:nvPr/>
        </p:nvSpPr>
        <p:spPr>
          <a:xfrm rot="16200000">
            <a:off x="-2089910" y="3205526"/>
            <a:ext cx="6840760" cy="429707"/>
          </a:xfrm>
          <a:prstGeom prst="rect">
            <a:avLst/>
          </a:prstGeom>
          <a:solidFill>
            <a:srgbClr val="802D20"/>
          </a:solidFill>
          <a:ln>
            <a:solidFill>
              <a:srgbClr val="802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u="sng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sp>
        <p:nvSpPr>
          <p:cNvPr id="89" name="타원 9"/>
          <p:cNvSpPr/>
          <p:nvPr/>
        </p:nvSpPr>
        <p:spPr>
          <a:xfrm>
            <a:off x="827585" y="692696"/>
            <a:ext cx="930350" cy="839640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5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3</a:t>
            </a:r>
            <a:endParaRPr lang="ko-KR" altLang="en-US" sz="25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131840" y="836712"/>
            <a:ext cx="345638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5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실습 내용보고</a:t>
            </a:r>
          </a:p>
        </p:txBody>
      </p:sp>
      <p:cxnSp>
        <p:nvCxnSpPr>
          <p:cNvPr id="94" name="직선 연결선 9"/>
          <p:cNvCxnSpPr>
            <a:cxnSpLocks/>
          </p:cNvCxnSpPr>
          <p:nvPr/>
        </p:nvCxnSpPr>
        <p:spPr>
          <a:xfrm>
            <a:off x="1757934" y="1160748"/>
            <a:ext cx="1199397" cy="0"/>
          </a:xfrm>
          <a:prstGeom prst="line">
            <a:avLst/>
          </a:prstGeom>
          <a:ln w="12700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9B84958-C204-42BD-86A2-FD3A5F1A96AA}"/>
              </a:ext>
            </a:extLst>
          </p:cNvPr>
          <p:cNvSpPr txBox="1"/>
          <p:nvPr/>
        </p:nvSpPr>
        <p:spPr>
          <a:xfrm>
            <a:off x="2931224" y="2266217"/>
            <a:ext cx="48268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사회복지현장실습 목표</a:t>
            </a: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>
              <a:buFontTx/>
              <a:buChar char="-"/>
            </a:pP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실습계획 및 일정</a:t>
            </a: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>
              <a:buFontTx/>
              <a:buChar char="-"/>
            </a:pP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주요 실습 내용</a:t>
            </a: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42813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18D88C5-79C8-480C-B0C1-2E6355FED02F}"/>
              </a:ext>
            </a:extLst>
          </p:cNvPr>
          <p:cNvSpPr txBox="1"/>
          <p:nvPr/>
        </p:nvSpPr>
        <p:spPr>
          <a:xfrm>
            <a:off x="179513" y="765865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 b="1" dirty="0">
                <a:solidFill>
                  <a:srgbClr val="802D2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함초롬돋움"/>
              </a:rPr>
              <a:t>전문적 발달 측면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D8E9567-5AD6-493D-BEF3-81B5C60F92A8}"/>
              </a:ext>
            </a:extLst>
          </p:cNvPr>
          <p:cNvSpPr/>
          <p:nvPr/>
        </p:nvSpPr>
        <p:spPr>
          <a:xfrm>
            <a:off x="289809" y="2427275"/>
            <a:ext cx="73065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관저종합 사회복지관의 사업 및 서비스에 대한 이해도↑</a:t>
            </a: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7F21594C-691A-4795-94CB-B06BE1ABA780}"/>
              </a:ext>
            </a:extLst>
          </p:cNvPr>
          <p:cNvGrpSpPr/>
          <p:nvPr/>
        </p:nvGrpSpPr>
        <p:grpSpPr>
          <a:xfrm>
            <a:off x="107504" y="105996"/>
            <a:ext cx="4608512" cy="608930"/>
            <a:chOff x="719572" y="803846"/>
            <a:chExt cx="4090560" cy="608930"/>
          </a:xfrm>
        </p:grpSpPr>
        <p:sp>
          <p:nvSpPr>
            <p:cNvPr id="46" name="타원 9">
              <a:extLst>
                <a:ext uri="{FF2B5EF4-FFF2-40B4-BE49-F238E27FC236}">
                  <a16:creationId xmlns:a16="http://schemas.microsoft.com/office/drawing/2014/main" id="{556C31A2-2D8B-4538-96C7-2F61621794F9}"/>
                </a:ext>
              </a:extLst>
            </p:cNvPr>
            <p:cNvSpPr/>
            <p:nvPr/>
          </p:nvSpPr>
          <p:spPr>
            <a:xfrm>
              <a:off x="719572" y="803846"/>
              <a:ext cx="552701" cy="608930"/>
            </a:xfrm>
            <a:prstGeom prst="ellipse">
              <a:avLst/>
            </a:prstGeom>
            <a:solidFill>
              <a:srgbClr val="802D20"/>
            </a:solidFill>
            <a:ln w="101600" algn="ctr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en-US" altLang="ko-KR" sz="2000" b="1" dirty="0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3</a:t>
              </a:r>
              <a:endParaRPr lang="ko-KR" altLang="en-US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endParaRPr>
            </a:p>
          </p:txBody>
        </p:sp>
        <p:cxnSp>
          <p:nvCxnSpPr>
            <p:cNvPr id="43" name="직선 연결선 9">
              <a:extLst>
                <a:ext uri="{FF2B5EF4-FFF2-40B4-BE49-F238E27FC236}">
                  <a16:creationId xmlns:a16="http://schemas.microsoft.com/office/drawing/2014/main" id="{B8ABC362-44BF-4CF5-9A22-EE7387BE7201}"/>
                </a:ext>
              </a:extLst>
            </p:cNvPr>
            <p:cNvCxnSpPr/>
            <p:nvPr/>
          </p:nvCxnSpPr>
          <p:spPr>
            <a:xfrm>
              <a:off x="1164171" y="1127882"/>
              <a:ext cx="527509" cy="0"/>
            </a:xfrm>
            <a:prstGeom prst="line">
              <a:avLst/>
            </a:prstGeom>
            <a:ln w="28575" algn="ctr">
              <a:solidFill>
                <a:srgbClr val="802D2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AF7376A-18E4-4B98-908E-E68EB12E5A0A}"/>
                </a:ext>
              </a:extLst>
            </p:cNvPr>
            <p:cNvSpPr txBox="1"/>
            <p:nvPr/>
          </p:nvSpPr>
          <p:spPr>
            <a:xfrm>
              <a:off x="1727683" y="868754"/>
              <a:ext cx="308244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사회복지현장실습 목표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BCE3660-205F-461F-867A-F1ED5CB1D877}"/>
              </a:ext>
            </a:extLst>
          </p:cNvPr>
          <p:cNvSpPr txBox="1"/>
          <p:nvPr/>
        </p:nvSpPr>
        <p:spPr>
          <a:xfrm>
            <a:off x="179513" y="1916832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 b="1" dirty="0">
                <a:solidFill>
                  <a:srgbClr val="802D2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함초롬돋움"/>
              </a:rPr>
              <a:t>행정적 발달 측면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D0D310-D57B-4809-A9C1-7398D546A0B7}"/>
              </a:ext>
            </a:extLst>
          </p:cNvPr>
          <p:cNvSpPr txBox="1"/>
          <p:nvPr/>
        </p:nvSpPr>
        <p:spPr>
          <a:xfrm>
            <a:off x="179513" y="3068960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 b="1" dirty="0">
                <a:solidFill>
                  <a:srgbClr val="802D2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함초롬돋움"/>
              </a:rPr>
              <a:t>지역사회 </a:t>
            </a:r>
            <a:r>
              <a:rPr lang="en-US" altLang="ko-KR" sz="2400" b="1" dirty="0">
                <a:solidFill>
                  <a:srgbClr val="802D2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함초롬돋움"/>
              </a:rPr>
              <a:t> </a:t>
            </a:r>
            <a:r>
              <a:rPr lang="ko-KR" altLang="en-US" sz="2400" b="1" dirty="0">
                <a:solidFill>
                  <a:srgbClr val="802D2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함초롬돋움"/>
              </a:rPr>
              <a:t>측면</a:t>
            </a: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65B87EB6-2FC8-47BE-A1E0-994FE9DB60BB}"/>
              </a:ext>
            </a:extLst>
          </p:cNvPr>
          <p:cNvSpPr/>
          <p:nvPr/>
        </p:nvSpPr>
        <p:spPr>
          <a:xfrm>
            <a:off x="251520" y="3562563"/>
            <a:ext cx="60486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관저종합 사회복지관이 속한 지역사회 파악</a:t>
            </a: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C0A9A40B-EF34-4C12-848F-7830B47A737D}"/>
              </a:ext>
            </a:extLst>
          </p:cNvPr>
          <p:cNvSpPr/>
          <p:nvPr/>
        </p:nvSpPr>
        <p:spPr>
          <a:xfrm>
            <a:off x="289809" y="4789689"/>
            <a:ext cx="75945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슈퍼바이저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및 직원들 그리고 실습생들과 친밀한 관계 유지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84FAB62-7C0F-4F61-9C08-E15086151ED5}"/>
              </a:ext>
            </a:extLst>
          </p:cNvPr>
          <p:cNvSpPr txBox="1"/>
          <p:nvPr/>
        </p:nvSpPr>
        <p:spPr>
          <a:xfrm>
            <a:off x="179512" y="4279702"/>
            <a:ext cx="3518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 b="1">
                <a:solidFill>
                  <a:srgbClr val="802D2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함초롬돋움"/>
              </a:rPr>
              <a:t>기본적인 대인관계 기술</a:t>
            </a:r>
            <a:endParaRPr lang="ko-KR" altLang="en-US" sz="2400" b="1" dirty="0">
              <a:solidFill>
                <a:srgbClr val="802D2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함초롬돋움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id="{F5A7F9D4-01A5-47DA-B55A-A99961F9FC35}"/>
              </a:ext>
            </a:extLst>
          </p:cNvPr>
          <p:cNvSpPr/>
          <p:nvPr/>
        </p:nvSpPr>
        <p:spPr>
          <a:xfrm>
            <a:off x="289808" y="6011996"/>
            <a:ext cx="84486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서비스 제공받는 당사자가 만족할 수 있도록 완성도가 높은 프로그램 계획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4FD29FF-6D62-473D-96D2-2652F895FD05}"/>
              </a:ext>
            </a:extLst>
          </p:cNvPr>
          <p:cNvSpPr txBox="1"/>
          <p:nvPr/>
        </p:nvSpPr>
        <p:spPr>
          <a:xfrm>
            <a:off x="179512" y="5501553"/>
            <a:ext cx="3518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 b="1" dirty="0">
                <a:solidFill>
                  <a:srgbClr val="802D2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함초롬돋움"/>
              </a:rPr>
              <a:t>클라이언트 체계 개입기술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6C4DEDF-9E0A-4DB2-A070-71EE755101C7}"/>
              </a:ext>
            </a:extLst>
          </p:cNvPr>
          <p:cNvSpPr/>
          <p:nvPr/>
        </p:nvSpPr>
        <p:spPr>
          <a:xfrm>
            <a:off x="251519" y="1259468"/>
            <a:ext cx="88924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예비사회복지사로서의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마음가짐과 사회복지 실천현장의 지식 및 기술습득</a:t>
            </a:r>
          </a:p>
        </p:txBody>
      </p:sp>
    </p:spTree>
    <p:extLst>
      <p:ext uri="{BB962C8B-B14F-4D97-AF65-F5344CB8AC3E}">
        <p14:creationId xmlns:p14="http://schemas.microsoft.com/office/powerpoint/2010/main" val="440354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화살표: 오른쪽 1">
            <a:extLst>
              <a:ext uri="{FF2B5EF4-FFF2-40B4-BE49-F238E27FC236}">
                <a16:creationId xmlns:a16="http://schemas.microsoft.com/office/drawing/2014/main" id="{1A420C9F-139D-4DEF-9822-4097B39BD619}"/>
              </a:ext>
            </a:extLst>
          </p:cNvPr>
          <p:cNvSpPr/>
          <p:nvPr/>
        </p:nvSpPr>
        <p:spPr>
          <a:xfrm>
            <a:off x="1235990" y="3840607"/>
            <a:ext cx="5556499" cy="576064"/>
          </a:xfrm>
          <a:prstGeom prst="rightArrow">
            <a:avLst/>
          </a:prstGeom>
          <a:solidFill>
            <a:srgbClr val="8CC7E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441A5D2C-F2D7-471E-95E2-4A37ACFF39BD}"/>
              </a:ext>
            </a:extLst>
          </p:cNvPr>
          <p:cNvGrpSpPr/>
          <p:nvPr/>
        </p:nvGrpSpPr>
        <p:grpSpPr>
          <a:xfrm>
            <a:off x="107504" y="105996"/>
            <a:ext cx="4090560" cy="608930"/>
            <a:chOff x="719572" y="803846"/>
            <a:chExt cx="4090560" cy="608930"/>
          </a:xfrm>
        </p:grpSpPr>
        <p:sp>
          <p:nvSpPr>
            <p:cNvPr id="19" name="타원 9">
              <a:extLst>
                <a:ext uri="{FF2B5EF4-FFF2-40B4-BE49-F238E27FC236}">
                  <a16:creationId xmlns:a16="http://schemas.microsoft.com/office/drawing/2014/main" id="{EDEF62D4-38B8-4063-B4D3-EDD7F5CF4DE3}"/>
                </a:ext>
              </a:extLst>
            </p:cNvPr>
            <p:cNvSpPr/>
            <p:nvPr/>
          </p:nvSpPr>
          <p:spPr>
            <a:xfrm>
              <a:off x="719572" y="803846"/>
              <a:ext cx="552701" cy="608930"/>
            </a:xfrm>
            <a:prstGeom prst="ellipse">
              <a:avLst/>
            </a:prstGeom>
            <a:solidFill>
              <a:srgbClr val="802D20"/>
            </a:solidFill>
            <a:ln w="101600" algn="ctr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en-US" altLang="ko-KR" sz="2000" b="1" dirty="0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3</a:t>
              </a:r>
              <a:endParaRPr lang="ko-KR" altLang="en-US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endParaRPr>
            </a:p>
          </p:txBody>
        </p:sp>
        <p:cxnSp>
          <p:nvCxnSpPr>
            <p:cNvPr id="20" name="직선 연결선 9">
              <a:extLst>
                <a:ext uri="{FF2B5EF4-FFF2-40B4-BE49-F238E27FC236}">
                  <a16:creationId xmlns:a16="http://schemas.microsoft.com/office/drawing/2014/main" id="{8FCD4596-E2B4-4D87-956F-0EFDD536A187}"/>
                </a:ext>
              </a:extLst>
            </p:cNvPr>
            <p:cNvCxnSpPr/>
            <p:nvPr/>
          </p:nvCxnSpPr>
          <p:spPr>
            <a:xfrm>
              <a:off x="1164171" y="1127882"/>
              <a:ext cx="527509" cy="0"/>
            </a:xfrm>
            <a:prstGeom prst="line">
              <a:avLst/>
            </a:prstGeom>
            <a:ln w="28575" algn="ctr">
              <a:solidFill>
                <a:srgbClr val="802D2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C00E65-A0A4-4231-A889-CD5C933A3E7F}"/>
                </a:ext>
              </a:extLst>
            </p:cNvPr>
            <p:cNvSpPr txBox="1"/>
            <p:nvPr/>
          </p:nvSpPr>
          <p:spPr>
            <a:xfrm>
              <a:off x="1727683" y="868754"/>
              <a:ext cx="308244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실습계획 및 일정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12A8928-CA9C-4672-9759-C9F96BAD771A}"/>
              </a:ext>
            </a:extLst>
          </p:cNvPr>
          <p:cNvSpPr txBox="1"/>
          <p:nvPr/>
        </p:nvSpPr>
        <p:spPr>
          <a:xfrm>
            <a:off x="550178" y="5733256"/>
            <a:ext cx="84143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2021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en-US" altLang="ko-KR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7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</a:t>
            </a:r>
            <a:r>
              <a:rPr lang="en-US" altLang="ko-KR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 월요일 </a:t>
            </a:r>
            <a:r>
              <a:rPr lang="en-US" altLang="ko-KR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~ 2021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년 </a:t>
            </a:r>
            <a:r>
              <a:rPr lang="en-US" altLang="ko-KR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7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월 </a:t>
            </a:r>
            <a:r>
              <a:rPr lang="en-US" altLang="ko-KR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23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일 금요일 </a:t>
            </a:r>
            <a:endParaRPr lang="en-US" altLang="ko-KR" sz="28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en-US" altLang="ko-KR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3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주간 </a:t>
            </a:r>
            <a:r>
              <a:rPr lang="en-US" altLang="ko-KR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(120</a:t>
            </a:r>
            <a:r>
              <a:rPr lang="ko-KR" altLang="en-US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시간</a:t>
            </a:r>
            <a:r>
              <a:rPr lang="en-US" altLang="ko-KR" sz="28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ko-KR" altLang="en-US" sz="28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3A978E56-497C-46C4-AF34-F5E27B94EC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381233"/>
              </p:ext>
            </p:extLst>
          </p:nvPr>
        </p:nvGraphicFramePr>
        <p:xfrm>
          <a:off x="1219440" y="851999"/>
          <a:ext cx="6648502" cy="49039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9786">
                  <a:extLst>
                    <a:ext uri="{9D8B030D-6E8A-4147-A177-3AD203B41FA5}">
                      <a16:colId xmlns:a16="http://schemas.microsoft.com/office/drawing/2014/main" val="3684929840"/>
                    </a:ext>
                  </a:extLst>
                </a:gridCol>
                <a:gridCol w="949786">
                  <a:extLst>
                    <a:ext uri="{9D8B030D-6E8A-4147-A177-3AD203B41FA5}">
                      <a16:colId xmlns:a16="http://schemas.microsoft.com/office/drawing/2014/main" val="3400333562"/>
                    </a:ext>
                  </a:extLst>
                </a:gridCol>
                <a:gridCol w="949786">
                  <a:extLst>
                    <a:ext uri="{9D8B030D-6E8A-4147-A177-3AD203B41FA5}">
                      <a16:colId xmlns:a16="http://schemas.microsoft.com/office/drawing/2014/main" val="3135305004"/>
                    </a:ext>
                  </a:extLst>
                </a:gridCol>
                <a:gridCol w="949786">
                  <a:extLst>
                    <a:ext uri="{9D8B030D-6E8A-4147-A177-3AD203B41FA5}">
                      <a16:colId xmlns:a16="http://schemas.microsoft.com/office/drawing/2014/main" val="1642601307"/>
                    </a:ext>
                  </a:extLst>
                </a:gridCol>
                <a:gridCol w="949786">
                  <a:extLst>
                    <a:ext uri="{9D8B030D-6E8A-4147-A177-3AD203B41FA5}">
                      <a16:colId xmlns:a16="http://schemas.microsoft.com/office/drawing/2014/main" val="895758062"/>
                    </a:ext>
                  </a:extLst>
                </a:gridCol>
                <a:gridCol w="949786">
                  <a:extLst>
                    <a:ext uri="{9D8B030D-6E8A-4147-A177-3AD203B41FA5}">
                      <a16:colId xmlns:a16="http://schemas.microsoft.com/office/drawing/2014/main" val="38150388"/>
                    </a:ext>
                  </a:extLst>
                </a:gridCol>
                <a:gridCol w="949786">
                  <a:extLst>
                    <a:ext uri="{9D8B030D-6E8A-4147-A177-3AD203B41FA5}">
                      <a16:colId xmlns:a16="http://schemas.microsoft.com/office/drawing/2014/main" val="2946188157"/>
                    </a:ext>
                  </a:extLst>
                </a:gridCol>
              </a:tblGrid>
              <a:tr h="3583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일</a:t>
                      </a: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월</a:t>
                      </a: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화</a:t>
                      </a: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수</a:t>
                      </a: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목</a:t>
                      </a: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금</a:t>
                      </a: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토</a:t>
                      </a: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1538341"/>
                  </a:ext>
                </a:extLst>
              </a:tr>
              <a:tr h="907647">
                <a:tc>
                  <a:txBody>
                    <a:bodyPr/>
                    <a:lstStyle/>
                    <a:p>
                      <a:pPr latinLnBrk="1"/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b="1" dirty="0">
                        <a:solidFill>
                          <a:srgbClr val="FF0000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3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9147237"/>
                  </a:ext>
                </a:extLst>
              </a:tr>
              <a:tr h="9076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rgbClr val="FF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4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5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6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7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8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9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10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0319072"/>
                  </a:ext>
                </a:extLst>
              </a:tr>
              <a:tr h="9076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rgbClr val="FF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11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12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13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14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15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16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17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2598740"/>
                  </a:ext>
                </a:extLst>
              </a:tr>
              <a:tr h="9076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rgbClr val="FF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18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19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20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21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22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23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24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8189498"/>
                  </a:ext>
                </a:extLst>
              </a:tr>
              <a:tr h="9076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rgbClr val="FF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25</a:t>
                      </a:r>
                      <a:endParaRPr lang="ko-KR" altLang="en-US" b="1" dirty="0">
                        <a:solidFill>
                          <a:srgbClr val="FF0000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26</a:t>
                      </a:r>
                      <a:endParaRPr lang="ko-KR" altLang="en-US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27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28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29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30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31</a:t>
                      </a:r>
                      <a:endParaRPr lang="ko-KR" altLang="en-US" b="1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148770"/>
                  </a:ext>
                </a:extLst>
              </a:tr>
            </a:tbl>
          </a:graphicData>
        </a:graphic>
      </p:graphicFrame>
      <p:sp>
        <p:nvSpPr>
          <p:cNvPr id="3" name="직사각형 2">
            <a:extLst>
              <a:ext uri="{FF2B5EF4-FFF2-40B4-BE49-F238E27FC236}">
                <a16:creationId xmlns:a16="http://schemas.microsoft.com/office/drawing/2014/main" id="{8D26A8BD-E7FA-4B3E-B7A7-B780D4A9D4E6}"/>
              </a:ext>
            </a:extLst>
          </p:cNvPr>
          <p:cNvSpPr/>
          <p:nvPr/>
        </p:nvSpPr>
        <p:spPr>
          <a:xfrm>
            <a:off x="1235990" y="3068960"/>
            <a:ext cx="6648502" cy="360040"/>
          </a:xfrm>
          <a:prstGeom prst="rect">
            <a:avLst/>
          </a:prstGeom>
          <a:solidFill>
            <a:srgbClr val="8CC7E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화살표: 왼쪽 4">
            <a:extLst>
              <a:ext uri="{FF2B5EF4-FFF2-40B4-BE49-F238E27FC236}">
                <a16:creationId xmlns:a16="http://schemas.microsoft.com/office/drawing/2014/main" id="{5B5C1E4C-731C-42D4-8FB5-C536DCE7C3CC}"/>
              </a:ext>
            </a:extLst>
          </p:cNvPr>
          <p:cNvSpPr/>
          <p:nvPr/>
        </p:nvSpPr>
        <p:spPr>
          <a:xfrm>
            <a:off x="2123728" y="2032098"/>
            <a:ext cx="5744214" cy="576064"/>
          </a:xfrm>
          <a:prstGeom prst="leftArrow">
            <a:avLst/>
          </a:prstGeom>
          <a:solidFill>
            <a:srgbClr val="8CC7EC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676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타원 9">
            <a:extLst>
              <a:ext uri="{FF2B5EF4-FFF2-40B4-BE49-F238E27FC236}">
                <a16:creationId xmlns:a16="http://schemas.microsoft.com/office/drawing/2014/main" id="{EDEF62D4-38B8-4063-B4D3-EDD7F5CF4DE3}"/>
              </a:ext>
            </a:extLst>
          </p:cNvPr>
          <p:cNvSpPr/>
          <p:nvPr/>
        </p:nvSpPr>
        <p:spPr>
          <a:xfrm>
            <a:off x="107504" y="105996"/>
            <a:ext cx="552701" cy="608930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3</a:t>
            </a:r>
            <a:endParaRPr lang="ko-KR" altLang="en-US" sz="2000" b="1" dirty="0">
              <a:latin typeface="나눔스퀘어_ac" panose="020B0600000101010101" pitchFamily="50" charset="-127"/>
              <a:ea typeface="나눔스퀘어_ac" panose="020B0600000101010101" pitchFamily="50" charset="-127"/>
              <a:cs typeface="함초롬돋움"/>
            </a:endParaRPr>
          </a:p>
        </p:txBody>
      </p:sp>
      <p:cxnSp>
        <p:nvCxnSpPr>
          <p:cNvPr id="20" name="직선 연결선 9">
            <a:extLst>
              <a:ext uri="{FF2B5EF4-FFF2-40B4-BE49-F238E27FC236}">
                <a16:creationId xmlns:a16="http://schemas.microsoft.com/office/drawing/2014/main" id="{8FCD4596-E2B4-4D87-956F-0EFDD536A187}"/>
              </a:ext>
            </a:extLst>
          </p:cNvPr>
          <p:cNvCxnSpPr/>
          <p:nvPr/>
        </p:nvCxnSpPr>
        <p:spPr>
          <a:xfrm>
            <a:off x="552103" y="430032"/>
            <a:ext cx="527509" cy="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EC00E65-A0A4-4231-A889-CD5C933A3E7F}"/>
              </a:ext>
            </a:extLst>
          </p:cNvPr>
          <p:cNvSpPr txBox="1"/>
          <p:nvPr/>
        </p:nvSpPr>
        <p:spPr>
          <a:xfrm>
            <a:off x="1115615" y="170904"/>
            <a:ext cx="80283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실습계획 및 일정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&lt;</a:t>
            </a:r>
            <a:r>
              <a:rPr lang="en-US" altLang="ko-KR" sz="2000" b="1" dirty="0">
                <a:solidFill>
                  <a:srgbClr val="00206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1</a:t>
            </a:r>
            <a:r>
              <a:rPr lang="ko-KR" altLang="en-US" sz="2000" b="1" dirty="0">
                <a:solidFill>
                  <a:srgbClr val="00206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주차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: 2021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년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7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월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5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일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~ 2021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년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7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월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9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일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&gt;</a:t>
            </a:r>
            <a:endParaRPr lang="ko-KR" altLang="en-US" sz="2500" b="1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  <a:cs typeface="함초롬돋움"/>
            </a:endParaRPr>
          </a:p>
        </p:txBody>
      </p:sp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8947CF17-D11C-4A05-8567-D4BEFF6DA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330012"/>
              </p:ext>
            </p:extLst>
          </p:nvPr>
        </p:nvGraphicFramePr>
        <p:xfrm>
          <a:off x="197768" y="1268759"/>
          <a:ext cx="8748464" cy="4824535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971258">
                  <a:extLst>
                    <a:ext uri="{9D8B030D-6E8A-4147-A177-3AD203B41FA5}">
                      <a16:colId xmlns:a16="http://schemas.microsoft.com/office/drawing/2014/main" val="2245045381"/>
                    </a:ext>
                  </a:extLst>
                </a:gridCol>
                <a:gridCol w="7777206">
                  <a:extLst>
                    <a:ext uri="{9D8B030D-6E8A-4147-A177-3AD203B41FA5}">
                      <a16:colId xmlns:a16="http://schemas.microsoft.com/office/drawing/2014/main" val="3950862038"/>
                    </a:ext>
                  </a:extLst>
                </a:gridCol>
              </a:tblGrid>
              <a:tr h="10726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날짜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교육 및 실습 내용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8422952"/>
                  </a:ext>
                </a:extLst>
              </a:tr>
              <a:tr h="18759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7/5 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(</a:t>
                      </a:r>
                      <a:r>
                        <a:rPr lang="ko-KR" altLang="en-US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월</a:t>
                      </a:r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  <a:endParaRPr lang="ko-KR" altLang="en-US" sz="1600" b="1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기관장 미팅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</a:p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조직의 이해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실습계약서 및 서약서 작성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기관소개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</a:p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사회복지관 운영안내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00088"/>
                  </a:ext>
                </a:extLst>
              </a:tr>
              <a:tr h="18759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7/6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(</a:t>
                      </a:r>
                      <a:r>
                        <a:rPr lang="ko-KR" altLang="en-US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화</a:t>
                      </a:r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주제별 아이디어 회의 및 발표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저소득 독거노인 정시지원 프로그램 교육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북한이탈주민 사회정착 지원 사업 교육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7089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85276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4515" y="2731155"/>
            <a:ext cx="9139485" cy="429707"/>
          </a:xfrm>
          <a:prstGeom prst="rect">
            <a:avLst/>
          </a:prstGeom>
          <a:solidFill>
            <a:srgbClr val="8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u="sng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grpSp>
        <p:nvGrpSpPr>
          <p:cNvPr id="86" name="그룹 85"/>
          <p:cNvGrpSpPr/>
          <p:nvPr/>
        </p:nvGrpSpPr>
        <p:grpSpPr>
          <a:xfrm>
            <a:off x="3775397" y="2611659"/>
            <a:ext cx="2001835" cy="1823130"/>
            <a:chOff x="3991421" y="2306764"/>
            <a:chExt cx="2001835" cy="1823130"/>
          </a:xfrm>
        </p:grpSpPr>
        <p:grpSp>
          <p:nvGrpSpPr>
            <p:cNvPr id="35" name="그룹 34"/>
            <p:cNvGrpSpPr/>
            <p:nvPr/>
          </p:nvGrpSpPr>
          <p:grpSpPr>
            <a:xfrm>
              <a:off x="4742175" y="2306764"/>
              <a:ext cx="463507" cy="936060"/>
              <a:chOff x="760121" y="1810381"/>
              <a:chExt cx="463507" cy="936060"/>
            </a:xfrm>
          </p:grpSpPr>
          <p:sp>
            <p:nvSpPr>
              <p:cNvPr id="36" name="타원 9"/>
              <p:cNvSpPr/>
              <p:nvPr/>
            </p:nvSpPr>
            <p:spPr>
              <a:xfrm>
                <a:off x="760121" y="1810381"/>
                <a:ext cx="463507" cy="608930"/>
              </a:xfrm>
              <a:prstGeom prst="ellipse">
                <a:avLst/>
              </a:prstGeom>
              <a:solidFill>
                <a:srgbClr val="802D20"/>
              </a:solidFill>
              <a:ln w="101600"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2000" b="1" dirty="0">
                    <a:latin typeface="나눔스퀘어 Bold" panose="020B0600000101010101" pitchFamily="50" charset="-127"/>
                    <a:ea typeface="나눔스퀘어 Bold" panose="020B0600000101010101" pitchFamily="50" charset="-127"/>
                    <a:cs typeface="함초롬돋움"/>
                  </a:rPr>
                  <a:t>3</a:t>
                </a:r>
              </a:p>
            </p:txBody>
          </p:sp>
          <p:cxnSp>
            <p:nvCxnSpPr>
              <p:cNvPr id="37" name="직선 연결선 9"/>
              <p:cNvCxnSpPr/>
              <p:nvPr/>
            </p:nvCxnSpPr>
            <p:spPr>
              <a:xfrm rot="16200000" flipH="1">
                <a:off x="743849" y="2482687"/>
                <a:ext cx="527509" cy="0"/>
              </a:xfrm>
              <a:prstGeom prst="line">
                <a:avLst/>
              </a:prstGeom>
              <a:ln w="12700" algn="ctr">
                <a:solidFill>
                  <a:srgbClr val="802D20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3991421" y="3268120"/>
              <a:ext cx="200183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함초롬돋움"/>
                </a:rPr>
                <a:t>실습</a:t>
              </a:r>
              <a:endParaRPr lang="en-US" altLang="ko-KR" sz="2500" b="1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endParaRPr>
            </a:p>
            <a:p>
              <a:pPr algn="ctr"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함초롬돋움"/>
                </a:rPr>
                <a:t>내용보고</a:t>
              </a:r>
            </a:p>
          </p:txBody>
        </p:sp>
      </p:grpSp>
      <p:sp>
        <p:nvSpPr>
          <p:cNvPr id="57" name="직사각형 4"/>
          <p:cNvSpPr/>
          <p:nvPr/>
        </p:nvSpPr>
        <p:spPr>
          <a:xfrm>
            <a:off x="0" y="503141"/>
            <a:ext cx="9144000" cy="429707"/>
          </a:xfrm>
          <a:prstGeom prst="rect">
            <a:avLst/>
          </a:prstGeom>
          <a:solidFill>
            <a:srgbClr val="8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u="sng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grpSp>
        <p:nvGrpSpPr>
          <p:cNvPr id="80" name="그룹 79"/>
          <p:cNvGrpSpPr/>
          <p:nvPr/>
        </p:nvGrpSpPr>
        <p:grpSpPr>
          <a:xfrm>
            <a:off x="5544107" y="2591634"/>
            <a:ext cx="1944216" cy="1860466"/>
            <a:chOff x="35495" y="4636971"/>
            <a:chExt cx="1944216" cy="1860466"/>
          </a:xfrm>
        </p:grpSpPr>
        <p:grpSp>
          <p:nvGrpSpPr>
            <p:cNvPr id="81" name="그룹 80"/>
            <p:cNvGrpSpPr/>
            <p:nvPr/>
          </p:nvGrpSpPr>
          <p:grpSpPr>
            <a:xfrm>
              <a:off x="764636" y="4636971"/>
              <a:ext cx="463507" cy="915898"/>
              <a:chOff x="760121" y="1830543"/>
              <a:chExt cx="463507" cy="915898"/>
            </a:xfrm>
          </p:grpSpPr>
          <p:sp>
            <p:nvSpPr>
              <p:cNvPr id="82" name="타원 9"/>
              <p:cNvSpPr/>
              <p:nvPr/>
            </p:nvSpPr>
            <p:spPr>
              <a:xfrm>
                <a:off x="760121" y="1830543"/>
                <a:ext cx="463507" cy="608930"/>
              </a:xfrm>
              <a:prstGeom prst="ellipse">
                <a:avLst/>
              </a:prstGeom>
              <a:solidFill>
                <a:srgbClr val="802D20"/>
              </a:solidFill>
              <a:ln w="101600"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r>
                  <a:rPr lang="en-US" altLang="ko-KR" sz="2000" b="1" dirty="0">
                    <a:latin typeface="나눔스퀘어 Bold" panose="020B0600000101010101" pitchFamily="50" charset="-127"/>
                    <a:ea typeface="나눔스퀘어 Bold" panose="020B0600000101010101" pitchFamily="50" charset="-127"/>
                    <a:cs typeface="함초롬돋움"/>
                  </a:rPr>
                  <a:t>4</a:t>
                </a:r>
                <a:endParaRPr lang="ko-KR" altLang="en-US" sz="2000" b="1" dirty="0">
                  <a:latin typeface="나눔스퀘어 Bold" panose="020B0600000101010101" pitchFamily="50" charset="-127"/>
                  <a:ea typeface="나눔스퀘어 Bold" panose="020B0600000101010101" pitchFamily="50" charset="-127"/>
                  <a:cs typeface="함초롬돋움"/>
                </a:endParaRPr>
              </a:p>
            </p:txBody>
          </p:sp>
          <p:cxnSp>
            <p:nvCxnSpPr>
              <p:cNvPr id="83" name="직선 연결선 9"/>
              <p:cNvCxnSpPr/>
              <p:nvPr/>
            </p:nvCxnSpPr>
            <p:spPr>
              <a:xfrm rot="16200000" flipH="1">
                <a:off x="743849" y="2482687"/>
                <a:ext cx="527509" cy="0"/>
              </a:xfrm>
              <a:prstGeom prst="line">
                <a:avLst/>
              </a:prstGeom>
              <a:ln w="12700" algn="ctr">
                <a:solidFill>
                  <a:srgbClr val="802D20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7"/>
            <p:cNvSpPr txBox="1"/>
            <p:nvPr/>
          </p:nvSpPr>
          <p:spPr>
            <a:xfrm>
              <a:off x="35495" y="5635663"/>
              <a:ext cx="1944216" cy="86177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ctr">
              <a:spAutoFit/>
            </a:bodyPr>
            <a:lstStyle/>
            <a:p>
              <a:pPr lvl="0" algn="ctr"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함초롬돋움"/>
                </a:rPr>
                <a:t>실습</a:t>
              </a:r>
              <a:endParaRPr lang="en-US" altLang="ko-KR" sz="2500" b="1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endParaRPr>
            </a:p>
            <a:p>
              <a:pPr lvl="0" algn="ctr"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함초롬돋움"/>
                </a:rPr>
                <a:t>종합평가</a:t>
              </a:r>
              <a:endParaRPr lang="en-US" altLang="ko-KR" sz="2500" b="1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endParaRPr>
            </a:p>
          </p:txBody>
        </p:sp>
      </p:grpSp>
      <p:grpSp>
        <p:nvGrpSpPr>
          <p:cNvPr id="88" name="그룹 87"/>
          <p:cNvGrpSpPr/>
          <p:nvPr/>
        </p:nvGrpSpPr>
        <p:grpSpPr>
          <a:xfrm>
            <a:off x="179512" y="2617771"/>
            <a:ext cx="1691680" cy="1859511"/>
            <a:chOff x="864096" y="2312920"/>
            <a:chExt cx="1691680" cy="1859511"/>
          </a:xfrm>
        </p:grpSpPr>
        <p:sp>
          <p:nvSpPr>
            <p:cNvPr id="61" name="TextBox 7"/>
            <p:cNvSpPr txBox="1"/>
            <p:nvPr/>
          </p:nvSpPr>
          <p:spPr>
            <a:xfrm>
              <a:off x="864096" y="3310657"/>
              <a:ext cx="1691680" cy="86177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ctr">
              <a:spAutoFit/>
            </a:bodyPr>
            <a:lstStyle/>
            <a:p>
              <a:pPr lvl="0" algn="ctr"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함초롬돋움"/>
                </a:rPr>
                <a:t>실습</a:t>
              </a:r>
              <a:endParaRPr lang="en-US" altLang="ko-KR" sz="2500" b="1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endParaRPr>
            </a:p>
            <a:p>
              <a:pPr lvl="0" algn="ctr"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함초롬돋움"/>
                </a:rPr>
                <a:t>기본사항</a:t>
              </a:r>
            </a:p>
          </p:txBody>
        </p:sp>
        <p:grpSp>
          <p:nvGrpSpPr>
            <p:cNvPr id="58" name="그룹 57"/>
            <p:cNvGrpSpPr/>
            <p:nvPr/>
          </p:nvGrpSpPr>
          <p:grpSpPr>
            <a:xfrm>
              <a:off x="1475656" y="2312920"/>
              <a:ext cx="463507" cy="936060"/>
              <a:chOff x="760121" y="1810381"/>
              <a:chExt cx="463507" cy="936060"/>
            </a:xfrm>
          </p:grpSpPr>
          <p:sp>
            <p:nvSpPr>
              <p:cNvPr id="59" name="타원 9"/>
              <p:cNvSpPr/>
              <p:nvPr/>
            </p:nvSpPr>
            <p:spPr>
              <a:xfrm>
                <a:off x="760121" y="1810381"/>
                <a:ext cx="463507" cy="608930"/>
              </a:xfrm>
              <a:prstGeom prst="ellipse">
                <a:avLst/>
              </a:prstGeom>
              <a:solidFill>
                <a:srgbClr val="802D20"/>
              </a:solidFill>
              <a:ln w="101600"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r>
                  <a:rPr lang="en-US" altLang="ko-KR" sz="2000" b="1" dirty="0">
                    <a:latin typeface="나눔스퀘어 Bold" panose="020B0600000101010101" pitchFamily="50" charset="-127"/>
                    <a:ea typeface="나눔스퀘어 Bold" panose="020B0600000101010101" pitchFamily="50" charset="-127"/>
                    <a:cs typeface="함초롬돋움"/>
                  </a:rPr>
                  <a:t>1</a:t>
                </a:r>
                <a:endParaRPr lang="ko-KR" altLang="en-US" sz="2000" b="1" dirty="0">
                  <a:latin typeface="나눔스퀘어 Bold" panose="020B0600000101010101" pitchFamily="50" charset="-127"/>
                  <a:ea typeface="나눔스퀘어 Bold" panose="020B0600000101010101" pitchFamily="50" charset="-127"/>
                  <a:cs typeface="함초롬돋움"/>
                </a:endParaRPr>
              </a:p>
            </p:txBody>
          </p:sp>
          <p:cxnSp>
            <p:nvCxnSpPr>
              <p:cNvPr id="60" name="직선 연결선 9"/>
              <p:cNvCxnSpPr/>
              <p:nvPr/>
            </p:nvCxnSpPr>
            <p:spPr>
              <a:xfrm rot="16200000" flipH="1">
                <a:off x="743849" y="2482687"/>
                <a:ext cx="527509" cy="0"/>
              </a:xfrm>
              <a:prstGeom prst="line">
                <a:avLst/>
              </a:prstGeom>
              <a:ln>
                <a:solidFill>
                  <a:srgbClr val="802D20"/>
                </a:solidFill>
                <a:tailEnd type="oval" w="med" len="med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7" name="그룹 86"/>
          <p:cNvGrpSpPr/>
          <p:nvPr/>
        </p:nvGrpSpPr>
        <p:grpSpPr>
          <a:xfrm>
            <a:off x="1583665" y="2617771"/>
            <a:ext cx="2772311" cy="1859511"/>
            <a:chOff x="1907702" y="2312876"/>
            <a:chExt cx="2772311" cy="1859511"/>
          </a:xfrm>
        </p:grpSpPr>
        <p:sp>
          <p:nvSpPr>
            <p:cNvPr id="62" name="TextBox 7"/>
            <p:cNvSpPr txBox="1"/>
            <p:nvPr/>
          </p:nvSpPr>
          <p:spPr>
            <a:xfrm>
              <a:off x="1907702" y="3310613"/>
              <a:ext cx="2772311" cy="86177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ctr">
              <a:spAutoFit/>
            </a:bodyPr>
            <a:lstStyle/>
            <a:p>
              <a:pPr lvl="0" algn="ctr"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함초롬돋움"/>
                </a:rPr>
                <a:t>실습</a:t>
              </a:r>
              <a:endParaRPr lang="en-US" altLang="ko-KR" sz="2500" b="1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endParaRPr>
            </a:p>
            <a:p>
              <a:pPr lvl="0" algn="ctr"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함초롬돋움"/>
                </a:rPr>
                <a:t>기관보고</a:t>
              </a: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2987824" y="2312876"/>
              <a:ext cx="463507" cy="936060"/>
              <a:chOff x="760121" y="1810381"/>
              <a:chExt cx="463507" cy="936060"/>
            </a:xfrm>
          </p:grpSpPr>
          <p:sp>
            <p:nvSpPr>
              <p:cNvPr id="64" name="타원 9"/>
              <p:cNvSpPr/>
              <p:nvPr/>
            </p:nvSpPr>
            <p:spPr>
              <a:xfrm>
                <a:off x="760121" y="1810381"/>
                <a:ext cx="463507" cy="608930"/>
              </a:xfrm>
              <a:prstGeom prst="ellipse">
                <a:avLst/>
              </a:prstGeom>
              <a:solidFill>
                <a:srgbClr val="802D20"/>
              </a:solidFill>
              <a:ln w="101600"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2000" b="1" dirty="0">
                    <a:latin typeface="나눔스퀘어 Bold" panose="020B0600000101010101" pitchFamily="50" charset="-127"/>
                    <a:ea typeface="나눔스퀘어 Bold" panose="020B0600000101010101" pitchFamily="50" charset="-127"/>
                    <a:cs typeface="함초롬돋움"/>
                  </a:rPr>
                  <a:t>2</a:t>
                </a:r>
              </a:p>
            </p:txBody>
          </p:sp>
          <p:cxnSp>
            <p:nvCxnSpPr>
              <p:cNvPr id="65" name="직선 연결선 9"/>
              <p:cNvCxnSpPr/>
              <p:nvPr/>
            </p:nvCxnSpPr>
            <p:spPr>
              <a:xfrm rot="16200000" flipH="1">
                <a:off x="743849" y="2482687"/>
                <a:ext cx="527509" cy="0"/>
              </a:xfrm>
              <a:prstGeom prst="line">
                <a:avLst/>
              </a:prstGeom>
              <a:ln w="12700" algn="ctr">
                <a:solidFill>
                  <a:srgbClr val="802D20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그룹 18"/>
          <p:cNvGrpSpPr/>
          <p:nvPr/>
        </p:nvGrpSpPr>
        <p:grpSpPr>
          <a:xfrm>
            <a:off x="395536" y="356960"/>
            <a:ext cx="1509335" cy="767783"/>
            <a:chOff x="254353" y="176940"/>
            <a:chExt cx="1509335" cy="767783"/>
          </a:xfrm>
        </p:grpSpPr>
        <p:sp>
          <p:nvSpPr>
            <p:cNvPr id="20" name="모서리가 둥근 직사각형 6"/>
            <p:cNvSpPr/>
            <p:nvPr/>
          </p:nvSpPr>
          <p:spPr>
            <a:xfrm>
              <a:off x="254353" y="176940"/>
              <a:ext cx="1509335" cy="76778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01600" algn="ctr">
              <a:solidFill>
                <a:srgbClr val="802D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 sz="2800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endParaRPr>
            </a:p>
          </p:txBody>
        </p:sp>
        <p:sp>
          <p:nvSpPr>
            <p:cNvPr id="21" name="TextBox 7"/>
            <p:cNvSpPr txBox="1"/>
            <p:nvPr/>
          </p:nvSpPr>
          <p:spPr>
            <a:xfrm>
              <a:off x="506381" y="260647"/>
              <a:ext cx="992110" cy="5486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vert="horz" wrap="square" lIns="91440" tIns="45720" rIns="91440" bIns="45720" anchor="ctr">
              <a:spAutoFit/>
            </a:bodyPr>
            <a:lstStyle/>
            <a:p>
              <a:pPr lvl="0" algn="ctr">
                <a:defRPr lang="ko-KR" altLang="en-US"/>
              </a:pPr>
              <a:r>
                <a:rPr lang="ko-KR" altLang="en-US" sz="3000" b="1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함초롬돋움"/>
                </a:rPr>
                <a:t>목차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1979712" y="516330"/>
            <a:ext cx="4320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2200" b="1" dirty="0">
                <a:solidFill>
                  <a:schemeClr val="bg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2021.07.05~2021.07.23</a:t>
            </a:r>
            <a:endParaRPr lang="ko-KR" altLang="en-US" sz="2200" b="1" dirty="0">
              <a:solidFill>
                <a:schemeClr val="bg1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5E8BD54E-B9D3-43EC-97B2-34D725E64CB1}"/>
              </a:ext>
            </a:extLst>
          </p:cNvPr>
          <p:cNvGrpSpPr/>
          <p:nvPr/>
        </p:nvGrpSpPr>
        <p:grpSpPr>
          <a:xfrm>
            <a:off x="7086035" y="2591634"/>
            <a:ext cx="1944216" cy="1860466"/>
            <a:chOff x="35495" y="4636971"/>
            <a:chExt cx="1944216" cy="1860466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49B6FBF1-47D6-452A-A227-4D8193D7EF33}"/>
                </a:ext>
              </a:extLst>
            </p:cNvPr>
            <p:cNvGrpSpPr/>
            <p:nvPr/>
          </p:nvGrpSpPr>
          <p:grpSpPr>
            <a:xfrm>
              <a:off x="764636" y="4636971"/>
              <a:ext cx="463507" cy="915898"/>
              <a:chOff x="760121" y="1830543"/>
              <a:chExt cx="463507" cy="915898"/>
            </a:xfrm>
          </p:grpSpPr>
          <p:sp>
            <p:nvSpPr>
              <p:cNvPr id="31" name="타원 9">
                <a:extLst>
                  <a:ext uri="{FF2B5EF4-FFF2-40B4-BE49-F238E27FC236}">
                    <a16:creationId xmlns:a16="http://schemas.microsoft.com/office/drawing/2014/main" id="{7929FF6D-A23D-4F92-9638-EBCAB518C315}"/>
                  </a:ext>
                </a:extLst>
              </p:cNvPr>
              <p:cNvSpPr/>
              <p:nvPr/>
            </p:nvSpPr>
            <p:spPr>
              <a:xfrm>
                <a:off x="760121" y="1830543"/>
                <a:ext cx="463507" cy="608930"/>
              </a:xfrm>
              <a:prstGeom prst="ellipse">
                <a:avLst/>
              </a:prstGeom>
              <a:solidFill>
                <a:srgbClr val="802D20"/>
              </a:solidFill>
              <a:ln w="101600" algn="ctr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anchor="ctr">
                <a:noAutofit/>
              </a:bodyPr>
              <a:lstStyle/>
              <a:p>
                <a:pPr algn="ctr">
                  <a:defRPr lang="ko-KR" altLang="en-US"/>
                </a:pPr>
                <a:endParaRPr lang="ko-KR" altLang="en-US" sz="2000" b="1" dirty="0">
                  <a:latin typeface="나눔스퀘어 Bold" panose="020B0600000101010101" pitchFamily="50" charset="-127"/>
                  <a:ea typeface="나눔스퀘어 Bold" panose="020B0600000101010101" pitchFamily="50" charset="-127"/>
                  <a:cs typeface="함초롬돋움"/>
                </a:endParaRPr>
              </a:p>
            </p:txBody>
          </p:sp>
          <p:cxnSp>
            <p:nvCxnSpPr>
              <p:cNvPr id="32" name="직선 연결선 9">
                <a:extLst>
                  <a:ext uri="{FF2B5EF4-FFF2-40B4-BE49-F238E27FC236}">
                    <a16:creationId xmlns:a16="http://schemas.microsoft.com/office/drawing/2014/main" id="{0D620136-DB95-4753-965F-EB2EC3ACEA23}"/>
                  </a:ext>
                </a:extLst>
              </p:cNvPr>
              <p:cNvCxnSpPr/>
              <p:nvPr/>
            </p:nvCxnSpPr>
            <p:spPr>
              <a:xfrm rot="16200000" flipH="1">
                <a:off x="743849" y="2482687"/>
                <a:ext cx="527509" cy="0"/>
              </a:xfrm>
              <a:prstGeom prst="line">
                <a:avLst/>
              </a:prstGeom>
              <a:ln w="12700" algn="ctr">
                <a:solidFill>
                  <a:srgbClr val="802D20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7">
              <a:extLst>
                <a:ext uri="{FF2B5EF4-FFF2-40B4-BE49-F238E27FC236}">
                  <a16:creationId xmlns:a16="http://schemas.microsoft.com/office/drawing/2014/main" id="{61AC451F-1E1F-43E1-8EBD-A41AF7A0E5AD}"/>
                </a:ext>
              </a:extLst>
            </p:cNvPr>
            <p:cNvSpPr txBox="1"/>
            <p:nvPr/>
          </p:nvSpPr>
          <p:spPr>
            <a:xfrm>
              <a:off x="35495" y="5635663"/>
              <a:ext cx="1944216" cy="86177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ctr">
              <a:spAutoFit/>
            </a:bodyPr>
            <a:lstStyle/>
            <a:p>
              <a:pPr lvl="0" algn="ctr"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함초롬돋움"/>
                </a:rPr>
                <a:t>동료</a:t>
              </a:r>
              <a:endParaRPr lang="en-US" altLang="ko-KR" sz="2500" b="1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endParaRPr>
            </a:p>
            <a:p>
              <a:pPr lvl="0" algn="ctr"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함초롬돋움"/>
                </a:rPr>
                <a:t>슈퍼비전</a:t>
              </a:r>
              <a:endParaRPr lang="en-US" altLang="ko-KR" sz="2500" b="1" dirty="0">
                <a:solidFill>
                  <a:schemeClr val="tx1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endParaRPr>
            </a:p>
          </p:txBody>
        </p:sp>
      </p:grpSp>
      <p:sp>
        <p:nvSpPr>
          <p:cNvPr id="33" name="타원 9">
            <a:extLst>
              <a:ext uri="{FF2B5EF4-FFF2-40B4-BE49-F238E27FC236}">
                <a16:creationId xmlns:a16="http://schemas.microsoft.com/office/drawing/2014/main" id="{87AC158F-6787-4B5A-A042-EA4F111C117A}"/>
              </a:ext>
            </a:extLst>
          </p:cNvPr>
          <p:cNvSpPr/>
          <p:nvPr/>
        </p:nvSpPr>
        <p:spPr>
          <a:xfrm>
            <a:off x="7804320" y="2611659"/>
            <a:ext cx="463507" cy="608930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5</a:t>
            </a:r>
            <a:endParaRPr lang="ko-KR" altLang="en-US" sz="20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타원 9">
            <a:extLst>
              <a:ext uri="{FF2B5EF4-FFF2-40B4-BE49-F238E27FC236}">
                <a16:creationId xmlns:a16="http://schemas.microsoft.com/office/drawing/2014/main" id="{EDEF62D4-38B8-4063-B4D3-EDD7F5CF4DE3}"/>
              </a:ext>
            </a:extLst>
          </p:cNvPr>
          <p:cNvSpPr/>
          <p:nvPr/>
        </p:nvSpPr>
        <p:spPr>
          <a:xfrm>
            <a:off x="107504" y="105996"/>
            <a:ext cx="552701" cy="608930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3</a:t>
            </a:r>
            <a:endParaRPr lang="ko-KR" altLang="en-US" sz="2000" b="1" dirty="0">
              <a:latin typeface="나눔스퀘어_ac" panose="020B0600000101010101" pitchFamily="50" charset="-127"/>
              <a:ea typeface="나눔스퀘어_ac" panose="020B0600000101010101" pitchFamily="50" charset="-127"/>
              <a:cs typeface="함초롬돋움"/>
            </a:endParaRPr>
          </a:p>
        </p:txBody>
      </p:sp>
      <p:cxnSp>
        <p:nvCxnSpPr>
          <p:cNvPr id="20" name="직선 연결선 9">
            <a:extLst>
              <a:ext uri="{FF2B5EF4-FFF2-40B4-BE49-F238E27FC236}">
                <a16:creationId xmlns:a16="http://schemas.microsoft.com/office/drawing/2014/main" id="{8FCD4596-E2B4-4D87-956F-0EFDD536A187}"/>
              </a:ext>
            </a:extLst>
          </p:cNvPr>
          <p:cNvCxnSpPr/>
          <p:nvPr/>
        </p:nvCxnSpPr>
        <p:spPr>
          <a:xfrm>
            <a:off x="552103" y="430032"/>
            <a:ext cx="527509" cy="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EC00E65-A0A4-4231-A889-CD5C933A3E7F}"/>
              </a:ext>
            </a:extLst>
          </p:cNvPr>
          <p:cNvSpPr txBox="1"/>
          <p:nvPr/>
        </p:nvSpPr>
        <p:spPr>
          <a:xfrm>
            <a:off x="1115615" y="170904"/>
            <a:ext cx="802838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실습계획 및 일정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&lt;</a:t>
            </a:r>
            <a:r>
              <a:rPr lang="en-US" altLang="ko-KR" sz="2000" b="1" dirty="0">
                <a:solidFill>
                  <a:srgbClr val="00206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1</a:t>
            </a:r>
            <a:r>
              <a:rPr lang="ko-KR" altLang="en-US" sz="2000" b="1" dirty="0">
                <a:solidFill>
                  <a:srgbClr val="00206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주차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: 2021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년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7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월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5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일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~ 2021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년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7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월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9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일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&gt;</a:t>
            </a:r>
            <a:endParaRPr lang="ko-KR" altLang="en-US" sz="2500" b="1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  <a:cs typeface="함초롬돋움"/>
            </a:endParaRPr>
          </a:p>
        </p:txBody>
      </p:sp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8947CF17-D11C-4A05-8567-D4BEFF6DA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195882"/>
              </p:ext>
            </p:extLst>
          </p:nvPr>
        </p:nvGraphicFramePr>
        <p:xfrm>
          <a:off x="216024" y="1161467"/>
          <a:ext cx="8748464" cy="5147853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971258">
                  <a:extLst>
                    <a:ext uri="{9D8B030D-6E8A-4147-A177-3AD203B41FA5}">
                      <a16:colId xmlns:a16="http://schemas.microsoft.com/office/drawing/2014/main" val="2245045381"/>
                    </a:ext>
                  </a:extLst>
                </a:gridCol>
                <a:gridCol w="7777206">
                  <a:extLst>
                    <a:ext uri="{9D8B030D-6E8A-4147-A177-3AD203B41FA5}">
                      <a16:colId xmlns:a16="http://schemas.microsoft.com/office/drawing/2014/main" val="3950862038"/>
                    </a:ext>
                  </a:extLst>
                </a:gridCol>
              </a:tblGrid>
              <a:tr h="744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날짜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교육 및 실습 내용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8422952"/>
                  </a:ext>
                </a:extLst>
              </a:tr>
              <a:tr h="14504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7/7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(</a:t>
                      </a:r>
                      <a:r>
                        <a:rPr lang="ko-KR" altLang="en-US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수</a:t>
                      </a:r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사회복지관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3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대 기능 사업 교육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사회복지관 설치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운영 및 인력 기준 교육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게릴라 홍보 이벤트 개요 작성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384608"/>
                  </a:ext>
                </a:extLst>
              </a:tr>
              <a:tr h="14504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7/8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(</a:t>
                      </a:r>
                      <a:r>
                        <a:rPr lang="ko-KR" altLang="en-US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목</a:t>
                      </a:r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  <a:endParaRPr lang="ko-KR" altLang="en-US" sz="1600" b="1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게릴라 홍보 이벤트 사업계획서 작성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노인맞춤돌봄서비스 교육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00088"/>
                  </a:ext>
                </a:extLst>
              </a:tr>
              <a:tr h="150283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7/9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(</a:t>
                      </a:r>
                      <a:r>
                        <a:rPr lang="ko-KR" altLang="en-US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금</a:t>
                      </a:r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게릴라 홍보이벤트 사업계획서 작성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게릴라 홍보 이벤트 홍보 영상 제작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7089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13465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403648" y="80628"/>
            <a:ext cx="406005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b="1" dirty="0">
                <a:solidFill>
                  <a:schemeClr val="tx1"/>
                </a:solidFill>
                <a:latin typeface="나눔스퀘어 Bold"/>
                <a:ea typeface="나눔스퀘어 Bold"/>
                <a:cs typeface="함초롬돋움"/>
              </a:rPr>
              <a:t>계약서 및 서약서 작성</a:t>
            </a:r>
            <a:endParaRPr lang="en-US" altLang="ko-KR" sz="2500" b="1" dirty="0">
              <a:solidFill>
                <a:schemeClr val="tx1"/>
              </a:solidFill>
              <a:latin typeface="나눔스퀘어 Bold"/>
              <a:ea typeface="나눔스퀘어 Bold"/>
              <a:cs typeface="함초롬돋움"/>
            </a:endParaRPr>
          </a:p>
        </p:txBody>
      </p:sp>
      <p:cxnSp>
        <p:nvCxnSpPr>
          <p:cNvPr id="51" name="직선 연결선 9"/>
          <p:cNvCxnSpPr/>
          <p:nvPr/>
        </p:nvCxnSpPr>
        <p:spPr>
          <a:xfrm>
            <a:off x="0" y="367167"/>
            <a:ext cx="1151620" cy="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9"/>
          <p:cNvCxnSpPr>
            <a:cxnSpLocks/>
          </p:cNvCxnSpPr>
          <p:nvPr/>
        </p:nvCxnSpPr>
        <p:spPr>
          <a:xfrm flipH="1">
            <a:off x="5715735" y="367127"/>
            <a:ext cx="3420381" cy="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C4FBEF02-2A69-484B-8FE7-B3F4D8ED8B3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204" y="1124744"/>
            <a:ext cx="3996190" cy="5068951"/>
          </a:xfrm>
          <a:prstGeom prst="rect">
            <a:avLst/>
          </a:prstGeom>
        </p:spPr>
      </p:pic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82A2BF78-3760-4A4B-BF2E-F43318E875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164972"/>
            <a:ext cx="4060060" cy="51304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259632" y="80628"/>
            <a:ext cx="475252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 Bold"/>
                <a:ea typeface="나눔스퀘어 Bold"/>
                <a:cs typeface="함초롬돋움"/>
              </a:rPr>
              <a:t>주제별 아이디어 회의 </a:t>
            </a:r>
            <a:r>
              <a:rPr lang="ko-KR" altLang="en-US" sz="2500" b="1" dirty="0">
                <a:solidFill>
                  <a:prstClr val="black"/>
                </a:solidFill>
                <a:latin typeface="나눔스퀘어 Bold"/>
                <a:ea typeface="나눔스퀘어 Bold"/>
                <a:cs typeface="함초롬돋움"/>
              </a:rPr>
              <a:t>및 발표</a:t>
            </a:r>
            <a:endParaRPr kumimoji="0" lang="en-US" altLang="ko-K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 Bold"/>
              <a:ea typeface="나눔스퀘어 Bold"/>
              <a:cs typeface="함초롬돋움"/>
            </a:endParaRPr>
          </a:p>
        </p:txBody>
      </p:sp>
      <p:cxnSp>
        <p:nvCxnSpPr>
          <p:cNvPr id="51" name="직선 연결선 9"/>
          <p:cNvCxnSpPr/>
          <p:nvPr/>
        </p:nvCxnSpPr>
        <p:spPr>
          <a:xfrm>
            <a:off x="0" y="295159"/>
            <a:ext cx="1151620" cy="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9"/>
          <p:cNvCxnSpPr>
            <a:cxnSpLocks/>
          </p:cNvCxnSpPr>
          <p:nvPr/>
        </p:nvCxnSpPr>
        <p:spPr>
          <a:xfrm flipH="1">
            <a:off x="5796136" y="295119"/>
            <a:ext cx="3339982" cy="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그림 1">
            <a:extLst>
              <a:ext uri="{FF2B5EF4-FFF2-40B4-BE49-F238E27FC236}">
                <a16:creationId xmlns:a16="http://schemas.microsoft.com/office/drawing/2014/main" id="{D0AEF31D-A7E7-4CCD-9369-FEFD89C31D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491219"/>
            <a:ext cx="4041333" cy="41924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969E77-B2F7-4A9C-8238-2772DCDF5AF2}"/>
              </a:ext>
            </a:extLst>
          </p:cNvPr>
          <p:cNvSpPr txBox="1"/>
          <p:nvPr/>
        </p:nvSpPr>
        <p:spPr>
          <a:xfrm>
            <a:off x="1259632" y="621258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-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프로그램 활성화를 위한 효과적인 홍보방안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나눔스퀘어" panose="020B0600000101010101" pitchFamily="50" charset="-127"/>
                <a:ea typeface="나눔스퀘어" panose="020B0600000101010101" pitchFamily="50" charset="-127"/>
                <a:cs typeface="+mn-cs"/>
              </a:rPr>
              <a:t>-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나눔스퀘어" panose="020B0600000101010101" pitchFamily="50" charset="-127"/>
              <a:ea typeface="나눔스퀘어" panose="020B0600000101010101" pitchFamily="50" charset="-127"/>
              <a:cs typeface="+mn-cs"/>
            </a:endParaRPr>
          </a:p>
        </p:txBody>
      </p:sp>
      <p:pic>
        <p:nvPicPr>
          <p:cNvPr id="8" name="그림 7" descr="사람, 실내, 바닥, 창문이(가) 표시된 사진&#10;&#10;자동 생성된 설명">
            <a:extLst>
              <a:ext uri="{FF2B5EF4-FFF2-40B4-BE49-F238E27FC236}">
                <a16:creationId xmlns:a16="http://schemas.microsoft.com/office/drawing/2014/main" id="{8AE94F2A-2ED8-4056-86A9-68C1B06CD6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0845" y="1693694"/>
            <a:ext cx="4854973" cy="364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825898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088005" y="44859"/>
            <a:ext cx="406005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500" b="1" dirty="0">
                <a:solidFill>
                  <a:schemeClr val="tx1"/>
                </a:solidFill>
                <a:latin typeface="나눔스퀘어 Bold"/>
                <a:ea typeface="나눔스퀘어 Bold"/>
                <a:cs typeface="함초롬돋움"/>
              </a:rPr>
              <a:t>노인맞춤돌봄서비스</a:t>
            </a:r>
            <a:endParaRPr lang="en-US" altLang="ko-KR" sz="2500" b="1" dirty="0">
              <a:solidFill>
                <a:schemeClr val="tx1"/>
              </a:solidFill>
              <a:latin typeface="나눔스퀘어 Bold"/>
              <a:ea typeface="나눔스퀘어 Bold"/>
              <a:cs typeface="함초롬돋움"/>
            </a:endParaRPr>
          </a:p>
          <a:p>
            <a:pPr algn="ctr">
              <a:defRPr lang="ko-KR" altLang="en-US"/>
            </a:pPr>
            <a:r>
              <a:rPr lang="en-US" altLang="ko-KR" sz="2500" b="1" dirty="0">
                <a:latin typeface="나눔스퀘어 Bold"/>
                <a:ea typeface="나눔스퀘어 Bold"/>
                <a:cs typeface="함초롬돋움"/>
              </a:rPr>
              <a:t>‘</a:t>
            </a:r>
            <a:r>
              <a:rPr lang="ko-KR" altLang="en-US" sz="2500" b="1" dirty="0">
                <a:latin typeface="나눔스퀘어 Bold"/>
                <a:ea typeface="나눔스퀘어 Bold"/>
                <a:cs typeface="함초롬돋움"/>
              </a:rPr>
              <a:t>스마트폰 활용백서</a:t>
            </a:r>
            <a:r>
              <a:rPr lang="en-US" altLang="ko-KR" sz="2500" b="1" dirty="0">
                <a:latin typeface="나눔스퀘어 Bold"/>
                <a:ea typeface="나눔스퀘어 Bold"/>
                <a:cs typeface="함초롬돋움"/>
              </a:rPr>
              <a:t>＇</a:t>
            </a:r>
            <a:endParaRPr lang="en-US" altLang="ko-KR" sz="2500" b="1" dirty="0">
              <a:solidFill>
                <a:schemeClr val="tx1"/>
              </a:solidFill>
              <a:latin typeface="나눔스퀘어 Bold"/>
              <a:ea typeface="나눔스퀘어 Bold"/>
              <a:cs typeface="함초롬돋움"/>
            </a:endParaRPr>
          </a:p>
        </p:txBody>
      </p:sp>
      <p:cxnSp>
        <p:nvCxnSpPr>
          <p:cNvPr id="51" name="직선 연결선 9"/>
          <p:cNvCxnSpPr>
            <a:cxnSpLocks/>
          </p:cNvCxnSpPr>
          <p:nvPr/>
        </p:nvCxnSpPr>
        <p:spPr>
          <a:xfrm flipV="1">
            <a:off x="0" y="367127"/>
            <a:ext cx="1403648" cy="4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9"/>
          <p:cNvCxnSpPr>
            <a:cxnSpLocks/>
          </p:cNvCxnSpPr>
          <p:nvPr/>
        </p:nvCxnSpPr>
        <p:spPr>
          <a:xfrm flipH="1">
            <a:off x="5148064" y="367127"/>
            <a:ext cx="3988053" cy="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 descr="텍스트, 실내이(가) 표시된 사진&#10;&#10;자동 생성된 설명">
            <a:extLst>
              <a:ext uri="{FF2B5EF4-FFF2-40B4-BE49-F238E27FC236}">
                <a16:creationId xmlns:a16="http://schemas.microsoft.com/office/drawing/2014/main" id="{BB7EA038-E16D-442C-8582-6769BBD736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96" y="980728"/>
            <a:ext cx="3916555" cy="5222073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D64FDCC1-9DAD-4A08-B925-CCB5EA9D69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6854" y="1847873"/>
            <a:ext cx="4709681" cy="3532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5019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441A5D2C-F2D7-471E-95E2-4A37ACFF39BD}"/>
              </a:ext>
            </a:extLst>
          </p:cNvPr>
          <p:cNvGrpSpPr/>
          <p:nvPr/>
        </p:nvGrpSpPr>
        <p:grpSpPr>
          <a:xfrm>
            <a:off x="107504" y="105996"/>
            <a:ext cx="4090560" cy="608930"/>
            <a:chOff x="719572" y="803846"/>
            <a:chExt cx="4090560" cy="608930"/>
          </a:xfrm>
        </p:grpSpPr>
        <p:sp>
          <p:nvSpPr>
            <p:cNvPr id="19" name="타원 9">
              <a:extLst>
                <a:ext uri="{FF2B5EF4-FFF2-40B4-BE49-F238E27FC236}">
                  <a16:creationId xmlns:a16="http://schemas.microsoft.com/office/drawing/2014/main" id="{EDEF62D4-38B8-4063-B4D3-EDD7F5CF4DE3}"/>
                </a:ext>
              </a:extLst>
            </p:cNvPr>
            <p:cNvSpPr/>
            <p:nvPr/>
          </p:nvSpPr>
          <p:spPr>
            <a:xfrm>
              <a:off x="719572" y="803846"/>
              <a:ext cx="552701" cy="608930"/>
            </a:xfrm>
            <a:prstGeom prst="ellipse">
              <a:avLst/>
            </a:prstGeom>
            <a:solidFill>
              <a:srgbClr val="802D20"/>
            </a:solidFill>
            <a:ln w="101600" algn="ctr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en-US" altLang="ko-KR" sz="2000" b="1" dirty="0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3</a:t>
              </a:r>
              <a:endParaRPr lang="ko-KR" altLang="en-US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endParaRPr>
            </a:p>
          </p:txBody>
        </p:sp>
        <p:cxnSp>
          <p:nvCxnSpPr>
            <p:cNvPr id="20" name="직선 연결선 9">
              <a:extLst>
                <a:ext uri="{FF2B5EF4-FFF2-40B4-BE49-F238E27FC236}">
                  <a16:creationId xmlns:a16="http://schemas.microsoft.com/office/drawing/2014/main" id="{8FCD4596-E2B4-4D87-956F-0EFDD536A187}"/>
                </a:ext>
              </a:extLst>
            </p:cNvPr>
            <p:cNvCxnSpPr/>
            <p:nvPr/>
          </p:nvCxnSpPr>
          <p:spPr>
            <a:xfrm>
              <a:off x="1164171" y="1127882"/>
              <a:ext cx="527509" cy="0"/>
            </a:xfrm>
            <a:prstGeom prst="line">
              <a:avLst/>
            </a:prstGeom>
            <a:ln w="28575" algn="ctr">
              <a:solidFill>
                <a:srgbClr val="802D2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C00E65-A0A4-4231-A889-CD5C933A3E7F}"/>
                </a:ext>
              </a:extLst>
            </p:cNvPr>
            <p:cNvSpPr txBox="1"/>
            <p:nvPr/>
          </p:nvSpPr>
          <p:spPr>
            <a:xfrm>
              <a:off x="1727683" y="868754"/>
              <a:ext cx="308244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실습계획 및 일정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B97D6A5-9059-495B-8748-F1284E1BB312}"/>
              </a:ext>
            </a:extLst>
          </p:cNvPr>
          <p:cNvSpPr txBox="1"/>
          <p:nvPr/>
        </p:nvSpPr>
        <p:spPr>
          <a:xfrm>
            <a:off x="1115615" y="170904"/>
            <a:ext cx="874846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실습계획 및 일정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&lt;2</a:t>
            </a:r>
            <a:r>
              <a:rPr lang="ko-KR" altLang="en-US" sz="2000" b="1" dirty="0">
                <a:solidFill>
                  <a:srgbClr val="00206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주차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: 2021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년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7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월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12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일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~ 2021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년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7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월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16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일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&gt;</a:t>
            </a:r>
            <a:endParaRPr lang="ko-KR" altLang="en-US" sz="2500" b="1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  <a:cs typeface="함초롬돋움"/>
            </a:endParaRPr>
          </a:p>
        </p:txBody>
      </p:sp>
      <p:graphicFrame>
        <p:nvGraphicFramePr>
          <p:cNvPr id="9" name="표 10">
            <a:extLst>
              <a:ext uri="{FF2B5EF4-FFF2-40B4-BE49-F238E27FC236}">
                <a16:creationId xmlns:a16="http://schemas.microsoft.com/office/drawing/2014/main" id="{6A0A0CB0-3566-4EEB-85D6-E075DCFD5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9878"/>
              </p:ext>
            </p:extLst>
          </p:nvPr>
        </p:nvGraphicFramePr>
        <p:xfrm>
          <a:off x="197768" y="1268760"/>
          <a:ext cx="8748464" cy="4824536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989856">
                  <a:extLst>
                    <a:ext uri="{9D8B030D-6E8A-4147-A177-3AD203B41FA5}">
                      <a16:colId xmlns:a16="http://schemas.microsoft.com/office/drawing/2014/main" val="2245045381"/>
                    </a:ext>
                  </a:extLst>
                </a:gridCol>
                <a:gridCol w="7758608">
                  <a:extLst>
                    <a:ext uri="{9D8B030D-6E8A-4147-A177-3AD203B41FA5}">
                      <a16:colId xmlns:a16="http://schemas.microsoft.com/office/drawing/2014/main" val="3950862038"/>
                    </a:ext>
                  </a:extLst>
                </a:gridCol>
              </a:tblGrid>
              <a:tr h="10726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날짜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교육 및 실습 내용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8422952"/>
                  </a:ext>
                </a:extLst>
              </a:tr>
              <a:tr h="18759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7/12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(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월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재무회계 규칙 교육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- 1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주차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평가회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게릴라 홍보 이벤트 홍보 영상 제작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00088"/>
                  </a:ext>
                </a:extLst>
              </a:tr>
              <a:tr h="187594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7/13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(</a:t>
                      </a:r>
                      <a:r>
                        <a:rPr lang="ko-KR" altLang="en-US" sz="1600" b="1" dirty="0">
                          <a:solidFill>
                            <a:schemeClr val="tx1"/>
                          </a:solidFill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화</a:t>
                      </a:r>
                      <a:r>
                        <a:rPr lang="en-US" altLang="ko-KR" sz="1600" b="1" dirty="0">
                          <a:solidFill>
                            <a:schemeClr val="tx1"/>
                          </a:solidFill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게릴라 홍보 이벤트 홍보 영상 제작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게릴라 홍보 이벤트 포스터 제작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7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427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441A5D2C-F2D7-471E-95E2-4A37ACFF39BD}"/>
              </a:ext>
            </a:extLst>
          </p:cNvPr>
          <p:cNvGrpSpPr/>
          <p:nvPr/>
        </p:nvGrpSpPr>
        <p:grpSpPr>
          <a:xfrm>
            <a:off x="107504" y="105996"/>
            <a:ext cx="4090560" cy="608930"/>
            <a:chOff x="719572" y="803846"/>
            <a:chExt cx="4090560" cy="608930"/>
          </a:xfrm>
        </p:grpSpPr>
        <p:sp>
          <p:nvSpPr>
            <p:cNvPr id="19" name="타원 9">
              <a:extLst>
                <a:ext uri="{FF2B5EF4-FFF2-40B4-BE49-F238E27FC236}">
                  <a16:creationId xmlns:a16="http://schemas.microsoft.com/office/drawing/2014/main" id="{EDEF62D4-38B8-4063-B4D3-EDD7F5CF4DE3}"/>
                </a:ext>
              </a:extLst>
            </p:cNvPr>
            <p:cNvSpPr/>
            <p:nvPr/>
          </p:nvSpPr>
          <p:spPr>
            <a:xfrm>
              <a:off x="719572" y="803846"/>
              <a:ext cx="552701" cy="608930"/>
            </a:xfrm>
            <a:prstGeom prst="ellipse">
              <a:avLst/>
            </a:prstGeom>
            <a:solidFill>
              <a:srgbClr val="802D20"/>
            </a:solidFill>
            <a:ln w="101600" algn="ctr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en-US" altLang="ko-KR" sz="2000" b="1" dirty="0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3</a:t>
              </a:r>
              <a:endParaRPr lang="ko-KR" altLang="en-US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endParaRPr>
            </a:p>
          </p:txBody>
        </p:sp>
        <p:cxnSp>
          <p:nvCxnSpPr>
            <p:cNvPr id="20" name="직선 연결선 9">
              <a:extLst>
                <a:ext uri="{FF2B5EF4-FFF2-40B4-BE49-F238E27FC236}">
                  <a16:creationId xmlns:a16="http://schemas.microsoft.com/office/drawing/2014/main" id="{8FCD4596-E2B4-4D87-956F-0EFDD536A187}"/>
                </a:ext>
              </a:extLst>
            </p:cNvPr>
            <p:cNvCxnSpPr/>
            <p:nvPr/>
          </p:nvCxnSpPr>
          <p:spPr>
            <a:xfrm>
              <a:off x="1164171" y="1127882"/>
              <a:ext cx="527509" cy="0"/>
            </a:xfrm>
            <a:prstGeom prst="line">
              <a:avLst/>
            </a:prstGeom>
            <a:ln w="28575" algn="ctr">
              <a:solidFill>
                <a:srgbClr val="802D2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C00E65-A0A4-4231-A889-CD5C933A3E7F}"/>
                </a:ext>
              </a:extLst>
            </p:cNvPr>
            <p:cNvSpPr txBox="1"/>
            <p:nvPr/>
          </p:nvSpPr>
          <p:spPr>
            <a:xfrm>
              <a:off x="1727683" y="868754"/>
              <a:ext cx="308244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실습계획 및 일정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B97D6A5-9059-495B-8748-F1284E1BB312}"/>
              </a:ext>
            </a:extLst>
          </p:cNvPr>
          <p:cNvSpPr txBox="1"/>
          <p:nvPr/>
        </p:nvSpPr>
        <p:spPr>
          <a:xfrm>
            <a:off x="1115615" y="170904"/>
            <a:ext cx="864096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실습계획 및 일정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&lt;2</a:t>
            </a:r>
            <a:r>
              <a:rPr lang="ko-KR" altLang="en-US" sz="2000" b="1" dirty="0">
                <a:solidFill>
                  <a:srgbClr val="00206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주차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: 2021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년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7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월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12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일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~ 2021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년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7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월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16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일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&gt;</a:t>
            </a:r>
            <a:endParaRPr lang="ko-KR" altLang="en-US" sz="2500" b="1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  <a:cs typeface="함초롬돋움"/>
            </a:endParaRPr>
          </a:p>
        </p:txBody>
      </p:sp>
      <p:graphicFrame>
        <p:nvGraphicFramePr>
          <p:cNvPr id="9" name="표 10">
            <a:extLst>
              <a:ext uri="{FF2B5EF4-FFF2-40B4-BE49-F238E27FC236}">
                <a16:creationId xmlns:a16="http://schemas.microsoft.com/office/drawing/2014/main" id="{6A0A0CB0-3566-4EEB-85D6-E075DCFD5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829791"/>
              </p:ext>
            </p:extLst>
          </p:nvPr>
        </p:nvGraphicFramePr>
        <p:xfrm>
          <a:off x="197768" y="1268760"/>
          <a:ext cx="8532341" cy="4647975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971258">
                  <a:extLst>
                    <a:ext uri="{9D8B030D-6E8A-4147-A177-3AD203B41FA5}">
                      <a16:colId xmlns:a16="http://schemas.microsoft.com/office/drawing/2014/main" val="2245045381"/>
                    </a:ext>
                  </a:extLst>
                </a:gridCol>
                <a:gridCol w="7561083">
                  <a:extLst>
                    <a:ext uri="{9D8B030D-6E8A-4147-A177-3AD203B41FA5}">
                      <a16:colId xmlns:a16="http://schemas.microsoft.com/office/drawing/2014/main" val="3950862038"/>
                    </a:ext>
                  </a:extLst>
                </a:gridCol>
              </a:tblGrid>
              <a:tr h="744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날짜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교육 및 실습 내용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8422952"/>
                  </a:ext>
                </a:extLst>
              </a:tr>
              <a:tr h="13013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7/14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(</a:t>
                      </a:r>
                      <a:r>
                        <a:rPr lang="ko-KR" altLang="en-US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수</a:t>
                      </a:r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  <a:endParaRPr lang="ko-KR" altLang="en-US" sz="1600" b="1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프로그램 개발과 평가 교육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0" indent="0" algn="l" latinLnBrk="1">
                        <a:buFontTx/>
                        <a:buNone/>
                      </a:pP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게릴라 홍보 이벤트 홍보 영상 제작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0932184"/>
                  </a:ext>
                </a:extLst>
              </a:tr>
              <a:tr h="13013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7/15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(</a:t>
                      </a:r>
                      <a:r>
                        <a:rPr lang="ko-KR" altLang="en-US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목</a:t>
                      </a:r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프로포절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개요 교육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프로포절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개요 작성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00088"/>
                  </a:ext>
                </a:extLst>
              </a:tr>
              <a:tr h="13013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7/16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(</a:t>
                      </a:r>
                      <a:r>
                        <a:rPr lang="ko-KR" altLang="en-US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금</a:t>
                      </a:r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실습기관분석보고서 작성방법 교육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게릴라 홍보 이벤트 홍보 영상 업로드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프로포절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개요 작성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7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294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259631" y="190961"/>
            <a:ext cx="5832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 dirty="0">
                <a:solidFill>
                  <a:schemeClr val="tx1"/>
                </a:solidFill>
                <a:latin typeface="나눔스퀘어 Bold"/>
                <a:ea typeface="나눔스퀘어 Bold"/>
                <a:cs typeface="함초롬돋움"/>
              </a:rPr>
              <a:t>게릴라 홍보 이벤트</a:t>
            </a:r>
            <a:endParaRPr lang="en-US" altLang="ko-KR" sz="25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함초롬돋움"/>
            </a:endParaRPr>
          </a:p>
        </p:txBody>
      </p:sp>
      <p:cxnSp>
        <p:nvCxnSpPr>
          <p:cNvPr id="51" name="직선 연결선 9"/>
          <p:cNvCxnSpPr/>
          <p:nvPr/>
        </p:nvCxnSpPr>
        <p:spPr>
          <a:xfrm>
            <a:off x="0" y="367167"/>
            <a:ext cx="1151620" cy="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9"/>
          <p:cNvCxnSpPr>
            <a:cxnSpLocks/>
          </p:cNvCxnSpPr>
          <p:nvPr/>
        </p:nvCxnSpPr>
        <p:spPr>
          <a:xfrm flipH="1">
            <a:off x="3923928" y="367127"/>
            <a:ext cx="5212188" cy="4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1E8AC43-D779-456A-B9FF-F2BD99B2E6FA}"/>
              </a:ext>
            </a:extLst>
          </p:cNvPr>
          <p:cNvSpPr txBox="1"/>
          <p:nvPr/>
        </p:nvSpPr>
        <p:spPr>
          <a:xfrm>
            <a:off x="107504" y="879103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00206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“</a:t>
            </a:r>
            <a:r>
              <a:rPr lang="ko-KR" altLang="en-US" sz="2400" b="1" dirty="0">
                <a:solidFill>
                  <a:srgbClr val="00206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야</a:t>
            </a:r>
            <a:r>
              <a:rPr lang="en-US" altLang="ko-KR" sz="2400" b="1" dirty="0">
                <a:solidFill>
                  <a:srgbClr val="00206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400" b="1" dirty="0">
                <a:solidFill>
                  <a:srgbClr val="00206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관저종합사회복지관으로 </a:t>
            </a:r>
            <a:r>
              <a:rPr lang="ko-KR" altLang="en-US" sz="2400" b="1" dirty="0" err="1">
                <a:solidFill>
                  <a:srgbClr val="00206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오래두</a:t>
            </a:r>
            <a:r>
              <a:rPr lang="en-US" altLang="ko-KR" sz="2400" b="1" dirty="0">
                <a:solidFill>
                  <a:srgbClr val="00206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!”</a:t>
            </a:r>
            <a:endParaRPr lang="ko-KR" altLang="en-US" sz="2400" b="1" dirty="0">
              <a:solidFill>
                <a:srgbClr val="00206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뺄셈 기호 10">
            <a:extLst>
              <a:ext uri="{FF2B5EF4-FFF2-40B4-BE49-F238E27FC236}">
                <a16:creationId xmlns:a16="http://schemas.microsoft.com/office/drawing/2014/main" id="{55B9DF14-2EED-4E62-B514-9A0D471371F3}"/>
              </a:ext>
            </a:extLst>
          </p:cNvPr>
          <p:cNvSpPr/>
          <p:nvPr/>
        </p:nvSpPr>
        <p:spPr>
          <a:xfrm>
            <a:off x="-1692696" y="5306236"/>
            <a:ext cx="12529392" cy="1080000"/>
          </a:xfrm>
          <a:prstGeom prst="mathMinus">
            <a:avLst>
              <a:gd name="adj1" fmla="val 25910"/>
            </a:avLst>
          </a:prstGeom>
          <a:solidFill>
            <a:srgbClr val="802D20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E3533B4-A2FB-41AC-A049-9E1382CD95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73" y="1628800"/>
            <a:ext cx="5020104" cy="3563855"/>
          </a:xfrm>
          <a:prstGeom prst="rect">
            <a:avLst/>
          </a:prstGeom>
        </p:spPr>
      </p:pic>
      <p:pic>
        <p:nvPicPr>
          <p:cNvPr id="8" name="그림 7" descr="사람이(가) 표시된 사진&#10;&#10;자동 생성된 설명">
            <a:extLst>
              <a:ext uri="{FF2B5EF4-FFF2-40B4-BE49-F238E27FC236}">
                <a16:creationId xmlns:a16="http://schemas.microsoft.com/office/drawing/2014/main" id="{6D3F68DC-DE5A-4F93-BE29-EA453E2CE2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94783" y="1834860"/>
            <a:ext cx="4202312" cy="31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6776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259631" y="211123"/>
            <a:ext cx="5832649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 dirty="0">
                <a:solidFill>
                  <a:schemeClr val="tx1"/>
                </a:solidFill>
                <a:latin typeface="나눔스퀘어 Bold"/>
                <a:ea typeface="나눔스퀘어 Bold"/>
                <a:cs typeface="함초롬돋움"/>
              </a:rPr>
              <a:t>게릴라 홍보 이벤트</a:t>
            </a:r>
            <a:endParaRPr lang="en-US" altLang="ko-KR" sz="2000" b="1" dirty="0">
              <a:solidFill>
                <a:schemeClr val="tx1"/>
              </a:solidFill>
              <a:latin typeface="나눔스퀘어 Bold"/>
              <a:ea typeface="나눔스퀘어 Bold"/>
              <a:cs typeface="함초롬돋움"/>
            </a:endParaRPr>
          </a:p>
          <a:p>
            <a:pPr>
              <a:defRPr lang="ko-KR" altLang="en-US"/>
            </a:pPr>
            <a:endParaRPr lang="en-US" altLang="ko-KR" sz="2000" b="1" dirty="0">
              <a:latin typeface="나눔스퀘어 Bold"/>
              <a:ea typeface="나눔스퀘어" panose="020B0600000101010101" pitchFamily="50" charset="-127"/>
              <a:cs typeface="함초롬돋움"/>
            </a:endParaRPr>
          </a:p>
          <a:p>
            <a:pPr>
              <a:defRPr lang="ko-KR" altLang="en-US"/>
            </a:pPr>
            <a:r>
              <a:rPr lang="en-US" altLang="ko-KR" sz="2000" b="1" dirty="0">
                <a:solidFill>
                  <a:srgbClr val="00206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“</a:t>
            </a:r>
            <a:r>
              <a:rPr lang="ko-KR" altLang="en-US" sz="2000" b="1" dirty="0">
                <a:solidFill>
                  <a:srgbClr val="00206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관저</a:t>
            </a:r>
            <a:r>
              <a:rPr lang="en-US" altLang="ko-KR" sz="2000" b="1" dirty="0">
                <a:solidFill>
                  <a:srgbClr val="00206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2000" b="1" dirty="0">
                <a:solidFill>
                  <a:srgbClr val="00206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그것이 </a:t>
            </a:r>
            <a:r>
              <a:rPr lang="ko-KR" altLang="en-US" sz="2000" b="1" dirty="0" err="1">
                <a:solidFill>
                  <a:srgbClr val="00206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알고싶다</a:t>
            </a:r>
            <a:r>
              <a:rPr lang="en-US" altLang="ko-KR" sz="2000" b="1" dirty="0">
                <a:solidFill>
                  <a:srgbClr val="00206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!”</a:t>
            </a:r>
            <a:endParaRPr lang="en-US" altLang="ko-KR" sz="20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함초롬돋움"/>
            </a:endParaRPr>
          </a:p>
          <a:p>
            <a:pPr>
              <a:defRPr lang="ko-KR" altLang="en-US"/>
            </a:pPr>
            <a:endParaRPr lang="en-US" altLang="ko-KR" sz="2500" dirty="0">
              <a:latin typeface="나눔스퀘어" panose="020B0600000101010101" pitchFamily="50" charset="-127"/>
              <a:ea typeface="나눔스퀘어" panose="020B0600000101010101" pitchFamily="50" charset="-127"/>
              <a:cs typeface="함초롬돋움"/>
            </a:endParaRPr>
          </a:p>
        </p:txBody>
      </p:sp>
      <p:cxnSp>
        <p:nvCxnSpPr>
          <p:cNvPr id="51" name="직선 연결선 9"/>
          <p:cNvCxnSpPr/>
          <p:nvPr/>
        </p:nvCxnSpPr>
        <p:spPr>
          <a:xfrm>
            <a:off x="0" y="367167"/>
            <a:ext cx="1151620" cy="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9"/>
          <p:cNvCxnSpPr>
            <a:cxnSpLocks/>
          </p:cNvCxnSpPr>
          <p:nvPr/>
        </p:nvCxnSpPr>
        <p:spPr>
          <a:xfrm flipH="1">
            <a:off x="3923928" y="367127"/>
            <a:ext cx="5212188" cy="4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뺄셈 기호 10">
            <a:extLst>
              <a:ext uri="{FF2B5EF4-FFF2-40B4-BE49-F238E27FC236}">
                <a16:creationId xmlns:a16="http://schemas.microsoft.com/office/drawing/2014/main" id="{7B6B8CAB-C916-4303-B135-09C4276C18F1}"/>
              </a:ext>
            </a:extLst>
          </p:cNvPr>
          <p:cNvSpPr/>
          <p:nvPr/>
        </p:nvSpPr>
        <p:spPr>
          <a:xfrm>
            <a:off x="-1692696" y="5306236"/>
            <a:ext cx="12529392" cy="1080000"/>
          </a:xfrm>
          <a:prstGeom prst="mathMinus">
            <a:avLst>
              <a:gd name="adj1" fmla="val 25910"/>
            </a:avLst>
          </a:prstGeom>
          <a:solidFill>
            <a:srgbClr val="802D20"/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3" name="그림 2" descr="지도이(가) 표시된 사진&#10;&#10;자동 생성된 설명">
            <a:extLst>
              <a:ext uri="{FF2B5EF4-FFF2-40B4-BE49-F238E27FC236}">
                <a16:creationId xmlns:a16="http://schemas.microsoft.com/office/drawing/2014/main" id="{695942AB-FC32-4F7E-BED6-86FEBF429E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24737"/>
            <a:ext cx="4904677" cy="3814749"/>
          </a:xfrm>
          <a:prstGeom prst="rect">
            <a:avLst/>
          </a:prstGeom>
        </p:spPr>
      </p:pic>
      <p:pic>
        <p:nvPicPr>
          <p:cNvPr id="7" name="그림 6" descr="바닥, 실내, 천장, 벽이(가) 표시된 사진&#10;&#10;자동 생성된 설명">
            <a:extLst>
              <a:ext uri="{FF2B5EF4-FFF2-40B4-BE49-F238E27FC236}">
                <a16:creationId xmlns:a16="http://schemas.microsoft.com/office/drawing/2014/main" id="{1C14B06C-4EB0-4FB5-8BC2-F65C999A51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272" y="764704"/>
            <a:ext cx="3566015" cy="475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0478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5A683219-CDE6-49C2-B067-2A9D4281DCD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9772" y="616062"/>
            <a:ext cx="4104456" cy="59780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AECF7B-9B65-4A92-90A3-7A8DF1E9173F}"/>
              </a:ext>
            </a:extLst>
          </p:cNvPr>
          <p:cNvSpPr txBox="1"/>
          <p:nvPr/>
        </p:nvSpPr>
        <p:spPr>
          <a:xfrm>
            <a:off x="1259631" y="167112"/>
            <a:ext cx="5832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 dirty="0" err="1">
                <a:solidFill>
                  <a:schemeClr val="tx1"/>
                </a:solidFill>
                <a:latin typeface="나눔스퀘어 Bold"/>
                <a:ea typeface="나눔스퀘어 Bold"/>
                <a:cs typeface="함초롬돋움"/>
              </a:rPr>
              <a:t>프로포절</a:t>
            </a:r>
            <a:r>
              <a:rPr lang="ko-KR" altLang="en-US" sz="2000" b="1" dirty="0">
                <a:solidFill>
                  <a:schemeClr val="tx1"/>
                </a:solidFill>
                <a:latin typeface="나눔스퀘어 Bold"/>
                <a:ea typeface="나눔스퀘어 Bold"/>
                <a:cs typeface="함초롬돋움"/>
              </a:rPr>
              <a:t> 개요 작성</a:t>
            </a:r>
            <a:endParaRPr lang="en-US" altLang="ko-KR" sz="25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  <a:cs typeface="함초롬돋움"/>
            </a:endParaRPr>
          </a:p>
        </p:txBody>
      </p:sp>
      <p:cxnSp>
        <p:nvCxnSpPr>
          <p:cNvPr id="13" name="직선 연결선 9">
            <a:extLst>
              <a:ext uri="{FF2B5EF4-FFF2-40B4-BE49-F238E27FC236}">
                <a16:creationId xmlns:a16="http://schemas.microsoft.com/office/drawing/2014/main" id="{0CFE80DF-A259-4ADA-9DB2-32997502E2DD}"/>
              </a:ext>
            </a:extLst>
          </p:cNvPr>
          <p:cNvCxnSpPr/>
          <p:nvPr/>
        </p:nvCxnSpPr>
        <p:spPr>
          <a:xfrm>
            <a:off x="0" y="367167"/>
            <a:ext cx="1151620" cy="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9">
            <a:extLst>
              <a:ext uri="{FF2B5EF4-FFF2-40B4-BE49-F238E27FC236}">
                <a16:creationId xmlns:a16="http://schemas.microsoft.com/office/drawing/2014/main" id="{C78D7E66-2E70-4E18-B83B-9C90B9CE411F}"/>
              </a:ext>
            </a:extLst>
          </p:cNvPr>
          <p:cNvCxnSpPr>
            <a:cxnSpLocks/>
          </p:cNvCxnSpPr>
          <p:nvPr/>
        </p:nvCxnSpPr>
        <p:spPr>
          <a:xfrm flipH="1" flipV="1">
            <a:off x="5580112" y="319155"/>
            <a:ext cx="3556004" cy="47972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0023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441A5D2C-F2D7-471E-95E2-4A37ACFF39BD}"/>
              </a:ext>
            </a:extLst>
          </p:cNvPr>
          <p:cNvGrpSpPr/>
          <p:nvPr/>
        </p:nvGrpSpPr>
        <p:grpSpPr>
          <a:xfrm>
            <a:off x="107504" y="105996"/>
            <a:ext cx="4090560" cy="608930"/>
            <a:chOff x="719572" y="803846"/>
            <a:chExt cx="4090560" cy="608930"/>
          </a:xfrm>
        </p:grpSpPr>
        <p:sp>
          <p:nvSpPr>
            <p:cNvPr id="19" name="타원 9">
              <a:extLst>
                <a:ext uri="{FF2B5EF4-FFF2-40B4-BE49-F238E27FC236}">
                  <a16:creationId xmlns:a16="http://schemas.microsoft.com/office/drawing/2014/main" id="{EDEF62D4-38B8-4063-B4D3-EDD7F5CF4DE3}"/>
                </a:ext>
              </a:extLst>
            </p:cNvPr>
            <p:cNvSpPr/>
            <p:nvPr/>
          </p:nvSpPr>
          <p:spPr>
            <a:xfrm>
              <a:off x="719572" y="803846"/>
              <a:ext cx="552701" cy="608930"/>
            </a:xfrm>
            <a:prstGeom prst="ellipse">
              <a:avLst/>
            </a:prstGeom>
            <a:solidFill>
              <a:srgbClr val="802D20"/>
            </a:solidFill>
            <a:ln w="101600" algn="ctr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en-US" altLang="ko-KR" sz="2000" b="1" dirty="0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3</a:t>
              </a:r>
              <a:endParaRPr lang="ko-KR" altLang="en-US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endParaRPr>
            </a:p>
          </p:txBody>
        </p:sp>
        <p:cxnSp>
          <p:nvCxnSpPr>
            <p:cNvPr id="20" name="직선 연결선 9">
              <a:extLst>
                <a:ext uri="{FF2B5EF4-FFF2-40B4-BE49-F238E27FC236}">
                  <a16:creationId xmlns:a16="http://schemas.microsoft.com/office/drawing/2014/main" id="{8FCD4596-E2B4-4D87-956F-0EFDD536A187}"/>
                </a:ext>
              </a:extLst>
            </p:cNvPr>
            <p:cNvCxnSpPr/>
            <p:nvPr/>
          </p:nvCxnSpPr>
          <p:spPr>
            <a:xfrm>
              <a:off x="1164171" y="1127882"/>
              <a:ext cx="527509" cy="0"/>
            </a:xfrm>
            <a:prstGeom prst="line">
              <a:avLst/>
            </a:prstGeom>
            <a:ln w="28575" algn="ctr">
              <a:solidFill>
                <a:srgbClr val="802D2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C00E65-A0A4-4231-A889-CD5C933A3E7F}"/>
                </a:ext>
              </a:extLst>
            </p:cNvPr>
            <p:cNvSpPr txBox="1"/>
            <p:nvPr/>
          </p:nvSpPr>
          <p:spPr>
            <a:xfrm>
              <a:off x="1727683" y="868754"/>
              <a:ext cx="308244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실습계획 및 일정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B97D6A5-9059-495B-8748-F1284E1BB312}"/>
              </a:ext>
            </a:extLst>
          </p:cNvPr>
          <p:cNvSpPr txBox="1"/>
          <p:nvPr/>
        </p:nvSpPr>
        <p:spPr>
          <a:xfrm>
            <a:off x="1115615" y="170904"/>
            <a:ext cx="842493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실습계획 및 일정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&lt;3</a:t>
            </a:r>
            <a:r>
              <a:rPr lang="ko-KR" altLang="en-US" sz="2000" b="1" dirty="0">
                <a:solidFill>
                  <a:srgbClr val="00206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주차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: 2021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년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7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월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19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일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~ 2021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년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7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월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23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일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&gt;</a:t>
            </a:r>
            <a:endParaRPr lang="ko-KR" altLang="en-US" sz="2500" b="1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  <a:cs typeface="함초롬돋움"/>
            </a:endParaRPr>
          </a:p>
        </p:txBody>
      </p:sp>
      <p:graphicFrame>
        <p:nvGraphicFramePr>
          <p:cNvPr id="9" name="표 10">
            <a:extLst>
              <a:ext uri="{FF2B5EF4-FFF2-40B4-BE49-F238E27FC236}">
                <a16:creationId xmlns:a16="http://schemas.microsoft.com/office/drawing/2014/main" id="{95226A4F-4D75-4B8B-9016-FF5A0F46E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953379"/>
              </p:ext>
            </p:extLst>
          </p:nvPr>
        </p:nvGraphicFramePr>
        <p:xfrm>
          <a:off x="197768" y="1268759"/>
          <a:ext cx="8532341" cy="4968551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971258">
                  <a:extLst>
                    <a:ext uri="{9D8B030D-6E8A-4147-A177-3AD203B41FA5}">
                      <a16:colId xmlns:a16="http://schemas.microsoft.com/office/drawing/2014/main" val="2245045381"/>
                    </a:ext>
                  </a:extLst>
                </a:gridCol>
                <a:gridCol w="7561083">
                  <a:extLst>
                    <a:ext uri="{9D8B030D-6E8A-4147-A177-3AD203B41FA5}">
                      <a16:colId xmlns:a16="http://schemas.microsoft.com/office/drawing/2014/main" val="3950862038"/>
                    </a:ext>
                  </a:extLst>
                </a:gridCol>
              </a:tblGrid>
              <a:tr h="110465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날짜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교육 및 실습 내용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8422952"/>
                  </a:ext>
                </a:extLst>
              </a:tr>
              <a:tr h="1931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7/19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(</a:t>
                      </a:r>
                      <a:r>
                        <a:rPr lang="ko-KR" altLang="en-US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월</a:t>
                      </a:r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프로포절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개요 작성 완료 및 제출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사례관리 교육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사례관리 회의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00088"/>
                  </a:ext>
                </a:extLst>
              </a:tr>
              <a:tr h="1931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7/20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(</a:t>
                      </a:r>
                      <a:r>
                        <a:rPr lang="ko-KR" altLang="en-US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화</a:t>
                      </a:r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삼계탕 나눔 사업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l" latinLnBrk="1"/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- 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게릴라 홍보 이벤트 평가보고서 작성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70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456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직사각형 4"/>
          <p:cNvSpPr/>
          <p:nvPr/>
        </p:nvSpPr>
        <p:spPr>
          <a:xfrm>
            <a:off x="-2571" y="222441"/>
            <a:ext cx="663927" cy="398247"/>
          </a:xfrm>
          <a:prstGeom prst="rect">
            <a:avLst/>
          </a:prstGeom>
          <a:solidFill>
            <a:srgbClr val="802D20"/>
          </a:solidFill>
          <a:ln>
            <a:solidFill>
              <a:srgbClr val="802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u="sng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sp>
        <p:nvSpPr>
          <p:cNvPr id="89" name="타원 9"/>
          <p:cNvSpPr/>
          <p:nvPr/>
        </p:nvSpPr>
        <p:spPr>
          <a:xfrm>
            <a:off x="545305" y="56879"/>
            <a:ext cx="761774" cy="729369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5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1</a:t>
            </a:r>
            <a:endParaRPr lang="ko-KR" altLang="en-US" sz="25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307079" y="129175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2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실습기본사항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FEF117F-DFF5-4BE4-84F8-777B77515F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19493" y="2151037"/>
            <a:ext cx="3384376" cy="2538282"/>
          </a:xfrm>
          <a:prstGeom prst="rect">
            <a:avLst/>
          </a:prstGeom>
        </p:spPr>
      </p:pic>
      <p:graphicFrame>
        <p:nvGraphicFramePr>
          <p:cNvPr id="14" name="내용 개체 틀 3">
            <a:extLst>
              <a:ext uri="{FF2B5EF4-FFF2-40B4-BE49-F238E27FC236}">
                <a16:creationId xmlns:a16="http://schemas.microsoft.com/office/drawing/2014/main" id="{3A6C6A36-EDC7-4240-9592-069C14C1E7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09332"/>
              </p:ext>
            </p:extLst>
          </p:nvPr>
        </p:nvGraphicFramePr>
        <p:xfrm>
          <a:off x="2915816" y="1722398"/>
          <a:ext cx="6111050" cy="134871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79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1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7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42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학번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1718001</a:t>
                      </a:r>
                      <a:endParaRPr lang="ko-KR" altLang="en-US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성명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강규민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45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학과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사회복지학과</a:t>
                      </a:r>
                      <a:endParaRPr lang="en-US" altLang="ko-KR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학년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3</a:t>
                      </a:r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학년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6AFF77C6-93B2-44EF-A964-8BC87F852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040141"/>
              </p:ext>
            </p:extLst>
          </p:nvPr>
        </p:nvGraphicFramePr>
        <p:xfrm>
          <a:off x="2915816" y="3256497"/>
          <a:ext cx="6111050" cy="18665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179009">
                  <a:extLst>
                    <a:ext uri="{9D8B030D-6E8A-4147-A177-3AD203B41FA5}">
                      <a16:colId xmlns:a16="http://schemas.microsoft.com/office/drawing/2014/main" val="1099568904"/>
                    </a:ext>
                  </a:extLst>
                </a:gridCol>
                <a:gridCol w="4932041">
                  <a:extLst>
                    <a:ext uri="{9D8B030D-6E8A-4147-A177-3AD203B41FA5}">
                      <a16:colId xmlns:a16="http://schemas.microsoft.com/office/drawing/2014/main" val="1777890057"/>
                    </a:ext>
                  </a:extLst>
                </a:gridCol>
              </a:tblGrid>
              <a:tr h="6376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기관명</a:t>
                      </a:r>
                      <a:endParaRPr lang="ko-KR" altLang="en-US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관저종합사회복지관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8310455"/>
                  </a:ext>
                </a:extLst>
              </a:tr>
              <a:tr h="6294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소재지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대전광역시 서구 </a:t>
                      </a:r>
                      <a:r>
                        <a:rPr lang="ko-KR" alt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구봉로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</a:p>
                    <a:p>
                      <a:pPr algn="ctr" latinLnBrk="1"/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관저종합사회복지관</a:t>
                      </a:r>
                      <a:endParaRPr lang="ko-KR" altLang="en-US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5454867"/>
                  </a:ext>
                </a:extLst>
              </a:tr>
              <a:tr h="5888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실습기간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2020.</a:t>
                      </a:r>
                      <a:r>
                        <a:rPr lang="en-US" altLang="ko-KR" baseline="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07. 05 – 07. 23</a:t>
                      </a:r>
                      <a:endParaRPr lang="ko-KR" altLang="en-US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3566152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그룹 17">
            <a:extLst>
              <a:ext uri="{FF2B5EF4-FFF2-40B4-BE49-F238E27FC236}">
                <a16:creationId xmlns:a16="http://schemas.microsoft.com/office/drawing/2014/main" id="{441A5D2C-F2D7-471E-95E2-4A37ACFF39BD}"/>
              </a:ext>
            </a:extLst>
          </p:cNvPr>
          <p:cNvGrpSpPr/>
          <p:nvPr/>
        </p:nvGrpSpPr>
        <p:grpSpPr>
          <a:xfrm>
            <a:off x="107504" y="105996"/>
            <a:ext cx="4090560" cy="608930"/>
            <a:chOff x="719572" y="803846"/>
            <a:chExt cx="4090560" cy="608930"/>
          </a:xfrm>
        </p:grpSpPr>
        <p:sp>
          <p:nvSpPr>
            <p:cNvPr id="19" name="타원 9">
              <a:extLst>
                <a:ext uri="{FF2B5EF4-FFF2-40B4-BE49-F238E27FC236}">
                  <a16:creationId xmlns:a16="http://schemas.microsoft.com/office/drawing/2014/main" id="{EDEF62D4-38B8-4063-B4D3-EDD7F5CF4DE3}"/>
                </a:ext>
              </a:extLst>
            </p:cNvPr>
            <p:cNvSpPr/>
            <p:nvPr/>
          </p:nvSpPr>
          <p:spPr>
            <a:xfrm>
              <a:off x="719572" y="803846"/>
              <a:ext cx="552701" cy="608930"/>
            </a:xfrm>
            <a:prstGeom prst="ellipse">
              <a:avLst/>
            </a:prstGeom>
            <a:solidFill>
              <a:srgbClr val="802D20"/>
            </a:solidFill>
            <a:ln w="101600" algn="ctr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r>
                <a:rPr lang="en-US" altLang="ko-KR" sz="2000" b="1" dirty="0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3</a:t>
              </a:r>
              <a:endParaRPr lang="ko-KR" altLang="en-US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endParaRPr>
            </a:p>
          </p:txBody>
        </p:sp>
        <p:cxnSp>
          <p:nvCxnSpPr>
            <p:cNvPr id="20" name="직선 연결선 9">
              <a:extLst>
                <a:ext uri="{FF2B5EF4-FFF2-40B4-BE49-F238E27FC236}">
                  <a16:creationId xmlns:a16="http://schemas.microsoft.com/office/drawing/2014/main" id="{8FCD4596-E2B4-4D87-956F-0EFDD536A187}"/>
                </a:ext>
              </a:extLst>
            </p:cNvPr>
            <p:cNvCxnSpPr/>
            <p:nvPr/>
          </p:nvCxnSpPr>
          <p:spPr>
            <a:xfrm>
              <a:off x="1164171" y="1127882"/>
              <a:ext cx="527509" cy="0"/>
            </a:xfrm>
            <a:prstGeom prst="line">
              <a:avLst/>
            </a:prstGeom>
            <a:ln w="28575" algn="ctr">
              <a:solidFill>
                <a:srgbClr val="802D2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C00E65-A0A4-4231-A889-CD5C933A3E7F}"/>
                </a:ext>
              </a:extLst>
            </p:cNvPr>
            <p:cNvSpPr txBox="1"/>
            <p:nvPr/>
          </p:nvSpPr>
          <p:spPr>
            <a:xfrm>
              <a:off x="1727683" y="868754"/>
              <a:ext cx="3082449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실습계획 및 일정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B97D6A5-9059-495B-8748-F1284E1BB312}"/>
              </a:ext>
            </a:extLst>
          </p:cNvPr>
          <p:cNvSpPr txBox="1"/>
          <p:nvPr/>
        </p:nvSpPr>
        <p:spPr>
          <a:xfrm>
            <a:off x="1115615" y="170904"/>
            <a:ext cx="828092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5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실습계획 및 일정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&lt;3</a:t>
            </a:r>
            <a:r>
              <a:rPr lang="ko-KR" altLang="en-US" sz="2000" b="1" dirty="0">
                <a:solidFill>
                  <a:srgbClr val="00206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주차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: 2021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년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7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월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19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일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~ 2021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년 </a:t>
            </a:r>
            <a:r>
              <a:rPr lang="en-US" altLang="ko-KR" sz="2000" b="1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7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월 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23</a:t>
            </a:r>
            <a:r>
              <a:rPr lang="ko-KR" altLang="en-US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일</a:t>
            </a:r>
            <a:r>
              <a:rPr lang="en-US" altLang="ko-KR" sz="2000" b="1" dirty="0">
                <a:solidFill>
                  <a:schemeClr val="tx1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&gt;</a:t>
            </a:r>
            <a:endParaRPr lang="ko-KR" altLang="en-US" sz="2500" b="1" dirty="0">
              <a:solidFill>
                <a:schemeClr val="tx1"/>
              </a:solidFill>
              <a:latin typeface="나눔스퀘어_ac" panose="020B0600000101010101" pitchFamily="50" charset="-127"/>
              <a:ea typeface="나눔스퀘어_ac" panose="020B0600000101010101" pitchFamily="50" charset="-127"/>
              <a:cs typeface="함초롬돋움"/>
            </a:endParaRPr>
          </a:p>
        </p:txBody>
      </p:sp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1886B781-AB43-4861-B6D5-C1BE468A4A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402144"/>
              </p:ext>
            </p:extLst>
          </p:nvPr>
        </p:nvGraphicFramePr>
        <p:xfrm>
          <a:off x="197768" y="1268760"/>
          <a:ext cx="8748464" cy="4647975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971258">
                  <a:extLst>
                    <a:ext uri="{9D8B030D-6E8A-4147-A177-3AD203B41FA5}">
                      <a16:colId xmlns:a16="http://schemas.microsoft.com/office/drawing/2014/main" val="2245045381"/>
                    </a:ext>
                  </a:extLst>
                </a:gridCol>
                <a:gridCol w="7777206">
                  <a:extLst>
                    <a:ext uri="{9D8B030D-6E8A-4147-A177-3AD203B41FA5}">
                      <a16:colId xmlns:a16="http://schemas.microsoft.com/office/drawing/2014/main" val="3950862038"/>
                    </a:ext>
                  </a:extLst>
                </a:gridCol>
              </a:tblGrid>
              <a:tr h="74406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날짜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교육 및 실습 내용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8422952"/>
                  </a:ext>
                </a:extLst>
              </a:tr>
              <a:tr h="13013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7/21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(</a:t>
                      </a:r>
                      <a:r>
                        <a:rPr lang="ko-KR" altLang="en-US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수</a:t>
                      </a:r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  <a:endParaRPr lang="ko-KR" altLang="en-US" sz="1600" b="1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Char char="-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삼계탕 나눔 사업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342900" indent="-342900" algn="l" latinLnBrk="1">
                        <a:buFontTx/>
                        <a:buChar char="-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사례계획서 작성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342900" indent="-342900" algn="l" latinLnBrk="1">
                        <a:buFontTx/>
                        <a:buChar char="-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노인사회활동 지원사업 교육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1500088"/>
                  </a:ext>
                </a:extLst>
              </a:tr>
              <a:tr h="13013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7/22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(</a:t>
                      </a:r>
                      <a:r>
                        <a:rPr lang="ko-KR" altLang="en-US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목</a:t>
                      </a:r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</a:p>
                  </a:txBody>
                  <a:tcPr anchor="ctr"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Char char="-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사례계획서 작성 완료 및 제출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342900" indent="-342900" algn="l" latinLnBrk="1">
                        <a:buFontTx/>
                        <a:buChar char="-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사회통합프로그램 교육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342900" indent="-342900" algn="l" latinLnBrk="1">
                        <a:buFontTx/>
                        <a:buChar char="-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사회복지실천현장 실습 단원평가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670891"/>
                  </a:ext>
                </a:extLst>
              </a:tr>
              <a:tr h="13013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7/23</a:t>
                      </a:r>
                    </a:p>
                    <a:p>
                      <a:pPr algn="ctr" latinLnBrk="1"/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(</a:t>
                      </a:r>
                      <a:r>
                        <a:rPr lang="ko-KR" altLang="en-US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금</a:t>
                      </a:r>
                      <a:r>
                        <a:rPr lang="en-US" altLang="ko-KR" sz="1600" b="1" dirty="0">
                          <a:latin typeface="나눔스퀘어라운드 Bold" panose="020B0600000101010101" pitchFamily="50" charset="-127"/>
                          <a:ea typeface="나눔스퀘어라운드 Bold" panose="020B0600000101010101" pitchFamily="50" charset="-127"/>
                        </a:rPr>
                        <a:t>)</a:t>
                      </a:r>
                      <a:endParaRPr lang="ko-KR" altLang="en-US" sz="1600" b="1" dirty="0">
                        <a:latin typeface="나눔스퀘어라운드 Bold" panose="020B0600000101010101" pitchFamily="50" charset="-127"/>
                        <a:ea typeface="나눔스퀘어라운드 Bold" panose="020B0600000101010101" pitchFamily="50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 latinLnBrk="1">
                        <a:buFontTx/>
                        <a:buChar char="-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종결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평가회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marL="342900" indent="-342900" algn="l" latinLnBrk="1">
                        <a:buFontTx/>
                        <a:buChar char="-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종결 보고서 작성</a:t>
                      </a:r>
                      <a:endParaRPr lang="en-US" altLang="ko-KR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470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057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971600" y="188640"/>
            <a:ext cx="34563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 b="1" dirty="0">
                <a:solidFill>
                  <a:schemeClr val="tx1"/>
                </a:solidFill>
                <a:latin typeface="나눔스퀘어 Bold"/>
                <a:ea typeface="나눔스퀘어 Bold"/>
                <a:cs typeface="함초롬돋움"/>
              </a:rPr>
              <a:t>사례관리 교육 및 회의</a:t>
            </a:r>
            <a:endParaRPr lang="en-US" altLang="ko-KR" sz="2400" b="1" dirty="0">
              <a:solidFill>
                <a:schemeClr val="tx1"/>
              </a:solidFill>
              <a:latin typeface="나눔스퀘어 Bold"/>
              <a:ea typeface="나눔스퀘어 Bold"/>
              <a:cs typeface="함초롬돋움"/>
            </a:endParaRPr>
          </a:p>
        </p:txBody>
      </p:sp>
      <p:cxnSp>
        <p:nvCxnSpPr>
          <p:cNvPr id="51" name="직선 연결선 9"/>
          <p:cNvCxnSpPr>
            <a:cxnSpLocks/>
          </p:cNvCxnSpPr>
          <p:nvPr/>
        </p:nvCxnSpPr>
        <p:spPr>
          <a:xfrm>
            <a:off x="0" y="367167"/>
            <a:ext cx="467544" cy="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9"/>
          <p:cNvCxnSpPr>
            <a:cxnSpLocks/>
          </p:cNvCxnSpPr>
          <p:nvPr/>
        </p:nvCxnSpPr>
        <p:spPr>
          <a:xfrm flipH="1">
            <a:off x="4572000" y="367127"/>
            <a:ext cx="4564118" cy="4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>
            <a:extLst>
              <a:ext uri="{FF2B5EF4-FFF2-40B4-BE49-F238E27FC236}">
                <a16:creationId xmlns:a16="http://schemas.microsoft.com/office/drawing/2014/main" id="{F8E8D8FF-9295-478A-84D8-16A681DAC57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12" y="980728"/>
            <a:ext cx="3749426" cy="5301088"/>
          </a:xfrm>
          <a:prstGeom prst="rect">
            <a:avLst/>
          </a:prstGeom>
        </p:spPr>
      </p:pic>
      <p:pic>
        <p:nvPicPr>
          <p:cNvPr id="12" name="그림 11" descr="테이블이(가) 표시된 사진&#10;&#10;자동 생성된 설명">
            <a:extLst>
              <a:ext uri="{FF2B5EF4-FFF2-40B4-BE49-F238E27FC236}">
                <a16:creationId xmlns:a16="http://schemas.microsoft.com/office/drawing/2014/main" id="{37E1C392-7A37-4340-98D6-919ADF185F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967256"/>
            <a:ext cx="4248472" cy="53086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4916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A5BE51D-97F5-400E-BA9D-52C0CFD99F18}"/>
              </a:ext>
            </a:extLst>
          </p:cNvPr>
          <p:cNvSpPr txBox="1"/>
          <p:nvPr/>
        </p:nvSpPr>
        <p:spPr>
          <a:xfrm>
            <a:off x="1086713" y="164564"/>
            <a:ext cx="34563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 b="1" dirty="0">
                <a:solidFill>
                  <a:schemeClr val="tx1"/>
                </a:solidFill>
                <a:latin typeface="나눔스퀘어 Bold"/>
                <a:ea typeface="나눔스퀘어 Bold"/>
                <a:cs typeface="함초롬돋움"/>
              </a:rPr>
              <a:t>삼계탕 나눔 사업</a:t>
            </a:r>
            <a:endParaRPr lang="en-US" altLang="ko-KR" sz="2400" b="1" dirty="0">
              <a:solidFill>
                <a:schemeClr val="tx1"/>
              </a:solidFill>
              <a:latin typeface="나눔스퀘어 Bold"/>
              <a:ea typeface="나눔스퀘어 Bold"/>
              <a:cs typeface="함초롬돋움"/>
            </a:endParaRPr>
          </a:p>
        </p:txBody>
      </p:sp>
      <p:cxnSp>
        <p:nvCxnSpPr>
          <p:cNvPr id="16" name="직선 연결선 9">
            <a:extLst>
              <a:ext uri="{FF2B5EF4-FFF2-40B4-BE49-F238E27FC236}">
                <a16:creationId xmlns:a16="http://schemas.microsoft.com/office/drawing/2014/main" id="{C2E20D0D-D67B-4B99-9D64-D708614308F3}"/>
              </a:ext>
            </a:extLst>
          </p:cNvPr>
          <p:cNvCxnSpPr>
            <a:cxnSpLocks/>
          </p:cNvCxnSpPr>
          <p:nvPr/>
        </p:nvCxnSpPr>
        <p:spPr>
          <a:xfrm flipV="1">
            <a:off x="0" y="367127"/>
            <a:ext cx="827584" cy="4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9">
            <a:extLst>
              <a:ext uri="{FF2B5EF4-FFF2-40B4-BE49-F238E27FC236}">
                <a16:creationId xmlns:a16="http://schemas.microsoft.com/office/drawing/2014/main" id="{436DC98B-24F3-4140-9205-444A3549C2FE}"/>
              </a:ext>
            </a:extLst>
          </p:cNvPr>
          <p:cNvCxnSpPr>
            <a:cxnSpLocks/>
          </p:cNvCxnSpPr>
          <p:nvPr/>
        </p:nvCxnSpPr>
        <p:spPr>
          <a:xfrm flipH="1">
            <a:off x="4067944" y="367127"/>
            <a:ext cx="5068174" cy="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그림 19">
            <a:extLst>
              <a:ext uri="{FF2B5EF4-FFF2-40B4-BE49-F238E27FC236}">
                <a16:creationId xmlns:a16="http://schemas.microsoft.com/office/drawing/2014/main" id="{580E38F4-90B5-4906-9257-516C045BA33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3" y="1786507"/>
            <a:ext cx="4491867" cy="342900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59F1DADE-83B5-4EEA-8CB8-1995E4ADACF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741" y="1786507"/>
            <a:ext cx="4567772" cy="3429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30389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755576" y="130310"/>
            <a:ext cx="34563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 b="1" dirty="0">
                <a:solidFill>
                  <a:schemeClr val="tx1"/>
                </a:solidFill>
                <a:latin typeface="나눔스퀘어 Bold"/>
                <a:ea typeface="나눔스퀘어 Bold"/>
                <a:cs typeface="함초롬돋움"/>
              </a:rPr>
              <a:t>삼계탕 나눔 사업</a:t>
            </a:r>
            <a:endParaRPr lang="en-US" altLang="ko-KR" sz="2400" b="1" dirty="0">
              <a:solidFill>
                <a:schemeClr val="tx1"/>
              </a:solidFill>
              <a:latin typeface="나눔스퀘어 Bold"/>
              <a:ea typeface="나눔스퀘어 Bold"/>
              <a:cs typeface="함초롬돋움"/>
            </a:endParaRPr>
          </a:p>
        </p:txBody>
      </p:sp>
      <p:cxnSp>
        <p:nvCxnSpPr>
          <p:cNvPr id="51" name="직선 연결선 9"/>
          <p:cNvCxnSpPr>
            <a:cxnSpLocks/>
          </p:cNvCxnSpPr>
          <p:nvPr/>
        </p:nvCxnSpPr>
        <p:spPr>
          <a:xfrm>
            <a:off x="0" y="367167"/>
            <a:ext cx="467544" cy="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9"/>
          <p:cNvCxnSpPr>
            <a:cxnSpLocks/>
          </p:cNvCxnSpPr>
          <p:nvPr/>
        </p:nvCxnSpPr>
        <p:spPr>
          <a:xfrm flipH="1">
            <a:off x="3635896" y="367127"/>
            <a:ext cx="5500222" cy="4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DBA07DD7-9A6A-4626-84D3-CAF1F23E86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47" y="1988840"/>
            <a:ext cx="4379925" cy="342900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7FE094B-7FFF-42D7-AED3-B41AC6BF2E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697" y="1988840"/>
            <a:ext cx="4572000" cy="3429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DD85C09-996E-4EB9-BD4D-257E13EF76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97459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37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7A3E8557-C24F-454D-AB8A-12C1F4882EB4}"/>
              </a:ext>
            </a:extLst>
          </p:cNvPr>
          <p:cNvSpPr txBox="1"/>
          <p:nvPr/>
        </p:nvSpPr>
        <p:spPr>
          <a:xfrm>
            <a:off x="1125977" y="128640"/>
            <a:ext cx="345638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 b="1" dirty="0">
                <a:solidFill>
                  <a:schemeClr val="tx1"/>
                </a:solidFill>
                <a:latin typeface="나눔스퀘어 Bold"/>
                <a:ea typeface="나눔스퀘어 Bold"/>
                <a:cs typeface="함초롬돋움"/>
              </a:rPr>
              <a:t>종결평가회</a:t>
            </a:r>
            <a:endParaRPr lang="en-US" altLang="ko-KR" sz="2400" b="1" dirty="0">
              <a:solidFill>
                <a:schemeClr val="tx1"/>
              </a:solidFill>
              <a:latin typeface="나눔스퀘어 Bold"/>
              <a:ea typeface="나눔스퀘어 Bold"/>
              <a:cs typeface="함초롬돋움"/>
            </a:endParaRPr>
          </a:p>
        </p:txBody>
      </p:sp>
      <p:cxnSp>
        <p:nvCxnSpPr>
          <p:cNvPr id="26" name="직선 연결선 9">
            <a:extLst>
              <a:ext uri="{FF2B5EF4-FFF2-40B4-BE49-F238E27FC236}">
                <a16:creationId xmlns:a16="http://schemas.microsoft.com/office/drawing/2014/main" id="{8334FB68-163D-4A5B-9F43-14D78DFAD8A9}"/>
              </a:ext>
            </a:extLst>
          </p:cNvPr>
          <p:cNvCxnSpPr>
            <a:cxnSpLocks/>
          </p:cNvCxnSpPr>
          <p:nvPr/>
        </p:nvCxnSpPr>
        <p:spPr>
          <a:xfrm flipV="1">
            <a:off x="0" y="367127"/>
            <a:ext cx="611560" cy="4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9">
            <a:extLst>
              <a:ext uri="{FF2B5EF4-FFF2-40B4-BE49-F238E27FC236}">
                <a16:creationId xmlns:a16="http://schemas.microsoft.com/office/drawing/2014/main" id="{BADC8586-2A29-4A79-A001-84336CF99F4A}"/>
              </a:ext>
            </a:extLst>
          </p:cNvPr>
          <p:cNvCxnSpPr>
            <a:cxnSpLocks/>
          </p:cNvCxnSpPr>
          <p:nvPr/>
        </p:nvCxnSpPr>
        <p:spPr>
          <a:xfrm flipH="1">
            <a:off x="3419872" y="367087"/>
            <a:ext cx="5664730" cy="0"/>
          </a:xfrm>
          <a:prstGeom prst="line">
            <a:avLst/>
          </a:prstGeom>
          <a:ln w="28575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>
            <a:extLst>
              <a:ext uri="{FF2B5EF4-FFF2-40B4-BE49-F238E27FC236}">
                <a16:creationId xmlns:a16="http://schemas.microsoft.com/office/drawing/2014/main" id="{8302224D-9669-46FD-B786-652C33C6EBB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039475"/>
            <a:ext cx="5328592" cy="3450019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DA40432-0702-46CC-887B-90419D66AB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039554"/>
            <a:ext cx="4582361" cy="34500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7067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직사각형 8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algn="ctr">
            <a:solidFill>
              <a:srgbClr val="802D2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7" name="직사각형 4"/>
          <p:cNvSpPr/>
          <p:nvPr/>
        </p:nvSpPr>
        <p:spPr>
          <a:xfrm rot="16200000">
            <a:off x="-2089910" y="3205526"/>
            <a:ext cx="6840760" cy="429707"/>
          </a:xfrm>
          <a:prstGeom prst="rect">
            <a:avLst/>
          </a:prstGeom>
          <a:solidFill>
            <a:srgbClr val="802D20"/>
          </a:solidFill>
          <a:ln>
            <a:solidFill>
              <a:srgbClr val="802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u="sng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sp>
        <p:nvSpPr>
          <p:cNvPr id="89" name="타원 9"/>
          <p:cNvSpPr/>
          <p:nvPr/>
        </p:nvSpPr>
        <p:spPr>
          <a:xfrm>
            <a:off x="827585" y="692696"/>
            <a:ext cx="930350" cy="839640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5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4</a:t>
            </a:r>
            <a:endParaRPr lang="ko-KR" altLang="en-US" sz="25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131840" y="836712"/>
            <a:ext cx="324036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5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실습 종합평가</a:t>
            </a:r>
          </a:p>
        </p:txBody>
      </p:sp>
      <p:cxnSp>
        <p:nvCxnSpPr>
          <p:cNvPr id="94" name="직선 연결선 9"/>
          <p:cNvCxnSpPr>
            <a:cxnSpLocks/>
          </p:cNvCxnSpPr>
          <p:nvPr/>
        </p:nvCxnSpPr>
        <p:spPr>
          <a:xfrm>
            <a:off x="1757934" y="1160748"/>
            <a:ext cx="1199397" cy="0"/>
          </a:xfrm>
          <a:prstGeom prst="line">
            <a:avLst/>
          </a:prstGeom>
          <a:ln w="12700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9B84958-C204-42BD-86A2-FD3A5F1A96AA}"/>
              </a:ext>
            </a:extLst>
          </p:cNvPr>
          <p:cNvSpPr txBox="1"/>
          <p:nvPr/>
        </p:nvSpPr>
        <p:spPr>
          <a:xfrm>
            <a:off x="2843808" y="2492896"/>
            <a:ext cx="56166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실습일정 및 실습 내용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본인 역할</a:t>
            </a: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>
              <a:buFontTx/>
              <a:buChar char="-"/>
            </a:pP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실습목표에 대한 평가</a:t>
            </a: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>
              <a:buFontTx/>
              <a:buChar char="-"/>
            </a:pP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>
              <a:buFontTx/>
              <a:buChar char="-"/>
            </a:pP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실습에 임하는 자세에 대한 평가</a:t>
            </a: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>
              <a:buFontTx/>
              <a:buChar char="-"/>
            </a:pP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875673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9966BF-170B-46E4-B12A-48A3197DFC5D}"/>
              </a:ext>
            </a:extLst>
          </p:cNvPr>
          <p:cNvSpPr txBox="1"/>
          <p:nvPr/>
        </p:nvSpPr>
        <p:spPr>
          <a:xfrm>
            <a:off x="0" y="64986"/>
            <a:ext cx="68762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25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1. </a:t>
            </a:r>
            <a:r>
              <a:rPr lang="ko-KR" altLang="en-US" sz="25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실습일정 및 실습내용에 대한 평가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EA7431-8201-4A80-9B77-D60620DC2D5A}"/>
              </a:ext>
            </a:extLst>
          </p:cNvPr>
          <p:cNvSpPr txBox="1"/>
          <p:nvPr/>
        </p:nvSpPr>
        <p:spPr>
          <a:xfrm>
            <a:off x="88478" y="1196752"/>
            <a:ext cx="4195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 실습일정 및 실습내용에 대한 평가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261B74-6DB5-486F-9CEE-80334C59B55F}"/>
              </a:ext>
            </a:extLst>
          </p:cNvPr>
          <p:cNvSpPr txBox="1"/>
          <p:nvPr/>
        </p:nvSpPr>
        <p:spPr>
          <a:xfrm>
            <a:off x="88478" y="1693572"/>
            <a:ext cx="9055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-3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주차 동안 실습이 진행되었으며 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주차에 자기개발을 통해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실습 동료들과 서로를 이     해하고 가까워질 수 있었다고 생각하며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체계적으로 구성되었다고 생각</a:t>
            </a:r>
            <a:endParaRPr lang="en-US" altLang="ko-KR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endParaRPr lang="en-US" altLang="ko-KR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- 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사업계획서 작성교육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삼계탕 나눔 사업</a:t>
            </a:r>
            <a:r>
              <a: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프로그램 계획 작성을 통해 사회복지 현장   에 대한 이해도를 높일 수 있도록 체계적으로 구성되었음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914A665A-CC8B-4837-9075-CAA073028410}"/>
              </a:ext>
            </a:extLst>
          </p:cNvPr>
          <p:cNvGrpSpPr/>
          <p:nvPr/>
        </p:nvGrpSpPr>
        <p:grpSpPr>
          <a:xfrm>
            <a:off x="463252" y="3807697"/>
            <a:ext cx="8141196" cy="2634606"/>
            <a:chOff x="463252" y="3807697"/>
            <a:chExt cx="8141196" cy="2634606"/>
          </a:xfrm>
        </p:grpSpPr>
        <p:sp>
          <p:nvSpPr>
            <p:cNvPr id="8" name="모서리가 둥근 직사각형 178">
              <a:extLst>
                <a:ext uri="{FF2B5EF4-FFF2-40B4-BE49-F238E27FC236}">
                  <a16:creationId xmlns:a16="http://schemas.microsoft.com/office/drawing/2014/main" id="{4B8DC968-2441-4BB0-80E1-0635F49A78CB}"/>
                </a:ext>
              </a:extLst>
            </p:cNvPr>
            <p:cNvSpPr/>
            <p:nvPr/>
          </p:nvSpPr>
          <p:spPr>
            <a:xfrm>
              <a:off x="463252" y="3807697"/>
              <a:ext cx="8141196" cy="2213591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20000"/>
                <a:lumOff val="80000"/>
              </a:schemeClr>
            </a:solidFill>
            <a:ln algn="ctr">
              <a:noFill/>
              <a:prstDash val="lgDash"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>
              <a:noAutofit/>
            </a:bodyPr>
            <a:lstStyle/>
            <a:p>
              <a:pPr algn="ctr">
                <a:defRPr lang="ko-KR" altLang="en-US"/>
              </a:pPr>
              <a:endParaRPr lang="ko-KR" altLang="en-US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C64E50-62B2-47AA-AD99-A05CCB0CC374}"/>
                </a:ext>
              </a:extLst>
            </p:cNvPr>
            <p:cNvSpPr txBox="1"/>
            <p:nvPr/>
          </p:nvSpPr>
          <p:spPr>
            <a:xfrm>
              <a:off x="699708" y="3964994"/>
              <a:ext cx="30081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000" b="1" dirty="0">
                  <a:latin typeface="나눔스퀘어_ac Bold" panose="020B0600000101010101" pitchFamily="50" charset="-127"/>
                  <a:ea typeface="나눔스퀘어_ac Bold" panose="020B0600000101010101" pitchFamily="50" charset="-127"/>
                </a:rPr>
                <a:t>본인의 역할에 대한 평가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641244-A189-44CC-B29B-0B17E4DFEB87}"/>
                </a:ext>
              </a:extLst>
            </p:cNvPr>
            <p:cNvSpPr txBox="1"/>
            <p:nvPr/>
          </p:nvSpPr>
          <p:spPr>
            <a:xfrm>
              <a:off x="624757" y="4410978"/>
              <a:ext cx="7975399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- </a:t>
              </a:r>
              <a:r>
                <a:rPr lang="ko-KR" altLang="en-US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일지와 과제를 미루지 않고 기한 내에 제출하며 실습생으로 책임감을 갖고 임했음</a:t>
              </a:r>
              <a:endPara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endPara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r>
                <a:rPr lang="en-US" altLang="ko-KR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- </a:t>
              </a:r>
              <a:r>
                <a:rPr lang="ko-KR" altLang="en-US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실습 기간 동안 문제가 발생하였을 시 해결책을 제시하거나 의견을 물어보는 등</a:t>
              </a:r>
              <a:r>
                <a:rPr lang="en-US" altLang="ko-KR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 </a:t>
              </a:r>
              <a:r>
                <a:rPr lang="ko-KR" altLang="en-US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과제가 원활히 진행될 수 있도록 적극적</a:t>
              </a:r>
              <a:r>
                <a:rPr lang="en-US" altLang="ko-KR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, </a:t>
              </a:r>
              <a:r>
                <a:rPr lang="ko-KR" altLang="en-US" dirty="0">
                  <a:latin typeface="나눔스퀘어" panose="020B0600000101010101" pitchFamily="50" charset="-127"/>
                  <a:ea typeface="나눔스퀘어" panose="020B0600000101010101" pitchFamily="50" charset="-127"/>
                </a:rPr>
                <a:t>협력적으로 참여했음</a:t>
              </a:r>
              <a:endPara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endPara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  <a:p>
              <a:endParaRPr lang="en-US" altLang="ko-KR" dirty="0">
                <a:latin typeface="나눔스퀘어" panose="020B0600000101010101" pitchFamily="50" charset="-127"/>
                <a:ea typeface="나눔스퀘어" panose="020B0600000101010101" pitchFamily="50" charset="-127"/>
              </a:endParaRPr>
            </a:p>
          </p:txBody>
        </p:sp>
      </p:grp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F06E0292-3250-4E64-91BC-41318E5AF7AE}"/>
              </a:ext>
            </a:extLst>
          </p:cNvPr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28575" algn="ctr">
            <a:solidFill>
              <a:srgbClr val="802D2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174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0B25E17-9350-43A9-949B-D4B54ABBF357}"/>
              </a:ext>
            </a:extLst>
          </p:cNvPr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28575" algn="ctr">
            <a:solidFill>
              <a:srgbClr val="802D2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41BE106-7E48-4FCB-A92F-A7A1167AEFB7}"/>
              </a:ext>
            </a:extLst>
          </p:cNvPr>
          <p:cNvSpPr txBox="1"/>
          <p:nvPr/>
        </p:nvSpPr>
        <p:spPr>
          <a:xfrm>
            <a:off x="179512" y="1194001"/>
            <a:ext cx="30963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 b="1" dirty="0">
                <a:solidFill>
                  <a:srgbClr val="802D2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/>
              </a:rPr>
              <a:t>전문적 발달 측면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2A0C965-44EC-4B05-9830-6FCDAA72F99A}"/>
              </a:ext>
            </a:extLst>
          </p:cNvPr>
          <p:cNvSpPr/>
          <p:nvPr/>
        </p:nvSpPr>
        <p:spPr>
          <a:xfrm>
            <a:off x="97741" y="1643997"/>
            <a:ext cx="93067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1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예비사회복지사로서의</a:t>
            </a:r>
            <a:r>
              <a:rPr lang="ko-KR" altLang="en-US" sz="2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100" b="1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마음가짐</a:t>
            </a:r>
            <a:r>
              <a:rPr lang="ko-KR" altLang="en-US" sz="2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과 사회복지 실천현장의 지식 및 기술습득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71031CC3-A35F-44C2-B42E-04EBA89A44F4}"/>
              </a:ext>
            </a:extLst>
          </p:cNvPr>
          <p:cNvSpPr/>
          <p:nvPr/>
        </p:nvSpPr>
        <p:spPr>
          <a:xfrm>
            <a:off x="289809" y="3314601"/>
            <a:ext cx="73065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관저종합사회복지관의 </a:t>
            </a:r>
            <a:r>
              <a:rPr lang="ko-KR" altLang="en-US" sz="2200" b="1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사업 및 서비스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에 대한 이해도↑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20207F-4B3E-4396-9509-DDCCEA56F56B}"/>
              </a:ext>
            </a:extLst>
          </p:cNvPr>
          <p:cNvSpPr txBox="1"/>
          <p:nvPr/>
        </p:nvSpPr>
        <p:spPr>
          <a:xfrm>
            <a:off x="179512" y="2705638"/>
            <a:ext cx="2808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 b="1" dirty="0">
                <a:solidFill>
                  <a:srgbClr val="802D2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/>
              </a:rPr>
              <a:t>행정적 발달 측면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40C237-6EF5-48DE-BB87-98E77402B526}"/>
              </a:ext>
            </a:extLst>
          </p:cNvPr>
          <p:cNvSpPr txBox="1"/>
          <p:nvPr/>
        </p:nvSpPr>
        <p:spPr>
          <a:xfrm>
            <a:off x="179513" y="4653136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 b="1" dirty="0">
                <a:solidFill>
                  <a:srgbClr val="802D2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/>
              </a:rPr>
              <a:t>지역사회 </a:t>
            </a:r>
            <a:r>
              <a:rPr lang="en-US" altLang="ko-KR" sz="2400" b="1" dirty="0">
                <a:solidFill>
                  <a:srgbClr val="802D2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/>
              </a:rPr>
              <a:t> </a:t>
            </a:r>
            <a:r>
              <a:rPr lang="ko-KR" altLang="en-US" sz="2400" b="1" dirty="0">
                <a:solidFill>
                  <a:srgbClr val="802D2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/>
              </a:rPr>
              <a:t>측면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F52DFEE-1524-4D77-A3FA-638C89EBF696}"/>
              </a:ext>
            </a:extLst>
          </p:cNvPr>
          <p:cNvSpPr/>
          <p:nvPr/>
        </p:nvSpPr>
        <p:spPr>
          <a:xfrm>
            <a:off x="359786" y="5146739"/>
            <a:ext cx="57719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관저종합사회복지관이 속한 지역사회 파악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17D6763-5961-4D60-8C58-ED05EAF91E2B}"/>
              </a:ext>
            </a:extLst>
          </p:cNvPr>
          <p:cNvSpPr/>
          <p:nvPr/>
        </p:nvSpPr>
        <p:spPr>
          <a:xfrm>
            <a:off x="323528" y="2014342"/>
            <a:ext cx="885520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90% </a:t>
            </a:r>
            <a:r>
              <a:rPr lang="ko-KR" altLang="en-US" sz="2100" b="1" dirty="0">
                <a:solidFill>
                  <a:srgbClr val="802D2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⇒ </a:t>
            </a:r>
            <a:r>
              <a:rPr lang="ko-KR" altLang="en-US" sz="21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사업 진행 전과 후 본인의 느낀 점을 비교한 후 개선방안을 찾음</a:t>
            </a:r>
            <a:endParaRPr lang="en-US" altLang="ko-KR" sz="21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BC22840-508C-46EF-BDBF-6782BE438654}"/>
              </a:ext>
            </a:extLst>
          </p:cNvPr>
          <p:cNvSpPr/>
          <p:nvPr/>
        </p:nvSpPr>
        <p:spPr>
          <a:xfrm>
            <a:off x="79594" y="3690901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3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100% </a:t>
            </a:r>
            <a:r>
              <a:rPr lang="ko-KR" altLang="en-US" sz="2800" b="1" dirty="0">
                <a:solidFill>
                  <a:srgbClr val="802D2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⇒  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사업설명 및 프로그램 계획</a:t>
            </a:r>
            <a:r>
              <a:rPr lang="en-US" altLang="ko-KR" sz="2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·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진행을 통해 직</a:t>
            </a:r>
            <a:r>
              <a:rPr lang="en-US" altLang="ko-KR" sz="2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·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간접적으로 이해</a:t>
            </a:r>
            <a:endParaRPr lang="en-US" altLang="ko-KR" sz="2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4401EA8-24E5-4EB0-84D6-8C0D2E6D0DDF}"/>
              </a:ext>
            </a:extLst>
          </p:cNvPr>
          <p:cNvSpPr/>
          <p:nvPr/>
        </p:nvSpPr>
        <p:spPr>
          <a:xfrm>
            <a:off x="273935" y="5606642"/>
            <a:ext cx="87553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3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40%</a:t>
            </a:r>
            <a:r>
              <a:rPr lang="en-US" altLang="ko-KR" sz="2300" b="1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800" b="1" dirty="0">
                <a:solidFill>
                  <a:srgbClr val="802D2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⇒ 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프로그램을 직접 진행하거나 참여가 적어 지역사회를 정확</a:t>
            </a:r>
            <a:r>
              <a:rPr lang="en-US" altLang="ko-KR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	   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히 파악하기 어려웠음</a:t>
            </a:r>
            <a:endParaRPr lang="en-US" altLang="ko-KR" sz="2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43871A-19F1-4A57-8B4E-92B3911B2178}"/>
              </a:ext>
            </a:extLst>
          </p:cNvPr>
          <p:cNvSpPr txBox="1"/>
          <p:nvPr/>
        </p:nvSpPr>
        <p:spPr>
          <a:xfrm>
            <a:off x="0" y="71626"/>
            <a:ext cx="68762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25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2. </a:t>
            </a:r>
            <a:r>
              <a:rPr lang="ko-KR" altLang="en-US" sz="25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실습목표에 대한 평가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87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7" grpId="0"/>
      <p:bldP spid="18" grpId="0"/>
      <p:bldP spid="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10B25E17-9350-43A9-949B-D4B54ABBF357}"/>
              </a:ext>
            </a:extLst>
          </p:cNvPr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28575" algn="ctr">
            <a:solidFill>
              <a:srgbClr val="802D2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B381C6A-1C80-4732-90F4-A96267B8D0FC}"/>
              </a:ext>
            </a:extLst>
          </p:cNvPr>
          <p:cNvSpPr/>
          <p:nvPr/>
        </p:nvSpPr>
        <p:spPr>
          <a:xfrm>
            <a:off x="371852" y="1916832"/>
            <a:ext cx="80165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슈퍼바이저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및 직원들 그리고 실습 동료들과 친밀한 관계 유지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685005-BA43-44BD-9982-E38BEAF5F572}"/>
              </a:ext>
            </a:extLst>
          </p:cNvPr>
          <p:cNvSpPr txBox="1"/>
          <p:nvPr/>
        </p:nvSpPr>
        <p:spPr>
          <a:xfrm>
            <a:off x="179512" y="1340768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 b="1" dirty="0">
                <a:solidFill>
                  <a:srgbClr val="802D2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/>
              </a:rPr>
              <a:t>기본적인 대인관계 기술 측면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C3D40C2-C86E-489C-90E3-D043BC747076}"/>
              </a:ext>
            </a:extLst>
          </p:cNvPr>
          <p:cNvSpPr/>
          <p:nvPr/>
        </p:nvSpPr>
        <p:spPr>
          <a:xfrm>
            <a:off x="371851" y="4299483"/>
            <a:ext cx="84486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당사자가 만족할 수 있도록 완성도가 높은 사업 계획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DC000B-87B5-4533-A395-36C8FA970749}"/>
              </a:ext>
            </a:extLst>
          </p:cNvPr>
          <p:cNvSpPr txBox="1"/>
          <p:nvPr/>
        </p:nvSpPr>
        <p:spPr>
          <a:xfrm>
            <a:off x="261555" y="3789040"/>
            <a:ext cx="4598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400" b="1" dirty="0">
                <a:solidFill>
                  <a:srgbClr val="802D2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함초롬돋움"/>
              </a:rPr>
              <a:t>클라이언트 체계 개입 기술 측면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506102E-8BBA-4403-9B6F-C24F398CF7F8}"/>
              </a:ext>
            </a:extLst>
          </p:cNvPr>
          <p:cNvSpPr/>
          <p:nvPr/>
        </p:nvSpPr>
        <p:spPr>
          <a:xfrm>
            <a:off x="261555" y="2252862"/>
            <a:ext cx="8899333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3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80% </a:t>
            </a:r>
            <a:r>
              <a:rPr lang="ko-KR" altLang="en-US" sz="2800" b="1" dirty="0">
                <a:solidFill>
                  <a:srgbClr val="802D2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⇒ </a:t>
            </a:r>
            <a:r>
              <a:rPr lang="ko-KR" altLang="en-US" sz="2200" dirty="0" err="1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슈퍼바이저님들이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 부재일 때도 메신저를 통해 원활한 </a:t>
            </a:r>
            <a:endParaRPr lang="en-US" altLang="ko-KR" sz="2200" dirty="0">
              <a:latin typeface="나눔스퀘어" panose="020B0600000101010101" pitchFamily="50" charset="-127"/>
              <a:ea typeface="나눔스퀘어" panose="020B0600000101010101" pitchFamily="50" charset="-127"/>
              <a:cs typeface="함초롬돋움"/>
            </a:endParaRPr>
          </a:p>
          <a:p>
            <a:r>
              <a:rPr lang="en-US" altLang="ko-KR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	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의사소통이 진행되었고</a:t>
            </a:r>
            <a:r>
              <a:rPr lang="en-US" altLang="ko-KR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 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상호간의 </a:t>
            </a:r>
            <a:r>
              <a:rPr lang="ko-KR" altLang="en-US" sz="2200" b="1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지지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와 </a:t>
            </a:r>
            <a:r>
              <a:rPr lang="ko-KR" altLang="en-US" sz="2200" b="1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협력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을 아끼지 않음</a:t>
            </a:r>
            <a:endParaRPr lang="en-US" altLang="ko-KR" sz="2200" dirty="0">
              <a:latin typeface="나눔스퀘어" panose="020B0600000101010101" pitchFamily="50" charset="-127"/>
              <a:ea typeface="나눔스퀘어" panose="020B0600000101010101" pitchFamily="50" charset="-127"/>
              <a:cs typeface="함초롬돋움"/>
            </a:endParaRPr>
          </a:p>
          <a:p>
            <a:r>
              <a:rPr lang="en-US" altLang="ko-KR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	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다만 다른 직원분들과는 교류가 없어 대화조차도 어려웠던 점</a:t>
            </a:r>
            <a:r>
              <a:rPr lang="en-US" altLang="ko-KR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	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이 아쉬웠음</a:t>
            </a:r>
            <a:endParaRPr lang="en-US" altLang="ko-KR" sz="22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97870A4-7741-49BC-86C7-FD9D6318B7E6}"/>
              </a:ext>
            </a:extLst>
          </p:cNvPr>
          <p:cNvSpPr/>
          <p:nvPr/>
        </p:nvSpPr>
        <p:spPr>
          <a:xfrm>
            <a:off x="425195" y="4730370"/>
            <a:ext cx="87553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3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50% </a:t>
            </a:r>
            <a:r>
              <a:rPr lang="ko-KR" altLang="en-US" sz="2800" b="1" dirty="0">
                <a:solidFill>
                  <a:srgbClr val="802D2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⇒ 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계획한 사업을 진행까지 해보지 못해 이 사업이 </a:t>
            </a:r>
            <a:r>
              <a:rPr lang="en-US" altLang="ko-KR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	</a:t>
            </a:r>
            <a:r>
              <a:rPr lang="ko-KR" altLang="en-US" sz="2200" dirty="0">
                <a:latin typeface="나눔스퀘어" panose="020B0600000101010101" pitchFamily="50" charset="-127"/>
                <a:ea typeface="나눔스퀘어" panose="020B0600000101010101" pitchFamily="50" charset="-127"/>
                <a:cs typeface="함초롬돋움"/>
              </a:rPr>
              <a:t>클라이언트가 만족할 수 있는 프로그램인지 알 수 없었음</a:t>
            </a:r>
            <a:endParaRPr lang="en-US" altLang="ko-KR" sz="2200" dirty="0">
              <a:latin typeface="나눔스퀘어" panose="020B0600000101010101" pitchFamily="50" charset="-127"/>
              <a:ea typeface="나눔스퀘어" panose="020B0600000101010101" pitchFamily="50" charset="-127"/>
              <a:cs typeface="함초롬돋움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90019-B285-4A7A-985B-DAA1322FDE1B}"/>
              </a:ext>
            </a:extLst>
          </p:cNvPr>
          <p:cNvSpPr txBox="1"/>
          <p:nvPr/>
        </p:nvSpPr>
        <p:spPr>
          <a:xfrm>
            <a:off x="0" y="71626"/>
            <a:ext cx="68762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25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2. </a:t>
            </a:r>
            <a:r>
              <a:rPr lang="ko-KR" altLang="en-US" sz="25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실습목표에 대한 평가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252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241CE83-0417-47F7-82AA-695A8EA16643}"/>
              </a:ext>
            </a:extLst>
          </p:cNvPr>
          <p:cNvGrpSpPr/>
          <p:nvPr/>
        </p:nvGrpSpPr>
        <p:grpSpPr>
          <a:xfrm>
            <a:off x="935595" y="789002"/>
            <a:ext cx="1584178" cy="1343854"/>
            <a:chOff x="935595" y="789002"/>
            <a:chExt cx="1584178" cy="1343854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F457F09-8734-49D6-B1C0-7F0C0CC86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1600" y="789002"/>
              <a:ext cx="1343854" cy="1343854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07794D-D698-49A7-89F8-78EF4476FCA8}"/>
                </a:ext>
              </a:extLst>
            </p:cNvPr>
            <p:cNvSpPr txBox="1"/>
            <p:nvPr/>
          </p:nvSpPr>
          <p:spPr>
            <a:xfrm>
              <a:off x="935595" y="1052736"/>
              <a:ext cx="1584178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업무관리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42EFBEA4-FA4A-4AA8-9359-912F1075E2F6}"/>
              </a:ext>
            </a:extLst>
          </p:cNvPr>
          <p:cNvGrpSpPr/>
          <p:nvPr/>
        </p:nvGrpSpPr>
        <p:grpSpPr>
          <a:xfrm>
            <a:off x="709484" y="2050292"/>
            <a:ext cx="2494363" cy="1266558"/>
            <a:chOff x="709484" y="2050292"/>
            <a:chExt cx="2494363" cy="1266558"/>
          </a:xfrm>
        </p:grpSpPr>
        <p:pic>
          <p:nvPicPr>
            <p:cNvPr id="86" name="그림 85">
              <a:extLst>
                <a:ext uri="{FF2B5EF4-FFF2-40B4-BE49-F238E27FC236}">
                  <a16:creationId xmlns:a16="http://schemas.microsoft.com/office/drawing/2014/main" id="{D9427AA2-B15B-4553-BD25-DA74FD22D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484" y="2050292"/>
              <a:ext cx="2386351" cy="126655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9C094E0-A48A-4D86-8195-606EBA3F7DE2}"/>
                </a:ext>
              </a:extLst>
            </p:cNvPr>
            <p:cNvSpPr txBox="1"/>
            <p:nvPr/>
          </p:nvSpPr>
          <p:spPr>
            <a:xfrm>
              <a:off x="935595" y="2333628"/>
              <a:ext cx="226825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직원과의 관계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ACAB55D-A3AB-4A94-8138-5CCC8B47771F}"/>
              </a:ext>
            </a:extLst>
          </p:cNvPr>
          <p:cNvSpPr txBox="1"/>
          <p:nvPr/>
        </p:nvSpPr>
        <p:spPr>
          <a:xfrm>
            <a:off x="971599" y="2887846"/>
            <a:ext cx="78128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- 친절하고 실습생들에게 많은 부분에서 </a:t>
            </a:r>
            <a:r>
              <a:rPr lang="ko-KR" altLang="en-US" sz="2200" b="1" dirty="0">
                <a:solidFill>
                  <a:srgbClr val="FF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배려</a:t>
            </a:r>
            <a:r>
              <a:rPr lang="ko-KR" altLang="en-US" sz="22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를 </a:t>
            </a:r>
            <a:r>
              <a:rPr lang="ko-KR" altLang="en-US" sz="22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해주심</a:t>
            </a:r>
            <a:endParaRPr lang="ko-KR" altLang="en-US" sz="2200" dirty="0">
              <a:latin typeface="나눔스퀘어_ac" panose="020B0600000101010101" pitchFamily="50" charset="-127"/>
              <a:ea typeface="나눔스퀘어_ac" panose="020B0600000101010101" pitchFamily="50" charset="-127"/>
              <a:cs typeface="함초롬돋움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6FADA61-9FB7-400C-9625-5A56DCE928E9}"/>
              </a:ext>
            </a:extLst>
          </p:cNvPr>
          <p:cNvSpPr txBox="1"/>
          <p:nvPr/>
        </p:nvSpPr>
        <p:spPr>
          <a:xfrm>
            <a:off x="983370" y="3350002"/>
            <a:ext cx="63249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- </a:t>
            </a:r>
            <a:r>
              <a:rPr lang="en-US" altLang="ko-KR" sz="22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메신저를</a:t>
            </a:r>
            <a:r>
              <a:rPr lang="en-US" altLang="ko-KR" sz="22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 </a:t>
            </a:r>
            <a:r>
              <a:rPr lang="en-US" altLang="ko-KR" sz="22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통한</a:t>
            </a:r>
            <a:r>
              <a:rPr lang="en-US" altLang="ko-KR" sz="22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 </a:t>
            </a:r>
            <a:r>
              <a:rPr lang="en-US" altLang="ko-KR" sz="22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피드백</a:t>
            </a:r>
            <a:r>
              <a:rPr lang="ko-KR" altLang="en-US" sz="22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으로 언제나 도움을 주심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EB17BA2-7B67-40A1-B35A-17D803F34063}"/>
              </a:ext>
            </a:extLst>
          </p:cNvPr>
          <p:cNvGrpSpPr/>
          <p:nvPr/>
        </p:nvGrpSpPr>
        <p:grpSpPr>
          <a:xfrm>
            <a:off x="709484" y="3789040"/>
            <a:ext cx="2890407" cy="1260157"/>
            <a:chOff x="709484" y="3789040"/>
            <a:chExt cx="2890407" cy="1260157"/>
          </a:xfrm>
        </p:grpSpPr>
        <p:pic>
          <p:nvPicPr>
            <p:cNvPr id="87" name="그림 86">
              <a:extLst>
                <a:ext uri="{FF2B5EF4-FFF2-40B4-BE49-F238E27FC236}">
                  <a16:creationId xmlns:a16="http://schemas.microsoft.com/office/drawing/2014/main" id="{03B7D28F-D2E1-40B0-81F3-131FA8E43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484" y="3789040"/>
              <a:ext cx="2710388" cy="1260157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E108A6E-7C57-4A20-A4AA-9712F7994044}"/>
                </a:ext>
              </a:extLst>
            </p:cNvPr>
            <p:cNvSpPr txBox="1"/>
            <p:nvPr/>
          </p:nvSpPr>
          <p:spPr>
            <a:xfrm>
              <a:off x="935595" y="4038278"/>
              <a:ext cx="266429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실습생과의 관계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71E71BC5-7BCE-4472-BA81-D9EC860DF7DC}"/>
              </a:ext>
            </a:extLst>
          </p:cNvPr>
          <p:cNvSpPr txBox="1"/>
          <p:nvPr/>
        </p:nvSpPr>
        <p:spPr>
          <a:xfrm>
            <a:off x="1007603" y="4618310"/>
            <a:ext cx="7812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서로 존중과 경청의 자세로 </a:t>
            </a:r>
            <a:r>
              <a:rPr lang="ko-KR" altLang="en-US" sz="2200" b="1" dirty="0">
                <a:solidFill>
                  <a:srgbClr val="FF0000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상호보완적</a:t>
            </a:r>
            <a:r>
              <a:rPr lang="ko-KR" altLang="en-US" sz="22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rPr>
              <a:t> 관계유지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4AF48B24-0B34-469B-99F6-0E9D02E66261}"/>
              </a:ext>
            </a:extLst>
          </p:cNvPr>
          <p:cNvGrpSpPr/>
          <p:nvPr/>
        </p:nvGrpSpPr>
        <p:grpSpPr>
          <a:xfrm>
            <a:off x="709483" y="5082384"/>
            <a:ext cx="2890408" cy="1230898"/>
            <a:chOff x="709483" y="5082384"/>
            <a:chExt cx="2890408" cy="1230898"/>
          </a:xfrm>
        </p:grpSpPr>
        <p:pic>
          <p:nvPicPr>
            <p:cNvPr id="88" name="그림 87">
              <a:extLst>
                <a:ext uri="{FF2B5EF4-FFF2-40B4-BE49-F238E27FC236}">
                  <a16:creationId xmlns:a16="http://schemas.microsoft.com/office/drawing/2014/main" id="{3145CB07-2AF4-48CB-954B-8380243E7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483" y="5082384"/>
              <a:ext cx="2746392" cy="1230898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B58814C-7F93-461E-A16C-EB319BA57889}"/>
                </a:ext>
              </a:extLst>
            </p:cNvPr>
            <p:cNvSpPr txBox="1"/>
            <p:nvPr/>
          </p:nvSpPr>
          <p:spPr>
            <a:xfrm>
              <a:off x="935595" y="5229200"/>
              <a:ext cx="2664296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2500" b="1" dirty="0">
                  <a:solidFill>
                    <a:schemeClr val="tx1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적극성 및 자발성</a:t>
              </a:r>
            </a:p>
          </p:txBody>
        </p: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BF7C8DBC-844C-45EA-97E2-925111A281F1}"/>
              </a:ext>
            </a:extLst>
          </p:cNvPr>
          <p:cNvGrpSpPr/>
          <p:nvPr/>
        </p:nvGrpSpPr>
        <p:grpSpPr>
          <a:xfrm>
            <a:off x="1007602" y="5834301"/>
            <a:ext cx="7956885" cy="805616"/>
            <a:chOff x="1799692" y="5760836"/>
            <a:chExt cx="7812868" cy="1000430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0316836-0B2F-4EDF-B990-AF66F4FBFD94}"/>
                </a:ext>
              </a:extLst>
            </p:cNvPr>
            <p:cNvSpPr txBox="1"/>
            <p:nvPr/>
          </p:nvSpPr>
          <p:spPr>
            <a:xfrm>
              <a:off x="3715670" y="5760836"/>
              <a:ext cx="496290" cy="687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ko-KR" altLang="en-US" sz="3000" b="1" dirty="0">
                  <a:solidFill>
                    <a:srgbClr val="FF0000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⇒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BFB8AF1-4A34-40A9-BF05-A1890160600F}"/>
                </a:ext>
              </a:extLst>
            </p:cNvPr>
            <p:cNvSpPr txBox="1"/>
            <p:nvPr/>
          </p:nvSpPr>
          <p:spPr>
            <a:xfrm>
              <a:off x="1799692" y="5805758"/>
              <a:ext cx="2088232" cy="5350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200" dirty="0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책임감과 협력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EC273A6-600A-44C1-9252-4FD5FA6DD97A}"/>
                </a:ext>
              </a:extLst>
            </p:cNvPr>
            <p:cNvSpPr txBox="1"/>
            <p:nvPr/>
          </p:nvSpPr>
          <p:spPr>
            <a:xfrm>
              <a:off x="4247963" y="5805758"/>
              <a:ext cx="5364597" cy="955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 lang="ko-KR" altLang="en-US"/>
              </a:pPr>
              <a:r>
                <a:rPr lang="en-US" altLang="ko-KR" sz="2200" dirty="0" err="1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실습에</a:t>
              </a:r>
              <a:r>
                <a:rPr lang="en-US" altLang="ko-KR" sz="2200" dirty="0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 </a:t>
              </a:r>
              <a:r>
                <a:rPr lang="ko-KR" altLang="en-US" sz="2200" dirty="0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임한 </a:t>
              </a:r>
              <a:r>
                <a:rPr lang="en-US" altLang="ko-KR" sz="2200" dirty="0" err="1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목적과</a:t>
              </a:r>
              <a:r>
                <a:rPr lang="en-US" altLang="ko-KR" sz="2200" dirty="0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 </a:t>
              </a:r>
              <a:r>
                <a:rPr lang="en-US" altLang="ko-KR" sz="2200" dirty="0" err="1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중요성을</a:t>
              </a:r>
              <a:r>
                <a:rPr lang="en-US" altLang="ko-KR" sz="2200" dirty="0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 </a:t>
              </a:r>
              <a:r>
                <a:rPr lang="en-US" altLang="ko-KR" sz="2200" dirty="0" err="1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충분히</a:t>
              </a:r>
              <a:r>
                <a:rPr lang="en-US" altLang="ko-KR" sz="2200" dirty="0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 </a:t>
              </a:r>
              <a:r>
                <a:rPr lang="en-US" altLang="ko-KR" sz="2200" dirty="0" err="1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이해</a:t>
              </a:r>
              <a:endParaRPr lang="en-US" altLang="ko-KR" sz="22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/>
              </a:endParaRPr>
            </a:p>
          </p:txBody>
        </p:sp>
      </p:grp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91980C65-605D-44A9-9B68-C54818FFFE4C}"/>
              </a:ext>
            </a:extLst>
          </p:cNvPr>
          <p:cNvGrpSpPr/>
          <p:nvPr/>
        </p:nvGrpSpPr>
        <p:grpSpPr>
          <a:xfrm>
            <a:off x="863587" y="1439385"/>
            <a:ext cx="6912768" cy="769441"/>
            <a:chOff x="1655676" y="1376772"/>
            <a:chExt cx="6912768" cy="769441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7898F94-3069-4896-8253-56EA046DBC97}"/>
                </a:ext>
              </a:extLst>
            </p:cNvPr>
            <p:cNvSpPr txBox="1"/>
            <p:nvPr/>
          </p:nvSpPr>
          <p:spPr>
            <a:xfrm>
              <a:off x="6336196" y="1376772"/>
              <a:ext cx="110934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200" dirty="0"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완성도 </a:t>
              </a:r>
            </a:p>
            <a:p>
              <a:pPr algn="ctr">
                <a:defRPr lang="ko-KR" altLang="en-US"/>
              </a:pPr>
              <a:r>
                <a:rPr lang="en-US" altLang="ko-KR" sz="2200" b="1" dirty="0">
                  <a:solidFill>
                    <a:srgbClr val="FF0000"/>
                  </a:solidFill>
                  <a:latin typeface="나눔스퀘어_ac" panose="020B0600000101010101" pitchFamily="50" charset="-127"/>
                  <a:ea typeface="나눔스퀘어_ac" panose="020B0600000101010101" pitchFamily="50" charset="-127"/>
                  <a:cs typeface="함초롬돋움"/>
                </a:rPr>
                <a:t>UP</a:t>
              </a:r>
            </a:p>
          </p:txBody>
        </p: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EAD25068-17B8-4A5B-B86D-8DB46F3DAC82}"/>
                </a:ext>
              </a:extLst>
            </p:cNvPr>
            <p:cNvGrpSpPr/>
            <p:nvPr/>
          </p:nvGrpSpPr>
          <p:grpSpPr>
            <a:xfrm>
              <a:off x="1655676" y="1556792"/>
              <a:ext cx="6912768" cy="477054"/>
              <a:chOff x="1655676" y="1556792"/>
              <a:chExt cx="6912768" cy="477054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25DB427-9A45-428A-A88F-E08C455E7026}"/>
                  </a:ext>
                </a:extLst>
              </p:cNvPr>
              <p:cNvSpPr txBox="1"/>
              <p:nvPr/>
            </p:nvSpPr>
            <p:spPr>
              <a:xfrm>
                <a:off x="1655676" y="1556792"/>
                <a:ext cx="1584176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2200" dirty="0">
                    <a:latin typeface="나눔스퀘어_ac" panose="020B0600000101010101" pitchFamily="50" charset="-127"/>
                    <a:ea typeface="나눔스퀘어_ac" panose="020B0600000101010101" pitchFamily="50" charset="-127"/>
                    <a:cs typeface="함초롬돋움"/>
                  </a:rPr>
                  <a:t>역할 분담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19403EDC-3D84-4463-94D0-B92AE1BE5938}"/>
                  </a:ext>
                </a:extLst>
              </p:cNvPr>
              <p:cNvSpPr txBox="1"/>
              <p:nvPr/>
            </p:nvSpPr>
            <p:spPr>
              <a:xfrm>
                <a:off x="3023828" y="1556792"/>
                <a:ext cx="47641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 lang="ko-KR" altLang="en-US"/>
                </a:pPr>
                <a:r>
                  <a:rPr lang="ko-KR" altLang="en-US" sz="2500" b="1" dirty="0">
                    <a:solidFill>
                      <a:srgbClr val="FF0000"/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  <a:cs typeface="함초롬돋움"/>
                  </a:rPr>
                  <a:t>→</a:t>
                </a:r>
                <a:endParaRPr lang="ko-KR" altLang="en-US" sz="2500" b="1" dirty="0">
                  <a:latin typeface="나눔스퀘어_ac" panose="020B0600000101010101" pitchFamily="50" charset="-127"/>
                  <a:ea typeface="나눔스퀘어_ac" panose="020B0600000101010101" pitchFamily="50" charset="-127"/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C937BB6-1A25-47F4-A5C7-681729773875}"/>
                  </a:ext>
                </a:extLst>
              </p:cNvPr>
              <p:cNvSpPr txBox="1"/>
              <p:nvPr/>
            </p:nvSpPr>
            <p:spPr>
              <a:xfrm>
                <a:off x="3419872" y="1556792"/>
                <a:ext cx="126669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 lang="ko-KR" altLang="en-US"/>
                </a:pPr>
                <a:r>
                  <a:rPr lang="ko-KR" altLang="en-US" sz="2200" dirty="0">
                    <a:latin typeface="나눔스퀘어_ac" panose="020B0600000101010101" pitchFamily="50" charset="-127"/>
                    <a:ea typeface="나눔스퀘어_ac" panose="020B0600000101010101" pitchFamily="50" charset="-127"/>
                    <a:cs typeface="함초롬돋움"/>
                  </a:rPr>
                  <a:t>1차 완성 </a:t>
                </a:r>
                <a:endParaRPr lang="ko-KR" altLang="en-US" sz="2200" dirty="0">
                  <a:latin typeface="나눔스퀘어_ac" panose="020B0600000101010101" pitchFamily="50" charset="-127"/>
                  <a:ea typeface="나눔스퀘어_ac" panose="020B0600000101010101" pitchFamily="50" charset="-127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ECC4FF7-505E-4C03-B3C4-FF46B05E4D87}"/>
                  </a:ext>
                </a:extLst>
              </p:cNvPr>
              <p:cNvSpPr txBox="1"/>
              <p:nvPr/>
            </p:nvSpPr>
            <p:spPr>
              <a:xfrm>
                <a:off x="4546677" y="1556792"/>
                <a:ext cx="47641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 lang="ko-KR" altLang="en-US"/>
                </a:pPr>
                <a:r>
                  <a:rPr lang="ko-KR" altLang="en-US" sz="2500" b="1" dirty="0">
                    <a:solidFill>
                      <a:srgbClr val="FF0000"/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  <a:cs typeface="함초롬돋움"/>
                  </a:rPr>
                  <a:t>→</a:t>
                </a:r>
                <a:endParaRPr lang="ko-KR" altLang="en-US" sz="2500" b="1" dirty="0">
                  <a:latin typeface="나눔스퀘어_ac" panose="020B0600000101010101" pitchFamily="50" charset="-127"/>
                  <a:ea typeface="나눔스퀘어_ac" panose="020B0600000101010101" pitchFamily="50" charset="-127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2394387-CE81-4E5D-92E0-387AB71406DC}"/>
                  </a:ext>
                </a:extLst>
              </p:cNvPr>
              <p:cNvSpPr txBox="1"/>
              <p:nvPr/>
            </p:nvSpPr>
            <p:spPr>
              <a:xfrm>
                <a:off x="4932040" y="1556792"/>
                <a:ext cx="11521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 lang="ko-KR" altLang="en-US"/>
                </a:pPr>
                <a:r>
                  <a:rPr lang="ko-KR" altLang="en-US" sz="2200" dirty="0">
                    <a:latin typeface="나눔스퀘어_ac" panose="020B0600000101010101" pitchFamily="50" charset="-127"/>
                    <a:ea typeface="나눔스퀘어_ac" panose="020B0600000101010101" pitchFamily="50" charset="-127"/>
                    <a:cs typeface="함초롬돋움"/>
                  </a:rPr>
                  <a:t>피드백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7EB0CFA-8FC0-428D-965D-B7BB73E40EF5}"/>
                  </a:ext>
                </a:extLst>
              </p:cNvPr>
              <p:cNvSpPr txBox="1"/>
              <p:nvPr/>
            </p:nvSpPr>
            <p:spPr>
              <a:xfrm>
                <a:off x="5904148" y="1556792"/>
                <a:ext cx="47641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 lang="ko-KR" altLang="en-US"/>
                </a:pPr>
                <a:r>
                  <a:rPr lang="ko-KR" altLang="en-US" sz="2500" b="1" dirty="0">
                    <a:solidFill>
                      <a:srgbClr val="FF0000"/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  <a:cs typeface="함초롬돋움"/>
                  </a:rPr>
                  <a:t>→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4AEC560F-AFA6-4FF2-8D8F-36767F0222DB}"/>
                  </a:ext>
                </a:extLst>
              </p:cNvPr>
              <p:cNvSpPr txBox="1"/>
              <p:nvPr/>
            </p:nvSpPr>
            <p:spPr>
              <a:xfrm>
                <a:off x="7812360" y="1556792"/>
                <a:ext cx="756084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 lang="ko-KR" altLang="en-US"/>
                </a:pPr>
                <a:r>
                  <a:rPr lang="ko-KR" altLang="en-US" sz="2200" b="1" dirty="0">
                    <a:latin typeface="나눔스퀘어_ac" panose="020B0600000101010101" pitchFamily="50" charset="-127"/>
                    <a:ea typeface="나눔스퀘어_ac" panose="020B0600000101010101" pitchFamily="50" charset="-127"/>
                    <a:cs typeface="함초롬돋움"/>
                  </a:rPr>
                  <a:t>제출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0589603-4C52-4218-98FA-CBBEF9D2E0A5}"/>
                  </a:ext>
                </a:extLst>
              </p:cNvPr>
              <p:cNvSpPr txBox="1"/>
              <p:nvPr/>
            </p:nvSpPr>
            <p:spPr>
              <a:xfrm>
                <a:off x="7315326" y="1556792"/>
                <a:ext cx="476412" cy="477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 lang="ko-KR" altLang="en-US"/>
                </a:pPr>
                <a:r>
                  <a:rPr lang="ko-KR" altLang="en-US" sz="2500" b="1" dirty="0">
                    <a:solidFill>
                      <a:srgbClr val="FF0000"/>
                    </a:solidFill>
                    <a:latin typeface="나눔스퀘어_ac" panose="020B0600000101010101" pitchFamily="50" charset="-127"/>
                    <a:ea typeface="나눔스퀘어_ac" panose="020B0600000101010101" pitchFamily="50" charset="-127"/>
                    <a:cs typeface="함초롬돋움"/>
                  </a:rPr>
                  <a:t>⇒</a:t>
                </a:r>
              </a:p>
            </p:txBody>
          </p:sp>
        </p:grp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9EB0172B-DAAF-4781-9344-1678EAE30706}"/>
              </a:ext>
            </a:extLst>
          </p:cNvPr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 w="28575" algn="ctr">
            <a:solidFill>
              <a:srgbClr val="802D2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389C49-B894-4E6A-9AD5-53319AAABE7B}"/>
              </a:ext>
            </a:extLst>
          </p:cNvPr>
          <p:cNvSpPr txBox="1"/>
          <p:nvPr/>
        </p:nvSpPr>
        <p:spPr>
          <a:xfrm>
            <a:off x="0" y="71626"/>
            <a:ext cx="687625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en-US" altLang="ko-KR" sz="25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3. </a:t>
            </a:r>
            <a:r>
              <a:rPr lang="ko-KR" altLang="en-US" sz="25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실습에 임하는 자세에 대한 평가</a:t>
            </a:r>
          </a:p>
        </p:txBody>
      </p:sp>
    </p:spTree>
    <p:extLst>
      <p:ext uri="{BB962C8B-B14F-4D97-AF65-F5344CB8AC3E}">
        <p14:creationId xmlns:p14="http://schemas.microsoft.com/office/powerpoint/2010/main" val="133637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직사각형 8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algn="ctr">
            <a:solidFill>
              <a:srgbClr val="802D2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en-US" altLang="ko-KR" dirty="0"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87" name="직사각형 4"/>
          <p:cNvSpPr/>
          <p:nvPr/>
        </p:nvSpPr>
        <p:spPr>
          <a:xfrm rot="16200000">
            <a:off x="-2089910" y="3205526"/>
            <a:ext cx="6840760" cy="429707"/>
          </a:xfrm>
          <a:prstGeom prst="rect">
            <a:avLst/>
          </a:prstGeom>
          <a:solidFill>
            <a:srgbClr val="802D20"/>
          </a:solidFill>
          <a:ln>
            <a:solidFill>
              <a:srgbClr val="802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u="sng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sp>
        <p:nvSpPr>
          <p:cNvPr id="89" name="타원 9">
            <a:hlinkClick r:id="rId3" action="ppaction://hlinksldjump"/>
          </p:cNvPr>
          <p:cNvSpPr/>
          <p:nvPr/>
        </p:nvSpPr>
        <p:spPr>
          <a:xfrm>
            <a:off x="827585" y="260648"/>
            <a:ext cx="930350" cy="839640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5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</a:t>
            </a:r>
            <a:endParaRPr lang="ko-KR" altLang="en-US" sz="25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131839" y="404664"/>
            <a:ext cx="305483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35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실습 기관보고</a:t>
            </a:r>
          </a:p>
        </p:txBody>
      </p:sp>
      <p:cxnSp>
        <p:nvCxnSpPr>
          <p:cNvPr id="94" name="직선 연결선 9"/>
          <p:cNvCxnSpPr>
            <a:cxnSpLocks/>
          </p:cNvCxnSpPr>
          <p:nvPr/>
        </p:nvCxnSpPr>
        <p:spPr>
          <a:xfrm>
            <a:off x="1757934" y="728700"/>
            <a:ext cx="1199397" cy="0"/>
          </a:xfrm>
          <a:prstGeom prst="line">
            <a:avLst/>
          </a:prstGeom>
          <a:ln w="12700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9B84958-C204-42BD-86A2-FD3A5F1A96AA}"/>
              </a:ext>
            </a:extLst>
          </p:cNvPr>
          <p:cNvSpPr txBox="1"/>
          <p:nvPr/>
        </p:nvSpPr>
        <p:spPr>
          <a:xfrm>
            <a:off x="3032016" y="1351508"/>
            <a:ext cx="48268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기관 소개</a:t>
            </a: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설립목적 및 운영철학</a:t>
            </a: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조직도</a:t>
            </a: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시설현황</a:t>
            </a: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기관이 소재한 지역사회 특성</a:t>
            </a:r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endParaRPr lang="en-US" altLang="ko-KR" sz="24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주요사업</a:t>
            </a:r>
          </a:p>
        </p:txBody>
      </p:sp>
    </p:spTree>
    <p:extLst>
      <p:ext uri="{BB962C8B-B14F-4D97-AF65-F5344CB8AC3E}">
        <p14:creationId xmlns:p14="http://schemas.microsoft.com/office/powerpoint/2010/main" val="307725553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2636912"/>
            <a:ext cx="9144000" cy="792088"/>
          </a:xfrm>
          <a:prstGeom prst="rect">
            <a:avLst/>
          </a:prstGeom>
          <a:solidFill>
            <a:srgbClr val="8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Thank you for listening!</a:t>
            </a:r>
            <a:endParaRPr lang="ko-KR" altLang="en-US" sz="2400" dirty="0">
              <a:ln>
                <a:solidFill>
                  <a:schemeClr val="accent1">
                    <a:alpha val="0"/>
                  </a:schemeClr>
                </a:solidFill>
              </a:ln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92CE78A-1A40-46CA-BBA2-008C4C3B06BF}"/>
              </a:ext>
            </a:extLst>
          </p:cNvPr>
          <p:cNvGrpSpPr/>
          <p:nvPr/>
        </p:nvGrpSpPr>
        <p:grpSpPr>
          <a:xfrm>
            <a:off x="2395423" y="4846562"/>
            <a:ext cx="4846216" cy="1387402"/>
            <a:chOff x="2812760" y="5019867"/>
            <a:chExt cx="4846216" cy="1387402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2A8CBFDA-6892-4745-B155-F5C9E040C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12760" y="5019867"/>
              <a:ext cx="4353153" cy="138740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7A282C-2417-4D7C-AE79-312E93693D77}"/>
                </a:ext>
              </a:extLst>
            </p:cNvPr>
            <p:cNvSpPr txBox="1"/>
            <p:nvPr/>
          </p:nvSpPr>
          <p:spPr>
            <a:xfrm>
              <a:off x="4202592" y="5114473"/>
              <a:ext cx="345638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사회복지법인 </a:t>
              </a:r>
              <a:r>
                <a:rPr lang="ko-KR" altLang="en-US" sz="1600" b="1" dirty="0" err="1">
                  <a:latin typeface="나눔스퀘어 Bold" panose="020B0600000101010101" pitchFamily="50" charset="-127"/>
                  <a:ea typeface="나눔스퀘어 Bold" panose="020B0600000101010101" pitchFamily="50" charset="-127"/>
                </a:rPr>
                <a:t>성애원</a:t>
              </a:r>
              <a:endParaRPr lang="en-US" altLang="ko-KR" sz="1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  <a:p>
              <a:endParaRPr lang="ko-KR" altLang="en-US" sz="2600" dirty="0">
                <a:latin typeface="나눔스퀘어 Bold" panose="020B0600000101010101" pitchFamily="50" charset="-127"/>
                <a:ea typeface="나눔스퀘어 Bold" panose="020B0600000101010101" pitchFamily="50" charset="-127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7581E22-4AC8-478C-A5E1-AAA257E13EED}"/>
              </a:ext>
            </a:extLst>
          </p:cNvPr>
          <p:cNvSpPr txBox="1"/>
          <p:nvPr/>
        </p:nvSpPr>
        <p:spPr>
          <a:xfrm>
            <a:off x="5302768" y="188640"/>
            <a:ext cx="3877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2021 </a:t>
            </a:r>
            <a:r>
              <a:rPr lang="ko-KR" altLang="en-US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하계실습 사회복지현장실습</a:t>
            </a:r>
            <a:r>
              <a:rPr lang="en-US" altLang="ko-KR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1</a:t>
            </a:r>
            <a:r>
              <a:rPr lang="ko-KR" altLang="en-US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 </a:t>
            </a:r>
          </a:p>
        </p:txBody>
      </p:sp>
      <p:cxnSp>
        <p:nvCxnSpPr>
          <p:cNvPr id="10" name="직선 연결선 5">
            <a:extLst>
              <a:ext uri="{FF2B5EF4-FFF2-40B4-BE49-F238E27FC236}">
                <a16:creationId xmlns:a16="http://schemas.microsoft.com/office/drawing/2014/main" id="{9E35397B-746E-40C0-9FC2-F464B48592A0}"/>
              </a:ext>
            </a:extLst>
          </p:cNvPr>
          <p:cNvCxnSpPr>
            <a:cxnSpLocks/>
          </p:cNvCxnSpPr>
          <p:nvPr/>
        </p:nvCxnSpPr>
        <p:spPr>
          <a:xfrm>
            <a:off x="5652120" y="554698"/>
            <a:ext cx="3528392" cy="3274"/>
          </a:xfrm>
          <a:prstGeom prst="line">
            <a:avLst/>
          </a:prstGeom>
          <a:ln w="28575" algn="ctr">
            <a:solidFill>
              <a:srgbClr val="802D2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그룹 58"/>
          <p:cNvGrpSpPr/>
          <p:nvPr/>
        </p:nvGrpSpPr>
        <p:grpSpPr>
          <a:xfrm>
            <a:off x="0" y="182461"/>
            <a:ext cx="9136114" cy="461665"/>
            <a:chOff x="0" y="290473"/>
            <a:chExt cx="9136114" cy="461665"/>
          </a:xfrm>
        </p:grpSpPr>
        <p:sp>
          <p:nvSpPr>
            <p:cNvPr id="60" name="TextBox 59"/>
            <p:cNvSpPr txBox="1"/>
            <p:nvPr/>
          </p:nvSpPr>
          <p:spPr>
            <a:xfrm>
              <a:off x="1331640" y="290473"/>
              <a:ext cx="22322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400" b="1" dirty="0">
                  <a:solidFill>
                    <a:schemeClr val="tx1"/>
                  </a:solidFill>
                  <a:latin typeface="나눔스퀘어 Bold" panose="020B0600000101010101" pitchFamily="50" charset="-127"/>
                  <a:ea typeface="나눔스퀘어 Bold" panose="020B0600000101010101" pitchFamily="50" charset="-127"/>
                  <a:cs typeface="함초롬돋움"/>
                </a:rPr>
                <a:t>동료슈퍼비전</a:t>
              </a:r>
            </a:p>
          </p:txBody>
        </p:sp>
        <p:cxnSp>
          <p:nvCxnSpPr>
            <p:cNvPr id="61" name="직선 연결선 9"/>
            <p:cNvCxnSpPr/>
            <p:nvPr/>
          </p:nvCxnSpPr>
          <p:spPr>
            <a:xfrm>
              <a:off x="0" y="475179"/>
              <a:ext cx="1151620" cy="0"/>
            </a:xfrm>
            <a:prstGeom prst="line">
              <a:avLst/>
            </a:prstGeom>
            <a:ln w="12700" algn="ctr">
              <a:solidFill>
                <a:srgbClr val="802D2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연결선 9"/>
            <p:cNvCxnSpPr/>
            <p:nvPr/>
          </p:nvCxnSpPr>
          <p:spPr>
            <a:xfrm flipH="1">
              <a:off x="3563888" y="475139"/>
              <a:ext cx="5572226" cy="40"/>
            </a:xfrm>
            <a:prstGeom prst="line">
              <a:avLst/>
            </a:prstGeom>
            <a:ln w="12700" algn="ctr">
              <a:solidFill>
                <a:srgbClr val="802D20"/>
              </a:solidFill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BF5895C6-AD61-4325-85D8-5D08BBB33F5A}"/>
              </a:ext>
            </a:extLst>
          </p:cNvPr>
          <p:cNvSpPr/>
          <p:nvPr/>
        </p:nvSpPr>
        <p:spPr>
          <a:xfrm>
            <a:off x="107504" y="1498330"/>
            <a:ext cx="8424936" cy="4462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저는 관저종합복지관에서 예산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100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만원으로 기관 홍보 이벤트 사업을 진행하였습니다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온라인조와 오프라인조로 나누어 진행하였고 온라인 조에서는 이미 영상 제작을 시작한 상태였으며 오프라인 조 역시 홍보 프로그램 기획이 마무리 단계였습니다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그러나 코로나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19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로 인해 오프라인 프로그램을 갑작스럽게 온라인 프로그램으로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바꾸어야만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하는 상황이 발생하였습니다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이벤트 당일까지 시간이 얼마 남지 않은 상황에서 오프라인 프로그램은 온라인 프로그램으로 바꿀 수 있는 내용이 아니었습니다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기관에서는 이미 제작되고 있던 홍보 동영상이 있기에 동영상 조보다 더 참신한 홍보방법을 원했습니다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하지만 참신한 홍보방법을 회의 할 시간조차 부족하였기에 결국 앞선 조와 같이 홍보영상을 제작하였습니다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.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이러한 상황에서 온라인 홍보방법으로 홍보영상을 제외한 단기간에 참신한 홍보 방법이 뭐가 있을까요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?</a:t>
            </a:r>
            <a:endParaRPr lang="ko-KR" altLang="en-US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529689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BFCF3CA-9600-43B9-8553-6A912A99B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1378372"/>
            <a:ext cx="4896544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C8A27E1B-059F-45FD-8D65-4E36571B1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417342"/>
              </p:ext>
            </p:extLst>
          </p:nvPr>
        </p:nvGraphicFramePr>
        <p:xfrm>
          <a:off x="1331640" y="4545124"/>
          <a:ext cx="7524834" cy="2192225"/>
        </p:xfrm>
        <a:graphic>
          <a:graphicData uri="http://schemas.openxmlformats.org/drawingml/2006/table">
            <a:tbl>
              <a:tblPr firstRow="1" bandRow="1"/>
              <a:tblGrid>
                <a:gridCol w="2132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2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44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000" b="1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기관명</a:t>
                      </a:r>
                    </a:p>
                  </a:txBody>
                  <a:tcPr anchor="ctr">
                    <a:lnL w="25400" cap="flat" cmpd="sng" algn="ctr">
                      <a:noFill/>
                      <a:prstDash val="solid"/>
                      <a:round/>
                    </a:lnL>
                    <a:lnR w="25400" cap="flat" cmpd="sng" algn="ctr">
                      <a:noFill/>
                      <a:prstDash val="solid"/>
                      <a:round/>
                    </a:lnR>
                    <a:lnT w="25400" cap="flat" cmpd="sng" algn="ctr">
                      <a:noFill/>
                      <a:prstDash val="solid"/>
                      <a:round/>
                    </a:lnT>
                    <a:lnB w="2540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관저종합사회복지관</a:t>
                      </a:r>
                    </a:p>
                  </a:txBody>
                  <a:tcPr anchor="ctr">
                    <a:lnL w="25400" cap="flat" cmpd="sng" algn="ctr">
                      <a:noFill/>
                      <a:prstDash val="solid"/>
                      <a:round/>
                    </a:lnL>
                    <a:lnR w="25400" cap="flat" cmpd="sng" algn="ctr">
                      <a:noFill/>
                      <a:prstDash val="solid"/>
                      <a:round/>
                    </a:lnR>
                    <a:lnT w="25400" cap="flat" cmpd="sng" algn="ctr">
                      <a:noFill/>
                      <a:prstDash val="solid"/>
                      <a:round/>
                    </a:lnT>
                    <a:lnB w="25400" cap="flat" cmpd="sng" algn="ctr">
                      <a:noFill/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44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000" b="1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대표자</a:t>
                      </a:r>
                    </a:p>
                  </a:txBody>
                  <a:tcPr anchor="ctr">
                    <a:lnL w="25400" cap="flat" cmpd="sng" algn="ctr">
                      <a:noFill/>
                      <a:prstDash val="solid"/>
                      <a:round/>
                    </a:lnL>
                    <a:lnR w="25400" cap="flat" cmpd="sng" algn="ctr">
                      <a:noFill/>
                      <a:prstDash val="solid"/>
                      <a:round/>
                    </a:lnR>
                    <a:lnT w="25400" cap="flat" cmpd="sng" algn="ctr">
                      <a:noFill/>
                      <a:prstDash val="solid"/>
                      <a:round/>
                    </a:lnT>
                    <a:lnB w="2540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곽영수 관장님</a:t>
                      </a:r>
                    </a:p>
                  </a:txBody>
                  <a:tcPr anchor="ctr">
                    <a:lnL w="25400" cap="flat" cmpd="sng" algn="ctr">
                      <a:noFill/>
                      <a:prstDash val="solid"/>
                      <a:round/>
                    </a:lnL>
                    <a:lnR w="25400" cap="flat" cmpd="sng" algn="ctr">
                      <a:noFill/>
                      <a:prstDash val="solid"/>
                      <a:round/>
                    </a:lnR>
                    <a:lnT w="25400" cap="flat" cmpd="sng" algn="ctr">
                      <a:noFill/>
                      <a:prstDash val="solid"/>
                      <a:round/>
                    </a:lnT>
                    <a:lnB w="25400" cap="flat" cmpd="sng" algn="ctr">
                      <a:noFill/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844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000" b="1" dirty="0" err="1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설립법인</a:t>
                      </a:r>
                      <a:endParaRPr lang="ko-KR" altLang="en-US" sz="2000" b="1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>
                    <a:lnL w="25400" cap="flat" cmpd="sng" algn="ctr">
                      <a:noFill/>
                      <a:prstDash val="solid"/>
                      <a:round/>
                    </a:lnL>
                    <a:lnR w="25400" cap="flat" cmpd="sng" algn="ctr">
                      <a:noFill/>
                      <a:prstDash val="solid"/>
                      <a:round/>
                    </a:lnR>
                    <a:lnT w="25400" cap="flat" cmpd="sng" algn="ctr">
                      <a:noFill/>
                      <a:prstDash val="solid"/>
                      <a:round/>
                    </a:lnT>
                    <a:lnB w="2540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사회복지법인 </a:t>
                      </a:r>
                      <a:r>
                        <a:rPr lang="ko-KR" altLang="en-US" sz="2000" dirty="0" err="1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성애원</a:t>
                      </a:r>
                      <a:endParaRPr lang="ko-KR" altLang="en-US" sz="2000" dirty="0"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25400" cap="flat" cmpd="sng" algn="ctr">
                      <a:noFill/>
                      <a:prstDash val="solid"/>
                      <a:round/>
                    </a:lnL>
                    <a:lnR w="25400" cap="flat" cmpd="sng" algn="ctr">
                      <a:noFill/>
                      <a:prstDash val="solid"/>
                      <a:round/>
                    </a:lnR>
                    <a:lnT w="25400" cap="flat" cmpd="sng" algn="ctr">
                      <a:noFill/>
                      <a:prstDash val="solid"/>
                      <a:round/>
                    </a:lnT>
                    <a:lnB w="25400" cap="flat" cmpd="sng" algn="ctr">
                      <a:noFill/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44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000" b="1" dirty="0" err="1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설립년도</a:t>
                      </a:r>
                      <a:endParaRPr lang="ko-KR" altLang="en-US" sz="2000" b="1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anchor="ctr">
                    <a:lnL w="25400" cap="flat" cmpd="sng" algn="ctr">
                      <a:noFill/>
                      <a:prstDash val="solid"/>
                      <a:round/>
                    </a:lnL>
                    <a:lnR w="25400" cap="flat" cmpd="sng" algn="ctr">
                      <a:noFill/>
                      <a:prstDash val="solid"/>
                      <a:round/>
                    </a:lnR>
                    <a:lnT w="25400" cap="flat" cmpd="sng" algn="ctr">
                      <a:noFill/>
                      <a:prstDash val="solid"/>
                      <a:round/>
                    </a:lnT>
                    <a:lnB w="2540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 lang="ko-KR" altLang="en-US"/>
                      </a:pP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2004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년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6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월 </a:t>
                      </a:r>
                      <a:r>
                        <a:rPr lang="en-US" altLang="ko-KR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16</a:t>
                      </a:r>
                      <a:r>
                        <a:rPr lang="ko-KR" altLang="en-US" sz="2000" dirty="0"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일</a:t>
                      </a:r>
                    </a:p>
                  </a:txBody>
                  <a:tcPr anchor="ctr">
                    <a:lnL w="25400" cap="flat" cmpd="sng" algn="ctr">
                      <a:noFill/>
                      <a:prstDash val="solid"/>
                      <a:round/>
                    </a:lnL>
                    <a:lnR w="25400" cap="flat" cmpd="sng" algn="ctr">
                      <a:noFill/>
                      <a:prstDash val="solid"/>
                      <a:round/>
                    </a:lnR>
                    <a:lnT w="25400" cap="flat" cmpd="sng" algn="ctr">
                      <a:noFill/>
                      <a:prstDash val="solid"/>
                      <a:round/>
                    </a:lnT>
                    <a:lnB w="25400" cap="flat" cmpd="sng" algn="ctr">
                      <a:noFill/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8445">
                <a:tc>
                  <a:txBody>
                    <a:bodyPr/>
                    <a:lstStyle/>
                    <a:p>
                      <a:pPr algn="ctr">
                        <a:defRPr lang="ko-KR" altLang="en-US"/>
                      </a:pPr>
                      <a:r>
                        <a:rPr lang="ko-KR" altLang="en-US" sz="2000" b="1" dirty="0"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소재지</a:t>
                      </a:r>
                    </a:p>
                  </a:txBody>
                  <a:tcPr anchor="ctr">
                    <a:lnL w="25400" cap="flat" cmpd="sng" algn="ctr">
                      <a:noFill/>
                      <a:prstDash val="solid"/>
                      <a:round/>
                    </a:lnL>
                    <a:lnR w="25400" cap="flat" cmpd="sng" algn="ctr">
                      <a:noFill/>
                      <a:prstDash val="solid"/>
                      <a:round/>
                    </a:lnR>
                    <a:lnT w="25400" cap="flat" cmpd="sng" algn="ctr">
                      <a:noFill/>
                      <a:prstDash val="solid"/>
                      <a:round/>
                    </a:lnT>
                    <a:lnB w="25400" cap="flat" cmpd="sng" algn="ctr">
                      <a:noFill/>
                      <a:prstDash val="solid"/>
                      <a:round/>
                    </a:lnB>
                  </a:tcPr>
                </a:tc>
                <a:tc>
                  <a:txBody>
                    <a:bodyPr/>
                    <a:lstStyle/>
                    <a:p>
                      <a:pPr fontAlgn="base" latinLnBrk="0"/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대전광역시 서구 </a:t>
                      </a:r>
                      <a:r>
                        <a:rPr lang="ko-KR" altLang="en-US" sz="18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구봉로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</a:t>
                      </a:r>
                      <a:r>
                        <a:rPr lang="ko-KR" alt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관저종합사회복지관</a:t>
                      </a:r>
                      <a:endParaRPr lang="ko-KR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25400" cap="flat" cmpd="sng" algn="ctr">
                      <a:noFill/>
                      <a:prstDash val="solid"/>
                      <a:round/>
                    </a:lnL>
                    <a:lnR w="25400" cap="flat" cmpd="sng" algn="ctr">
                      <a:noFill/>
                      <a:prstDash val="solid"/>
                      <a:round/>
                    </a:lnR>
                    <a:lnT w="25400" cap="flat" cmpd="sng" algn="ctr">
                      <a:noFill/>
                      <a:prstDash val="solid"/>
                      <a:round/>
                    </a:lnT>
                    <a:lnB w="25400" cap="flat" cmpd="sng" algn="ctr">
                      <a:noFill/>
                      <a:prstDash val="solid"/>
                      <a:round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타원 9">
            <a:extLst>
              <a:ext uri="{FF2B5EF4-FFF2-40B4-BE49-F238E27FC236}">
                <a16:creationId xmlns:a16="http://schemas.microsoft.com/office/drawing/2014/main" id="{44F7EE7E-FF1D-4ECA-B2AA-90D64E1F5E0E}"/>
              </a:ext>
            </a:extLst>
          </p:cNvPr>
          <p:cNvSpPr/>
          <p:nvPr/>
        </p:nvSpPr>
        <p:spPr>
          <a:xfrm>
            <a:off x="35496" y="116632"/>
            <a:ext cx="575556" cy="512676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</a:t>
            </a:r>
            <a:endParaRPr lang="ko-KR" altLang="en-US" sz="20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cxnSp>
        <p:nvCxnSpPr>
          <p:cNvPr id="7" name="직선 연결선 9">
            <a:extLst>
              <a:ext uri="{FF2B5EF4-FFF2-40B4-BE49-F238E27FC236}">
                <a16:creationId xmlns:a16="http://schemas.microsoft.com/office/drawing/2014/main" id="{A87F0250-3BBC-417A-A888-88BDE10F9620}"/>
              </a:ext>
            </a:extLst>
          </p:cNvPr>
          <p:cNvCxnSpPr/>
          <p:nvPr/>
        </p:nvCxnSpPr>
        <p:spPr>
          <a:xfrm>
            <a:off x="539552" y="368660"/>
            <a:ext cx="329790" cy="0"/>
          </a:xfrm>
          <a:prstGeom prst="line">
            <a:avLst/>
          </a:prstGeom>
          <a:ln w="12700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085643-2789-4D68-9A4D-4D86D8E728A7}"/>
              </a:ext>
            </a:extLst>
          </p:cNvPr>
          <p:cNvSpPr txBox="1"/>
          <p:nvPr/>
        </p:nvSpPr>
        <p:spPr>
          <a:xfrm>
            <a:off x="935596" y="188640"/>
            <a:ext cx="169218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기관 소개</a:t>
            </a:r>
          </a:p>
        </p:txBody>
      </p:sp>
    </p:spTree>
    <p:extLst>
      <p:ext uri="{BB962C8B-B14F-4D97-AF65-F5344CB8AC3E}">
        <p14:creationId xmlns:p14="http://schemas.microsoft.com/office/powerpoint/2010/main" val="350075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9">
            <a:extLst>
              <a:ext uri="{FF2B5EF4-FFF2-40B4-BE49-F238E27FC236}">
                <a16:creationId xmlns:a16="http://schemas.microsoft.com/office/drawing/2014/main" id="{44F7EE7E-FF1D-4ECA-B2AA-90D64E1F5E0E}"/>
              </a:ext>
            </a:extLst>
          </p:cNvPr>
          <p:cNvSpPr/>
          <p:nvPr/>
        </p:nvSpPr>
        <p:spPr>
          <a:xfrm>
            <a:off x="35496" y="116632"/>
            <a:ext cx="575556" cy="512676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</a:t>
            </a:r>
            <a:endParaRPr lang="ko-KR" altLang="en-US" sz="20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cxnSp>
        <p:nvCxnSpPr>
          <p:cNvPr id="7" name="직선 연결선 9">
            <a:extLst>
              <a:ext uri="{FF2B5EF4-FFF2-40B4-BE49-F238E27FC236}">
                <a16:creationId xmlns:a16="http://schemas.microsoft.com/office/drawing/2014/main" id="{A87F0250-3BBC-417A-A888-88BDE10F9620}"/>
              </a:ext>
            </a:extLst>
          </p:cNvPr>
          <p:cNvCxnSpPr/>
          <p:nvPr/>
        </p:nvCxnSpPr>
        <p:spPr>
          <a:xfrm>
            <a:off x="539552" y="368660"/>
            <a:ext cx="329790" cy="0"/>
          </a:xfrm>
          <a:prstGeom prst="line">
            <a:avLst/>
          </a:prstGeom>
          <a:ln w="12700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085643-2789-4D68-9A4D-4D86D8E728A7}"/>
              </a:ext>
            </a:extLst>
          </p:cNvPr>
          <p:cNvSpPr txBox="1"/>
          <p:nvPr/>
        </p:nvSpPr>
        <p:spPr>
          <a:xfrm>
            <a:off x="935596" y="188640"/>
            <a:ext cx="3348372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기관 설립 목적 및 운영철학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ED011D-29ED-47B0-ACB0-3594DFBFBFFA}"/>
              </a:ext>
            </a:extLst>
          </p:cNvPr>
          <p:cNvSpPr txBox="1"/>
          <p:nvPr/>
        </p:nvSpPr>
        <p:spPr>
          <a:xfrm>
            <a:off x="251520" y="1815207"/>
            <a:ext cx="8532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행복한 </a:t>
            </a:r>
            <a:r>
              <a:rPr lang="ko-KR" altLang="en-US" sz="24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주민</a:t>
            </a:r>
            <a:r>
              <a:rPr lang="en-US" altLang="ko-KR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4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건강한 </a:t>
            </a:r>
            <a:r>
              <a:rPr lang="ko-KR" altLang="en-US" sz="24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지역사회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7E4C3-1D9F-4281-A8AD-C7D9F61BE73D}"/>
              </a:ext>
            </a:extLst>
          </p:cNvPr>
          <p:cNvSpPr txBox="1"/>
          <p:nvPr/>
        </p:nvSpPr>
        <p:spPr>
          <a:xfrm>
            <a:off x="368820" y="3772108"/>
            <a:ext cx="37711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Well-</a:t>
            </a:r>
            <a:r>
              <a:rPr lang="en-US" altLang="ko-KR" sz="2000" dirty="0" err="1">
                <a:latin typeface="나눔스퀘어" panose="020B0600000101010101" pitchFamily="50" charset="-127"/>
                <a:ea typeface="나눔스퀘어" panose="020B0600000101010101" pitchFamily="50" charset="-127"/>
              </a:rPr>
              <a:t>topia</a:t>
            </a: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서비스 기능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생활 지원 복지서비스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en-US" altLang="ko-KR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Community </a:t>
            </a:r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구심적 역할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6F8AAB-4784-45A7-809B-A533DF428EC3}"/>
              </a:ext>
            </a:extLst>
          </p:cNvPr>
          <p:cNvSpPr txBox="1"/>
          <p:nvPr/>
        </p:nvSpPr>
        <p:spPr>
          <a:xfrm>
            <a:off x="5694227" y="2950474"/>
            <a:ext cx="2766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</a:rPr>
              <a:t>VISION</a:t>
            </a:r>
            <a:endParaRPr lang="ko-KR" altLang="en-US" sz="3200" b="1" dirty="0">
              <a:solidFill>
                <a:schemeClr val="bg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A6623593-5E1B-49BD-9170-7D083D5243C5}"/>
              </a:ext>
            </a:extLst>
          </p:cNvPr>
          <p:cNvSpPr/>
          <p:nvPr/>
        </p:nvSpPr>
        <p:spPr>
          <a:xfrm>
            <a:off x="251520" y="3105072"/>
            <a:ext cx="3960440" cy="2841334"/>
          </a:xfrm>
          <a:prstGeom prst="roundRect">
            <a:avLst>
              <a:gd name="adj" fmla="val 9896"/>
            </a:avLst>
          </a:prstGeom>
          <a:noFill/>
          <a:ln w="19050" algn="ctr">
            <a:solidFill>
              <a:srgbClr val="802D20"/>
            </a:solidFill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1" name="모서리가 둥근 직사각형 6">
            <a:extLst>
              <a:ext uri="{FF2B5EF4-FFF2-40B4-BE49-F238E27FC236}">
                <a16:creationId xmlns:a16="http://schemas.microsoft.com/office/drawing/2014/main" id="{C948E815-8853-4782-966B-81D2D4670732}"/>
              </a:ext>
            </a:extLst>
          </p:cNvPr>
          <p:cNvSpPr/>
          <p:nvPr/>
        </p:nvSpPr>
        <p:spPr>
          <a:xfrm>
            <a:off x="1080689" y="2780928"/>
            <a:ext cx="2232248" cy="5760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algn="ctr">
            <a:solidFill>
              <a:srgbClr val="802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800" dirty="0">
                <a:solidFill>
                  <a:schemeClr val="tx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돋움"/>
              </a:rPr>
              <a:t>3</a:t>
            </a:r>
            <a:r>
              <a:rPr lang="ko-KR" altLang="en-US" sz="2800" dirty="0">
                <a:solidFill>
                  <a:schemeClr val="tx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돋움"/>
              </a:rPr>
              <a:t>대 목표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B0C11E9E-98D1-49B7-B90E-281F1716FDBC}"/>
              </a:ext>
            </a:extLst>
          </p:cNvPr>
          <p:cNvSpPr/>
          <p:nvPr/>
        </p:nvSpPr>
        <p:spPr>
          <a:xfrm>
            <a:off x="4805644" y="3105072"/>
            <a:ext cx="3960440" cy="2841334"/>
          </a:xfrm>
          <a:prstGeom prst="roundRect">
            <a:avLst>
              <a:gd name="adj" fmla="val 9896"/>
            </a:avLst>
          </a:prstGeom>
          <a:noFill/>
          <a:ln w="19050" algn="ctr">
            <a:solidFill>
              <a:srgbClr val="802D20"/>
            </a:solidFill>
            <a:prstDash val="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24" name="모서리가 둥근 직사각형 6">
            <a:extLst>
              <a:ext uri="{FF2B5EF4-FFF2-40B4-BE49-F238E27FC236}">
                <a16:creationId xmlns:a16="http://schemas.microsoft.com/office/drawing/2014/main" id="{9744E5B1-55CB-48EB-8CFF-C8C17297C6CF}"/>
              </a:ext>
            </a:extLst>
          </p:cNvPr>
          <p:cNvSpPr/>
          <p:nvPr/>
        </p:nvSpPr>
        <p:spPr>
          <a:xfrm>
            <a:off x="5634813" y="2780928"/>
            <a:ext cx="2232248" cy="5760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algn="ctr">
            <a:solidFill>
              <a:srgbClr val="802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800" dirty="0">
                <a:solidFill>
                  <a:schemeClr val="tx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돋움"/>
              </a:rPr>
              <a:t>Slogan</a:t>
            </a:r>
            <a:endParaRPr lang="ko-KR" altLang="en-US" sz="2800" dirty="0">
              <a:solidFill>
                <a:schemeClr val="tx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돋움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EBFA7D-35B1-482C-8322-2997FD6FBC59}"/>
              </a:ext>
            </a:extLst>
          </p:cNvPr>
          <p:cNvSpPr txBox="1"/>
          <p:nvPr/>
        </p:nvSpPr>
        <p:spPr>
          <a:xfrm>
            <a:off x="5848840" y="3511590"/>
            <a:ext cx="18041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찾아가는 복지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 algn="ctr">
              <a:buFontTx/>
              <a:buChar char="-"/>
            </a:pP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연구하는 복지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 algn="ctr">
              <a:buFontTx/>
              <a:buChar char="-"/>
            </a:pP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2000" dirty="0">
                <a:latin typeface="나눔스퀘어" panose="020B0600000101010101" pitchFamily="50" charset="-127"/>
                <a:ea typeface="나눔스퀘어" panose="020B0600000101010101" pitchFamily="50" charset="-127"/>
              </a:rPr>
              <a:t>함께하는 복지</a:t>
            </a: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285750" indent="-285750" algn="ctr">
              <a:buFontTx/>
              <a:buChar char="-"/>
            </a:pPr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endParaRPr lang="en-US" altLang="ko-KR" sz="2000" dirty="0"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26" name="모서리가 둥근 직사각형 6">
            <a:extLst>
              <a:ext uri="{FF2B5EF4-FFF2-40B4-BE49-F238E27FC236}">
                <a16:creationId xmlns:a16="http://schemas.microsoft.com/office/drawing/2014/main" id="{6A3AE901-0EA6-4A9D-9C51-FAA95A1B96FF}"/>
              </a:ext>
            </a:extLst>
          </p:cNvPr>
          <p:cNvSpPr/>
          <p:nvPr/>
        </p:nvSpPr>
        <p:spPr>
          <a:xfrm>
            <a:off x="3395414" y="1137166"/>
            <a:ext cx="2232248" cy="5760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 algn="ctr">
            <a:solidFill>
              <a:srgbClr val="802D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800" dirty="0">
                <a:solidFill>
                  <a:schemeClr val="tx1"/>
                </a:solidFill>
                <a:latin typeface="나눔스퀘어라운드 Bold" panose="020B0600000101010101" pitchFamily="50" charset="-127"/>
                <a:ea typeface="나눔스퀘어라운드 Bold" panose="020B0600000101010101" pitchFamily="50" charset="-127"/>
                <a:cs typeface="함초롬돋움"/>
              </a:rPr>
              <a:t>MISSION</a:t>
            </a:r>
            <a:endParaRPr lang="ko-KR" altLang="en-US" sz="2800" dirty="0">
              <a:solidFill>
                <a:schemeClr val="tx1"/>
              </a:solidFill>
              <a:latin typeface="나눔스퀘어라운드 Bold" panose="020B0600000101010101" pitchFamily="50" charset="-127"/>
              <a:ea typeface="나눔스퀘어라운드 Bold" panose="020B0600000101010101" pitchFamily="50" charset="-127"/>
              <a:cs typeface="함초롬돋움"/>
            </a:endParaRPr>
          </a:p>
        </p:txBody>
      </p:sp>
    </p:spTree>
    <p:extLst>
      <p:ext uri="{BB962C8B-B14F-4D97-AF65-F5344CB8AC3E}">
        <p14:creationId xmlns:p14="http://schemas.microsoft.com/office/powerpoint/2010/main" val="282402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9">
            <a:extLst>
              <a:ext uri="{FF2B5EF4-FFF2-40B4-BE49-F238E27FC236}">
                <a16:creationId xmlns:a16="http://schemas.microsoft.com/office/drawing/2014/main" id="{44F7EE7E-FF1D-4ECA-B2AA-90D64E1F5E0E}"/>
              </a:ext>
            </a:extLst>
          </p:cNvPr>
          <p:cNvSpPr/>
          <p:nvPr/>
        </p:nvSpPr>
        <p:spPr>
          <a:xfrm>
            <a:off x="35496" y="116632"/>
            <a:ext cx="575556" cy="512676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</a:t>
            </a:r>
            <a:endParaRPr lang="ko-KR" altLang="en-US" sz="20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cxnSp>
        <p:nvCxnSpPr>
          <p:cNvPr id="7" name="직선 연결선 9">
            <a:extLst>
              <a:ext uri="{FF2B5EF4-FFF2-40B4-BE49-F238E27FC236}">
                <a16:creationId xmlns:a16="http://schemas.microsoft.com/office/drawing/2014/main" id="{A87F0250-3BBC-417A-A888-88BDE10F9620}"/>
              </a:ext>
            </a:extLst>
          </p:cNvPr>
          <p:cNvCxnSpPr/>
          <p:nvPr/>
        </p:nvCxnSpPr>
        <p:spPr>
          <a:xfrm>
            <a:off x="539552" y="368660"/>
            <a:ext cx="329790" cy="0"/>
          </a:xfrm>
          <a:prstGeom prst="line">
            <a:avLst/>
          </a:prstGeom>
          <a:ln w="12700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085643-2789-4D68-9A4D-4D86D8E728A7}"/>
              </a:ext>
            </a:extLst>
          </p:cNvPr>
          <p:cNvSpPr txBox="1"/>
          <p:nvPr/>
        </p:nvSpPr>
        <p:spPr>
          <a:xfrm>
            <a:off x="1043608" y="168605"/>
            <a:ext cx="108012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조직도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91B51BF7-3FE2-4FF4-95E7-DDC1177F3A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342" y="820743"/>
            <a:ext cx="7087032" cy="4480465"/>
          </a:xfrm>
          <a:prstGeom prst="rect">
            <a:avLst/>
          </a:prstGeom>
        </p:spPr>
      </p:pic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85DDFECB-6177-4B30-9CC7-31E99FCE4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410680"/>
              </p:ext>
            </p:extLst>
          </p:nvPr>
        </p:nvGraphicFramePr>
        <p:xfrm>
          <a:off x="869342" y="5318697"/>
          <a:ext cx="7087032" cy="1370699"/>
        </p:xfrm>
        <a:graphic>
          <a:graphicData uri="http://schemas.openxmlformats.org/drawingml/2006/table">
            <a:tbl>
              <a:tblPr/>
              <a:tblGrid>
                <a:gridCol w="920926">
                  <a:extLst>
                    <a:ext uri="{9D8B030D-6E8A-4147-A177-3AD203B41FA5}">
                      <a16:colId xmlns:a16="http://schemas.microsoft.com/office/drawing/2014/main" val="2755239866"/>
                    </a:ext>
                  </a:extLst>
                </a:gridCol>
                <a:gridCol w="343845">
                  <a:extLst>
                    <a:ext uri="{9D8B030D-6E8A-4147-A177-3AD203B41FA5}">
                      <a16:colId xmlns:a16="http://schemas.microsoft.com/office/drawing/2014/main" val="1769350804"/>
                    </a:ext>
                  </a:extLst>
                </a:gridCol>
                <a:gridCol w="343845">
                  <a:extLst>
                    <a:ext uri="{9D8B030D-6E8A-4147-A177-3AD203B41FA5}">
                      <a16:colId xmlns:a16="http://schemas.microsoft.com/office/drawing/2014/main" val="890143183"/>
                    </a:ext>
                  </a:extLst>
                </a:gridCol>
                <a:gridCol w="343845">
                  <a:extLst>
                    <a:ext uri="{9D8B030D-6E8A-4147-A177-3AD203B41FA5}">
                      <a16:colId xmlns:a16="http://schemas.microsoft.com/office/drawing/2014/main" val="2784116805"/>
                    </a:ext>
                  </a:extLst>
                </a:gridCol>
                <a:gridCol w="343845">
                  <a:extLst>
                    <a:ext uri="{9D8B030D-6E8A-4147-A177-3AD203B41FA5}">
                      <a16:colId xmlns:a16="http://schemas.microsoft.com/office/drawing/2014/main" val="4191378778"/>
                    </a:ext>
                  </a:extLst>
                </a:gridCol>
                <a:gridCol w="343845">
                  <a:extLst>
                    <a:ext uri="{9D8B030D-6E8A-4147-A177-3AD203B41FA5}">
                      <a16:colId xmlns:a16="http://schemas.microsoft.com/office/drawing/2014/main" val="3151661802"/>
                    </a:ext>
                  </a:extLst>
                </a:gridCol>
                <a:gridCol w="919540">
                  <a:extLst>
                    <a:ext uri="{9D8B030D-6E8A-4147-A177-3AD203B41FA5}">
                      <a16:colId xmlns:a16="http://schemas.microsoft.com/office/drawing/2014/main" val="2663663262"/>
                    </a:ext>
                  </a:extLst>
                </a:gridCol>
                <a:gridCol w="919540">
                  <a:extLst>
                    <a:ext uri="{9D8B030D-6E8A-4147-A177-3AD203B41FA5}">
                      <a16:colId xmlns:a16="http://schemas.microsoft.com/office/drawing/2014/main" val="2500992717"/>
                    </a:ext>
                  </a:extLst>
                </a:gridCol>
                <a:gridCol w="920926">
                  <a:extLst>
                    <a:ext uri="{9D8B030D-6E8A-4147-A177-3AD203B41FA5}">
                      <a16:colId xmlns:a16="http://schemas.microsoft.com/office/drawing/2014/main" val="1578523115"/>
                    </a:ext>
                  </a:extLst>
                </a:gridCol>
                <a:gridCol w="920926">
                  <a:extLst>
                    <a:ext uri="{9D8B030D-6E8A-4147-A177-3AD203B41FA5}">
                      <a16:colId xmlns:a16="http://schemas.microsoft.com/office/drawing/2014/main" val="2371707041"/>
                    </a:ext>
                  </a:extLst>
                </a:gridCol>
                <a:gridCol w="765949">
                  <a:extLst>
                    <a:ext uri="{9D8B030D-6E8A-4147-A177-3AD203B41FA5}">
                      <a16:colId xmlns:a16="http://schemas.microsoft.com/office/drawing/2014/main" val="2472999746"/>
                    </a:ext>
                  </a:extLst>
                </a:gridCol>
              </a:tblGrid>
              <a:tr h="385971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구분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합계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관장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부장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과장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팀장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선임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사회복지사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사회복지사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전담 사회복지사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시설관리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065958"/>
                  </a:ext>
                </a:extLst>
              </a:tr>
              <a:tr h="3859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노인일자리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맞춤돌봄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328396"/>
                  </a:ext>
                </a:extLst>
              </a:tr>
              <a:tr h="59875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인원</a:t>
                      </a:r>
                      <a:endParaRPr lang="ko-KR" alt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18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1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2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3</a:t>
                      </a:r>
                      <a:endParaRPr lang="en-US" sz="1000" kern="0" spc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604000101010101" pitchFamily="18" charset="-127"/>
                          <a:ea typeface="함초롬바탕" panose="02030604000101010101" pitchFamily="18" charset="-127"/>
                        </a:rPr>
                        <a:t>1</a:t>
                      </a:r>
                      <a:endParaRPr lang="en-US" sz="1000" kern="0" spc="0" dirty="0">
                        <a:solidFill>
                          <a:srgbClr val="000000"/>
                        </a:solidFill>
                        <a:effectLst/>
                        <a:latin typeface="함초롬바탕" panose="02030604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5145992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AD4A1CB5-B5AC-4F22-8C2D-3A149E998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5696" y="549264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616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9">
            <a:extLst>
              <a:ext uri="{FF2B5EF4-FFF2-40B4-BE49-F238E27FC236}">
                <a16:creationId xmlns:a16="http://schemas.microsoft.com/office/drawing/2014/main" id="{44F7EE7E-FF1D-4ECA-B2AA-90D64E1F5E0E}"/>
              </a:ext>
            </a:extLst>
          </p:cNvPr>
          <p:cNvSpPr/>
          <p:nvPr/>
        </p:nvSpPr>
        <p:spPr>
          <a:xfrm>
            <a:off x="35496" y="116632"/>
            <a:ext cx="575556" cy="512676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</a:t>
            </a:r>
            <a:endParaRPr lang="ko-KR" altLang="en-US" sz="20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cxnSp>
        <p:nvCxnSpPr>
          <p:cNvPr id="7" name="직선 연결선 9">
            <a:extLst>
              <a:ext uri="{FF2B5EF4-FFF2-40B4-BE49-F238E27FC236}">
                <a16:creationId xmlns:a16="http://schemas.microsoft.com/office/drawing/2014/main" id="{A87F0250-3BBC-417A-A888-88BDE10F9620}"/>
              </a:ext>
            </a:extLst>
          </p:cNvPr>
          <p:cNvCxnSpPr/>
          <p:nvPr/>
        </p:nvCxnSpPr>
        <p:spPr>
          <a:xfrm>
            <a:off x="539552" y="368660"/>
            <a:ext cx="329790" cy="0"/>
          </a:xfrm>
          <a:prstGeom prst="line">
            <a:avLst/>
          </a:prstGeom>
          <a:ln w="12700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F7DA271D-60CF-4AE7-A38D-644DFC5C4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060831"/>
              </p:ext>
            </p:extLst>
          </p:nvPr>
        </p:nvGraphicFramePr>
        <p:xfrm>
          <a:off x="143508" y="1196752"/>
          <a:ext cx="8856984" cy="446449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80931">
                  <a:extLst>
                    <a:ext uri="{9D8B030D-6E8A-4147-A177-3AD203B41FA5}">
                      <a16:colId xmlns:a16="http://schemas.microsoft.com/office/drawing/2014/main" val="75442469"/>
                    </a:ext>
                  </a:extLst>
                </a:gridCol>
                <a:gridCol w="7676053">
                  <a:extLst>
                    <a:ext uri="{9D8B030D-6E8A-4147-A177-3AD203B41FA5}">
                      <a16:colId xmlns:a16="http://schemas.microsoft.com/office/drawing/2014/main" val="3161062008"/>
                    </a:ext>
                  </a:extLst>
                </a:gridCol>
              </a:tblGrid>
              <a:tr h="74032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chemeClr val="bg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지하 </a:t>
                      </a:r>
                      <a:r>
                        <a:rPr lang="en-US" altLang="ko-KR" sz="2000" b="1" kern="0" spc="0" dirty="0">
                          <a:solidFill>
                            <a:schemeClr val="bg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</a:t>
                      </a:r>
                      <a:r>
                        <a:rPr lang="ko-KR" altLang="en-US" sz="2000" b="1" kern="0" spc="0" dirty="0">
                          <a:solidFill>
                            <a:schemeClr val="bg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층</a:t>
                      </a:r>
                      <a:endParaRPr lang="ko-KR" altLang="en-US" sz="2000" kern="0" spc="0" dirty="0">
                        <a:solidFill>
                          <a:schemeClr val="bg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2D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한마음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요가실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),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한몸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에어로빅실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기계실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179785"/>
                  </a:ext>
                </a:extLst>
              </a:tr>
              <a:tr h="82040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chemeClr val="bg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</a:t>
                      </a:r>
                      <a:r>
                        <a:rPr lang="ko-KR" altLang="en-US" sz="2000" b="1" kern="0" spc="0" dirty="0">
                          <a:solidFill>
                            <a:schemeClr val="bg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층</a:t>
                      </a:r>
                      <a:endParaRPr lang="ko-KR" altLang="en-US" sz="2000" kern="0" spc="0" dirty="0">
                        <a:solidFill>
                          <a:schemeClr val="bg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2D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안마 센터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프로그램실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관저장애인주간보호센터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631214"/>
                  </a:ext>
                </a:extLst>
              </a:tr>
              <a:tr h="105180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chemeClr val="bg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</a:t>
                      </a:r>
                      <a:r>
                        <a:rPr lang="ko-KR" altLang="en-US" sz="2000" b="1" kern="0" spc="0" dirty="0">
                          <a:solidFill>
                            <a:schemeClr val="bg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층</a:t>
                      </a:r>
                      <a:endParaRPr lang="ko-KR" altLang="en-US" sz="2000" kern="0" spc="0" dirty="0">
                        <a:solidFill>
                          <a:schemeClr val="bg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2D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-6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기능교실</a:t>
                      </a:r>
                      <a:r>
                        <a:rPr lang="en-US" altLang="ko-KR" sz="2000" kern="0" spc="-6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kern="0" spc="-6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사무실</a:t>
                      </a:r>
                      <a:r>
                        <a:rPr lang="en-US" altLang="ko-KR" sz="2000" kern="0" spc="-6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kern="0" spc="-60" dirty="0" err="1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관장실</a:t>
                      </a:r>
                      <a:r>
                        <a:rPr lang="en-US" altLang="ko-KR" sz="2000" kern="0" spc="-6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kern="0" spc="-6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어린이집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711234"/>
                  </a:ext>
                </a:extLst>
              </a:tr>
              <a:tr h="105987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chemeClr val="bg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3</a:t>
                      </a:r>
                      <a:r>
                        <a:rPr lang="ko-KR" altLang="en-US" sz="2000" b="1" kern="0" spc="0" dirty="0">
                          <a:solidFill>
                            <a:schemeClr val="bg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층</a:t>
                      </a:r>
                      <a:endParaRPr lang="ko-KR" altLang="en-US" sz="2000" kern="0" spc="0" dirty="0">
                        <a:solidFill>
                          <a:schemeClr val="bg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2D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강당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컴퓨터실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상담실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식당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기능교실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03754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chemeClr val="bg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4</a:t>
                      </a:r>
                      <a:r>
                        <a:rPr lang="ko-KR" altLang="en-US" sz="2000" b="1" kern="0" spc="0" dirty="0">
                          <a:solidFill>
                            <a:schemeClr val="bg1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층</a:t>
                      </a:r>
                      <a:endParaRPr lang="ko-KR" altLang="en-US" sz="2000" kern="0" spc="0" dirty="0">
                        <a:solidFill>
                          <a:schemeClr val="bg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2D2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옥상텃밭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2D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119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F68798D-2DFD-416F-A2F9-6A5204F11B87}"/>
              </a:ext>
            </a:extLst>
          </p:cNvPr>
          <p:cNvSpPr txBox="1"/>
          <p:nvPr/>
        </p:nvSpPr>
        <p:spPr>
          <a:xfrm>
            <a:off x="1043608" y="168605"/>
            <a:ext cx="252028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시설현황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9431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타원 9">
            <a:extLst>
              <a:ext uri="{FF2B5EF4-FFF2-40B4-BE49-F238E27FC236}">
                <a16:creationId xmlns:a16="http://schemas.microsoft.com/office/drawing/2014/main" id="{44F7EE7E-FF1D-4ECA-B2AA-90D64E1F5E0E}"/>
              </a:ext>
            </a:extLst>
          </p:cNvPr>
          <p:cNvSpPr/>
          <p:nvPr/>
        </p:nvSpPr>
        <p:spPr>
          <a:xfrm>
            <a:off x="35496" y="116632"/>
            <a:ext cx="575556" cy="512676"/>
          </a:xfrm>
          <a:prstGeom prst="ellipse">
            <a:avLst/>
          </a:prstGeom>
          <a:solidFill>
            <a:srgbClr val="802D20"/>
          </a:solidFill>
          <a:ln w="101600" algn="ctr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r>
              <a:rPr lang="en-US" altLang="ko-KR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  <a:cs typeface="함초롬돋움"/>
              </a:rPr>
              <a:t>2</a:t>
            </a:r>
            <a:endParaRPr lang="ko-KR" altLang="en-US" sz="2000" b="1" dirty="0">
              <a:latin typeface="나눔스퀘어 Bold" panose="020B0600000101010101" pitchFamily="50" charset="-127"/>
              <a:ea typeface="나눔스퀘어 Bold" panose="020B0600000101010101" pitchFamily="50" charset="-127"/>
              <a:cs typeface="함초롬돋움"/>
            </a:endParaRPr>
          </a:p>
        </p:txBody>
      </p:sp>
      <p:cxnSp>
        <p:nvCxnSpPr>
          <p:cNvPr id="7" name="직선 연결선 9">
            <a:extLst>
              <a:ext uri="{FF2B5EF4-FFF2-40B4-BE49-F238E27FC236}">
                <a16:creationId xmlns:a16="http://schemas.microsoft.com/office/drawing/2014/main" id="{A87F0250-3BBC-417A-A888-88BDE10F9620}"/>
              </a:ext>
            </a:extLst>
          </p:cNvPr>
          <p:cNvCxnSpPr/>
          <p:nvPr/>
        </p:nvCxnSpPr>
        <p:spPr>
          <a:xfrm>
            <a:off x="539552" y="368660"/>
            <a:ext cx="329790" cy="0"/>
          </a:xfrm>
          <a:prstGeom prst="line">
            <a:avLst/>
          </a:prstGeom>
          <a:ln w="12700" algn="ctr">
            <a:solidFill>
              <a:srgbClr val="802D20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1085643-2789-4D68-9A4D-4D86D8E728A7}"/>
              </a:ext>
            </a:extLst>
          </p:cNvPr>
          <p:cNvSpPr txBox="1"/>
          <p:nvPr/>
        </p:nvSpPr>
        <p:spPr>
          <a:xfrm>
            <a:off x="1043608" y="168605"/>
            <a:ext cx="374441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000" b="1" dirty="0"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기관이 소재한 지역사회 특성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483BDB-D74B-442A-824F-7DFF8968C839}"/>
              </a:ext>
            </a:extLst>
          </p:cNvPr>
          <p:cNvSpPr txBox="1"/>
          <p:nvPr/>
        </p:nvSpPr>
        <p:spPr>
          <a:xfrm>
            <a:off x="704447" y="5517232"/>
            <a:ext cx="757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ko-KR" altLang="en-US" sz="2400" b="1" dirty="0">
              <a:solidFill>
                <a:srgbClr val="00206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AAFDB41-35DC-41E1-8A05-85739AE96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316049"/>
            <a:ext cx="4774363" cy="298194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39D15B4-C116-4030-82CD-A9CBA95A1F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491" y="1392232"/>
            <a:ext cx="4172164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12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4|6.7|1.7|0.5|9.5|1.3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8|14.5|2.1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8|0.8|0.8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0|5.8|0.8|0.9|1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9234</TotalTime>
  <Words>1738</Words>
  <Application>Microsoft Office PowerPoint</Application>
  <PresentationFormat>화면 슬라이드 쇼(4:3)</PresentationFormat>
  <Paragraphs>481</Paragraphs>
  <Slides>41</Slides>
  <Notes>36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41</vt:i4>
      </vt:variant>
    </vt:vector>
  </HeadingPairs>
  <TitlesOfParts>
    <vt:vector size="52" baseType="lpstr">
      <vt:lpstr>나눔고딕 ExtraBold</vt:lpstr>
      <vt:lpstr>나눔스퀘어</vt:lpstr>
      <vt:lpstr>나눔스퀘어 Bold</vt:lpstr>
      <vt:lpstr>나눔스퀘어 ExtraBold</vt:lpstr>
      <vt:lpstr>나눔스퀘어_ac</vt:lpstr>
      <vt:lpstr>나눔스퀘어_ac Bold</vt:lpstr>
      <vt:lpstr>나눔스퀘어라운드 Bold</vt:lpstr>
      <vt:lpstr>맑은 고딕</vt:lpstr>
      <vt:lpstr>함초롬바탕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송혜진</dc:creator>
  <cp:lastModifiedBy>강규민</cp:lastModifiedBy>
  <cp:revision>477</cp:revision>
  <dcterms:created xsi:type="dcterms:W3CDTF">2016-04-02T13:07:11Z</dcterms:created>
  <dcterms:modified xsi:type="dcterms:W3CDTF">2021-10-19T04:33:48Z</dcterms:modified>
</cp:coreProperties>
</file>