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4" r:id="rId1"/>
  </p:sldMasterIdLst>
  <p:sldIdLst>
    <p:sldId id="256" r:id="rId2"/>
    <p:sldId id="257" r:id="rId3"/>
    <p:sldId id="285" r:id="rId4"/>
    <p:sldId id="267" r:id="rId5"/>
    <p:sldId id="264" r:id="rId6"/>
    <p:sldId id="258" r:id="rId7"/>
    <p:sldId id="261" r:id="rId8"/>
    <p:sldId id="259" r:id="rId9"/>
    <p:sldId id="263" r:id="rId10"/>
    <p:sldId id="265" r:id="rId11"/>
    <p:sldId id="266" r:id="rId12"/>
    <p:sldId id="284" r:id="rId13"/>
    <p:sldId id="274" r:id="rId14"/>
    <p:sldId id="290" r:id="rId15"/>
    <p:sldId id="288" r:id="rId16"/>
    <p:sldId id="268" r:id="rId17"/>
    <p:sldId id="270" r:id="rId18"/>
    <p:sldId id="292" r:id="rId19"/>
    <p:sldId id="283" r:id="rId20"/>
    <p:sldId id="276" r:id="rId21"/>
    <p:sldId id="280" r:id="rId22"/>
    <p:sldId id="277" r:id="rId23"/>
    <p:sldId id="279" r:id="rId24"/>
    <p:sldId id="289" r:id="rId25"/>
    <p:sldId id="287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28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파노라마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803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324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898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846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495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그림 열 3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381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439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76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360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41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004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17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51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136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2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9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178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  <p:sldLayoutId id="2147483771" r:id="rId17"/>
  </p:sldLayoutIdLst>
  <p:txStyles>
    <p:titleStyle>
      <a:lvl1pPr algn="l" defTabSz="457200" rtl="0" eaLnBrk="1" latinLnBrk="1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322421" y="1981200"/>
            <a:ext cx="6338046" cy="928675"/>
          </a:xfrm>
        </p:spPr>
        <p:txBody>
          <a:bodyPr/>
          <a:lstStyle/>
          <a:p>
            <a:r>
              <a:rPr lang="ko-KR" altLang="en-US" sz="4000" b="1" dirty="0" err="1"/>
              <a:t>관저장애인주간보호센터</a:t>
            </a:r>
            <a:endParaRPr lang="ko-KR" altLang="en-US" sz="4000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610410" y="4382636"/>
            <a:ext cx="8825658" cy="861420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dirty="0"/>
              <a:t>                </a:t>
            </a:r>
            <a:r>
              <a:rPr lang="en-US" altLang="ko-KR" sz="1100" dirty="0"/>
              <a:t>                                                                                       </a:t>
            </a:r>
            <a:r>
              <a:rPr lang="ko-KR" altLang="en-US" sz="1700" dirty="0"/>
              <a:t>사회복지학과 </a:t>
            </a:r>
            <a:endParaRPr lang="en-US" altLang="ko-KR" sz="1700" dirty="0"/>
          </a:p>
          <a:p>
            <a:r>
              <a:rPr lang="en-US" altLang="ko-KR" sz="1700" dirty="0"/>
              <a:t>                                                                                1618069</a:t>
            </a:r>
          </a:p>
          <a:p>
            <a:r>
              <a:rPr lang="ko-KR" altLang="en-US" sz="1700" dirty="0"/>
              <a:t>                                                                                  </a:t>
            </a:r>
            <a:r>
              <a:rPr lang="ko-KR" altLang="en-US" sz="1700" dirty="0" err="1"/>
              <a:t>최현성</a:t>
            </a:r>
            <a:endParaRPr lang="ko-KR" altLang="en-US" sz="1700" dirty="0"/>
          </a:p>
        </p:txBody>
      </p:sp>
    </p:spTree>
    <p:extLst>
      <p:ext uri="{BB962C8B-B14F-4D97-AF65-F5344CB8AC3E}">
        <p14:creationId xmlns:p14="http://schemas.microsoft.com/office/powerpoint/2010/main" val="4041336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2784432"/>
              </p:ext>
            </p:extLst>
          </p:nvPr>
        </p:nvGraphicFramePr>
        <p:xfrm>
          <a:off x="955965" y="2394066"/>
          <a:ext cx="10033460" cy="4059552"/>
        </p:xfrm>
        <a:graphic>
          <a:graphicData uri="http://schemas.openxmlformats.org/drawingml/2006/table">
            <a:tbl>
              <a:tblPr/>
              <a:tblGrid>
                <a:gridCol w="790826">
                  <a:extLst>
                    <a:ext uri="{9D8B030D-6E8A-4147-A177-3AD203B41FA5}">
                      <a16:colId xmlns:a16="http://schemas.microsoft.com/office/drawing/2014/main" val="572028471"/>
                    </a:ext>
                  </a:extLst>
                </a:gridCol>
                <a:gridCol w="8320166">
                  <a:extLst>
                    <a:ext uri="{9D8B030D-6E8A-4147-A177-3AD203B41FA5}">
                      <a16:colId xmlns:a16="http://schemas.microsoft.com/office/drawing/2014/main" val="3218903015"/>
                    </a:ext>
                  </a:extLst>
                </a:gridCol>
                <a:gridCol w="922468">
                  <a:extLst>
                    <a:ext uri="{9D8B030D-6E8A-4147-A177-3AD203B41FA5}">
                      <a16:colId xmlns:a16="http://schemas.microsoft.com/office/drawing/2014/main" val="4068156758"/>
                    </a:ext>
                  </a:extLst>
                </a:gridCol>
              </a:tblGrid>
              <a:tr h="474814">
                <a:tc rowSpan="10">
                  <a:txBody>
                    <a:bodyPr/>
                    <a:lstStyle/>
                    <a:p>
                      <a:r>
                        <a:rPr lang="ko-KR" altLang="en-US" sz="1400" b="1" dirty="0"/>
                        <a:t> </a:t>
                      </a:r>
                      <a:r>
                        <a:rPr lang="ko-KR" altLang="en-US" sz="1400" b="1" dirty="0" err="1"/>
                        <a:t>교육재활</a:t>
                      </a:r>
                      <a:endParaRPr lang="ko-KR" altLang="en-US"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400" b="1" dirty="0"/>
                        <a:t> - </a:t>
                      </a:r>
                      <a:r>
                        <a:rPr lang="ko-KR" altLang="en-US" sz="1400" b="1" dirty="0" err="1"/>
                        <a:t>감각활동</a:t>
                      </a:r>
                      <a:r>
                        <a:rPr lang="en-US" altLang="ko-KR" sz="1400" b="1" dirty="0"/>
                        <a:t>(</a:t>
                      </a:r>
                      <a:r>
                        <a:rPr lang="ko-KR" altLang="en-US" sz="1400" b="1" dirty="0"/>
                        <a:t>외부강사 프로그램</a:t>
                      </a:r>
                      <a:r>
                        <a:rPr lang="en-US" altLang="ko-KR" sz="1400" b="1" dirty="0"/>
                        <a:t>): </a:t>
                      </a:r>
                      <a:r>
                        <a:rPr lang="ko-KR" altLang="en-US" sz="1400" b="1" dirty="0"/>
                        <a:t>점핑클레이를 통한 </a:t>
                      </a:r>
                      <a:r>
                        <a:rPr lang="ko-KR" altLang="en-US" sz="1400" b="1" dirty="0" err="1"/>
                        <a:t>자기표현력</a:t>
                      </a:r>
                      <a:r>
                        <a:rPr lang="ko-KR" altLang="en-US" sz="1400" b="1" dirty="0"/>
                        <a:t> 증진과</a:t>
                      </a:r>
                      <a:br>
                        <a:rPr lang="ko-KR" altLang="en-US" sz="1400" b="1" dirty="0"/>
                      </a:br>
                      <a:r>
                        <a:rPr lang="ko-KR" altLang="en-US" sz="1400" b="1" dirty="0"/>
                        <a:t>    섬세한 </a:t>
                      </a:r>
                      <a:r>
                        <a:rPr lang="ko-KR" altLang="en-US" sz="1400" b="1" dirty="0" err="1"/>
                        <a:t>손근육의</a:t>
                      </a:r>
                      <a:r>
                        <a:rPr lang="ko-KR" altLang="en-US" sz="1400" b="1" dirty="0"/>
                        <a:t> 사용을 통해 손과 눈의 </a:t>
                      </a:r>
                      <a:r>
                        <a:rPr lang="ko-KR" altLang="en-US" sz="1400" b="1" dirty="0" err="1"/>
                        <a:t>협응력</a:t>
                      </a:r>
                      <a:r>
                        <a:rPr lang="ko-KR" altLang="en-US" sz="1400" b="1" dirty="0"/>
                        <a:t> 증진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400" b="1" dirty="0"/>
                        <a:t>  월요일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498294"/>
                  </a:ext>
                </a:extLst>
              </a:tr>
              <a:tr h="3738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400" b="1" dirty="0"/>
                        <a:t> - </a:t>
                      </a:r>
                      <a:r>
                        <a:rPr lang="ko-KR" altLang="en-US" sz="1400" b="1" dirty="0" err="1"/>
                        <a:t>요리활동</a:t>
                      </a:r>
                      <a:r>
                        <a:rPr lang="en-US" altLang="ko-KR" sz="1400" b="1" dirty="0"/>
                        <a:t>: </a:t>
                      </a:r>
                      <a:r>
                        <a:rPr lang="ko-KR" altLang="en-US" sz="1400" b="1" dirty="0"/>
                        <a:t>요리준비부터 마무리까지 아동이 직접 활동해 볼 수 있는 프로그램으로 지도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400" b="1" dirty="0"/>
                        <a:t>   목요일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0758736"/>
                  </a:ext>
                </a:extLst>
              </a:tr>
              <a:tr h="3738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400" b="1" dirty="0"/>
                        <a:t> - </a:t>
                      </a:r>
                      <a:r>
                        <a:rPr lang="ko-KR" altLang="en-US" sz="1400" b="1" dirty="0"/>
                        <a:t>음악활동</a:t>
                      </a:r>
                      <a:r>
                        <a:rPr lang="en-US" altLang="ko-KR" sz="1400" b="1" dirty="0"/>
                        <a:t>(</a:t>
                      </a:r>
                      <a:r>
                        <a:rPr lang="ko-KR" altLang="en-US" sz="1400" b="1" dirty="0"/>
                        <a:t>외부강사 프로그램</a:t>
                      </a:r>
                      <a:r>
                        <a:rPr lang="en-US" altLang="ko-KR" sz="1400" b="1" dirty="0"/>
                        <a:t>): </a:t>
                      </a:r>
                      <a:r>
                        <a:rPr lang="ko-KR" altLang="en-US" sz="1400" b="1" dirty="0"/>
                        <a:t>아동들의 음악적 감각능력향상 및 그룹 활동을 통한 대인관계 능력향상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400" b="1" dirty="0"/>
                        <a:t>   금요일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441324"/>
                  </a:ext>
                </a:extLst>
              </a:tr>
              <a:tr h="3738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400" b="1" dirty="0"/>
                        <a:t> - </a:t>
                      </a:r>
                      <a:r>
                        <a:rPr lang="ko-KR" altLang="en-US" sz="1400" b="1" dirty="0"/>
                        <a:t>동화구연</a:t>
                      </a:r>
                      <a:r>
                        <a:rPr lang="en-US" altLang="ko-KR" sz="1400" b="1" dirty="0"/>
                        <a:t>: </a:t>
                      </a:r>
                      <a:r>
                        <a:rPr lang="ko-KR" altLang="en-US" sz="1400" b="1" dirty="0"/>
                        <a:t>다양한 동화구연을 통하여 자아존중감과 사회성 증진 및 독서 흥미 유발에 도움을 주는 활동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400" b="1" dirty="0"/>
                        <a:t>   화요일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206377"/>
                  </a:ext>
                </a:extLst>
              </a:tr>
              <a:tr h="3738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400" b="1" dirty="0"/>
                        <a:t> - </a:t>
                      </a:r>
                      <a:r>
                        <a:rPr lang="ko-KR" altLang="en-US" sz="1400" b="1" dirty="0" err="1"/>
                        <a:t>오감발달</a:t>
                      </a:r>
                      <a:r>
                        <a:rPr lang="en-US" altLang="ko-KR" sz="1400" b="1" dirty="0"/>
                        <a:t>(</a:t>
                      </a:r>
                      <a:r>
                        <a:rPr lang="ko-KR" altLang="en-US" sz="1400" b="1" dirty="0"/>
                        <a:t>외부강사 프로그램</a:t>
                      </a:r>
                      <a:r>
                        <a:rPr lang="en-US" altLang="ko-KR" sz="1400" b="1" dirty="0"/>
                        <a:t>): </a:t>
                      </a:r>
                      <a:r>
                        <a:rPr lang="ko-KR" altLang="en-US" sz="1400" b="1" dirty="0"/>
                        <a:t>다양한 활동과 자연을 접함으로써 스스로의 </a:t>
                      </a:r>
                      <a:r>
                        <a:rPr lang="ko-KR" altLang="en-US" sz="1400" b="1" dirty="0" err="1"/>
                        <a:t>자존감을</a:t>
                      </a:r>
                      <a:r>
                        <a:rPr lang="ko-KR" altLang="en-US" sz="1400" b="1" dirty="0"/>
                        <a:t> 높일 수 있도록</a:t>
                      </a:r>
                      <a:endParaRPr lang="en-US" altLang="ko-KR" sz="1400" b="1" dirty="0"/>
                    </a:p>
                    <a:p>
                      <a:r>
                        <a:rPr lang="ko-KR" altLang="en-US" sz="1400" b="1" dirty="0"/>
                        <a:t>   돕는 활동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400" b="1" dirty="0"/>
                        <a:t>   수요일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736181"/>
                  </a:ext>
                </a:extLst>
              </a:tr>
              <a:tr h="3738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400" b="1" dirty="0"/>
                        <a:t> - </a:t>
                      </a:r>
                      <a:r>
                        <a:rPr lang="ko-KR" altLang="en-US" sz="1400" b="1" dirty="0" err="1"/>
                        <a:t>퍼즐활동</a:t>
                      </a:r>
                      <a:r>
                        <a:rPr lang="en-US" altLang="ko-KR" sz="1400" b="1" dirty="0"/>
                        <a:t>: </a:t>
                      </a:r>
                      <a:r>
                        <a:rPr lang="ko-KR" altLang="en-US" sz="1400" b="1" dirty="0" err="1"/>
                        <a:t>자ㆍ모음퍼즐</a:t>
                      </a:r>
                      <a:r>
                        <a:rPr lang="en-US" altLang="ko-KR" sz="1400" b="1" dirty="0"/>
                        <a:t>, </a:t>
                      </a:r>
                      <a:r>
                        <a:rPr lang="ko-KR" altLang="en-US" sz="1400" b="1" dirty="0" err="1"/>
                        <a:t>숫자퍼즐</a:t>
                      </a:r>
                      <a:r>
                        <a:rPr lang="en-US" altLang="ko-KR" sz="1400" b="1" dirty="0"/>
                        <a:t>, </a:t>
                      </a:r>
                      <a:r>
                        <a:rPr lang="ko-KR" altLang="en-US" sz="1400" b="1" dirty="0" err="1"/>
                        <a:t>그림퍼즐</a:t>
                      </a:r>
                      <a:r>
                        <a:rPr lang="ko-KR" altLang="en-US" sz="1400" b="1" dirty="0"/>
                        <a:t> 등 다양한 퍼즐을 이용한 </a:t>
                      </a:r>
                      <a:r>
                        <a:rPr lang="ko-KR" altLang="en-US" sz="1400" b="1" dirty="0" err="1"/>
                        <a:t>활동지도</a:t>
                      </a:r>
                      <a:endParaRPr lang="ko-KR" altLang="en-US"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400" b="1" dirty="0"/>
                        <a:t>   수요일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7100386"/>
                  </a:ext>
                </a:extLst>
              </a:tr>
              <a:tr h="35533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400" b="1" dirty="0"/>
                        <a:t> - </a:t>
                      </a:r>
                      <a:r>
                        <a:rPr lang="ko-KR" altLang="en-US" sz="1400" b="1" dirty="0"/>
                        <a:t>생활체육</a:t>
                      </a:r>
                      <a:r>
                        <a:rPr lang="en-US" altLang="ko-KR" sz="1400" b="1" dirty="0"/>
                        <a:t>: </a:t>
                      </a:r>
                      <a:r>
                        <a:rPr lang="ko-KR" altLang="en-US" sz="1400" b="1" dirty="0"/>
                        <a:t>요가 및 다양한 체육프로그램을 통해 체력을 증진시키는 활동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400" b="1" dirty="0"/>
                        <a:t>   금요일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061706"/>
                  </a:ext>
                </a:extLst>
              </a:tr>
              <a:tr h="1869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400" b="1" dirty="0"/>
                        <a:t> - </a:t>
                      </a:r>
                      <a:r>
                        <a:rPr lang="ko-KR" altLang="en-US" sz="1400" b="1" dirty="0"/>
                        <a:t>언어</a:t>
                      </a:r>
                      <a:r>
                        <a:rPr lang="en-US" altLang="ko-KR" sz="1400" b="1" dirty="0"/>
                        <a:t>/</a:t>
                      </a:r>
                      <a:r>
                        <a:rPr lang="ko-KR" altLang="en-US" sz="1400" b="1" dirty="0"/>
                        <a:t>수리영역 기초학습지도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400" b="1" dirty="0"/>
                        <a:t>     상시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6281599"/>
                  </a:ext>
                </a:extLst>
              </a:tr>
              <a:tr h="533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400" b="1" dirty="0"/>
                        <a:t> - </a:t>
                      </a:r>
                      <a:r>
                        <a:rPr lang="ko-KR" altLang="en-US" sz="1400" b="1" dirty="0" err="1"/>
                        <a:t>보치아</a:t>
                      </a:r>
                      <a:r>
                        <a:rPr lang="ko-KR" altLang="en-US" sz="1400" b="1" dirty="0"/>
                        <a:t> 게임</a:t>
                      </a:r>
                      <a:r>
                        <a:rPr lang="en-US" altLang="ko-KR" sz="1400" b="1" dirty="0"/>
                        <a:t>: </a:t>
                      </a:r>
                      <a:r>
                        <a:rPr lang="ko-KR" altLang="en-US" sz="1400" b="1" dirty="0"/>
                        <a:t>신체활동을 통해 </a:t>
                      </a:r>
                      <a:r>
                        <a:rPr lang="ko-KR" altLang="en-US" sz="1400" b="1" dirty="0" err="1"/>
                        <a:t>근력강화와</a:t>
                      </a:r>
                      <a:r>
                        <a:rPr lang="ko-KR" altLang="en-US" sz="1400" b="1" dirty="0"/>
                        <a:t> 지구력</a:t>
                      </a:r>
                      <a:r>
                        <a:rPr lang="en-US" altLang="ko-KR" sz="1400" b="1" dirty="0"/>
                        <a:t>, </a:t>
                      </a:r>
                      <a:r>
                        <a:rPr lang="ko-KR" altLang="en-US" sz="1400" b="1" dirty="0"/>
                        <a:t>집중력을 증진시키고</a:t>
                      </a:r>
                      <a:br>
                        <a:rPr lang="ko-KR" altLang="en-US" sz="1400" b="1" dirty="0"/>
                      </a:br>
                      <a:r>
                        <a:rPr lang="ko-KR" altLang="en-US" sz="1400" b="1" dirty="0"/>
                        <a:t>   사회적 상호작용 증진을 위한 여가교육프로그램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400" b="1" dirty="0"/>
                        <a:t>    화요일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776604"/>
                  </a:ext>
                </a:extLst>
              </a:tr>
              <a:tr h="5608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400" b="1" dirty="0"/>
                        <a:t> - </a:t>
                      </a:r>
                      <a:r>
                        <a:rPr lang="ko-KR" altLang="en-US" sz="1400" b="1" dirty="0"/>
                        <a:t>놀이치료</a:t>
                      </a:r>
                      <a:r>
                        <a:rPr lang="en-US" altLang="ko-KR" sz="1400" b="1" dirty="0"/>
                        <a:t>(</a:t>
                      </a:r>
                      <a:r>
                        <a:rPr lang="ko-KR" altLang="en-US" sz="1400" b="1" dirty="0"/>
                        <a:t>외부강사 프로그램</a:t>
                      </a:r>
                      <a:r>
                        <a:rPr lang="en-US" altLang="ko-KR" sz="1400" b="1" dirty="0"/>
                        <a:t>): </a:t>
                      </a:r>
                      <a:r>
                        <a:rPr lang="ko-KR" altLang="en-US" sz="1400" b="1" dirty="0"/>
                        <a:t>놀이를 통한 아동들의 정서적 안정과 또래와의 </a:t>
                      </a:r>
                      <a:r>
                        <a:rPr lang="ko-KR" altLang="en-US" sz="1400" b="1" dirty="0" err="1"/>
                        <a:t>협응력을</a:t>
                      </a:r>
                      <a:r>
                        <a:rPr lang="ko-KR" altLang="en-US" sz="1400" b="1" dirty="0"/>
                        <a:t> 길러주고</a:t>
                      </a:r>
                      <a:br>
                        <a:rPr lang="ko-KR" altLang="en-US" sz="1400" b="1" dirty="0"/>
                      </a:br>
                      <a:r>
                        <a:rPr lang="ko-KR" altLang="en-US" sz="1400" b="1" dirty="0"/>
                        <a:t>   사회적 상호작용을 증진시켜 자립심을 기르는 활동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400" b="1" dirty="0"/>
                        <a:t>    화요일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7493847"/>
                  </a:ext>
                </a:extLst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1327679" y="1197566"/>
            <a:ext cx="2271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>
                <a:solidFill>
                  <a:schemeClr val="bg1"/>
                </a:solidFill>
              </a:rPr>
              <a:t>주요사업 </a:t>
            </a:r>
            <a:r>
              <a:rPr lang="en-US" altLang="ko-KR" b="1" dirty="0">
                <a:solidFill>
                  <a:schemeClr val="bg1"/>
                </a:solidFill>
              </a:rPr>
              <a:t>(</a:t>
            </a:r>
            <a:r>
              <a:rPr lang="ko-KR" altLang="en-US" b="1" dirty="0">
                <a:solidFill>
                  <a:schemeClr val="bg1"/>
                </a:solidFill>
              </a:rPr>
              <a:t>프로그램</a:t>
            </a:r>
            <a:r>
              <a:rPr lang="en-US" altLang="ko-KR" b="1" dirty="0">
                <a:solidFill>
                  <a:schemeClr val="bg1"/>
                </a:solidFill>
              </a:rPr>
              <a:t>)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001124" y="708952"/>
            <a:ext cx="20828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</a:rPr>
              <a:t>1. </a:t>
            </a:r>
            <a:r>
              <a:rPr lang="ko-KR" altLang="en-US" sz="2000" b="1" dirty="0" err="1">
                <a:solidFill>
                  <a:schemeClr val="bg1"/>
                </a:solidFill>
              </a:rPr>
              <a:t>실습기관</a:t>
            </a:r>
            <a:r>
              <a:rPr lang="ko-KR" altLang="en-US" sz="2000" b="1" dirty="0">
                <a:solidFill>
                  <a:schemeClr val="bg1"/>
                </a:solidFill>
              </a:rPr>
              <a:t> 소개</a:t>
            </a:r>
          </a:p>
        </p:txBody>
      </p:sp>
    </p:spTree>
    <p:extLst>
      <p:ext uri="{BB962C8B-B14F-4D97-AF65-F5344CB8AC3E}">
        <p14:creationId xmlns:p14="http://schemas.microsoft.com/office/powerpoint/2010/main" val="2696042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38083" y="1203661"/>
            <a:ext cx="1621495" cy="442036"/>
          </a:xfrm>
        </p:spPr>
        <p:txBody>
          <a:bodyPr/>
          <a:lstStyle/>
          <a:p>
            <a:r>
              <a:rPr lang="ko-KR" altLang="en-US" sz="1800" b="1" dirty="0"/>
              <a:t>지역사회특성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084" y="2474735"/>
            <a:ext cx="6479788" cy="391029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926796" y="659077"/>
            <a:ext cx="20778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</a:rPr>
              <a:t>1. </a:t>
            </a:r>
            <a:r>
              <a:rPr lang="ko-KR" altLang="en-US" sz="2000" b="1" dirty="0" err="1">
                <a:solidFill>
                  <a:schemeClr val="bg1"/>
                </a:solidFill>
              </a:rPr>
              <a:t>실습기관</a:t>
            </a:r>
            <a:r>
              <a:rPr lang="ko-KR" altLang="en-US" sz="2000" b="1" dirty="0">
                <a:solidFill>
                  <a:schemeClr val="bg1"/>
                </a:solidFill>
              </a:rPr>
              <a:t> 소개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7976710" y="3511376"/>
            <a:ext cx="38293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/>
              <a:t>기관 주변 아파트와  학교가 많고</a:t>
            </a:r>
            <a:endParaRPr lang="en-US" altLang="ko-KR" b="1" dirty="0"/>
          </a:p>
          <a:p>
            <a:r>
              <a:rPr lang="ko-KR" altLang="en-US" b="1" dirty="0"/>
              <a:t>큰 도로가 있어 접근에 용이하고</a:t>
            </a:r>
            <a:endParaRPr lang="en-US" altLang="ko-KR" b="1" dirty="0"/>
          </a:p>
          <a:p>
            <a:r>
              <a:rPr lang="ko-KR" altLang="en-US" b="1" dirty="0"/>
              <a:t>클라이언트 대부분이 인근 아파트에 거주 한다</a:t>
            </a:r>
            <a:r>
              <a:rPr lang="en-US" altLang="ko-KR" b="1" dirty="0"/>
              <a:t>.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493921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423487" y="2500325"/>
            <a:ext cx="5345026" cy="928675"/>
          </a:xfrm>
        </p:spPr>
        <p:txBody>
          <a:bodyPr/>
          <a:lstStyle/>
          <a:p>
            <a:r>
              <a:rPr lang="en-US" altLang="ko-KR" sz="4000" b="1" dirty="0"/>
              <a:t>2. </a:t>
            </a:r>
            <a:r>
              <a:rPr lang="ko-KR" altLang="en-US" sz="4000" b="1" dirty="0"/>
              <a:t>실습 목적 및 목표</a:t>
            </a:r>
          </a:p>
        </p:txBody>
      </p:sp>
    </p:spTree>
    <p:extLst>
      <p:ext uri="{BB962C8B-B14F-4D97-AF65-F5344CB8AC3E}">
        <p14:creationId xmlns:p14="http://schemas.microsoft.com/office/powerpoint/2010/main" val="2945444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7775" y="542765"/>
            <a:ext cx="2718777" cy="624915"/>
          </a:xfrm>
        </p:spPr>
        <p:txBody>
          <a:bodyPr/>
          <a:lstStyle/>
          <a:p>
            <a:r>
              <a:rPr lang="en-US" altLang="ko-KR" sz="2000" b="1" dirty="0"/>
              <a:t>2. </a:t>
            </a:r>
            <a:r>
              <a:rPr lang="ko-KR" altLang="en-US" sz="2000" b="1" dirty="0"/>
              <a:t>실습 내용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8810E172-F5BD-4CAC-A396-089290D11BEE}"/>
              </a:ext>
            </a:extLst>
          </p:cNvPr>
          <p:cNvSpPr/>
          <p:nvPr/>
        </p:nvSpPr>
        <p:spPr>
          <a:xfrm>
            <a:off x="1154039" y="1152512"/>
            <a:ext cx="26569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>
                <a:solidFill>
                  <a:schemeClr val="bg1"/>
                </a:solidFill>
              </a:rPr>
              <a:t>기관선정 이유</a:t>
            </a: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56BE6401-9473-4FB3-82A9-DFBA342F9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7669" y="3088537"/>
            <a:ext cx="8825659" cy="3416300"/>
          </a:xfrm>
        </p:spPr>
        <p:txBody>
          <a:bodyPr>
            <a:normAutofit/>
          </a:bodyPr>
          <a:lstStyle/>
          <a:p>
            <a:r>
              <a:rPr lang="ko-KR" altLang="en-US" b="1" dirty="0"/>
              <a:t>처음에는 다른 분야에 비하여 장애인 분야에 대해 관심이 적었는데</a:t>
            </a:r>
            <a:r>
              <a:rPr lang="en-US" altLang="ko-KR" b="1" dirty="0"/>
              <a:t> </a:t>
            </a:r>
            <a:r>
              <a:rPr lang="ko-KR" altLang="en-US" b="1" dirty="0"/>
              <a:t>봉사활동을</a:t>
            </a:r>
            <a:endParaRPr lang="en-US" altLang="ko-KR" b="1" dirty="0"/>
          </a:p>
          <a:p>
            <a:pPr marL="0" indent="0">
              <a:buNone/>
            </a:pPr>
            <a:r>
              <a:rPr lang="en-US" altLang="ko-KR" b="1" dirty="0"/>
              <a:t>    </a:t>
            </a:r>
            <a:r>
              <a:rPr lang="ko-KR" altLang="en-US" b="1" dirty="0"/>
              <a:t> 장애인분야에서 하게 되면서  관심이 커져서  장애인 분야의</a:t>
            </a:r>
            <a:r>
              <a:rPr lang="en-US" altLang="ko-KR" b="1" dirty="0"/>
              <a:t> </a:t>
            </a:r>
            <a:r>
              <a:rPr lang="ko-KR" altLang="en-US" b="1" dirty="0"/>
              <a:t>현장에 대해  경험</a:t>
            </a:r>
            <a:endParaRPr lang="en-US" altLang="ko-KR" b="1" dirty="0"/>
          </a:p>
          <a:p>
            <a:pPr marL="0" indent="0">
              <a:buNone/>
            </a:pPr>
            <a:r>
              <a:rPr lang="en-US" altLang="ko-KR" b="1" dirty="0"/>
              <a:t>     </a:t>
            </a:r>
            <a:r>
              <a:rPr lang="ko-KR" altLang="en-US" b="1" dirty="0"/>
              <a:t>하고 싶어서 선정하게 되었다</a:t>
            </a:r>
            <a:r>
              <a:rPr lang="en-US" altLang="ko-KR" b="1" dirty="0"/>
              <a:t>.</a:t>
            </a:r>
          </a:p>
          <a:p>
            <a:pPr marL="0" indent="0">
              <a:buNone/>
            </a:pPr>
            <a:r>
              <a:rPr lang="en-US" altLang="ko-KR" b="1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486169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7775" y="542765"/>
            <a:ext cx="2718777" cy="624915"/>
          </a:xfrm>
        </p:spPr>
        <p:txBody>
          <a:bodyPr/>
          <a:lstStyle/>
          <a:p>
            <a:r>
              <a:rPr lang="en-US" altLang="ko-KR" sz="2000" b="1" dirty="0"/>
              <a:t>2. </a:t>
            </a:r>
            <a:r>
              <a:rPr lang="ko-KR" altLang="en-US" sz="2000" b="1" dirty="0"/>
              <a:t>실습 내용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254707" y="2769755"/>
            <a:ext cx="8825659" cy="3416300"/>
          </a:xfrm>
        </p:spPr>
        <p:txBody>
          <a:bodyPr>
            <a:normAutofit/>
          </a:bodyPr>
          <a:lstStyle/>
          <a:p>
            <a:r>
              <a:rPr lang="ko-KR" altLang="en-US" b="1" dirty="0"/>
              <a:t>실습 목적</a:t>
            </a:r>
            <a:endParaRPr lang="en-US" altLang="ko-KR" b="1" dirty="0"/>
          </a:p>
          <a:p>
            <a:pPr marL="0" indent="0">
              <a:buNone/>
            </a:pPr>
            <a:r>
              <a:rPr lang="en-US" altLang="ko-KR" b="1" dirty="0"/>
              <a:t>      </a:t>
            </a:r>
            <a:r>
              <a:rPr lang="ko-KR" altLang="en-US" b="1" dirty="0"/>
              <a:t>사회복지 실습을 통한 장애인 분야에 대한 현장 경험과 업무에 대한 지식 습득</a:t>
            </a:r>
            <a:r>
              <a:rPr lang="en-US" altLang="ko-KR" b="1" dirty="0"/>
              <a:t>.</a:t>
            </a:r>
          </a:p>
          <a:p>
            <a:endParaRPr lang="en-US" altLang="ko-KR" b="1" dirty="0"/>
          </a:p>
          <a:p>
            <a:r>
              <a:rPr lang="ko-KR" altLang="en-US" b="1" dirty="0"/>
              <a:t>실습 목표</a:t>
            </a:r>
            <a:endParaRPr lang="en-US" altLang="ko-KR" b="1" dirty="0"/>
          </a:p>
          <a:p>
            <a:pPr marL="0" indent="0">
              <a:buNone/>
            </a:pPr>
            <a:r>
              <a:rPr lang="en-US" altLang="ko-KR" b="1" dirty="0"/>
              <a:t>      1. </a:t>
            </a:r>
            <a:r>
              <a:rPr lang="ko-KR" altLang="en-US" b="1" dirty="0"/>
              <a:t>장애인 복지분야의 업무 이해</a:t>
            </a:r>
            <a:r>
              <a:rPr lang="en-US" altLang="ko-KR" b="1" dirty="0"/>
              <a:t>.</a:t>
            </a:r>
          </a:p>
          <a:p>
            <a:pPr marL="0" indent="0">
              <a:buNone/>
            </a:pPr>
            <a:r>
              <a:rPr lang="en-US" altLang="ko-KR" b="1" dirty="0"/>
              <a:t>      2. </a:t>
            </a:r>
            <a:r>
              <a:rPr lang="ko-KR" altLang="en-US" b="1" dirty="0"/>
              <a:t>장애인 복지 현장에 대한 경험 쌓기</a:t>
            </a:r>
            <a:r>
              <a:rPr lang="en-US" altLang="ko-KR" b="1" dirty="0"/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897775" y="1167680"/>
            <a:ext cx="26569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>
                <a:solidFill>
                  <a:schemeClr val="bg1"/>
                </a:solidFill>
              </a:rPr>
              <a:t>실습 목적 및 실습 목표</a:t>
            </a:r>
          </a:p>
        </p:txBody>
      </p:sp>
    </p:spTree>
    <p:extLst>
      <p:ext uri="{BB962C8B-B14F-4D97-AF65-F5344CB8AC3E}">
        <p14:creationId xmlns:p14="http://schemas.microsoft.com/office/powerpoint/2010/main" val="1073725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321488" y="2379134"/>
            <a:ext cx="3273112" cy="928675"/>
          </a:xfrm>
        </p:spPr>
        <p:txBody>
          <a:bodyPr/>
          <a:lstStyle/>
          <a:p>
            <a:r>
              <a:rPr lang="en-US" altLang="ko-KR" sz="4000" b="1" dirty="0"/>
              <a:t>3. </a:t>
            </a:r>
            <a:r>
              <a:rPr lang="ko-KR" altLang="en-US" sz="4000" b="1" dirty="0"/>
              <a:t>실습 내용</a:t>
            </a:r>
          </a:p>
        </p:txBody>
      </p:sp>
    </p:spTree>
    <p:extLst>
      <p:ext uri="{BB962C8B-B14F-4D97-AF65-F5344CB8AC3E}">
        <p14:creationId xmlns:p14="http://schemas.microsoft.com/office/powerpoint/2010/main" val="3286284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05081" y="1087574"/>
            <a:ext cx="1529312" cy="706964"/>
          </a:xfrm>
        </p:spPr>
        <p:txBody>
          <a:bodyPr/>
          <a:lstStyle/>
          <a:p>
            <a:r>
              <a:rPr lang="ko-KR" altLang="en-US" sz="1800" b="1" dirty="0"/>
              <a:t>실습 일정</a:t>
            </a:r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679459"/>
              </p:ext>
            </p:extLst>
          </p:nvPr>
        </p:nvGraphicFramePr>
        <p:xfrm>
          <a:off x="1405081" y="2606680"/>
          <a:ext cx="9102205" cy="3639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216">
                  <a:extLst>
                    <a:ext uri="{9D8B030D-6E8A-4147-A177-3AD203B41FA5}">
                      <a16:colId xmlns:a16="http://schemas.microsoft.com/office/drawing/2014/main" val="4164150563"/>
                    </a:ext>
                  </a:extLst>
                </a:gridCol>
                <a:gridCol w="7637989">
                  <a:extLst>
                    <a:ext uri="{9D8B030D-6E8A-4147-A177-3AD203B41FA5}">
                      <a16:colId xmlns:a16="http://schemas.microsoft.com/office/drawing/2014/main" val="3278470337"/>
                    </a:ext>
                  </a:extLst>
                </a:gridCol>
              </a:tblGrid>
              <a:tr h="4043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      </a:t>
                      </a:r>
                      <a:r>
                        <a:rPr lang="ko-KR" altLang="en-US" dirty="0"/>
                        <a:t>날짜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                                                  </a:t>
                      </a:r>
                      <a:r>
                        <a:rPr lang="ko-KR" altLang="en-US" dirty="0"/>
                        <a:t>실습 내용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645756"/>
                  </a:ext>
                </a:extLst>
              </a:tr>
              <a:tr h="4043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     1/28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baseline="0" dirty="0"/>
                        <a:t>  </a:t>
                      </a:r>
                      <a:r>
                        <a:rPr lang="ko-KR" altLang="en-US" b="1" baseline="0" dirty="0" err="1"/>
                        <a:t>실습관련</a:t>
                      </a:r>
                      <a:r>
                        <a:rPr lang="ko-KR" altLang="en-US" b="1" baseline="0" dirty="0"/>
                        <a:t> </a:t>
                      </a:r>
                      <a:r>
                        <a:rPr lang="en-US" altLang="ko-KR" b="1" baseline="0" dirty="0"/>
                        <a:t>OT, </a:t>
                      </a:r>
                      <a:r>
                        <a:rPr lang="ko-KR" altLang="en-US" b="1" baseline="0" dirty="0" err="1"/>
                        <a:t>기관소개</a:t>
                      </a:r>
                      <a:r>
                        <a:rPr lang="ko-KR" altLang="en-US" b="1" baseline="0" dirty="0"/>
                        <a:t> </a:t>
                      </a:r>
                      <a:r>
                        <a:rPr lang="en-US" altLang="ko-KR" b="1" baseline="0" dirty="0"/>
                        <a:t>, </a:t>
                      </a:r>
                      <a:r>
                        <a:rPr lang="ko-KR" altLang="en-US" b="1" baseline="0" dirty="0"/>
                        <a:t>민속놀이</a:t>
                      </a:r>
                      <a:r>
                        <a:rPr lang="en-US" altLang="ko-KR" b="1" baseline="0" dirty="0"/>
                        <a:t>/</a:t>
                      </a:r>
                      <a:r>
                        <a:rPr lang="ko-KR" altLang="en-US" b="1" baseline="0" dirty="0"/>
                        <a:t>구연동화 수업</a:t>
                      </a:r>
                      <a:endParaRPr lang="ko-KR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273164"/>
                  </a:ext>
                </a:extLst>
              </a:tr>
              <a:tr h="4043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     1/29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 </a:t>
                      </a:r>
                      <a:r>
                        <a:rPr lang="ko-KR" altLang="en-US" b="1" dirty="0" err="1"/>
                        <a:t>인사나누기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스트레칭</a:t>
                      </a:r>
                      <a:r>
                        <a:rPr lang="en-US" altLang="ko-KR" b="1" dirty="0"/>
                        <a:t>,</a:t>
                      </a:r>
                      <a:r>
                        <a:rPr lang="en-US" altLang="ko-KR" b="1" baseline="0" dirty="0"/>
                        <a:t> </a:t>
                      </a:r>
                      <a:r>
                        <a:rPr lang="ko-KR" altLang="en-US" b="1" dirty="0"/>
                        <a:t>색종이</a:t>
                      </a:r>
                      <a:r>
                        <a:rPr lang="en-US" altLang="ko-KR" b="1" dirty="0"/>
                        <a:t>/</a:t>
                      </a:r>
                      <a:r>
                        <a:rPr lang="ko-KR" altLang="en-US" b="1" dirty="0"/>
                        <a:t>오감발달수업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423548"/>
                  </a:ext>
                </a:extLst>
              </a:tr>
              <a:tr h="4043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     1/30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 </a:t>
                      </a:r>
                      <a:r>
                        <a:rPr lang="ko-KR" altLang="en-US" b="1" dirty="0" err="1"/>
                        <a:t>인사나누기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스트레칭</a:t>
                      </a:r>
                      <a:r>
                        <a:rPr lang="en-US" altLang="ko-KR" b="1" dirty="0"/>
                        <a:t>,</a:t>
                      </a:r>
                      <a:r>
                        <a:rPr lang="en-US" altLang="ko-KR" b="1" baseline="0" dirty="0"/>
                        <a:t> </a:t>
                      </a:r>
                      <a:r>
                        <a:rPr lang="ko-KR" altLang="en-US" b="1" baseline="0" dirty="0" err="1"/>
                        <a:t>야외운동</a:t>
                      </a:r>
                      <a:r>
                        <a:rPr lang="en-US" altLang="ko-KR" b="1" baseline="0" dirty="0"/>
                        <a:t>/</a:t>
                      </a:r>
                      <a:r>
                        <a:rPr lang="ko-KR" altLang="en-US" b="1" baseline="0" dirty="0"/>
                        <a:t>시청각</a:t>
                      </a:r>
                      <a:r>
                        <a:rPr lang="en-US" altLang="ko-KR" b="1" baseline="0" dirty="0"/>
                        <a:t>(</a:t>
                      </a:r>
                      <a:r>
                        <a:rPr lang="ko-KR" altLang="en-US" b="1" baseline="0" dirty="0"/>
                        <a:t>음악</a:t>
                      </a:r>
                      <a:r>
                        <a:rPr lang="en-US" altLang="ko-KR" b="1" baseline="0" dirty="0"/>
                        <a:t>) </a:t>
                      </a:r>
                      <a:r>
                        <a:rPr lang="ko-KR" altLang="en-US" b="1" baseline="0" dirty="0"/>
                        <a:t>수업</a:t>
                      </a:r>
                      <a:endParaRPr lang="ko-KR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089976"/>
                  </a:ext>
                </a:extLst>
              </a:tr>
              <a:tr h="4043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     1/31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 </a:t>
                      </a:r>
                      <a:r>
                        <a:rPr lang="ko-KR" altLang="en-US" b="1" dirty="0" err="1"/>
                        <a:t>인사나누기</a:t>
                      </a:r>
                      <a:r>
                        <a:rPr lang="en-US" altLang="ko-KR" b="1" dirty="0"/>
                        <a:t>,  </a:t>
                      </a:r>
                      <a:r>
                        <a:rPr lang="ko-KR" altLang="en-US" b="1" dirty="0"/>
                        <a:t>요가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봉사활동</a:t>
                      </a:r>
                      <a:r>
                        <a:rPr lang="en-US" altLang="ko-KR" b="1" dirty="0"/>
                        <a:t>/</a:t>
                      </a:r>
                      <a:r>
                        <a:rPr lang="ko-KR" altLang="en-US" b="1" dirty="0"/>
                        <a:t>시청각</a:t>
                      </a:r>
                      <a:r>
                        <a:rPr lang="en-US" altLang="ko-KR" b="1" dirty="0"/>
                        <a:t>(</a:t>
                      </a:r>
                      <a:r>
                        <a:rPr lang="ko-KR" altLang="en-US" b="1" dirty="0"/>
                        <a:t>음악</a:t>
                      </a:r>
                      <a:r>
                        <a:rPr lang="en-US" altLang="ko-KR" b="1" dirty="0"/>
                        <a:t>) </a:t>
                      </a:r>
                      <a:r>
                        <a:rPr lang="ko-KR" altLang="en-US" b="1" dirty="0"/>
                        <a:t>수업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826913"/>
                  </a:ext>
                </a:extLst>
              </a:tr>
              <a:tr h="4043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     2/1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/>
                        <a:t>  </a:t>
                      </a:r>
                      <a:r>
                        <a:rPr lang="ko-KR" altLang="en-US" b="1" dirty="0" err="1"/>
                        <a:t>인사나누기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스트레칭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시청각</a:t>
                      </a:r>
                      <a:r>
                        <a:rPr lang="en-US" altLang="ko-KR" b="1" dirty="0"/>
                        <a:t>(</a:t>
                      </a:r>
                      <a:r>
                        <a:rPr lang="ko-KR" altLang="en-US" b="1" dirty="0"/>
                        <a:t>영화</a:t>
                      </a:r>
                      <a:r>
                        <a:rPr lang="en-US" altLang="ko-KR" b="1" dirty="0"/>
                        <a:t>)/</a:t>
                      </a:r>
                      <a:r>
                        <a:rPr lang="ko-KR" altLang="en-US" b="1" dirty="0" err="1"/>
                        <a:t>꽃만들기</a:t>
                      </a:r>
                      <a:r>
                        <a:rPr lang="en-US" altLang="ko-KR" b="1" dirty="0"/>
                        <a:t>(</a:t>
                      </a:r>
                      <a:r>
                        <a:rPr lang="ko-KR" altLang="en-US" b="1" dirty="0"/>
                        <a:t>종이컵</a:t>
                      </a:r>
                      <a:r>
                        <a:rPr lang="en-US" altLang="ko-KR" b="1" dirty="0"/>
                        <a:t>)</a:t>
                      </a:r>
                      <a:r>
                        <a:rPr lang="ko-KR" altLang="en-US" b="1" dirty="0"/>
                        <a:t> 수업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555870"/>
                  </a:ext>
                </a:extLst>
              </a:tr>
              <a:tr h="4043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     2/7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 </a:t>
                      </a:r>
                      <a:r>
                        <a:rPr lang="ko-KR" altLang="en-US" b="1" dirty="0" err="1"/>
                        <a:t>인사나누기</a:t>
                      </a:r>
                      <a:r>
                        <a:rPr lang="en-US" altLang="ko-KR" b="1" dirty="0"/>
                        <a:t>,</a:t>
                      </a:r>
                      <a:r>
                        <a:rPr lang="ko-KR" altLang="en-US" b="1" baseline="0" dirty="0"/>
                        <a:t> </a:t>
                      </a:r>
                      <a:r>
                        <a:rPr lang="en-US" altLang="ko-KR" b="1" baseline="0" dirty="0"/>
                        <a:t> </a:t>
                      </a:r>
                      <a:r>
                        <a:rPr lang="ko-KR" altLang="en-US" b="1" baseline="0" dirty="0"/>
                        <a:t>한글</a:t>
                      </a:r>
                      <a:r>
                        <a:rPr lang="en-US" altLang="ko-KR" b="1" baseline="0" dirty="0"/>
                        <a:t>/</a:t>
                      </a:r>
                      <a:r>
                        <a:rPr lang="ko-KR" altLang="en-US" b="1" baseline="0" dirty="0"/>
                        <a:t>신나게 </a:t>
                      </a:r>
                      <a:r>
                        <a:rPr lang="ko-KR" altLang="en-US" b="1" baseline="0" dirty="0" err="1"/>
                        <a:t>점프점프</a:t>
                      </a:r>
                      <a:r>
                        <a:rPr lang="en-US" altLang="ko-KR" b="1" baseline="0" dirty="0"/>
                        <a:t>!(</a:t>
                      </a:r>
                      <a:r>
                        <a:rPr lang="ko-KR" altLang="en-US" b="1" baseline="0" dirty="0"/>
                        <a:t>춤</a:t>
                      </a:r>
                      <a:r>
                        <a:rPr lang="en-US" altLang="ko-KR" b="1" baseline="0" dirty="0"/>
                        <a:t>) </a:t>
                      </a:r>
                      <a:r>
                        <a:rPr lang="ko-KR" altLang="en-US" b="1" baseline="0" dirty="0"/>
                        <a:t>수업</a:t>
                      </a:r>
                      <a:r>
                        <a:rPr lang="en-US" altLang="ko-KR" b="1" dirty="0"/>
                        <a:t> </a:t>
                      </a:r>
                      <a:endParaRPr lang="ko-KR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389395"/>
                  </a:ext>
                </a:extLst>
              </a:tr>
              <a:tr h="4043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     2/8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 </a:t>
                      </a:r>
                      <a:r>
                        <a:rPr lang="ko-KR" altLang="en-US" b="1" dirty="0" err="1"/>
                        <a:t>인사나누기</a:t>
                      </a:r>
                      <a:r>
                        <a:rPr lang="en-US" altLang="ko-KR" b="1" dirty="0"/>
                        <a:t>,  </a:t>
                      </a:r>
                      <a:r>
                        <a:rPr lang="ko-KR" altLang="en-US" b="1" dirty="0"/>
                        <a:t>요가</a:t>
                      </a:r>
                      <a:r>
                        <a:rPr lang="en-US" altLang="ko-KR" b="1" dirty="0"/>
                        <a:t>,  </a:t>
                      </a:r>
                      <a:r>
                        <a:rPr lang="ko-KR" altLang="en-US" b="1" dirty="0"/>
                        <a:t>시청각</a:t>
                      </a:r>
                      <a:r>
                        <a:rPr lang="en-US" altLang="ko-KR" b="1" dirty="0"/>
                        <a:t>(</a:t>
                      </a:r>
                      <a:r>
                        <a:rPr lang="ko-KR" altLang="en-US" b="1" dirty="0"/>
                        <a:t>여행답사기영상</a:t>
                      </a:r>
                      <a:r>
                        <a:rPr lang="en-US" altLang="ko-KR" b="1" dirty="0"/>
                        <a:t>),</a:t>
                      </a:r>
                      <a:r>
                        <a:rPr lang="ko-KR" altLang="en-US" b="1" dirty="0"/>
                        <a:t>그림 수업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229368"/>
                  </a:ext>
                </a:extLst>
              </a:tr>
              <a:tr h="4043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     2/11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 </a:t>
                      </a:r>
                      <a:r>
                        <a:rPr lang="ko-KR" altLang="en-US" b="1" dirty="0" err="1"/>
                        <a:t>인사나누기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스트레칭</a:t>
                      </a:r>
                      <a:r>
                        <a:rPr lang="en-US" altLang="ko-KR" b="1" dirty="0"/>
                        <a:t>, </a:t>
                      </a:r>
                      <a:r>
                        <a:rPr lang="en-US" altLang="ko-KR" b="1" baseline="0" dirty="0"/>
                        <a:t> </a:t>
                      </a:r>
                      <a:r>
                        <a:rPr lang="ko-KR" altLang="en-US" b="1" baseline="0" dirty="0"/>
                        <a:t>색종이</a:t>
                      </a:r>
                      <a:r>
                        <a:rPr lang="en-US" altLang="ko-KR" b="1" baseline="0" dirty="0"/>
                        <a:t>/</a:t>
                      </a:r>
                      <a:r>
                        <a:rPr lang="ko-KR" altLang="en-US" b="1" baseline="0" dirty="0"/>
                        <a:t>민속놀이</a:t>
                      </a:r>
                      <a:r>
                        <a:rPr lang="en-US" altLang="ko-KR" b="1" baseline="0" dirty="0"/>
                        <a:t>(</a:t>
                      </a:r>
                      <a:r>
                        <a:rPr lang="ko-KR" altLang="en-US" b="1" baseline="0" dirty="0"/>
                        <a:t>제기차기</a:t>
                      </a:r>
                      <a:r>
                        <a:rPr lang="en-US" altLang="ko-KR" b="1" baseline="0" dirty="0"/>
                        <a:t>) </a:t>
                      </a:r>
                      <a:r>
                        <a:rPr lang="ko-KR" altLang="en-US" b="1" baseline="0" dirty="0"/>
                        <a:t>수업</a:t>
                      </a:r>
                      <a:endParaRPr lang="ko-KR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733533"/>
                  </a:ext>
                </a:extLst>
              </a:tr>
            </a:tbl>
          </a:graphicData>
        </a:graphic>
      </p:graphicFrame>
      <p:sp>
        <p:nvSpPr>
          <p:cNvPr id="3" name="직사각형 2"/>
          <p:cNvSpPr/>
          <p:nvPr/>
        </p:nvSpPr>
        <p:spPr>
          <a:xfrm>
            <a:off x="1050771" y="687464"/>
            <a:ext cx="18836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</a:rPr>
              <a:t>2. </a:t>
            </a:r>
            <a:r>
              <a:rPr lang="ko-KR" altLang="en-US" sz="2000" b="1" dirty="0">
                <a:solidFill>
                  <a:schemeClr val="bg1"/>
                </a:solidFill>
              </a:rPr>
              <a:t>실습 내용</a:t>
            </a:r>
          </a:p>
        </p:txBody>
      </p:sp>
    </p:spTree>
    <p:extLst>
      <p:ext uri="{BB962C8B-B14F-4D97-AF65-F5344CB8AC3E}">
        <p14:creationId xmlns:p14="http://schemas.microsoft.com/office/powerpoint/2010/main" val="2271323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29521" y="1037696"/>
            <a:ext cx="8761413" cy="706964"/>
          </a:xfrm>
        </p:spPr>
        <p:txBody>
          <a:bodyPr/>
          <a:lstStyle/>
          <a:p>
            <a:r>
              <a:rPr lang="ko-KR" altLang="en-US" sz="1800" b="1" dirty="0"/>
              <a:t>실습 일정</a:t>
            </a:r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4294107"/>
              </p:ext>
            </p:extLst>
          </p:nvPr>
        </p:nvGraphicFramePr>
        <p:xfrm>
          <a:off x="1471229" y="2706894"/>
          <a:ext cx="9249541" cy="351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068">
                  <a:extLst>
                    <a:ext uri="{9D8B030D-6E8A-4147-A177-3AD203B41FA5}">
                      <a16:colId xmlns:a16="http://schemas.microsoft.com/office/drawing/2014/main" val="3822188594"/>
                    </a:ext>
                  </a:extLst>
                </a:gridCol>
                <a:gridCol w="7803473">
                  <a:extLst>
                    <a:ext uri="{9D8B030D-6E8A-4147-A177-3AD203B41FA5}">
                      <a16:colId xmlns:a16="http://schemas.microsoft.com/office/drawing/2014/main" val="2852403413"/>
                    </a:ext>
                  </a:extLst>
                </a:gridCol>
              </a:tblGrid>
              <a:tr h="4391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       </a:t>
                      </a:r>
                      <a:r>
                        <a:rPr lang="ko-KR" altLang="en-US" dirty="0"/>
                        <a:t>날짜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                                                </a:t>
                      </a:r>
                      <a:r>
                        <a:rPr lang="ko-KR" altLang="en-US" dirty="0" err="1"/>
                        <a:t>실습내용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997041"/>
                  </a:ext>
                </a:extLst>
              </a:tr>
              <a:tr h="4391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     2/12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</a:t>
                      </a:r>
                      <a:r>
                        <a:rPr lang="ko-KR" altLang="en-US" b="1" dirty="0"/>
                        <a:t>인사 나누기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요가</a:t>
                      </a:r>
                      <a:r>
                        <a:rPr lang="en-US" altLang="ko-KR" b="1" baseline="0" dirty="0"/>
                        <a:t>, </a:t>
                      </a:r>
                      <a:r>
                        <a:rPr lang="ko-KR" altLang="en-US" b="1" baseline="0" dirty="0"/>
                        <a:t>색칠놀이</a:t>
                      </a:r>
                      <a:r>
                        <a:rPr lang="en-US" altLang="ko-KR" b="1" baseline="0" dirty="0"/>
                        <a:t>, </a:t>
                      </a:r>
                      <a:r>
                        <a:rPr lang="ko-KR" altLang="en-US" b="1" baseline="0" dirty="0"/>
                        <a:t>운동하기</a:t>
                      </a:r>
                      <a:r>
                        <a:rPr lang="en-US" altLang="ko-KR" b="1" baseline="0" dirty="0"/>
                        <a:t>/</a:t>
                      </a:r>
                      <a:r>
                        <a:rPr lang="ko-KR" altLang="en-US" b="1" baseline="0" dirty="0"/>
                        <a:t>구연동화 수업</a:t>
                      </a:r>
                      <a:endParaRPr lang="ko-KR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7954"/>
                  </a:ext>
                </a:extLst>
              </a:tr>
              <a:tr h="4391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     2/13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</a:t>
                      </a:r>
                      <a:r>
                        <a:rPr lang="ko-KR" altLang="en-US" b="1" dirty="0"/>
                        <a:t>인사 나누기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스트레칭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봉사활동</a:t>
                      </a:r>
                      <a:r>
                        <a:rPr lang="en-US" altLang="ko-KR" b="1" dirty="0"/>
                        <a:t>/</a:t>
                      </a:r>
                      <a:r>
                        <a:rPr lang="ko-KR" altLang="en-US" b="1" dirty="0" err="1"/>
                        <a:t>비즈공예</a:t>
                      </a:r>
                      <a:r>
                        <a:rPr lang="en-US" altLang="ko-KR" b="1" dirty="0"/>
                        <a:t>/</a:t>
                      </a:r>
                      <a:r>
                        <a:rPr lang="ko-KR" altLang="en-US" b="1" dirty="0"/>
                        <a:t>간식 만들기 수업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75803"/>
                  </a:ext>
                </a:extLst>
              </a:tr>
              <a:tr h="4391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     2/14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/>
                        <a:t> 인사 나누기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야외활동</a:t>
                      </a:r>
                      <a:r>
                        <a:rPr lang="en-US" altLang="ko-KR" b="1" dirty="0"/>
                        <a:t>(</a:t>
                      </a:r>
                      <a:r>
                        <a:rPr lang="ko-KR" altLang="en-US" b="1" dirty="0"/>
                        <a:t>산책</a:t>
                      </a:r>
                      <a:r>
                        <a:rPr lang="en-US" altLang="ko-KR" b="1" dirty="0"/>
                        <a:t>)/</a:t>
                      </a:r>
                      <a:r>
                        <a:rPr lang="ko-KR" altLang="en-US" b="1" dirty="0"/>
                        <a:t>신나게 </a:t>
                      </a:r>
                      <a:r>
                        <a:rPr lang="ko-KR" altLang="en-US" b="1" dirty="0" err="1"/>
                        <a:t>점프점프</a:t>
                      </a:r>
                      <a:r>
                        <a:rPr lang="en-US" altLang="ko-KR" b="1" dirty="0"/>
                        <a:t>!(</a:t>
                      </a:r>
                      <a:r>
                        <a:rPr lang="ko-KR" altLang="en-US" b="1" dirty="0"/>
                        <a:t>춤</a:t>
                      </a:r>
                      <a:r>
                        <a:rPr lang="en-US" altLang="ko-KR" b="1" dirty="0"/>
                        <a:t>) </a:t>
                      </a:r>
                      <a:r>
                        <a:rPr lang="ko-KR" altLang="en-US" b="1" dirty="0"/>
                        <a:t>수업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986314"/>
                  </a:ext>
                </a:extLst>
              </a:tr>
              <a:tr h="4391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     2/15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</a:t>
                      </a:r>
                      <a:r>
                        <a:rPr lang="ko-KR" altLang="en-US" b="1" dirty="0"/>
                        <a:t>인사 나누기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졸업식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 err="1"/>
                        <a:t>한글공부</a:t>
                      </a:r>
                      <a:r>
                        <a:rPr lang="en-US" altLang="ko-KR" b="1" dirty="0"/>
                        <a:t>,</a:t>
                      </a:r>
                      <a:r>
                        <a:rPr lang="en-US" altLang="ko-KR" b="1" baseline="0" dirty="0"/>
                        <a:t> </a:t>
                      </a:r>
                      <a:r>
                        <a:rPr lang="ko-KR" altLang="en-US" b="1" baseline="0" dirty="0"/>
                        <a:t>야외활동</a:t>
                      </a:r>
                      <a:endParaRPr lang="ko-KR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278780"/>
                  </a:ext>
                </a:extLst>
              </a:tr>
              <a:tr h="4391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     2/18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</a:t>
                      </a:r>
                      <a:r>
                        <a:rPr lang="ko-KR" altLang="en-US" b="1" dirty="0"/>
                        <a:t>인사 나누기</a:t>
                      </a:r>
                      <a:r>
                        <a:rPr lang="en-US" altLang="ko-KR" b="1" dirty="0"/>
                        <a:t>,</a:t>
                      </a:r>
                      <a:r>
                        <a:rPr lang="en-US" altLang="ko-KR" b="1" baseline="0" dirty="0"/>
                        <a:t> </a:t>
                      </a:r>
                      <a:r>
                        <a:rPr lang="ko-KR" altLang="en-US" b="1" baseline="0" dirty="0"/>
                        <a:t>민속놀이</a:t>
                      </a:r>
                      <a:r>
                        <a:rPr lang="en-US" altLang="ko-KR" b="1" baseline="0" dirty="0"/>
                        <a:t>(</a:t>
                      </a:r>
                      <a:r>
                        <a:rPr lang="ko-KR" altLang="en-US" b="1" baseline="0" dirty="0"/>
                        <a:t>윷놀이</a:t>
                      </a:r>
                      <a:r>
                        <a:rPr lang="en-US" altLang="ko-KR" b="1" baseline="0" dirty="0"/>
                        <a:t>)/</a:t>
                      </a:r>
                      <a:r>
                        <a:rPr lang="ko-KR" altLang="en-US" b="1" baseline="0" dirty="0"/>
                        <a:t>구연동화 수업</a:t>
                      </a:r>
                      <a:endParaRPr lang="ko-KR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292636"/>
                  </a:ext>
                </a:extLst>
              </a:tr>
              <a:tr h="4391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     2/19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</a:t>
                      </a:r>
                      <a:r>
                        <a:rPr lang="ko-KR" altLang="en-US" b="1" dirty="0"/>
                        <a:t>인사 나누기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스트레칭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 err="1"/>
                        <a:t>색종이접기</a:t>
                      </a:r>
                      <a:r>
                        <a:rPr lang="en-US" altLang="ko-KR" b="1" dirty="0"/>
                        <a:t>/</a:t>
                      </a:r>
                      <a:r>
                        <a:rPr lang="ko-KR" altLang="en-US" b="1" dirty="0"/>
                        <a:t>오감발달활동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889867"/>
                  </a:ext>
                </a:extLst>
              </a:tr>
              <a:tr h="43919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     2/20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 </a:t>
                      </a:r>
                      <a:r>
                        <a:rPr lang="ko-KR" altLang="en-US" b="1" dirty="0"/>
                        <a:t>인사 나누기</a:t>
                      </a:r>
                      <a:r>
                        <a:rPr lang="en-US" altLang="ko-KR" b="1" dirty="0"/>
                        <a:t>,</a:t>
                      </a:r>
                      <a:r>
                        <a:rPr lang="en-US" altLang="ko-KR" b="1" baseline="0" dirty="0"/>
                        <a:t> </a:t>
                      </a:r>
                      <a:r>
                        <a:rPr lang="ko-KR" altLang="en-US" b="1" baseline="0" dirty="0"/>
                        <a:t>야외활동</a:t>
                      </a:r>
                      <a:r>
                        <a:rPr lang="en-US" altLang="ko-KR" b="1" baseline="0" dirty="0"/>
                        <a:t>(</a:t>
                      </a:r>
                      <a:r>
                        <a:rPr lang="ko-KR" altLang="en-US" b="1" baseline="0" dirty="0"/>
                        <a:t>산책</a:t>
                      </a:r>
                      <a:r>
                        <a:rPr lang="en-US" altLang="ko-KR" b="1" baseline="0" dirty="0"/>
                        <a:t>), </a:t>
                      </a:r>
                      <a:r>
                        <a:rPr lang="ko-KR" altLang="en-US" b="1" baseline="0" dirty="0"/>
                        <a:t>생일파티 </a:t>
                      </a:r>
                      <a:endParaRPr lang="ko-KR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246371"/>
                  </a:ext>
                </a:extLst>
              </a:tr>
            </a:tbl>
          </a:graphicData>
        </a:graphic>
      </p:graphicFrame>
      <p:sp>
        <p:nvSpPr>
          <p:cNvPr id="3" name="직사각형 2"/>
          <p:cNvSpPr/>
          <p:nvPr/>
        </p:nvSpPr>
        <p:spPr>
          <a:xfrm>
            <a:off x="1025833" y="637586"/>
            <a:ext cx="15648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</a:rPr>
              <a:t>2. </a:t>
            </a:r>
            <a:r>
              <a:rPr lang="ko-KR" altLang="en-US" sz="2000" b="1" dirty="0">
                <a:solidFill>
                  <a:schemeClr val="bg1"/>
                </a:solidFill>
              </a:rPr>
              <a:t>실습 내용</a:t>
            </a:r>
          </a:p>
        </p:txBody>
      </p:sp>
    </p:spTree>
    <p:extLst>
      <p:ext uri="{BB962C8B-B14F-4D97-AF65-F5344CB8AC3E}">
        <p14:creationId xmlns:p14="http://schemas.microsoft.com/office/powerpoint/2010/main" val="9304248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18A8039-7A8A-42EB-AC80-C57E308A6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393" y="2731706"/>
            <a:ext cx="4127706" cy="3528270"/>
          </a:xfrm>
        </p:spPr>
        <p:txBody>
          <a:bodyPr/>
          <a:lstStyle/>
          <a:p>
            <a:r>
              <a:rPr lang="ko-KR" altLang="en-US" b="1" dirty="0"/>
              <a:t>야외 운동하기 </a:t>
            </a:r>
            <a:r>
              <a:rPr lang="en-US" altLang="ko-KR" b="1" dirty="0"/>
              <a:t>(</a:t>
            </a:r>
            <a:r>
              <a:rPr lang="ko-KR" altLang="en-US" b="1" dirty="0"/>
              <a:t>기관 주변 놀이터</a:t>
            </a:r>
            <a:r>
              <a:rPr lang="en-US" altLang="ko-KR" b="1" dirty="0"/>
              <a:t>)</a:t>
            </a:r>
          </a:p>
          <a:p>
            <a:r>
              <a:rPr lang="ko-KR" altLang="en-US" b="1" dirty="0"/>
              <a:t>오감발달수업 </a:t>
            </a:r>
            <a:endParaRPr lang="en-US" altLang="ko-KR" b="1" dirty="0"/>
          </a:p>
          <a:p>
            <a:r>
              <a:rPr lang="ko-KR" altLang="en-US" b="1" dirty="0"/>
              <a:t>구연동화 수업</a:t>
            </a:r>
            <a:endParaRPr lang="en-US" altLang="ko-KR" b="1" dirty="0"/>
          </a:p>
          <a:p>
            <a:r>
              <a:rPr lang="ko-KR" altLang="en-US" b="1" dirty="0"/>
              <a:t>학습지도</a:t>
            </a:r>
            <a:r>
              <a:rPr lang="en-US" altLang="ko-KR" b="1" dirty="0"/>
              <a:t>(</a:t>
            </a:r>
            <a:r>
              <a:rPr lang="ko-KR" altLang="en-US" b="1" dirty="0"/>
              <a:t>한글</a:t>
            </a:r>
            <a:r>
              <a:rPr lang="en-US" altLang="ko-KR" b="1" dirty="0"/>
              <a:t>,</a:t>
            </a:r>
            <a:r>
              <a:rPr lang="ko-KR" altLang="en-US" b="1" dirty="0"/>
              <a:t>숫자</a:t>
            </a:r>
            <a:r>
              <a:rPr lang="en-US" altLang="ko-KR" b="1" dirty="0"/>
              <a:t>)</a:t>
            </a:r>
          </a:p>
          <a:p>
            <a:r>
              <a:rPr lang="ko-KR" altLang="en-US" b="1" dirty="0"/>
              <a:t>민속놀이</a:t>
            </a:r>
            <a:r>
              <a:rPr lang="en-US" altLang="ko-KR" b="1" dirty="0"/>
              <a:t>(</a:t>
            </a:r>
            <a:r>
              <a:rPr lang="ko-KR" altLang="en-US" b="1" dirty="0"/>
              <a:t>윷놀이</a:t>
            </a:r>
            <a:r>
              <a:rPr lang="en-US" altLang="ko-KR" b="1" dirty="0"/>
              <a:t>,</a:t>
            </a:r>
            <a:r>
              <a:rPr lang="ko-KR" altLang="en-US" b="1" dirty="0"/>
              <a:t>제기차기</a:t>
            </a:r>
            <a:r>
              <a:rPr lang="en-US" altLang="ko-KR" b="1" dirty="0"/>
              <a:t>)</a:t>
            </a:r>
          </a:p>
          <a:p>
            <a:r>
              <a:rPr lang="ko-KR" altLang="en-US" b="1" dirty="0"/>
              <a:t>간식 만들기 </a:t>
            </a:r>
            <a:r>
              <a:rPr lang="en-US" altLang="ko-KR" b="1" dirty="0"/>
              <a:t>(</a:t>
            </a:r>
            <a:r>
              <a:rPr lang="ko-KR" altLang="en-US" b="1" dirty="0"/>
              <a:t>계란빵</a:t>
            </a:r>
            <a:r>
              <a:rPr lang="en-US" altLang="ko-KR" b="1" dirty="0"/>
              <a:t>,</a:t>
            </a:r>
            <a:r>
              <a:rPr lang="ko-KR" altLang="en-US" b="1" dirty="0"/>
              <a:t>쿠키 </a:t>
            </a:r>
            <a:r>
              <a:rPr lang="en-US" altLang="ko-KR" b="1" dirty="0"/>
              <a:t>)</a:t>
            </a:r>
          </a:p>
          <a:p>
            <a:r>
              <a:rPr lang="ko-KR" altLang="en-US" b="1" dirty="0"/>
              <a:t>봉사활동  </a:t>
            </a:r>
            <a:r>
              <a:rPr lang="en-US" altLang="ko-KR" b="1" dirty="0"/>
              <a:t>(</a:t>
            </a:r>
            <a:r>
              <a:rPr lang="ko-KR" altLang="en-US" b="1" dirty="0"/>
              <a:t>쓰레기 줍기</a:t>
            </a:r>
            <a:r>
              <a:rPr lang="en-US" altLang="ko-KR" b="1" dirty="0"/>
              <a:t>)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3E3FCC7-44CF-4493-828A-B2DBCCB5010E}"/>
              </a:ext>
            </a:extLst>
          </p:cNvPr>
          <p:cNvSpPr/>
          <p:nvPr/>
        </p:nvSpPr>
        <p:spPr>
          <a:xfrm>
            <a:off x="934393" y="614896"/>
            <a:ext cx="1428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chemeClr val="bg1"/>
                </a:solidFill>
              </a:rPr>
              <a:t>2. </a:t>
            </a:r>
            <a:r>
              <a:rPr lang="ko-KR" altLang="en-US" b="1" dirty="0">
                <a:solidFill>
                  <a:schemeClr val="bg1"/>
                </a:solidFill>
              </a:rPr>
              <a:t>실습 내용</a:t>
            </a: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017961D3-4623-42C7-A9F8-D1C9ECC26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90" y="1135897"/>
            <a:ext cx="3305585" cy="566725"/>
          </a:xfrm>
        </p:spPr>
        <p:txBody>
          <a:bodyPr/>
          <a:lstStyle/>
          <a:p>
            <a:r>
              <a:rPr lang="ko-KR" altLang="en-US" sz="1800" b="1" dirty="0"/>
              <a:t>주요 실습 내용 </a:t>
            </a:r>
            <a:r>
              <a:rPr lang="en-US" altLang="ko-KR" sz="1800" b="1" dirty="0"/>
              <a:t>-  </a:t>
            </a:r>
            <a:r>
              <a:rPr lang="ko-KR" altLang="en-US" sz="1800" b="1" dirty="0"/>
              <a:t>활동보조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4EE2ED67-1150-4F96-8B5C-36B5AFB0BF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833" y="3429000"/>
            <a:ext cx="2859656" cy="2133683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7B7632DE-09BE-44D1-869A-9F8EE32A5C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6674" y="3429000"/>
            <a:ext cx="2710017" cy="213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0686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468961" y="2621742"/>
            <a:ext cx="3120712" cy="928675"/>
          </a:xfrm>
        </p:spPr>
        <p:txBody>
          <a:bodyPr/>
          <a:lstStyle/>
          <a:p>
            <a:r>
              <a:rPr lang="en-US" altLang="ko-KR" sz="4000" b="1" dirty="0"/>
              <a:t>3. </a:t>
            </a:r>
            <a:r>
              <a:rPr lang="ko-KR" altLang="en-US" sz="4000" b="1" dirty="0"/>
              <a:t>실습  평가</a:t>
            </a:r>
          </a:p>
        </p:txBody>
      </p:sp>
    </p:spTree>
    <p:extLst>
      <p:ext uri="{BB962C8B-B14F-4D97-AF65-F5344CB8AC3E}">
        <p14:creationId xmlns:p14="http://schemas.microsoft.com/office/powerpoint/2010/main" val="282926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54954" y="757537"/>
            <a:ext cx="8761413" cy="706964"/>
          </a:xfrm>
        </p:spPr>
        <p:txBody>
          <a:bodyPr/>
          <a:lstStyle/>
          <a:p>
            <a:r>
              <a:rPr lang="ko-KR" altLang="en-US" b="1" dirty="0"/>
              <a:t>목차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400" b="1" dirty="0"/>
              <a:t>1. </a:t>
            </a:r>
            <a:r>
              <a:rPr lang="ko-KR" altLang="en-US" sz="2400" b="1" dirty="0"/>
              <a:t>실습기관소개</a:t>
            </a:r>
            <a:endParaRPr lang="en-US" altLang="ko-KR" sz="2400" b="1" dirty="0"/>
          </a:p>
          <a:p>
            <a:pPr marL="0" indent="0">
              <a:buNone/>
            </a:pPr>
            <a:endParaRPr lang="en-US" altLang="ko-KR" sz="2400" b="1" dirty="0"/>
          </a:p>
          <a:p>
            <a:pPr marL="0" indent="0">
              <a:buNone/>
            </a:pPr>
            <a:r>
              <a:rPr lang="en-US" altLang="ko-KR" sz="2400" b="1" dirty="0"/>
              <a:t>2. </a:t>
            </a:r>
            <a:r>
              <a:rPr lang="ko-KR" altLang="en-US" sz="2400" b="1" dirty="0"/>
              <a:t>실습 목적 및 목표</a:t>
            </a:r>
            <a:endParaRPr lang="en-US" altLang="ko-KR" sz="2400" b="1" dirty="0"/>
          </a:p>
          <a:p>
            <a:pPr marL="0" indent="0">
              <a:buNone/>
            </a:pPr>
            <a:endParaRPr lang="en-US" altLang="ko-KR" sz="2400" b="1" dirty="0"/>
          </a:p>
          <a:p>
            <a:pPr marL="0" indent="0">
              <a:buNone/>
            </a:pPr>
            <a:r>
              <a:rPr lang="en-US" altLang="ko-KR" sz="2400" b="1" dirty="0"/>
              <a:t>3. </a:t>
            </a:r>
            <a:r>
              <a:rPr lang="ko-KR" altLang="en-US" sz="2400" b="1" dirty="0"/>
              <a:t>실습 내용</a:t>
            </a:r>
            <a:endParaRPr lang="en-US" altLang="ko-KR" sz="2400" b="1" dirty="0"/>
          </a:p>
          <a:p>
            <a:pPr marL="0" indent="0">
              <a:buNone/>
            </a:pPr>
            <a:endParaRPr lang="en-US" altLang="ko-KR" sz="2400" b="1" dirty="0"/>
          </a:p>
          <a:p>
            <a:pPr marL="0" indent="0">
              <a:buNone/>
            </a:pPr>
            <a:r>
              <a:rPr lang="en-US" altLang="ko-KR" sz="2400" b="1" dirty="0"/>
              <a:t>4. </a:t>
            </a:r>
            <a:r>
              <a:rPr lang="ko-KR" altLang="en-US" sz="2400" b="1" dirty="0"/>
              <a:t>실습 평가</a:t>
            </a:r>
          </a:p>
        </p:txBody>
      </p:sp>
    </p:spTree>
    <p:extLst>
      <p:ext uri="{BB962C8B-B14F-4D97-AF65-F5344CB8AC3E}">
        <p14:creationId xmlns:p14="http://schemas.microsoft.com/office/powerpoint/2010/main" val="26100174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21456" y="1147156"/>
            <a:ext cx="3234166" cy="488027"/>
          </a:xfrm>
        </p:spPr>
        <p:txBody>
          <a:bodyPr/>
          <a:lstStyle/>
          <a:p>
            <a:r>
              <a:rPr lang="ko-KR" altLang="en-US" sz="1800" b="1" dirty="0"/>
              <a:t>목표 달성 정도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683170" y="2603500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  </a:t>
            </a:r>
            <a:r>
              <a:rPr lang="en-US" altLang="ko-KR" b="1" dirty="0"/>
              <a:t>1. </a:t>
            </a:r>
            <a:r>
              <a:rPr lang="ko-KR" altLang="en-US" b="1" dirty="0"/>
              <a:t>장애인 복지 분야의  업무  이해</a:t>
            </a:r>
            <a:r>
              <a:rPr lang="en-US" altLang="ko-KR" b="1" dirty="0"/>
              <a:t>                  2. </a:t>
            </a:r>
            <a:r>
              <a:rPr lang="ko-KR" altLang="en-US" b="1" dirty="0"/>
              <a:t>장애인 복지 현장에 대한 경험</a:t>
            </a:r>
            <a:endParaRPr lang="en-US" altLang="ko-KR" b="1" dirty="0"/>
          </a:p>
          <a:p>
            <a:pPr marL="0" indent="0">
              <a:buNone/>
            </a:pPr>
            <a:r>
              <a:rPr lang="en-US" altLang="ko-KR" b="1" dirty="0"/>
              <a:t>  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  </a:t>
            </a:r>
          </a:p>
          <a:p>
            <a:pPr marL="0" indent="0">
              <a:buNone/>
            </a:pPr>
            <a:r>
              <a:rPr lang="en-US" altLang="ko-KR" dirty="0"/>
              <a:t>     </a:t>
            </a:r>
            <a:endParaRPr lang="ko-KR" altLang="en-US" dirty="0"/>
          </a:p>
        </p:txBody>
      </p:sp>
      <p:sp>
        <p:nvSpPr>
          <p:cNvPr id="12" name="타원 11"/>
          <p:cNvSpPr/>
          <p:nvPr/>
        </p:nvSpPr>
        <p:spPr>
          <a:xfrm>
            <a:off x="3042459" y="3974323"/>
            <a:ext cx="1193132" cy="11278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30%</a:t>
            </a:r>
            <a:endParaRPr lang="ko-KR" altLang="en-US" dirty="0"/>
          </a:p>
        </p:txBody>
      </p:sp>
      <p:sp>
        <p:nvSpPr>
          <p:cNvPr id="13" name="타원 12"/>
          <p:cNvSpPr/>
          <p:nvPr/>
        </p:nvSpPr>
        <p:spPr>
          <a:xfrm>
            <a:off x="7129016" y="3614632"/>
            <a:ext cx="1961802" cy="1645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80%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113391" y="669758"/>
            <a:ext cx="19290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</a:rPr>
              <a:t>3. </a:t>
            </a:r>
            <a:r>
              <a:rPr lang="ko-KR" altLang="en-US" sz="2000" b="1" dirty="0">
                <a:solidFill>
                  <a:schemeClr val="bg1"/>
                </a:solidFill>
              </a:rPr>
              <a:t>실습 평가 </a:t>
            </a:r>
          </a:p>
        </p:txBody>
      </p:sp>
    </p:spTree>
    <p:extLst>
      <p:ext uri="{BB962C8B-B14F-4D97-AF65-F5344CB8AC3E}">
        <p14:creationId xmlns:p14="http://schemas.microsoft.com/office/powerpoint/2010/main" val="40586726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55029" y="2254892"/>
            <a:ext cx="10421110" cy="4305300"/>
          </a:xfrm>
        </p:spPr>
        <p:txBody>
          <a:bodyPr>
            <a:normAutofit/>
          </a:bodyPr>
          <a:lstStyle/>
          <a:p>
            <a:endParaRPr lang="en-US" altLang="ko-KR" sz="2000" b="1" dirty="0"/>
          </a:p>
          <a:p>
            <a:r>
              <a:rPr lang="ko-KR" altLang="en-US" sz="2000" b="1" dirty="0"/>
              <a:t>실습기관 평가</a:t>
            </a:r>
            <a:endParaRPr lang="en-US" altLang="ko-KR" sz="2000" b="1" dirty="0"/>
          </a:p>
          <a:p>
            <a:pPr marL="0" indent="0">
              <a:buNone/>
            </a:pPr>
            <a:r>
              <a:rPr lang="en-US" altLang="ko-KR" sz="2000" b="1" dirty="0"/>
              <a:t>      </a:t>
            </a:r>
            <a:r>
              <a:rPr lang="ko-KR" altLang="en-US" sz="2000" b="1" dirty="0"/>
              <a:t>클라이언트의 활동보조를 하면서 직접  대면 할 수 있는  기회는 많았지만</a:t>
            </a:r>
            <a:endParaRPr lang="en-US" altLang="ko-KR" sz="2000" b="1" dirty="0"/>
          </a:p>
          <a:p>
            <a:pPr marL="0" indent="0">
              <a:buNone/>
            </a:pPr>
            <a:r>
              <a:rPr lang="en-US" altLang="ko-KR" sz="2000" b="1" dirty="0"/>
              <a:t>      </a:t>
            </a:r>
            <a:r>
              <a:rPr lang="ko-KR" altLang="en-US" sz="2000" b="1" dirty="0"/>
              <a:t>너무 활동보조에 치우쳐 있어서 기관내에 업무에 대해 배울 수 있는 것이 적었다</a:t>
            </a:r>
            <a:r>
              <a:rPr lang="en-US" altLang="ko-KR" sz="2000" b="1" dirty="0"/>
              <a:t>.</a:t>
            </a:r>
          </a:p>
          <a:p>
            <a:endParaRPr lang="en-US" altLang="ko-KR" sz="2000" b="1" dirty="0"/>
          </a:p>
          <a:p>
            <a:r>
              <a:rPr lang="ko-KR" altLang="en-US" sz="2000" b="1" dirty="0"/>
              <a:t>자기평가</a:t>
            </a:r>
            <a:endParaRPr lang="en-US" altLang="ko-KR" sz="2000" b="1" dirty="0"/>
          </a:p>
          <a:p>
            <a:pPr marL="0" indent="0">
              <a:buNone/>
            </a:pPr>
            <a:r>
              <a:rPr lang="en-US" altLang="ko-KR" sz="2000" b="1" dirty="0"/>
              <a:t>     </a:t>
            </a:r>
            <a:r>
              <a:rPr lang="ko-KR" altLang="en-US" sz="2000" b="1" dirty="0"/>
              <a:t>장애인분야에 대해 관심을 가지게 된 지 얼마 되지 않아 관련지식에 대한 공부를</a:t>
            </a:r>
            <a:endParaRPr lang="en-US" altLang="ko-KR" sz="2000" b="1" dirty="0"/>
          </a:p>
          <a:p>
            <a:pPr marL="0" indent="0">
              <a:buNone/>
            </a:pPr>
            <a:r>
              <a:rPr lang="en-US" altLang="ko-KR" sz="2000" b="1" dirty="0"/>
              <a:t>     </a:t>
            </a:r>
            <a:r>
              <a:rPr lang="ko-KR" altLang="en-US" sz="2000" b="1" dirty="0"/>
              <a:t>하지 않고 실습을 나갔던 것이 클라이언트에 대처하는데 있어서 기술이 부족하여 </a:t>
            </a:r>
            <a:endParaRPr lang="en-US" altLang="ko-KR" sz="2000" b="1" dirty="0"/>
          </a:p>
          <a:p>
            <a:pPr marL="0" indent="0">
              <a:buNone/>
            </a:pPr>
            <a:r>
              <a:rPr lang="en-US" altLang="ko-KR" sz="2000" b="1" dirty="0"/>
              <a:t>     </a:t>
            </a:r>
            <a:r>
              <a:rPr lang="ko-KR" altLang="en-US" sz="2000" b="1" dirty="0"/>
              <a:t>미흡했던 것 같다</a:t>
            </a:r>
            <a:r>
              <a:rPr lang="en-US" altLang="ko-KR" sz="2000" b="1" dirty="0"/>
              <a:t>.</a:t>
            </a:r>
          </a:p>
          <a:p>
            <a:pPr marL="0" indent="0">
              <a:buNone/>
            </a:pPr>
            <a:endParaRPr lang="en-US" altLang="ko-KR" sz="2000" b="1" dirty="0"/>
          </a:p>
          <a:p>
            <a:pPr marL="0" indent="0">
              <a:buNone/>
            </a:pPr>
            <a:endParaRPr lang="en-US" altLang="ko-KR" sz="2000" b="1" dirty="0"/>
          </a:p>
        </p:txBody>
      </p:sp>
      <p:sp>
        <p:nvSpPr>
          <p:cNvPr id="4" name="직사각형 3"/>
          <p:cNvSpPr/>
          <p:nvPr/>
        </p:nvSpPr>
        <p:spPr>
          <a:xfrm>
            <a:off x="1130531" y="650141"/>
            <a:ext cx="16459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</a:rPr>
              <a:t>3 </a:t>
            </a:r>
            <a:r>
              <a:rPr lang="ko-KR" altLang="en-US" sz="2000" b="1" dirty="0">
                <a:solidFill>
                  <a:schemeClr val="bg1"/>
                </a:solidFill>
              </a:rPr>
              <a:t>실습 평가</a:t>
            </a:r>
            <a:endParaRPr lang="en-US" altLang="ko-KR" sz="2000" b="1" dirty="0">
              <a:solidFill>
                <a:schemeClr val="bg1"/>
              </a:solidFill>
            </a:endParaRPr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77E44AA9-3C37-4F10-B683-53F0692FD8F3}"/>
              </a:ext>
            </a:extLst>
          </p:cNvPr>
          <p:cNvSpPr txBox="1">
            <a:spLocks/>
          </p:cNvSpPr>
          <p:nvPr/>
        </p:nvSpPr>
        <p:spPr bwMode="gray">
          <a:xfrm>
            <a:off x="1130530" y="1050251"/>
            <a:ext cx="3268909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1800" b="1" dirty="0"/>
              <a:t>실습기관평가 및  자기 평가</a:t>
            </a:r>
          </a:p>
        </p:txBody>
      </p:sp>
    </p:spTree>
    <p:extLst>
      <p:ext uri="{BB962C8B-B14F-4D97-AF65-F5344CB8AC3E}">
        <p14:creationId xmlns:p14="http://schemas.microsoft.com/office/powerpoint/2010/main" val="42347421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02636" y="1205738"/>
            <a:ext cx="7609490" cy="608576"/>
          </a:xfrm>
        </p:spPr>
        <p:txBody>
          <a:bodyPr/>
          <a:lstStyle/>
          <a:p>
            <a:r>
              <a:rPr lang="en-US" altLang="ko-KR" sz="2000" b="1" dirty="0"/>
              <a:t>2 )  </a:t>
            </a:r>
            <a:r>
              <a:rPr lang="ko-KR" altLang="en-US" sz="2000" b="1" dirty="0"/>
              <a:t>실습 소감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54954" y="2670001"/>
            <a:ext cx="8825659" cy="3416300"/>
          </a:xfrm>
        </p:spPr>
        <p:txBody>
          <a:bodyPr/>
          <a:lstStyle/>
          <a:p>
            <a:r>
              <a:rPr lang="ko-KR" altLang="en-US" b="1" dirty="0"/>
              <a:t>실습 하면서 가장 좋았던 점</a:t>
            </a:r>
            <a:endParaRPr lang="en-US" altLang="ko-KR" b="1" dirty="0"/>
          </a:p>
          <a:p>
            <a:pPr marL="0" indent="0">
              <a:buNone/>
            </a:pPr>
            <a:r>
              <a:rPr lang="en-US" altLang="ko-KR" b="1" dirty="0"/>
              <a:t> </a:t>
            </a:r>
          </a:p>
          <a:p>
            <a:pPr marL="0" indent="0">
              <a:buNone/>
            </a:pPr>
            <a:r>
              <a:rPr lang="ko-KR" altLang="en-US" b="1" dirty="0"/>
              <a:t>      클라이언트를 여러가지 프로그램을 같이 경험 할 수 있었던 것</a:t>
            </a:r>
            <a:r>
              <a:rPr lang="en-US" altLang="ko-KR" b="1" dirty="0"/>
              <a:t>.</a:t>
            </a:r>
          </a:p>
          <a:p>
            <a:pPr marL="0" indent="0">
              <a:buNone/>
            </a:pPr>
            <a:endParaRPr lang="en-US" altLang="ko-KR" b="1" dirty="0"/>
          </a:p>
          <a:p>
            <a:r>
              <a:rPr lang="ko-KR" altLang="en-US" b="1" dirty="0"/>
              <a:t>실습 하면서 아쉬웠던 점</a:t>
            </a:r>
            <a:r>
              <a:rPr lang="en-US" altLang="ko-KR" b="1" dirty="0"/>
              <a:t> </a:t>
            </a:r>
          </a:p>
          <a:p>
            <a:pPr marL="0" indent="0">
              <a:buNone/>
            </a:pPr>
            <a:r>
              <a:rPr lang="en-US" altLang="ko-KR" b="1" dirty="0"/>
              <a:t>     </a:t>
            </a:r>
          </a:p>
          <a:p>
            <a:pPr marL="0" indent="0">
              <a:buNone/>
            </a:pPr>
            <a:r>
              <a:rPr lang="en-US" altLang="ko-KR" b="1" dirty="0"/>
              <a:t>       </a:t>
            </a:r>
            <a:r>
              <a:rPr lang="ko-KR" altLang="en-US" b="1" dirty="0"/>
              <a:t>기관내의 업무에 대한 배움이 적었던 점</a:t>
            </a:r>
            <a:r>
              <a:rPr lang="en-US" altLang="ko-KR" b="1" dirty="0"/>
              <a:t>.</a:t>
            </a:r>
            <a:endParaRPr lang="ko-KR" altLang="en-US" b="1" dirty="0"/>
          </a:p>
        </p:txBody>
      </p:sp>
      <p:sp>
        <p:nvSpPr>
          <p:cNvPr id="4" name="직사각형 3"/>
          <p:cNvSpPr/>
          <p:nvPr/>
        </p:nvSpPr>
        <p:spPr>
          <a:xfrm>
            <a:off x="1154954" y="741396"/>
            <a:ext cx="15648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</a:rPr>
              <a:t>3. </a:t>
            </a:r>
            <a:r>
              <a:rPr lang="ko-KR" altLang="en-US" sz="2000" b="1" dirty="0">
                <a:solidFill>
                  <a:schemeClr val="bg1"/>
                </a:solidFill>
              </a:rPr>
              <a:t>실습 평가</a:t>
            </a:r>
          </a:p>
        </p:txBody>
      </p:sp>
    </p:spTree>
    <p:extLst>
      <p:ext uri="{BB962C8B-B14F-4D97-AF65-F5344CB8AC3E}">
        <p14:creationId xmlns:p14="http://schemas.microsoft.com/office/powerpoint/2010/main" val="26039644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94316" y="1081620"/>
            <a:ext cx="1650888" cy="706964"/>
          </a:xfrm>
        </p:spPr>
        <p:txBody>
          <a:bodyPr/>
          <a:lstStyle/>
          <a:p>
            <a:r>
              <a:rPr lang="en-US" altLang="ko-KR" sz="1800" b="1" dirty="0"/>
              <a:t>3 )</a:t>
            </a:r>
            <a:r>
              <a:rPr lang="ko-KR" altLang="en-US" sz="1800" b="1" dirty="0"/>
              <a:t>실습소감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74458" y="3055113"/>
            <a:ext cx="9982899" cy="2014304"/>
          </a:xfrm>
        </p:spPr>
        <p:txBody>
          <a:bodyPr/>
          <a:lstStyle/>
          <a:p>
            <a:r>
              <a:rPr lang="ko-KR" altLang="en-US" b="1" dirty="0"/>
              <a:t>더 알아보고 싶은 분야는</a:t>
            </a:r>
            <a:r>
              <a:rPr lang="en-US" altLang="ko-KR" b="1" dirty="0"/>
              <a:t>?   </a:t>
            </a:r>
            <a:r>
              <a:rPr lang="ko-KR" altLang="en-US" b="1" dirty="0"/>
              <a:t>장애인 분야</a:t>
            </a:r>
            <a:endParaRPr lang="en-US" altLang="ko-KR" b="1" dirty="0"/>
          </a:p>
          <a:p>
            <a:pPr marL="0" indent="0">
              <a:buNone/>
            </a:pPr>
            <a:r>
              <a:rPr lang="en-US" altLang="ko-KR" b="1" dirty="0"/>
              <a:t>      </a:t>
            </a:r>
          </a:p>
          <a:p>
            <a:pPr marL="0" indent="0">
              <a:buNone/>
            </a:pPr>
            <a:r>
              <a:rPr lang="en-US" altLang="ko-KR" b="1" dirty="0"/>
              <a:t>     </a:t>
            </a:r>
            <a:r>
              <a:rPr lang="ko-KR" altLang="en-US" b="1" dirty="0"/>
              <a:t>이번 실습을 계기로  장애인 분야에 대해 더 자세히 알고 싶어 졌고 </a:t>
            </a:r>
            <a:endParaRPr lang="en-US" altLang="ko-KR" b="1" dirty="0"/>
          </a:p>
          <a:p>
            <a:pPr marL="0" indent="0">
              <a:buNone/>
            </a:pPr>
            <a:r>
              <a:rPr lang="ko-KR" altLang="en-US" b="1" dirty="0"/>
              <a:t>     부족한 기술에 대한 습득과 많은 지식을 채워 나가야 한다고 생각하게 되었다</a:t>
            </a:r>
            <a:r>
              <a:rPr lang="en-US" altLang="ko-KR" b="1" dirty="0"/>
              <a:t>.</a:t>
            </a:r>
            <a:endParaRPr lang="ko-KR" altLang="en-US" b="1" dirty="0"/>
          </a:p>
        </p:txBody>
      </p:sp>
      <p:sp>
        <p:nvSpPr>
          <p:cNvPr id="5" name="직사각형 4"/>
          <p:cNvSpPr/>
          <p:nvPr/>
        </p:nvSpPr>
        <p:spPr>
          <a:xfrm>
            <a:off x="1103658" y="681510"/>
            <a:ext cx="14798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chemeClr val="bg1"/>
                </a:solidFill>
              </a:rPr>
              <a:t>3. </a:t>
            </a:r>
            <a:r>
              <a:rPr lang="ko-KR" altLang="en-US" sz="2000" b="1" dirty="0">
                <a:solidFill>
                  <a:schemeClr val="bg1"/>
                </a:solidFill>
              </a:rPr>
              <a:t>실습</a:t>
            </a:r>
            <a:r>
              <a:rPr lang="ko-KR" altLang="en-US" b="1" dirty="0">
                <a:solidFill>
                  <a:schemeClr val="bg1"/>
                </a:solidFill>
              </a:rPr>
              <a:t> 평가</a:t>
            </a:r>
          </a:p>
        </p:txBody>
      </p:sp>
    </p:spTree>
    <p:extLst>
      <p:ext uri="{BB962C8B-B14F-4D97-AF65-F5344CB8AC3E}">
        <p14:creationId xmlns:p14="http://schemas.microsoft.com/office/powerpoint/2010/main" val="521425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6D425A-DB2C-4074-8A1B-1871219CB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동료 슈퍼 비전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5907A6B-D396-4553-8333-A023EFA6A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768367"/>
            <a:ext cx="9500605" cy="3276600"/>
          </a:xfrm>
        </p:spPr>
        <p:txBody>
          <a:bodyPr/>
          <a:lstStyle/>
          <a:p>
            <a:r>
              <a:rPr lang="ko-KR" altLang="en-US" b="1" dirty="0"/>
              <a:t>지적장애를 가진 클라이언트가 심한 돌발행동을 보였을 때 어떻게 대처 해야 하는가</a:t>
            </a:r>
            <a:r>
              <a:rPr lang="en-US" altLang="ko-KR" b="1" dirty="0">
                <a:solidFill>
                  <a:schemeClr val="tx1"/>
                </a:solidFill>
              </a:rPr>
              <a:t>?</a:t>
            </a:r>
            <a:endParaRPr lang="en-US" altLang="ko-KR" b="1" dirty="0"/>
          </a:p>
          <a:p>
            <a:endParaRPr lang="en-US" altLang="ko-KR" b="1" dirty="0"/>
          </a:p>
          <a:p>
            <a:endParaRPr lang="en-US" altLang="ko-KR" b="1" dirty="0"/>
          </a:p>
          <a:p>
            <a:r>
              <a:rPr lang="ko-KR" altLang="en-US" b="1" dirty="0"/>
              <a:t>지적장애를 가진 클라이언트를 프로그램에 참여하도록 유도하는 방법은</a:t>
            </a:r>
            <a:r>
              <a:rPr lang="en-US" altLang="ko-KR" b="1" dirty="0"/>
              <a:t>?</a:t>
            </a:r>
            <a:r>
              <a:rPr lang="ko-KR" altLang="en-US" b="1" dirty="0"/>
              <a:t> </a:t>
            </a:r>
            <a:endParaRPr lang="en-US" altLang="ko-KR" b="1" dirty="0"/>
          </a:p>
          <a:p>
            <a:endParaRPr lang="en-US" altLang="ko-KR" b="1" dirty="0"/>
          </a:p>
          <a:p>
            <a:pPr marL="0" indent="0">
              <a:buNone/>
            </a:pPr>
            <a:endParaRPr lang="en-US" altLang="ko-KR" b="1" dirty="0"/>
          </a:p>
          <a:p>
            <a:r>
              <a:rPr lang="ko-KR" altLang="en-US" b="1" dirty="0"/>
              <a:t>강박증세</a:t>
            </a:r>
            <a:r>
              <a:rPr lang="en-US" altLang="ko-KR" b="1" dirty="0"/>
              <a:t>(</a:t>
            </a:r>
            <a:r>
              <a:rPr lang="ko-KR" altLang="en-US" b="1" dirty="0"/>
              <a:t>결벽</a:t>
            </a:r>
            <a:r>
              <a:rPr lang="en-US" altLang="ko-KR" b="1" dirty="0"/>
              <a:t>)</a:t>
            </a:r>
            <a:r>
              <a:rPr lang="ko-KR" altLang="en-US" b="1" dirty="0"/>
              <a:t>를 보이는 클라이언트가 반복적인 행동을 계속 하였을 때 </a:t>
            </a:r>
            <a:r>
              <a:rPr lang="en-US" altLang="ko-KR" b="1" dirty="0"/>
              <a:t> </a:t>
            </a:r>
            <a:r>
              <a:rPr lang="ko-KR" altLang="en-US" b="1" dirty="0"/>
              <a:t>대처 방안은</a:t>
            </a:r>
            <a:r>
              <a:rPr lang="en-US" altLang="ko-KR" b="1" dirty="0"/>
              <a:t>?</a:t>
            </a:r>
          </a:p>
          <a:p>
            <a:endParaRPr lang="en-US" altLang="ko-KR" b="1" dirty="0"/>
          </a:p>
          <a:p>
            <a:endParaRPr lang="en-US" altLang="ko-KR" b="1" dirty="0"/>
          </a:p>
          <a:p>
            <a:endParaRPr lang="en-US" altLang="ko-KR" b="1" dirty="0"/>
          </a:p>
          <a:p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425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538749" y="2696556"/>
            <a:ext cx="3873884" cy="928675"/>
          </a:xfrm>
        </p:spPr>
        <p:txBody>
          <a:bodyPr/>
          <a:lstStyle/>
          <a:p>
            <a:r>
              <a:rPr lang="ko-KR" altLang="en-US" sz="4000" b="1" dirty="0"/>
              <a:t>감사 합니다</a:t>
            </a:r>
            <a:r>
              <a:rPr lang="en-US" altLang="ko-KR" sz="4000" b="1" dirty="0"/>
              <a:t>.</a:t>
            </a:r>
            <a:endParaRPr lang="ko-KR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733143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917642" y="2579709"/>
            <a:ext cx="4687046" cy="928675"/>
          </a:xfrm>
        </p:spPr>
        <p:txBody>
          <a:bodyPr/>
          <a:lstStyle/>
          <a:p>
            <a:r>
              <a:rPr lang="en-US" altLang="ko-KR" sz="4000" b="1" dirty="0"/>
              <a:t>1. </a:t>
            </a:r>
            <a:r>
              <a:rPr lang="ko-KR" altLang="en-US" sz="4000" b="1" dirty="0"/>
              <a:t>실습 기관 소개</a:t>
            </a:r>
          </a:p>
        </p:txBody>
      </p:sp>
    </p:spTree>
    <p:extLst>
      <p:ext uri="{BB962C8B-B14F-4D97-AF65-F5344CB8AC3E}">
        <p14:creationId xmlns:p14="http://schemas.microsoft.com/office/powerpoint/2010/main" val="594695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14131" y="656706"/>
            <a:ext cx="6675635" cy="656704"/>
          </a:xfrm>
        </p:spPr>
        <p:txBody>
          <a:bodyPr/>
          <a:lstStyle/>
          <a:p>
            <a:r>
              <a:rPr lang="en-US" altLang="ko-KR" sz="2000" b="1" dirty="0"/>
              <a:t>1. </a:t>
            </a:r>
            <a:r>
              <a:rPr lang="ko-KR" altLang="en-US" sz="2000" b="1" dirty="0" err="1"/>
              <a:t>실습기관</a:t>
            </a:r>
            <a:r>
              <a:rPr lang="ko-KR" altLang="en-US" sz="2000" b="1" dirty="0"/>
              <a:t> 소개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79830" y="2709988"/>
            <a:ext cx="8825659" cy="3491306"/>
          </a:xfrm>
        </p:spPr>
        <p:txBody>
          <a:bodyPr>
            <a:normAutofit fontScale="85000" lnSpcReduction="10000"/>
          </a:bodyPr>
          <a:lstStyle/>
          <a:p>
            <a:r>
              <a:rPr lang="ko-KR" altLang="en-US" b="1" dirty="0" err="1"/>
              <a:t>기관명</a:t>
            </a:r>
            <a:r>
              <a:rPr lang="ko-KR" altLang="en-US" b="1" dirty="0"/>
              <a:t> </a:t>
            </a:r>
            <a:r>
              <a:rPr lang="en-US" altLang="ko-KR" b="1" dirty="0"/>
              <a:t>: </a:t>
            </a:r>
            <a:r>
              <a:rPr lang="ko-KR" altLang="en-US" b="1" dirty="0" err="1"/>
              <a:t>관저장애인주간보호센터</a:t>
            </a:r>
            <a:endParaRPr lang="en-US" altLang="ko-KR" b="1" dirty="0"/>
          </a:p>
          <a:p>
            <a:r>
              <a:rPr lang="ko-KR" altLang="en-US" b="1" dirty="0"/>
              <a:t>설립일 </a:t>
            </a:r>
            <a:r>
              <a:rPr lang="en-US" altLang="ko-KR" b="1" dirty="0"/>
              <a:t>: 2005</a:t>
            </a:r>
            <a:r>
              <a:rPr lang="ko-KR" altLang="en-US" b="1" dirty="0"/>
              <a:t>년 </a:t>
            </a:r>
            <a:r>
              <a:rPr lang="en-US" altLang="ko-KR" b="1" dirty="0"/>
              <a:t>12</a:t>
            </a:r>
            <a:r>
              <a:rPr lang="ko-KR" altLang="en-US" b="1" dirty="0"/>
              <a:t>월 </a:t>
            </a:r>
            <a:r>
              <a:rPr lang="en-US" altLang="ko-KR" b="1" dirty="0"/>
              <a:t>29</a:t>
            </a:r>
          </a:p>
          <a:p>
            <a:r>
              <a:rPr lang="ko-KR" altLang="en-US" b="1" dirty="0"/>
              <a:t>법    인</a:t>
            </a:r>
            <a:r>
              <a:rPr lang="en-US" altLang="ko-KR" b="1" dirty="0"/>
              <a:t>: </a:t>
            </a:r>
            <a:r>
              <a:rPr lang="ko-KR" altLang="en-US" b="1" dirty="0"/>
              <a:t>사회복지법인 </a:t>
            </a:r>
            <a:r>
              <a:rPr lang="ko-KR" altLang="en-US" b="1" dirty="0" err="1"/>
              <a:t>성애원</a:t>
            </a:r>
            <a:endParaRPr lang="en-US" altLang="ko-KR" b="1" dirty="0"/>
          </a:p>
          <a:p>
            <a:r>
              <a:rPr lang="ko-KR" altLang="en-US" b="1" dirty="0"/>
              <a:t>센터장</a:t>
            </a:r>
            <a:r>
              <a:rPr lang="en-US" altLang="ko-KR" b="1" dirty="0"/>
              <a:t>:  </a:t>
            </a:r>
            <a:r>
              <a:rPr lang="ko-KR" altLang="en-US" b="1" dirty="0"/>
              <a:t>곽영수</a:t>
            </a:r>
            <a:endParaRPr lang="en-US" altLang="ko-KR" b="1" dirty="0"/>
          </a:p>
          <a:p>
            <a:pPr fontAlgn="base"/>
            <a:r>
              <a:rPr lang="ko-KR" altLang="en-US" b="1" dirty="0"/>
              <a:t>위치 </a:t>
            </a:r>
            <a:r>
              <a:rPr lang="en-US" altLang="ko-KR" b="1" dirty="0"/>
              <a:t>: </a:t>
            </a:r>
            <a:r>
              <a:rPr lang="ko-KR" altLang="en-US" b="1" dirty="0"/>
              <a:t>대전광역시 서구 </a:t>
            </a:r>
            <a:r>
              <a:rPr lang="ko-KR" altLang="en-US" b="1" dirty="0" err="1"/>
              <a:t>관저동</a:t>
            </a:r>
            <a:r>
              <a:rPr lang="ko-KR" altLang="en-US" b="1" dirty="0"/>
              <a:t> </a:t>
            </a:r>
            <a:r>
              <a:rPr lang="en-US" altLang="ko-KR" b="1" dirty="0"/>
              <a:t>1140</a:t>
            </a:r>
            <a:r>
              <a:rPr lang="ko-KR" altLang="en-US" b="1" dirty="0"/>
              <a:t>번지 관저종합사회복지관 </a:t>
            </a:r>
            <a:endParaRPr lang="en-US" altLang="ko-KR" b="1" dirty="0"/>
          </a:p>
          <a:p>
            <a:pPr fontAlgn="base"/>
            <a:r>
              <a:rPr lang="ko-KR" altLang="en-US" b="1" dirty="0"/>
              <a:t>설립목적 </a:t>
            </a:r>
            <a:r>
              <a:rPr lang="en-US" altLang="ko-KR" b="1" dirty="0"/>
              <a:t>: </a:t>
            </a:r>
            <a:r>
              <a:rPr lang="ko-KR" altLang="en-US" b="1" dirty="0"/>
              <a:t>지역사회의 장애인에게 개별화 원칙에 맞추어 필요한 각종 재활 서비스 제공 및 보호로 </a:t>
            </a:r>
          </a:p>
          <a:p>
            <a:pPr marL="0" indent="0" fontAlgn="base">
              <a:buNone/>
            </a:pPr>
            <a:r>
              <a:rPr lang="ko-KR" altLang="en-US" b="1" dirty="0"/>
              <a:t>       장애인들의 삶의 질을 향상시키고</a:t>
            </a:r>
            <a:r>
              <a:rPr lang="en-US" altLang="ko-KR" b="1" dirty="0"/>
              <a:t>, </a:t>
            </a:r>
            <a:r>
              <a:rPr lang="ko-KR" altLang="en-US" b="1" dirty="0"/>
              <a:t>장애인가정의 양육 부담을 감소시켜 건강한 가정과 건강한</a:t>
            </a:r>
          </a:p>
          <a:p>
            <a:pPr marL="0" indent="0" fontAlgn="base">
              <a:buNone/>
            </a:pPr>
            <a:r>
              <a:rPr lang="ko-KR" altLang="en-US" b="1" dirty="0"/>
              <a:t>       사회를 만들며</a:t>
            </a:r>
            <a:r>
              <a:rPr lang="en-US" altLang="ko-KR" b="1" dirty="0"/>
              <a:t>, </a:t>
            </a:r>
            <a:r>
              <a:rPr lang="ko-KR" altLang="en-US" b="1" dirty="0"/>
              <a:t>재활치료서비스와 각종 장애인복지 정보제공으로 지역사회 장애인복지 발전에</a:t>
            </a:r>
          </a:p>
          <a:p>
            <a:pPr marL="0" indent="0" fontAlgn="base">
              <a:buNone/>
            </a:pPr>
            <a:r>
              <a:rPr lang="ko-KR" altLang="en-US" b="1" dirty="0"/>
              <a:t>       이바지함을 목적으로 한다</a:t>
            </a:r>
            <a:r>
              <a:rPr lang="en-US" altLang="ko-KR" b="1" dirty="0"/>
              <a:t>.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651091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41943" y="1202909"/>
            <a:ext cx="3203050" cy="417033"/>
          </a:xfrm>
        </p:spPr>
        <p:txBody>
          <a:bodyPr/>
          <a:lstStyle/>
          <a:p>
            <a:r>
              <a:rPr lang="ko-KR" altLang="en-US" sz="1800" b="1" dirty="0"/>
              <a:t>설립 법인 조직체계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43427" y="2350555"/>
            <a:ext cx="10982099" cy="3919616"/>
          </a:xfrm>
        </p:spPr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6" name="타원 5"/>
          <p:cNvSpPr/>
          <p:nvPr/>
        </p:nvSpPr>
        <p:spPr>
          <a:xfrm>
            <a:off x="4726480" y="2549225"/>
            <a:ext cx="2869665" cy="978201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사회복지법인</a:t>
            </a:r>
            <a:endParaRPr lang="en-US" altLang="ko-KR" dirty="0"/>
          </a:p>
          <a:p>
            <a:pPr algn="ctr"/>
            <a:r>
              <a:rPr lang="ko-KR" altLang="en-US" dirty="0" err="1"/>
              <a:t>성애원</a:t>
            </a:r>
            <a:endParaRPr lang="ko-KR" altLang="en-US" dirty="0"/>
          </a:p>
        </p:txBody>
      </p:sp>
      <p:sp>
        <p:nvSpPr>
          <p:cNvPr id="7" name="타원 6"/>
          <p:cNvSpPr/>
          <p:nvPr/>
        </p:nvSpPr>
        <p:spPr>
          <a:xfrm>
            <a:off x="1041943" y="5052973"/>
            <a:ext cx="2204090" cy="978201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성애노인</a:t>
            </a:r>
            <a:endParaRPr lang="en-US" altLang="ko-KR" dirty="0"/>
          </a:p>
          <a:p>
            <a:pPr algn="ctr"/>
            <a:r>
              <a:rPr lang="ko-KR" altLang="en-US" dirty="0"/>
              <a:t>요양원</a:t>
            </a:r>
          </a:p>
        </p:txBody>
      </p:sp>
      <p:cxnSp>
        <p:nvCxnSpPr>
          <p:cNvPr id="12" name="직선 연결선 11"/>
          <p:cNvCxnSpPr/>
          <p:nvPr/>
        </p:nvCxnSpPr>
        <p:spPr>
          <a:xfrm flipH="1">
            <a:off x="6197593" y="3546889"/>
            <a:ext cx="4" cy="10247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6197594" y="4571620"/>
            <a:ext cx="37322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6197596" y="3934882"/>
            <a:ext cx="28883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타원 15"/>
          <p:cNvSpPr/>
          <p:nvPr/>
        </p:nvSpPr>
        <p:spPr>
          <a:xfrm>
            <a:off x="3734323" y="5055125"/>
            <a:ext cx="2172991" cy="978201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관저종합</a:t>
            </a:r>
            <a:endParaRPr lang="en-US" altLang="ko-KR" dirty="0"/>
          </a:p>
          <a:p>
            <a:pPr algn="ctr"/>
            <a:r>
              <a:rPr lang="ko-KR" altLang="en-US" dirty="0"/>
              <a:t>사회복지관</a:t>
            </a:r>
          </a:p>
        </p:txBody>
      </p:sp>
      <p:sp>
        <p:nvSpPr>
          <p:cNvPr id="17" name="타원 16"/>
          <p:cNvSpPr/>
          <p:nvPr/>
        </p:nvSpPr>
        <p:spPr>
          <a:xfrm>
            <a:off x="6247310" y="5052973"/>
            <a:ext cx="2222823" cy="978201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관저장애인</a:t>
            </a:r>
            <a:endParaRPr lang="en-US" altLang="ko-KR" dirty="0"/>
          </a:p>
          <a:p>
            <a:pPr algn="ctr"/>
            <a:r>
              <a:rPr lang="ko-KR" altLang="en-US" dirty="0"/>
              <a:t>주간보호센터</a:t>
            </a:r>
          </a:p>
        </p:txBody>
      </p:sp>
      <p:sp>
        <p:nvSpPr>
          <p:cNvPr id="18" name="타원 17"/>
          <p:cNvSpPr/>
          <p:nvPr/>
        </p:nvSpPr>
        <p:spPr>
          <a:xfrm>
            <a:off x="8798767" y="5052973"/>
            <a:ext cx="2232091" cy="978201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관저어린이집</a:t>
            </a:r>
          </a:p>
        </p:txBody>
      </p:sp>
      <p:cxnSp>
        <p:nvCxnSpPr>
          <p:cNvPr id="23" name="직선 연결선 22"/>
          <p:cNvCxnSpPr/>
          <p:nvPr/>
        </p:nvCxnSpPr>
        <p:spPr>
          <a:xfrm>
            <a:off x="2046514" y="4571620"/>
            <a:ext cx="42599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타원 29"/>
          <p:cNvSpPr/>
          <p:nvPr/>
        </p:nvSpPr>
        <p:spPr>
          <a:xfrm>
            <a:off x="9085943" y="3373351"/>
            <a:ext cx="1944915" cy="978201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법인이사회</a:t>
            </a:r>
            <a:endParaRPr lang="ko-KR" altLang="en-US" dirty="0"/>
          </a:p>
        </p:txBody>
      </p:sp>
      <p:cxnSp>
        <p:nvCxnSpPr>
          <p:cNvPr id="31" name="직선 연결선 30"/>
          <p:cNvCxnSpPr/>
          <p:nvPr/>
        </p:nvCxnSpPr>
        <p:spPr>
          <a:xfrm flipH="1">
            <a:off x="2046505" y="4588847"/>
            <a:ext cx="9" cy="4385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/>
          <p:cNvCxnSpPr/>
          <p:nvPr/>
        </p:nvCxnSpPr>
        <p:spPr>
          <a:xfrm flipH="1">
            <a:off x="4740994" y="4606074"/>
            <a:ext cx="9" cy="4385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/>
          <p:cNvCxnSpPr/>
          <p:nvPr/>
        </p:nvCxnSpPr>
        <p:spPr>
          <a:xfrm flipH="1">
            <a:off x="7335409" y="4572415"/>
            <a:ext cx="9" cy="4385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/>
          <p:cNvCxnSpPr/>
          <p:nvPr/>
        </p:nvCxnSpPr>
        <p:spPr>
          <a:xfrm flipH="1">
            <a:off x="9929824" y="4606074"/>
            <a:ext cx="9" cy="4385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직사각형 47"/>
          <p:cNvSpPr/>
          <p:nvPr/>
        </p:nvSpPr>
        <p:spPr>
          <a:xfrm>
            <a:off x="878499" y="652005"/>
            <a:ext cx="31630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</a:rPr>
              <a:t>1. </a:t>
            </a:r>
            <a:r>
              <a:rPr lang="ko-KR" altLang="en-US" sz="2000" b="1" dirty="0">
                <a:solidFill>
                  <a:schemeClr val="bg1"/>
                </a:solidFill>
              </a:rPr>
              <a:t>실습기관소개</a:t>
            </a:r>
          </a:p>
        </p:txBody>
      </p:sp>
    </p:spTree>
    <p:extLst>
      <p:ext uri="{BB962C8B-B14F-4D97-AF65-F5344CB8AC3E}">
        <p14:creationId xmlns:p14="http://schemas.microsoft.com/office/powerpoint/2010/main" val="876777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79285" y="608400"/>
            <a:ext cx="4636758" cy="559537"/>
          </a:xfrm>
        </p:spPr>
        <p:txBody>
          <a:bodyPr/>
          <a:lstStyle/>
          <a:p>
            <a:r>
              <a:rPr lang="en-US" altLang="ko-KR" sz="2000" b="1" dirty="0"/>
              <a:t>1. </a:t>
            </a:r>
            <a:r>
              <a:rPr lang="ko-KR" altLang="en-US" sz="2000" b="1" dirty="0"/>
              <a:t>실습기관소개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99773" y="2603500"/>
            <a:ext cx="10263725" cy="3416300"/>
          </a:xfrm>
        </p:spPr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1099773" y="1226174"/>
            <a:ext cx="33885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>
                <a:solidFill>
                  <a:schemeClr val="bg1"/>
                </a:solidFill>
              </a:rPr>
              <a:t>실습기관조직도</a:t>
            </a:r>
          </a:p>
        </p:txBody>
      </p:sp>
      <p:sp>
        <p:nvSpPr>
          <p:cNvPr id="7" name="타원 6"/>
          <p:cNvSpPr/>
          <p:nvPr/>
        </p:nvSpPr>
        <p:spPr>
          <a:xfrm>
            <a:off x="2298613" y="5124734"/>
            <a:ext cx="2128344" cy="7882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사회복지사</a:t>
            </a:r>
            <a:r>
              <a:rPr lang="ko-KR" altLang="en-US" dirty="0"/>
              <a:t> 이진영</a:t>
            </a:r>
          </a:p>
        </p:txBody>
      </p:sp>
      <p:sp>
        <p:nvSpPr>
          <p:cNvPr id="8" name="타원 7"/>
          <p:cNvSpPr/>
          <p:nvPr/>
        </p:nvSpPr>
        <p:spPr>
          <a:xfrm>
            <a:off x="5122989" y="2876086"/>
            <a:ext cx="2074422" cy="7882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센터장 곽영수</a:t>
            </a:r>
          </a:p>
        </p:txBody>
      </p:sp>
      <p:sp>
        <p:nvSpPr>
          <p:cNvPr id="9" name="타원 8"/>
          <p:cNvSpPr/>
          <p:nvPr/>
        </p:nvSpPr>
        <p:spPr>
          <a:xfrm>
            <a:off x="8146330" y="5136413"/>
            <a:ext cx="2128344" cy="7882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사회복지사</a:t>
            </a:r>
            <a:endParaRPr lang="en-US" altLang="ko-KR" dirty="0"/>
          </a:p>
          <a:p>
            <a:pPr algn="ctr"/>
            <a:r>
              <a:rPr lang="ko-KR" altLang="en-US" dirty="0"/>
              <a:t>김유정</a:t>
            </a:r>
          </a:p>
        </p:txBody>
      </p:sp>
      <p:sp>
        <p:nvSpPr>
          <p:cNvPr id="10" name="타원 9"/>
          <p:cNvSpPr/>
          <p:nvPr/>
        </p:nvSpPr>
        <p:spPr>
          <a:xfrm>
            <a:off x="5167463" y="5124734"/>
            <a:ext cx="2128344" cy="7882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사회복지사</a:t>
            </a:r>
            <a:endParaRPr lang="en-US" altLang="ko-KR" dirty="0"/>
          </a:p>
          <a:p>
            <a:pPr algn="ctr"/>
            <a:r>
              <a:rPr lang="ko-KR" altLang="en-US" dirty="0" err="1"/>
              <a:t>배윤지</a:t>
            </a:r>
            <a:endParaRPr lang="ko-KR" altLang="en-US" dirty="0"/>
          </a:p>
        </p:txBody>
      </p:sp>
      <p:cxnSp>
        <p:nvCxnSpPr>
          <p:cNvPr id="15" name="직선 연결선 14"/>
          <p:cNvCxnSpPr>
            <a:endCxn id="10" idx="0"/>
          </p:cNvCxnSpPr>
          <p:nvPr/>
        </p:nvCxnSpPr>
        <p:spPr>
          <a:xfrm>
            <a:off x="6209607" y="3664362"/>
            <a:ext cx="22028" cy="14603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 flipH="1">
            <a:off x="3258589" y="4311650"/>
            <a:ext cx="59519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>
            <a:off x="3258589" y="4311650"/>
            <a:ext cx="0" cy="813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>
            <a:endCxn id="9" idx="0"/>
          </p:cNvCxnSpPr>
          <p:nvPr/>
        </p:nvCxnSpPr>
        <p:spPr>
          <a:xfrm>
            <a:off x="9210502" y="4324838"/>
            <a:ext cx="0" cy="811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258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9129" y="1147731"/>
            <a:ext cx="2041396" cy="624342"/>
          </a:xfrm>
        </p:spPr>
        <p:txBody>
          <a:bodyPr/>
          <a:lstStyle/>
          <a:p>
            <a:r>
              <a:rPr lang="ko-KR" altLang="en-US" sz="1800" b="1" dirty="0"/>
              <a:t>기관설립근거법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42175" y="3096445"/>
            <a:ext cx="10238196" cy="3416300"/>
          </a:xfrm>
        </p:spPr>
        <p:txBody>
          <a:bodyPr>
            <a:normAutofit/>
          </a:bodyPr>
          <a:lstStyle/>
          <a:p>
            <a:pPr fontAlgn="base"/>
            <a:r>
              <a:rPr lang="ko-KR" altLang="en-US" sz="2400" b="1" dirty="0"/>
              <a:t>장애인복지법 제 </a:t>
            </a:r>
            <a:r>
              <a:rPr lang="en-US" altLang="ko-KR" sz="2400" b="1" dirty="0"/>
              <a:t>58</a:t>
            </a:r>
            <a:r>
              <a:rPr lang="ko-KR" altLang="en-US" sz="2400" b="1" dirty="0"/>
              <a:t>조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장애인복지시설</a:t>
            </a:r>
            <a:r>
              <a:rPr lang="en-US" altLang="ko-KR" sz="2400" b="1" dirty="0"/>
              <a:t>) </a:t>
            </a:r>
            <a:r>
              <a:rPr lang="ko-KR" altLang="en-US" sz="2400" b="1" dirty="0"/>
              <a:t>및 </a:t>
            </a:r>
            <a:r>
              <a:rPr lang="en-US" altLang="ko-KR" sz="2400" b="1" dirty="0"/>
              <a:t>59</a:t>
            </a:r>
            <a:r>
              <a:rPr lang="ko-KR" altLang="en-US" sz="2400" b="1" dirty="0"/>
              <a:t>조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장애인복지시설 설치</a:t>
            </a:r>
            <a:r>
              <a:rPr lang="en-US" altLang="ko-KR" sz="2400" b="1" dirty="0"/>
              <a:t>) :</a:t>
            </a:r>
            <a:r>
              <a:rPr lang="ko-KR" altLang="en-US" sz="2400" b="1" dirty="0"/>
              <a:t> 장애인을 전문적으로 상담 </a:t>
            </a:r>
            <a:r>
              <a:rPr lang="en-US" altLang="ko-KR" sz="2400" b="1" dirty="0"/>
              <a:t>· </a:t>
            </a:r>
            <a:r>
              <a:rPr lang="ko-KR" altLang="en-US" sz="2400" b="1" dirty="0"/>
              <a:t>치료 </a:t>
            </a:r>
            <a:r>
              <a:rPr lang="en-US" altLang="ko-KR" sz="2400" b="1" dirty="0"/>
              <a:t>· </a:t>
            </a:r>
            <a:r>
              <a:rPr lang="ko-KR" altLang="en-US" sz="2400" b="1" dirty="0"/>
              <a:t>훈련하거나 장애인의 일상생활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여가 활동 및 사회참여활동 등을 지원하는 지역사회</a:t>
            </a:r>
            <a:r>
              <a:rPr lang="en-US" altLang="ko-KR" sz="2400" b="1" dirty="0"/>
              <a:t> </a:t>
            </a:r>
            <a:r>
              <a:rPr lang="ko-KR" altLang="en-US" sz="2400" b="1" dirty="0"/>
              <a:t>재활시설</a:t>
            </a:r>
            <a:r>
              <a:rPr lang="en-US" altLang="ko-KR" sz="2400" b="1" dirty="0"/>
              <a:t>.</a:t>
            </a:r>
            <a:endParaRPr lang="ko-KR" altLang="en-US" sz="2400" b="1" dirty="0"/>
          </a:p>
        </p:txBody>
      </p:sp>
      <p:sp>
        <p:nvSpPr>
          <p:cNvPr id="4" name="직사각형 3"/>
          <p:cNvSpPr/>
          <p:nvPr/>
        </p:nvSpPr>
        <p:spPr>
          <a:xfrm>
            <a:off x="886940" y="672032"/>
            <a:ext cx="20778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</a:rPr>
              <a:t>1. </a:t>
            </a:r>
            <a:r>
              <a:rPr lang="ko-KR" altLang="en-US" sz="2000" b="1" dirty="0" err="1">
                <a:solidFill>
                  <a:schemeClr val="bg1"/>
                </a:solidFill>
              </a:rPr>
              <a:t>실습기관</a:t>
            </a:r>
            <a:r>
              <a:rPr lang="ko-KR" altLang="en-US" sz="2000" b="1" dirty="0">
                <a:solidFill>
                  <a:schemeClr val="bg1"/>
                </a:solidFill>
              </a:rPr>
              <a:t> 소개</a:t>
            </a:r>
          </a:p>
        </p:txBody>
      </p:sp>
    </p:spTree>
    <p:extLst>
      <p:ext uri="{BB962C8B-B14F-4D97-AF65-F5344CB8AC3E}">
        <p14:creationId xmlns:p14="http://schemas.microsoft.com/office/powerpoint/2010/main" val="1984015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60916" y="1155469"/>
            <a:ext cx="1532411" cy="449911"/>
          </a:xfrm>
        </p:spPr>
        <p:txBody>
          <a:bodyPr>
            <a:normAutofit/>
          </a:bodyPr>
          <a:lstStyle/>
          <a:p>
            <a:r>
              <a:rPr lang="ko-KR" altLang="en-US" sz="1800" b="1" dirty="0"/>
              <a:t>이용안내</a:t>
            </a: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133617"/>
              </p:ext>
            </p:extLst>
          </p:nvPr>
        </p:nvGraphicFramePr>
        <p:xfrm>
          <a:off x="1260916" y="2920248"/>
          <a:ext cx="8970202" cy="2963831"/>
        </p:xfrm>
        <a:graphic>
          <a:graphicData uri="http://schemas.openxmlformats.org/drawingml/2006/table">
            <a:tbl>
              <a:tblPr/>
              <a:tblGrid>
                <a:gridCol w="2066795">
                  <a:extLst>
                    <a:ext uri="{9D8B030D-6E8A-4147-A177-3AD203B41FA5}">
                      <a16:colId xmlns:a16="http://schemas.microsoft.com/office/drawing/2014/main" val="3621100196"/>
                    </a:ext>
                  </a:extLst>
                </a:gridCol>
                <a:gridCol w="6903407">
                  <a:extLst>
                    <a:ext uri="{9D8B030D-6E8A-4147-A177-3AD203B41FA5}">
                      <a16:colId xmlns:a16="http://schemas.microsoft.com/office/drawing/2014/main" val="937074980"/>
                    </a:ext>
                  </a:extLst>
                </a:gridCol>
              </a:tblGrid>
              <a:tr h="529547">
                <a:tc>
                  <a:txBody>
                    <a:bodyPr/>
                    <a:lstStyle/>
                    <a:p>
                      <a:r>
                        <a:rPr lang="ko-KR" altLang="en-US" b="1" dirty="0"/>
                        <a:t>             대상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b="1" dirty="0"/>
                        <a:t> 청소년 이하 장애인</a:t>
                      </a:r>
                      <a:r>
                        <a:rPr lang="en-US" altLang="ko-KR" b="1" dirty="0"/>
                        <a:t>(</a:t>
                      </a:r>
                      <a:r>
                        <a:rPr lang="ko-KR" altLang="en-US" b="1" dirty="0" err="1"/>
                        <a:t>청소년이라함은</a:t>
                      </a:r>
                      <a:r>
                        <a:rPr lang="ko-KR" altLang="en-US" b="1" dirty="0"/>
                        <a:t> 청소년 기준법을 따른다</a:t>
                      </a:r>
                      <a:r>
                        <a:rPr lang="en-US" altLang="ko-KR" b="1" dirty="0"/>
                        <a:t>.)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8223204"/>
                  </a:ext>
                </a:extLst>
              </a:tr>
              <a:tr h="651114">
                <a:tc>
                  <a:txBody>
                    <a:bodyPr/>
                    <a:lstStyle/>
                    <a:p>
                      <a:r>
                        <a:rPr lang="ko-KR" altLang="en-US" b="1" dirty="0"/>
                        <a:t>          운영시간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1" dirty="0"/>
                        <a:t> - </a:t>
                      </a:r>
                      <a:r>
                        <a:rPr lang="ko-KR" altLang="en-US" b="1" dirty="0"/>
                        <a:t>학기 중 </a:t>
                      </a:r>
                      <a:r>
                        <a:rPr lang="en-US" altLang="ko-KR" b="1" dirty="0"/>
                        <a:t>: </a:t>
                      </a:r>
                      <a:r>
                        <a:rPr lang="ko-KR" altLang="en-US" b="1" dirty="0"/>
                        <a:t>월 </a:t>
                      </a:r>
                      <a:r>
                        <a:rPr lang="en-US" altLang="ko-KR" b="1" dirty="0"/>
                        <a:t>~ </a:t>
                      </a:r>
                      <a:r>
                        <a:rPr lang="ko-KR" altLang="en-US" b="1" dirty="0"/>
                        <a:t>금 </a:t>
                      </a:r>
                      <a:r>
                        <a:rPr lang="en-US" altLang="ko-KR" b="1" dirty="0"/>
                        <a:t>(13:00~18:00)</a:t>
                      </a:r>
                      <a:br>
                        <a:rPr lang="en-US" altLang="ko-KR" b="1" dirty="0"/>
                      </a:br>
                      <a:r>
                        <a:rPr lang="en-US" altLang="ko-KR" b="1" dirty="0"/>
                        <a:t> - </a:t>
                      </a:r>
                      <a:r>
                        <a:rPr lang="ko-KR" altLang="en-US" b="1" dirty="0"/>
                        <a:t>방학 중 </a:t>
                      </a:r>
                      <a:r>
                        <a:rPr lang="en-US" altLang="ko-KR" b="1" dirty="0"/>
                        <a:t>: </a:t>
                      </a:r>
                      <a:r>
                        <a:rPr lang="ko-KR" altLang="en-US" b="1" dirty="0"/>
                        <a:t>월 </a:t>
                      </a:r>
                      <a:r>
                        <a:rPr lang="en-US" altLang="ko-KR" b="1" dirty="0"/>
                        <a:t>~ </a:t>
                      </a:r>
                      <a:r>
                        <a:rPr lang="ko-KR" altLang="en-US" b="1" dirty="0"/>
                        <a:t>금</a:t>
                      </a:r>
                      <a:r>
                        <a:rPr lang="en-US" altLang="ko-KR" b="1" dirty="0"/>
                        <a:t>(09:00~18:00)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3885621"/>
                  </a:ext>
                </a:extLst>
              </a:tr>
              <a:tr h="398520">
                <a:tc>
                  <a:txBody>
                    <a:bodyPr/>
                    <a:lstStyle/>
                    <a:p>
                      <a:r>
                        <a:rPr lang="ko-KR" altLang="en-US" b="1" dirty="0"/>
                        <a:t>         신청절차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b="1" dirty="0"/>
                        <a:t> 전화상담 → </a:t>
                      </a:r>
                      <a:r>
                        <a:rPr lang="ko-KR" altLang="en-US" b="1" dirty="0" err="1"/>
                        <a:t>내방상담</a:t>
                      </a:r>
                      <a:r>
                        <a:rPr lang="ko-KR" altLang="en-US" b="1" dirty="0"/>
                        <a:t> → </a:t>
                      </a:r>
                      <a:r>
                        <a:rPr lang="ko-KR" altLang="en-US" b="1" dirty="0" err="1"/>
                        <a:t>이용판정</a:t>
                      </a:r>
                      <a:r>
                        <a:rPr lang="ko-KR" altLang="en-US" b="1" dirty="0"/>
                        <a:t> → </a:t>
                      </a:r>
                      <a:r>
                        <a:rPr lang="ko-KR" altLang="en-US" b="1" dirty="0" err="1"/>
                        <a:t>센터입소</a:t>
                      </a:r>
                      <a:r>
                        <a:rPr lang="ko-KR" altLang="en-US" b="1" dirty="0"/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1122722"/>
                  </a:ext>
                </a:extLst>
              </a:tr>
              <a:tr h="325557">
                <a:tc>
                  <a:txBody>
                    <a:bodyPr/>
                    <a:lstStyle/>
                    <a:p>
                      <a:r>
                        <a:rPr lang="ko-KR" altLang="en-US" b="1" dirty="0"/>
                        <a:t>           교육비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1" dirty="0"/>
                        <a:t> 150,000</a:t>
                      </a:r>
                      <a:r>
                        <a:rPr lang="ko-KR" altLang="en-US" b="1" dirty="0"/>
                        <a:t>원</a:t>
                      </a:r>
                      <a:r>
                        <a:rPr lang="en-US" altLang="ko-KR" b="1" dirty="0"/>
                        <a:t>(100,000</a:t>
                      </a:r>
                      <a:r>
                        <a:rPr lang="ko-KR" altLang="en-US" b="1" dirty="0"/>
                        <a:t>원 방과후 활동비 지원</a:t>
                      </a:r>
                      <a:r>
                        <a:rPr lang="en-US" altLang="ko-KR" b="1" dirty="0"/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0072405"/>
                  </a:ext>
                </a:extLst>
              </a:tr>
              <a:tr h="1059093">
                <a:tc>
                  <a:txBody>
                    <a:bodyPr/>
                    <a:lstStyle/>
                    <a:p>
                      <a:r>
                        <a:rPr lang="ko-KR" altLang="en-US" b="1" dirty="0"/>
                        <a:t>         </a:t>
                      </a:r>
                      <a:r>
                        <a:rPr lang="ko-KR" altLang="en-US" b="1" baseline="0" dirty="0"/>
                        <a:t> </a:t>
                      </a:r>
                      <a:r>
                        <a:rPr lang="ko-KR" altLang="en-US" b="1" dirty="0"/>
                        <a:t>차량지원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b="1" dirty="0"/>
                        <a:t> 학교수업이 끝난 후 복지관으로 이동 할 때 차량을 운행하여</a:t>
                      </a:r>
                      <a:br>
                        <a:rPr lang="ko-KR" altLang="en-US" b="1" dirty="0"/>
                      </a:br>
                      <a:r>
                        <a:rPr lang="ko-KR" altLang="en-US" b="1" dirty="0"/>
                        <a:t> 아동의 안전하고 편리한 이용을 도모하며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학부모들의 부담을</a:t>
                      </a:r>
                      <a:endParaRPr lang="en-US" altLang="ko-KR" b="1" dirty="0"/>
                    </a:p>
                    <a:p>
                      <a:r>
                        <a:rPr lang="ko-KR" altLang="en-US" b="1" dirty="0"/>
                        <a:t> 덜어주고 있다</a:t>
                      </a:r>
                      <a:r>
                        <a:rPr lang="en-US" altLang="ko-KR" b="1" dirty="0"/>
                        <a:t>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67324360"/>
                  </a:ext>
                </a:extLst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903066" y="708952"/>
            <a:ext cx="22890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</a:rPr>
              <a:t>1. </a:t>
            </a:r>
            <a:r>
              <a:rPr lang="ko-KR" altLang="en-US" sz="2000" b="1" dirty="0" err="1">
                <a:solidFill>
                  <a:schemeClr val="bg1"/>
                </a:solidFill>
              </a:rPr>
              <a:t>실습기관</a:t>
            </a:r>
            <a:r>
              <a:rPr lang="ko-KR" altLang="en-US" sz="2000" b="1" dirty="0">
                <a:solidFill>
                  <a:schemeClr val="bg1"/>
                </a:solidFill>
              </a:rPr>
              <a:t> 소개</a:t>
            </a:r>
          </a:p>
        </p:txBody>
      </p:sp>
    </p:spTree>
    <p:extLst>
      <p:ext uri="{BB962C8B-B14F-4D97-AF65-F5344CB8AC3E}">
        <p14:creationId xmlns:p14="http://schemas.microsoft.com/office/powerpoint/2010/main" val="132284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73501" y="1132428"/>
            <a:ext cx="3531131" cy="566440"/>
          </a:xfrm>
        </p:spPr>
        <p:txBody>
          <a:bodyPr/>
          <a:lstStyle/>
          <a:p>
            <a:r>
              <a:rPr lang="ko-KR" altLang="en-US" sz="1800" b="1" dirty="0"/>
              <a:t>주요사업 </a:t>
            </a:r>
            <a:r>
              <a:rPr lang="en-US" altLang="ko-KR" sz="1800" b="1" dirty="0"/>
              <a:t>(</a:t>
            </a:r>
            <a:r>
              <a:rPr lang="ko-KR" altLang="en-US" sz="1800" b="1" dirty="0"/>
              <a:t>프로그램</a:t>
            </a:r>
            <a:r>
              <a:rPr lang="en-US" altLang="ko-KR" sz="1800" b="1" dirty="0"/>
              <a:t>)</a:t>
            </a:r>
            <a:endParaRPr lang="ko-KR" altLang="en-US" sz="1800" b="1" dirty="0"/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459883"/>
              </p:ext>
            </p:extLst>
          </p:nvPr>
        </p:nvGraphicFramePr>
        <p:xfrm>
          <a:off x="1056118" y="2510799"/>
          <a:ext cx="9908367" cy="2275281"/>
        </p:xfrm>
        <a:graphic>
          <a:graphicData uri="http://schemas.openxmlformats.org/drawingml/2006/table">
            <a:tbl>
              <a:tblPr/>
              <a:tblGrid>
                <a:gridCol w="1695395">
                  <a:extLst>
                    <a:ext uri="{9D8B030D-6E8A-4147-A177-3AD203B41FA5}">
                      <a16:colId xmlns:a16="http://schemas.microsoft.com/office/drawing/2014/main" val="2100373739"/>
                    </a:ext>
                  </a:extLst>
                </a:gridCol>
                <a:gridCol w="7037821">
                  <a:extLst>
                    <a:ext uri="{9D8B030D-6E8A-4147-A177-3AD203B41FA5}">
                      <a16:colId xmlns:a16="http://schemas.microsoft.com/office/drawing/2014/main" val="2167872650"/>
                    </a:ext>
                  </a:extLst>
                </a:gridCol>
                <a:gridCol w="1175151">
                  <a:extLst>
                    <a:ext uri="{9D8B030D-6E8A-4147-A177-3AD203B41FA5}">
                      <a16:colId xmlns:a16="http://schemas.microsoft.com/office/drawing/2014/main" val="4016679078"/>
                    </a:ext>
                  </a:extLst>
                </a:gridCol>
              </a:tblGrid>
              <a:tr h="768432">
                <a:tc rowSpan="4">
                  <a:txBody>
                    <a:bodyPr/>
                    <a:lstStyle/>
                    <a:p>
                      <a:r>
                        <a:rPr lang="ko-KR" altLang="en-US" b="1" dirty="0"/>
                        <a:t>   사회심리재활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1" dirty="0"/>
                        <a:t>  - </a:t>
                      </a:r>
                      <a:r>
                        <a:rPr lang="ko-KR" altLang="en-US" b="1" dirty="0"/>
                        <a:t>사회적응훈련</a:t>
                      </a:r>
                      <a:r>
                        <a:rPr lang="en-US" altLang="ko-KR" b="1" dirty="0"/>
                        <a:t>: </a:t>
                      </a:r>
                      <a:r>
                        <a:rPr lang="ko-KR" altLang="en-US" b="1" dirty="0" err="1"/>
                        <a:t>공공기관ㆍ박물관ㆍ지역사회</a:t>
                      </a:r>
                      <a:r>
                        <a:rPr lang="ko-KR" altLang="en-US" b="1" dirty="0"/>
                        <a:t> 이용시설</a:t>
                      </a:r>
                      <a:r>
                        <a:rPr lang="en-US" altLang="ko-KR" b="1" baseline="0" dirty="0"/>
                        <a:t> </a:t>
                      </a:r>
                      <a:r>
                        <a:rPr lang="ko-KR" altLang="en-US" b="1" dirty="0"/>
                        <a:t>체험 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b="1" dirty="0"/>
                        <a:t>   월 </a:t>
                      </a:r>
                      <a:r>
                        <a:rPr lang="en-US" altLang="ko-KR" b="1" dirty="0"/>
                        <a:t>1</a:t>
                      </a:r>
                      <a:r>
                        <a:rPr lang="ko-KR" altLang="en-US" b="1" dirty="0"/>
                        <a:t>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9318084"/>
                  </a:ext>
                </a:extLst>
              </a:tr>
              <a:tr h="5122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b="1" dirty="0"/>
                        <a:t>  - </a:t>
                      </a:r>
                      <a:r>
                        <a:rPr lang="ko-KR" altLang="en-US" b="1" dirty="0"/>
                        <a:t>생일잔치</a:t>
                      </a:r>
                      <a:r>
                        <a:rPr lang="en-US" altLang="ko-KR" b="1" dirty="0"/>
                        <a:t>: </a:t>
                      </a:r>
                      <a:r>
                        <a:rPr lang="ko-KR" altLang="en-US" b="1" dirty="0"/>
                        <a:t>생일 아동을 축하하는 잔치 참여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b="1" dirty="0"/>
                        <a:t>     상시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00462"/>
                  </a:ext>
                </a:extLst>
              </a:tr>
              <a:tr h="68072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b="1" dirty="0"/>
                        <a:t>  - </a:t>
                      </a:r>
                      <a:r>
                        <a:rPr lang="ko-KR" altLang="en-US" b="1" dirty="0"/>
                        <a:t>여름캠프</a:t>
                      </a:r>
                      <a:r>
                        <a:rPr lang="en-US" altLang="ko-KR" b="1" dirty="0"/>
                        <a:t>: 1</a:t>
                      </a:r>
                      <a:r>
                        <a:rPr lang="ko-KR" altLang="en-US" b="1" dirty="0"/>
                        <a:t>박 </a:t>
                      </a:r>
                      <a:r>
                        <a:rPr lang="en-US" altLang="ko-KR" b="1" dirty="0"/>
                        <a:t>2</a:t>
                      </a:r>
                      <a:r>
                        <a:rPr lang="ko-KR" altLang="en-US" b="1" dirty="0"/>
                        <a:t>일 일정으로 이루어지는 </a:t>
                      </a:r>
                      <a:r>
                        <a:rPr lang="ko-KR" altLang="en-US" b="1" dirty="0" err="1"/>
                        <a:t>방학기간의</a:t>
                      </a:r>
                      <a:r>
                        <a:rPr lang="ko-KR" altLang="en-US" b="1" dirty="0"/>
                        <a:t> </a:t>
                      </a:r>
                      <a:r>
                        <a:rPr lang="en-US" altLang="ko-KR" b="1" baseline="0" dirty="0"/>
                        <a:t> </a:t>
                      </a:r>
                      <a:r>
                        <a:rPr lang="ko-KR" altLang="en-US" b="1" dirty="0" err="1"/>
                        <a:t>캠프활동</a:t>
                      </a:r>
                      <a:endParaRPr lang="ko-KR" altLang="en-US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b="1" dirty="0"/>
                        <a:t> </a:t>
                      </a:r>
                      <a:r>
                        <a:rPr lang="ko-KR" altLang="en-US" b="1" baseline="0" dirty="0"/>
                        <a:t>  </a:t>
                      </a:r>
                      <a:r>
                        <a:rPr lang="ko-KR" altLang="en-US" b="1" dirty="0"/>
                        <a:t>연 </a:t>
                      </a:r>
                      <a:r>
                        <a:rPr lang="en-US" altLang="ko-KR" b="1" dirty="0"/>
                        <a:t>1</a:t>
                      </a:r>
                      <a:r>
                        <a:rPr lang="ko-KR" altLang="en-US" b="1" dirty="0"/>
                        <a:t>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1701971"/>
                  </a:ext>
                </a:extLst>
              </a:tr>
              <a:tr h="31383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b="1" dirty="0"/>
                        <a:t>  - </a:t>
                      </a:r>
                      <a:r>
                        <a:rPr lang="ko-KR" altLang="en-US" b="1" dirty="0"/>
                        <a:t>어린이날 및 성탄 행사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b="1" dirty="0"/>
                        <a:t>   연 </a:t>
                      </a:r>
                      <a:r>
                        <a:rPr lang="en-US" altLang="ko-KR" b="1" dirty="0"/>
                        <a:t>2</a:t>
                      </a:r>
                      <a:r>
                        <a:rPr lang="ko-KR" altLang="en-US" b="1" dirty="0"/>
                        <a:t>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303631"/>
                  </a:ext>
                </a:extLst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360157"/>
              </p:ext>
            </p:extLst>
          </p:nvPr>
        </p:nvGraphicFramePr>
        <p:xfrm>
          <a:off x="1680294" y="5399917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0703200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077816"/>
                  </a:ext>
                </a:extLst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7074"/>
              </p:ext>
            </p:extLst>
          </p:nvPr>
        </p:nvGraphicFramePr>
        <p:xfrm>
          <a:off x="1046881" y="5045825"/>
          <a:ext cx="9917604" cy="839586"/>
        </p:xfrm>
        <a:graphic>
          <a:graphicData uri="http://schemas.openxmlformats.org/drawingml/2006/table">
            <a:tbl>
              <a:tblPr/>
              <a:tblGrid>
                <a:gridCol w="1696319">
                  <a:extLst>
                    <a:ext uri="{9D8B030D-6E8A-4147-A177-3AD203B41FA5}">
                      <a16:colId xmlns:a16="http://schemas.microsoft.com/office/drawing/2014/main" val="2023458661"/>
                    </a:ext>
                  </a:extLst>
                </a:gridCol>
                <a:gridCol w="7040880">
                  <a:extLst>
                    <a:ext uri="{9D8B030D-6E8A-4147-A177-3AD203B41FA5}">
                      <a16:colId xmlns:a16="http://schemas.microsoft.com/office/drawing/2014/main" val="988495424"/>
                    </a:ext>
                  </a:extLst>
                </a:gridCol>
                <a:gridCol w="1180405">
                  <a:extLst>
                    <a:ext uri="{9D8B030D-6E8A-4147-A177-3AD203B41FA5}">
                      <a16:colId xmlns:a16="http://schemas.microsoft.com/office/drawing/2014/main" val="3644985632"/>
                    </a:ext>
                  </a:extLst>
                </a:gridCol>
              </a:tblGrid>
              <a:tr h="839586">
                <a:tc>
                  <a:txBody>
                    <a:bodyPr/>
                    <a:lstStyle/>
                    <a:p>
                      <a:r>
                        <a:rPr lang="ko-KR" altLang="en-US" b="1" dirty="0"/>
                        <a:t>      일상생활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altLang="ko-KR" b="1" dirty="0"/>
                        <a:t>  - </a:t>
                      </a:r>
                      <a:r>
                        <a:rPr lang="ko-KR" altLang="en-US" b="1" dirty="0"/>
                        <a:t>일상생활훈련</a:t>
                      </a:r>
                      <a:r>
                        <a:rPr lang="en-US" altLang="ko-KR" b="1" dirty="0"/>
                        <a:t>: </a:t>
                      </a:r>
                      <a:r>
                        <a:rPr lang="ko-KR" altLang="en-US" b="1" dirty="0"/>
                        <a:t>신변처리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식생활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의복 </a:t>
                      </a:r>
                      <a:r>
                        <a:rPr lang="ko-KR" altLang="en-US" b="1" dirty="0" err="1"/>
                        <a:t>착ㆍ탈의</a:t>
                      </a:r>
                      <a:r>
                        <a:rPr lang="ko-KR" altLang="en-US" b="1" dirty="0"/>
                        <a:t> 등의 </a:t>
                      </a:r>
                      <a:endParaRPr lang="en-US" altLang="ko-KR" b="1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ko-KR" altLang="en-US" b="1" dirty="0"/>
                        <a:t>    기초생활훈련지도 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b="1" dirty="0"/>
                        <a:t>    상시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585749"/>
                  </a:ext>
                </a:extLst>
              </a:tr>
            </a:tbl>
          </a:graphicData>
        </a:graphic>
      </p:graphicFrame>
      <p:sp>
        <p:nvSpPr>
          <p:cNvPr id="11" name="직사각형 10"/>
          <p:cNvSpPr/>
          <p:nvPr/>
        </p:nvSpPr>
        <p:spPr>
          <a:xfrm>
            <a:off x="961254" y="661446"/>
            <a:ext cx="20778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</a:rPr>
              <a:t>1. </a:t>
            </a:r>
            <a:r>
              <a:rPr lang="ko-KR" altLang="en-US" sz="2000" b="1" dirty="0" err="1">
                <a:solidFill>
                  <a:schemeClr val="bg1"/>
                </a:solidFill>
              </a:rPr>
              <a:t>실습기관</a:t>
            </a:r>
            <a:r>
              <a:rPr lang="ko-KR" altLang="en-US" sz="2000" b="1" dirty="0">
                <a:solidFill>
                  <a:schemeClr val="bg1"/>
                </a:solidFill>
              </a:rPr>
              <a:t> 소개</a:t>
            </a:r>
          </a:p>
        </p:txBody>
      </p:sp>
    </p:spTree>
    <p:extLst>
      <p:ext uri="{BB962C8B-B14F-4D97-AF65-F5344CB8AC3E}">
        <p14:creationId xmlns:p14="http://schemas.microsoft.com/office/powerpoint/2010/main" val="6733647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이온(회의실)">
  <a:themeElements>
    <a:clrScheme name="이온(회의실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이온(회의실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이온(회의실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1030</TotalTime>
  <Words>1063</Words>
  <Application>Microsoft Office PowerPoint</Application>
  <PresentationFormat>와이드스크린</PresentationFormat>
  <Paragraphs>215</Paragraphs>
  <Slides>25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9" baseType="lpstr">
      <vt:lpstr>Arial</vt:lpstr>
      <vt:lpstr>Century Gothic</vt:lpstr>
      <vt:lpstr>Wingdings 3</vt:lpstr>
      <vt:lpstr>이온(회의실)</vt:lpstr>
      <vt:lpstr>관저장애인주간보호센터</vt:lpstr>
      <vt:lpstr>목차</vt:lpstr>
      <vt:lpstr>1. 실습 기관 소개</vt:lpstr>
      <vt:lpstr>1. 실습기관 소개</vt:lpstr>
      <vt:lpstr>설립 법인 조직체계</vt:lpstr>
      <vt:lpstr>1. 실습기관소개</vt:lpstr>
      <vt:lpstr>기관설립근거법</vt:lpstr>
      <vt:lpstr>이용안내</vt:lpstr>
      <vt:lpstr>주요사업 (프로그램)</vt:lpstr>
      <vt:lpstr>PowerPoint 프레젠테이션</vt:lpstr>
      <vt:lpstr>지역사회특성</vt:lpstr>
      <vt:lpstr>2. 실습 목적 및 목표</vt:lpstr>
      <vt:lpstr>2. 실습 내용</vt:lpstr>
      <vt:lpstr>2. 실습 내용</vt:lpstr>
      <vt:lpstr>3. 실습 내용</vt:lpstr>
      <vt:lpstr>실습 일정</vt:lpstr>
      <vt:lpstr>실습 일정</vt:lpstr>
      <vt:lpstr>주요 실습 내용 -  활동보조</vt:lpstr>
      <vt:lpstr>3. 실습  평가</vt:lpstr>
      <vt:lpstr>목표 달성 정도</vt:lpstr>
      <vt:lpstr>PowerPoint 프레젠테이션</vt:lpstr>
      <vt:lpstr>2 )  실습 소감</vt:lpstr>
      <vt:lpstr>3 )실습소감</vt:lpstr>
      <vt:lpstr>동료 슈퍼 비전</vt:lpstr>
      <vt:lpstr>감사 합니다.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관저장애인주간보호센터</dc:title>
  <dc:creator>scv6579</dc:creator>
  <cp:lastModifiedBy>scv6579</cp:lastModifiedBy>
  <cp:revision>97</cp:revision>
  <dcterms:created xsi:type="dcterms:W3CDTF">2019-03-31T06:05:04Z</dcterms:created>
  <dcterms:modified xsi:type="dcterms:W3CDTF">2019-04-04T16:15:49Z</dcterms:modified>
</cp:coreProperties>
</file>