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83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9933"/>
    <a:srgbClr val="00FF00"/>
    <a:srgbClr val="0000CC"/>
    <a:srgbClr val="A50021"/>
    <a:srgbClr val="CC6600"/>
    <a:srgbClr val="99FFCC"/>
    <a:srgbClr val="FF99FF"/>
    <a:srgbClr val="990033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1BFF60D0-2000-4808-AA59-8391EFE64E4E}"/>
              </a:ext>
            </a:extLst>
          </p:cNvPr>
          <p:cNvGrpSpPr/>
          <p:nvPr/>
        </p:nvGrpSpPr>
        <p:grpSpPr>
          <a:xfrm>
            <a:off x="32" y="260648"/>
            <a:ext cx="9147175" cy="6264696"/>
            <a:chOff x="32" y="260648"/>
            <a:chExt cx="9147175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4-1.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가계도</a:t>
              </a:r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(genogram)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작성과 활용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36480" y="2060848"/>
              <a:ext cx="9107488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 dirty="0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02CB825F-21DE-496D-A119-8D2B04594120}"/>
              </a:ext>
            </a:extLst>
          </p:cNvPr>
          <p:cNvGrpSpPr/>
          <p:nvPr/>
        </p:nvGrpSpPr>
        <p:grpSpPr>
          <a:xfrm>
            <a:off x="-36514" y="0"/>
            <a:ext cx="11213528" cy="6858000"/>
            <a:chOff x="-36514" y="0"/>
            <a:chExt cx="11213528" cy="6858000"/>
          </a:xfrm>
        </p:grpSpPr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00092ECE-4BAF-4B66-8715-90E7A4126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602350"/>
              <a:ext cx="11177014" cy="846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3446777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4.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 작성의 예시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A700BA-CCAA-4821-B03E-AE9F900CE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3579"/>
              <a:ext cx="914116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3D95BD2A-8477-4B45-A64D-EAF5F6F24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49EDF52-3995-422F-AAF3-3FC51AF2C17D}"/>
                </a:ext>
              </a:extLst>
            </p:cNvPr>
            <p:cNvSpPr/>
            <p:nvPr/>
          </p:nvSpPr>
          <p:spPr>
            <a:xfrm>
              <a:off x="96838" y="764704"/>
              <a:ext cx="3770584" cy="4821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US" altLang="ko-KR" sz="2000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Erik H. Erikson </a:t>
              </a:r>
              <a:r>
                <a:rPr lang="ko-KR" altLang="en-US" sz="2000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가족의 가계도</a:t>
              </a:r>
            </a:p>
          </p:txBody>
        </p:sp>
        <p:sp>
          <p:nvSpPr>
            <p:cNvPr id="8" name="Rectangle 2">
              <a:extLst>
                <a:ext uri="{FF2B5EF4-FFF2-40B4-BE49-F238E27FC236}">
                  <a16:creationId xmlns:a16="http://schemas.microsoft.com/office/drawing/2014/main" id="{2007A04F-F928-49A6-BAC2-A522734C7F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17004">
              <a:off x="0" y="768755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8193" name="_x217094016">
              <a:extLst>
                <a:ext uri="{FF2B5EF4-FFF2-40B4-BE49-F238E27FC236}">
                  <a16:creationId xmlns:a16="http://schemas.microsoft.com/office/drawing/2014/main" id="{5E477B6F-0E18-4296-99E4-15E6EF5407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760672" y="-528501"/>
              <a:ext cx="5589315" cy="9183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74873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1)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가족의 구조</a:t>
            </a:r>
            <a:endParaRPr lang="en-US" altLang="ko-KR" sz="2000" dirty="0">
              <a:solidFill>
                <a:srgbClr val="C0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가계도 해석에 있어서 가장 먼저 관심을 기울여야 할 부분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가족구조의 관찰을 통하여 가족의 특정 주제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(family themes),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역할 혹은 관계 사정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가족구성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intact family(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미혼자녀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한부모가족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재혼가족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3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세대 가족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확대가족과 비가족원이 동거하는 가족 등 가족유형별 전형적 문제 추론 가능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형제순위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출생순위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성구성비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연령차이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탄생시기와 가족 중대사와의 관계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형제의 개인적 특성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가족계획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 성별에 대한 부모의 편견 등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특이한 가족형상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독신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재혼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입양 등이 많은 경우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전문직종 종사자가</a:t>
            </a: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특정 대학에 다니는 성원이 많은 경우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각 세대에서 한 명만이 병약한 지위에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있는 경우 등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2)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생활주기의 적합성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가계도에 기록된 연령과 시기를 보면 가족 생활주기가 어떻게 이행되었는지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생활주기상의 사건이나 과업이 표준연령에서 일어나고 있는 지를 알 수 있음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표준연령의 범위내에서 이러한 사건이나 과업이 성취되지 못한 경우에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가족이 어떤 어려움을 겪었는지를 파악할 필요가 있음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712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3)</a:t>
            </a:r>
            <a:r>
              <a:rPr lang="ko-KR" altLang="en-US" dirty="0"/>
              <a:t>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세대에 걸쳐 반복적으로 나타나는 유형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(pattern)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역할 유형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특정한 역할 유형과 문제처리방식이 다음 세대로 전달될 수 있음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이를 파악하여 현재 상황에 대한 가족의 대응양식을 파악할 수 있음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알콜중독자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아버지의 아들은 술을 한방울도 마시지 않고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 다음 세대가 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다시 알콜중독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그외에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신체증상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가족내폭력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자살 등이 세대에 걸쳐 반복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관계유형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친밀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분리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갈등 등의 관계유형이 반복적으로 전달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특히 경직된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삼각관계가 반복적으로 전달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;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모자간의 동맹관계와 부자간의 적대관계가 존재하는 가족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구조유형의 반복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이혼이 많은 가족에서는 이혼이 당연한 것으로 간주되며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 자매의 막내인 어머니는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세자매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중 막내딸과 지나치게 동일시하는 등의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구조적 유형이 반복적으로 나타나기도 함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237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4)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인생의 중대사와 가족의 역할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중대사의 우연의 일치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가족의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중대사중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몇가지가 유사한 시기에 일어난 경우 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각각의 관련성을 파악하여 보면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이러한 중대사가 가족의 정서적 유형 형성에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어떠한 영향을 미쳤는 지를 파악할 수 있음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IP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정신질환의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초발연령은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13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재발연령은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22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세인데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초발시에는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모의 사망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재발시에는 부의 사망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생활변화나 수난에 대한 충격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어떠한 변화보다도 상실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(loss)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 대한 충격을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극복하지 못하는 예 많음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근친상간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교통사고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天崩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 먼저 사망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등 고려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기념일에 대한 반응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제사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생일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결혼기념일 등과 관련하여 중대사나 충격적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사건이 일어난 경우에는 가족이 이 날짜에 지나치게 민감하며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고민과 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상실감의 악화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결혼식 하객들이 교통사고로 참사한 경우 ➡ 우울증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사회</a:t>
            </a:r>
            <a:r>
              <a:rPr lang="en-US" altLang="ko-KR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경제</a:t>
            </a:r>
            <a:r>
              <a:rPr lang="en-US" altLang="ko-KR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정치의 영향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전쟁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이민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경제공황 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한국의 경우 전쟁으로 인한 실향민의 문제가 자살 등의 문제로 표출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176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5)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삼각관계의 유형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</a:t>
            </a:r>
            <a:r>
              <a:rPr lang="en-US" altLang="ko-KR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 삼각관계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부모의 갈등이 심화되면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갈등을 해소하기 위하여 자녀를 공격 또는 우회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갈등을 겪는 부부의 자녀들이 형제경쟁관계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(sibling-rivalry)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를 통하여 부모</a:t>
            </a:r>
          </a:p>
          <a:p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갈등을 우회하는 경우도 있음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endParaRPr lang="ko-KR" altLang="en-US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부부의 원가족이 포함된 삼각관계</a:t>
            </a:r>
            <a:r>
              <a:rPr lang="en-US" altLang="ko-KR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(family of origin</a:t>
            </a: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과의 관계</a:t>
            </a:r>
            <a:r>
              <a:rPr lang="en-US" altLang="ko-KR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아들을 총애하는 시어머니와 며느리의 관계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모자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;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밀착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;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소원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고부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;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갈등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부인은 부부관계의 갈등을 피하기 위하여 시어머니가 나쁘다고 비난하거나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남편의 결점을 시어머니의 탓으로 돌림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남편은 모와 부인의 갈등에 방관자적 입장을 취하기도 함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배우자 각각의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family of origin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 관여된 삼각관계로 확대되기도 함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불륜이 삼각관계 형성의 동기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자녀가 부모 중 한명이 외도하는 것을 목격한 후 다른 부모에게 알려주는 경우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부자 결탁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 공격 ➡ 모는 자살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삼각관계는 사람 뿐 아니라 사물이 게재되어 나타나기도 함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 폭음 ➡ 아내는 술과 남편에 대해 부정적 ➡ 아내가 부정적이 될수록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남편은 술에 몰두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651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5)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삼각관계의 유형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 또는 재혼한 가정의 삼각관계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자녀가 생부모를 상실하게 된 것이 계부모 때문이라고 간주하고 공격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재혼가정에서는 계모</a:t>
            </a:r>
            <a:r>
              <a:rPr lang="en-US" altLang="ko-KR" sz="20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20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자녀관계가 나쁜 경우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첫째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자녀와 계모가 적대감정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계모는 남편이 자녀에게 관심이 더 많다고 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느끼는 반면 남편은 자녀와 아내 사이에서 고민하는 삼각관계가 나타남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둘째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계모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생모의 삼각관계로 계모는 가정에서 노력하여도 자신을 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받아주지 않는다고 느끼고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생모는 자녀에게 못해준다고 느낌으로써 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생모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자녀가 결탁하여 계모 공격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이혼한 부부와 새부인과의 사이에서의 삼각관계는</a:t>
            </a:r>
            <a:endParaRPr lang="en-US" altLang="ko-KR" sz="2000" dirty="0">
              <a:solidFill>
                <a:srgbClr val="92D05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첫째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재혼한 부부가 이전의 배우자에게 모든 원인이 있다고 보고 함께 배척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둘째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남편이 자기 대신에 재혼한 부인을 내세워 전부인과 싸우도록 하는 경우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92D05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각자의 자녀를 함께 데리고 와 가정을 꾸민 재혼가족의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경우는 보다 복잡한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삼각관계가 형성될 가능성이 높음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다세대에 걸친 삼각관계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조부모가 손자녀와 결탁하여 부모에 대항하는 형태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다세대에 걸친 삼각관계는 별거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이혼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사망 등으로 상실을 경험한 가족에서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자주 나타날 수 있음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3575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6)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가족의 균형과 불균형</a:t>
            </a:r>
            <a:endParaRPr lang="en-US" altLang="ko-KR" sz="2000" dirty="0">
              <a:solidFill>
                <a:srgbClr val="C0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가족구조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이성형제 있는 막내 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이성형제가 있는 첫째 자녀의 결혼이 같은 형제순위나</a:t>
            </a: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동성형제만이 있는 가족구조에서 성장한 자녀끼리 결혼한 것보다 원만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배우자의 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family of origin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차이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즉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 배우자는 대가족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 배우자는 독자인</a:t>
            </a: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경우 서로의 성장환경이 매우 상이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 배우자는 이혼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별거 등 결혼관계가 파경에 이르는 경험을 많이 했고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다른 배우자는 그런 일을 경험하지 못한 경우로 구성된 가족</a:t>
            </a: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역할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가족내에는 보호자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 err="1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의존자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대변자 등 역할이 규정되어 있음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그러나 한 성원에게 지나친 역할부담이 있는 경우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가족내에 특정한 역할</a:t>
            </a: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(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지도자 등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을 수행하는 성원이 많은 경우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성규범에 따른 엄격한 역할분담</a:t>
            </a: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및 맞벌이부부 등의 경우에는 가족내 역할수행상의 문제를 야기할 수 있음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5901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6)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가족의 균형과 불균형</a:t>
            </a:r>
            <a:endParaRPr lang="en-US" altLang="ko-KR" sz="2000" dirty="0">
              <a:solidFill>
                <a:srgbClr val="C0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기능수준과 유형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가족내에서 각 성원이 수행하는 역할의 기능수준을 다를 수 있음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가족에서는 서로 대조적인 양식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남편 실직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알콜중독 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부인은 변호사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 </a:t>
            </a: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서로 보완하면서 조화를 이룰 수 있지만 불균형을 낳기도 하며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형제 중 다른 사람은 다 성공하였는데 </a:t>
            </a:r>
            <a:r>
              <a:rPr lang="ko-KR" altLang="en-US" sz="2000" dirty="0" err="1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한명만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유독 실패를 거듭하는 경우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정신질환 등으로 한 성원의 역할수행이 불가능해진 경우 등 불균형 야기 가능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따라서 가족내의 대조적 유형이 균형 또는 불균형으로 작용하는지를 파악함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자원의 유무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재산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지원체계 등에 있어서 </a:t>
            </a:r>
            <a:r>
              <a:rPr lang="ko-KR" altLang="en-US" sz="20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차이가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있는지를 탐색하여야 하는데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이들이 계층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수입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직업상의 차이에 어떻게 대응하고 있으며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적절한 균형을 이루지 못한 부분은 무엇인가를 파악하여야 함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농부가족 남편과 </a:t>
            </a:r>
            <a:r>
              <a:rPr lang="ko-KR" altLang="en-US" sz="2000" dirty="0" err="1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재벌집안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딸이 결혼한 경우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양가의 결혼에 대한 반응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결혼후의 양가의 태도 및 지지 정도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처가의 지원을 받는데 대한 남편의 감정</a:t>
            </a: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처리문제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부인의 시가에 대한 태도 등을 살펴보아야 함</a:t>
            </a:r>
            <a:r>
              <a:rPr lang="en-US" altLang="ko-KR" sz="20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66932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5.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해석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982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-2832" y="997834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endParaRPr lang="en-US" altLang="ko-KR" sz="20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151836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참고문헌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237965"/>
            <a:ext cx="4330715" cy="538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402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602B7A78-739F-4672-8FEA-905C1661219D}"/>
              </a:ext>
            </a:extLst>
          </p:cNvPr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877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1) </a:t>
              </a: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가계도의 발달과 활용</a:t>
              </a: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｢Bowen, Murray(1978). Family Therapy in Clinical Practice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에서 처음 제시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가족치료와 가족복지실천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(family-centered social work practice)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에서 주로 활용</a:t>
              </a:r>
              <a:endPara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개인 수준의 사회복지실천에서도 자료수집과 사정의 도구로 많이 활용</a:t>
              </a:r>
              <a:endPara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endParaRPr lang="ko-KR" altLang="en-US" sz="2000" dirty="0"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2) </a:t>
              </a: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가계도의 개념</a:t>
              </a: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최소 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3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세대 이상의 가족성원과 그들의 관계와 관련된 정보를 상징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(symbol)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을 </a:t>
              </a:r>
              <a:endPara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   사용하여 기록하는 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family tree</a:t>
              </a:r>
            </a:p>
            <a:p>
              <a:endParaRPr lang="en-US" altLang="ko-KR" sz="2000" dirty="0"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3) </a:t>
              </a: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가계도의 유용성</a:t>
              </a:r>
              <a:endParaRPr lang="ko-KR" altLang="en-US" sz="2400" dirty="0"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가족구조를 포함한 복잡한 현재 가족유형의 전체적 형태를 도표화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presenting problem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과 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family context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의 관련성에 대한 가설 제공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문제와 관련된 가족구조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, 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관계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, 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기능요인에 대한 체계적 사정이 용이함</a:t>
              </a:r>
              <a:endPara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치료하는 가족에게 적절한 합류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(joining)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방법을 파악할 수 있음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가족성원이 새로운 관점에서 문제와 가족 맥락에 대한 인식할 수 있는 기회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핵가족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+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확대가족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+ </a:t>
              </a:r>
              <a:r>
                <a:rPr lang="ko-KR" altLang="en-US" sz="2000" dirty="0" err="1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가족외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</a:t>
              </a:r>
              <a:r>
                <a:rPr lang="ko-KR" altLang="en-US" sz="2000" dirty="0" err="1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주요타인의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영향 파악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치료시간에 표현하기 어려운 정서적 문제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(emotional issues)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를 공간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(space)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과 </a:t>
              </a:r>
              <a:endPara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    시간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(time)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개념으로 표시하므로</a:t>
              </a:r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, </a:t>
              </a:r>
              <a:r>
                <a:rPr lang="ko-KR" altLang="en-US" sz="2000" dirty="0">
                  <a:solidFill>
                    <a:schemeClr val="accent2">
                      <a:lumMod val="75000"/>
                    </a:schemeClr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가족의 자기표출에 대한 부담을 감소시킴</a:t>
              </a:r>
              <a:endParaRPr lang="en-US" altLang="ko-KR" sz="2000" b="1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372089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1.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 활용의 유용성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4DB24422-D720-442C-AC7A-66DFC50F5666}"/>
              </a:ext>
            </a:extLst>
          </p:cNvPr>
          <p:cNvGrpSpPr/>
          <p:nvPr/>
        </p:nvGrpSpPr>
        <p:grpSpPr>
          <a:xfrm>
            <a:off x="0" y="0"/>
            <a:ext cx="9160451" cy="6858000"/>
            <a:chOff x="0" y="0"/>
            <a:chExt cx="9160451" cy="6858000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877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457200" indent="-457200">
                <a:buAutoNum type="arabicParenR"/>
              </a:pP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가계도에서 활용되는 상징</a:t>
              </a:r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(symbol)</a:t>
              </a: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4447051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가계도의 상징과 작성방법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1025" name="_x217093936">
              <a:extLst>
                <a:ext uri="{FF2B5EF4-FFF2-40B4-BE49-F238E27FC236}">
                  <a16:creationId xmlns:a16="http://schemas.microsoft.com/office/drawing/2014/main" id="{23958E2B-3DA6-4351-854E-A2ECCAB399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1" t="266" r="20746" b="55716"/>
            <a:stretch>
              <a:fillRect/>
            </a:stretch>
          </p:blipFill>
          <p:spPr bwMode="auto">
            <a:xfrm>
              <a:off x="194160" y="1556791"/>
              <a:ext cx="8966291" cy="51125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4636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0208128-CAC8-4C62-AAC4-68DC4490910F}"/>
              </a:ext>
            </a:extLst>
          </p:cNvPr>
          <p:cNvGrpSpPr/>
          <p:nvPr/>
        </p:nvGrpSpPr>
        <p:grpSpPr>
          <a:xfrm>
            <a:off x="-1" y="0"/>
            <a:ext cx="9147176" cy="6858000"/>
            <a:chOff x="-1" y="0"/>
            <a:chExt cx="9147176" cy="6858000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87727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457200" indent="-457200">
                <a:buAutoNum type="arabicParenR"/>
              </a:pPr>
              <a:r>
                <a:rPr lang="ko-KR" altLang="en-US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가계도에서 활용되는 상징</a:t>
              </a:r>
              <a:r>
                <a:rPr lang="en-US" altLang="ko-KR" sz="2400" dirty="0">
                  <a:solidFill>
                    <a:srgbClr val="FF0000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(symbol)</a:t>
              </a: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  <a:p>
              <a:pPr marL="457200" indent="-457200">
                <a:buAutoNum type="arabicParenR"/>
              </a:pPr>
              <a:endPara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endParaRPr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4447051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가계도의 상징과 작성방법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A700BA-CCAA-4821-B03E-AE9F900CE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3579"/>
              <a:ext cx="914116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2049" name="_x217092656">
              <a:extLst>
                <a:ext uri="{FF2B5EF4-FFF2-40B4-BE49-F238E27FC236}">
                  <a16:creationId xmlns:a16="http://schemas.microsoft.com/office/drawing/2014/main" id="{88E13478-D130-486E-81EE-133FC14ADB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1" t="44600" r="4343" b="36201"/>
            <a:stretch>
              <a:fillRect/>
            </a:stretch>
          </p:blipFill>
          <p:spPr bwMode="auto">
            <a:xfrm>
              <a:off x="-1" y="1580779"/>
              <a:ext cx="9105013" cy="20642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_x217094656">
              <a:extLst>
                <a:ext uri="{FF2B5EF4-FFF2-40B4-BE49-F238E27FC236}">
                  <a16:creationId xmlns:a16="http://schemas.microsoft.com/office/drawing/2014/main" id="{12AF475E-D5D7-4F22-938E-E2E2881DF1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1" t="74138" r="14680" b="8253"/>
            <a:stretch>
              <a:fillRect/>
            </a:stretch>
          </p:blipFill>
          <p:spPr bwMode="auto">
            <a:xfrm>
              <a:off x="0" y="3645024"/>
              <a:ext cx="9105012" cy="2534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61547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>
              <a:lnSpc>
                <a:spcPct val="130000"/>
              </a:lnSpc>
            </a:pPr>
            <a:r>
              <a: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2) </a:t>
            </a:r>
            <a:r>
              <a:rPr lang="ko-KR" altLang="en-US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가계도 작성의 </a:t>
            </a:r>
            <a:r>
              <a:rPr lang="en-US" altLang="ko-KR" sz="24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Tip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 또는 사망 등의 정확한 연도를 알지 못하는 경우 </a:t>
            </a:r>
            <a:r>
              <a:rPr lang="en-US" altLang="ko-KR" sz="2000" dirty="0">
                <a:solidFill>
                  <a:srgbClr val="FF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사용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동거가족 표기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원형의 점선으로 표시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오른쪽 하단에 가계도 작성일자 기입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인구학적 특성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연령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(symbol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속에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 및 사망일자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(symbol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위에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OO : XX)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이외</a:t>
            </a: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에 필요한 거주지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교육수준 등을 해당 성원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symbol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옆에 추가 기록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기능에 대한 정보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성원의 의학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정서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행동적 특성을 기록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실업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음주 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주요가족사건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 또는 성원의 주요 사건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사망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주요증상 등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을 가계도</a:t>
            </a: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의 여백이나 별도의 용지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post-it)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 기록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먼저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부모의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형제수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결혼회수’를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물어 적절히 공간을 미리 조정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지나치게 복잡한 경우에는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IP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와 직접 관련된 부분만을 상세히 그리거나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여러 장에 가계도를 그린 후에 통합함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공간제한으로 자세한 설명이 불가능한 중요한 사건은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#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표시 후 별도로 기록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상호 모순된 정보를 받은 경우에는 정보제공자의 이름을 그 정보 옆에 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화살표를 하고 기록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부모의 사망연도나 관계를 서로 다르게 인지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en-US" altLang="ko-KR" sz="2400" dirty="0">
              <a:solidFill>
                <a:srgbClr val="FF00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447051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가계도의 상징과 작성방법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219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동일사건에 대한 성원의 인식이 다를 수 있으므로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여러 성원에서 정보획득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정보수집의 범위를 현재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좁은 범위에서 과거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넓은 범위로 확대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제시된 문제 ➡ 문제의 배경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동거가족 ➡ 확대가족 ➡ 사회관계망</a:t>
            </a:r>
            <a:endParaRPr lang="en-US" altLang="ko-KR" sz="2000" dirty="0">
              <a:solidFill>
                <a:schemeClr val="accent2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현재 가족상황➡ 정서적 부담이 적은 질문 ➡ 정서적 부담이 많은 질문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제시된 문제와 동거가족에 대한 파악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누구와 동거하는가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동거인간의 관계는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별거가족원의 거주지는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누가 문제인가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각 성원은 문제를 어떻게 보고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반응하는가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유사한 문제를 가진 성원은 없는가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문제해결을 위해 시도한 해결책은 무엇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현실상황에 대한 파악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최근 가족내에서 무슨 일이 일어났는가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최근 어떤 변화가 있었는가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확대가족의 상황 파악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당신의 친가서부터 알아봅시다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어머니는 몇 남매 중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몇째인가요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모는 언제 태어나셨나요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아직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생존해계신가요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부모는 언제 결혼하셨죠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558518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 작성을 위한 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Interview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방법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379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ectangle 76"/>
          <p:cNvSpPr>
            <a:spLocks noChangeArrowheads="1"/>
          </p:cNvSpPr>
          <p:nvPr/>
        </p:nvSpPr>
        <p:spPr bwMode="auto">
          <a:xfrm>
            <a:off x="0" y="980728"/>
            <a:ext cx="9144000" cy="587727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사회관계망과의 관계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가족생활에 중요한 역할을 하는 외부인은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누군가요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이웃이나 기관에서 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기관에서 어떤 도움을 받은 적이 있나요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결혼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출생순위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학력 등 가족성원의 실제적인 사실을 파악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역사적 관점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인식차이가 있은 경우 주요사건이나 성원의 역사적발달을 조사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X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 사망했을 때 가족의 반응은 어떠했나요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가장 충격을 받은 사람은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당연히 왔어야 할 사람이 오지 않은 경우가 있나요</a:t>
            </a:r>
            <a:r>
              <a:rPr lang="en-US" altLang="ko-KR" sz="2000" dirty="0"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가족관계와 역할에 대한 추적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예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서로 갈등이 있는 성원은 누구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누구죠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서로 친한 사람은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누구죠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개인의 기능장애</a:t>
            </a:r>
            <a:r>
              <a:rPr lang="en-US" altLang="ko-KR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직업 경력 등과 관련된 사항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정서적 문제가 있는 성원은 누군가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문제가 언제 시작되었는가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도움을 청했는가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그렇다면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지금의 상태는 </a:t>
            </a:r>
            <a:r>
              <a:rPr lang="ko-KR" altLang="en-US" sz="2000" dirty="0" err="1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어떤가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 </a:t>
            </a:r>
            <a:r>
              <a:rPr lang="ko-KR" altLang="en-US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언제 실직했죠 </a:t>
            </a:r>
            <a:r>
              <a:rPr lang="en-US" altLang="ko-KR" sz="2000" dirty="0">
                <a:solidFill>
                  <a:schemeClr val="accent2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?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3175" y="293688"/>
            <a:ext cx="9144000" cy="543050"/>
            <a:chOff x="3175" y="293688"/>
            <a:chExt cx="9144000" cy="54305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558518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가계도 작성을 위한 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Interview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방법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CF4128C-A005-4C62-9624-073F8BC57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A700BA-CCAA-4821-B03E-AE9F900CE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23579"/>
            <a:ext cx="9141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7360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85ACBF31-D081-4F4D-9F0F-022A106F2C34}"/>
              </a:ext>
            </a:extLst>
          </p:cNvPr>
          <p:cNvGrpSpPr/>
          <p:nvPr/>
        </p:nvGrpSpPr>
        <p:grpSpPr>
          <a:xfrm>
            <a:off x="-1" y="0"/>
            <a:ext cx="9147176" cy="6857999"/>
            <a:chOff x="-1" y="0"/>
            <a:chExt cx="9147176" cy="6857999"/>
          </a:xfrm>
        </p:grpSpPr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3446777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4.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 작성의 예시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A700BA-CCAA-4821-B03E-AE9F900CE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3579"/>
              <a:ext cx="914116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3D95BD2A-8477-4B45-A64D-EAF5F6F24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49EDF52-3995-422F-AAF3-3FC51AF2C17D}"/>
                </a:ext>
              </a:extLst>
            </p:cNvPr>
            <p:cNvSpPr/>
            <p:nvPr/>
          </p:nvSpPr>
          <p:spPr>
            <a:xfrm>
              <a:off x="96838" y="836712"/>
              <a:ext cx="5230919" cy="4821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영국의 다이애나 왕세자비 가족의 가계도</a:t>
              </a:r>
            </a:p>
          </p:txBody>
        </p:sp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A76CB764-81FB-4607-B4CA-64DBF19D5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pic>
          <p:nvPicPr>
            <p:cNvPr id="3075" name="_x221573648">
              <a:extLst>
                <a:ext uri="{FF2B5EF4-FFF2-40B4-BE49-F238E27FC236}">
                  <a16:creationId xmlns:a16="http://schemas.microsoft.com/office/drawing/2014/main" id="{92908A12-FA7D-4758-AC64-731E59787B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07292" y="-478710"/>
              <a:ext cx="5529416" cy="9144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9181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0092ECE-4BAF-4B66-8715-90E7A4126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2350"/>
            <a:ext cx="11177014" cy="84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849A35A0-1060-4E81-A040-95312DE4AA5E}"/>
              </a:ext>
            </a:extLst>
          </p:cNvPr>
          <p:cNvGrpSpPr/>
          <p:nvPr/>
        </p:nvGrpSpPr>
        <p:grpSpPr>
          <a:xfrm>
            <a:off x="-56617" y="0"/>
            <a:ext cx="9203792" cy="6736206"/>
            <a:chOff x="-56617" y="0"/>
            <a:chExt cx="9203792" cy="6736206"/>
          </a:xfrm>
        </p:grpSpPr>
        <p:grpSp>
          <p:nvGrpSpPr>
            <p:cNvPr id="9" name="그룹 8"/>
            <p:cNvGrpSpPr/>
            <p:nvPr/>
          </p:nvGrpSpPr>
          <p:grpSpPr>
            <a:xfrm>
              <a:off x="3175" y="293688"/>
              <a:ext cx="9144000" cy="543050"/>
              <a:chOff x="3175" y="293688"/>
              <a:chExt cx="9144000" cy="543050"/>
            </a:xfrm>
          </p:grpSpPr>
          <p:sp>
            <p:nvSpPr>
              <p:cNvPr id="10245" name="Text Box 56"/>
              <p:cNvSpPr txBox="1">
                <a:spLocks noChangeArrowheads="1"/>
              </p:cNvSpPr>
              <p:nvPr/>
            </p:nvSpPr>
            <p:spPr bwMode="auto">
              <a:xfrm>
                <a:off x="96838" y="293688"/>
                <a:ext cx="3446777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4. </a:t>
                </a:r>
                <a:r>
                  <a:rPr lang="ko-KR" altLang="en-US" sz="2600" dirty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가계도 작성의 예시</a:t>
                </a:r>
                <a:endPara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0246" name="Line 46"/>
              <p:cNvSpPr>
                <a:spLocks noChangeShapeType="1"/>
              </p:cNvSpPr>
              <p:nvPr/>
            </p:nvSpPr>
            <p:spPr bwMode="auto">
              <a:xfrm>
                <a:off x="3175" y="836738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4CF4128C-A005-4C62-9624-073F8BC57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A700BA-CCAA-4821-B03E-AE9F900CE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123579"/>
              <a:ext cx="914116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5" name="Rectangle 2">
              <a:extLst>
                <a:ext uri="{FF2B5EF4-FFF2-40B4-BE49-F238E27FC236}">
                  <a16:creationId xmlns:a16="http://schemas.microsoft.com/office/drawing/2014/main" id="{3D95BD2A-8477-4B45-A64D-EAF5F6F24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49EDF52-3995-422F-AAF3-3FC51AF2C17D}"/>
                </a:ext>
              </a:extLst>
            </p:cNvPr>
            <p:cNvSpPr/>
            <p:nvPr/>
          </p:nvSpPr>
          <p:spPr>
            <a:xfrm>
              <a:off x="96838" y="764704"/>
              <a:ext cx="3534942" cy="4431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en-US" altLang="ko-KR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Sigmund Freud </a:t>
              </a:r>
              <a:r>
                <a:rPr lang="ko-KR" altLang="en-US" dirty="0">
                  <a:solidFill>
                    <a:schemeClr val="bg1"/>
                  </a:solidFill>
                  <a:latin typeface="HY강B" panose="02030600000101010101" pitchFamily="18" charset="-127"/>
                  <a:ea typeface="HY강B" panose="02030600000101010101" pitchFamily="18" charset="-127"/>
                </a:rPr>
                <a:t>가족의 가계도</a:t>
              </a:r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E524A2F0-4472-4318-9159-6FAE5FC56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779539" y="-628253"/>
              <a:ext cx="5528303" cy="92006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5664498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195C3B5D6418AA4587C7E1973AFECDE7" ma:contentTypeVersion="2" ma:contentTypeDescription="새 문서를 만듭니다." ma:contentTypeScope="" ma:versionID="04e3ed2066c4e9d1d50dd4460957fdee">
  <xsd:schema xmlns:xsd="http://www.w3.org/2001/XMLSchema" xmlns:xs="http://www.w3.org/2001/XMLSchema" xmlns:p="http://schemas.microsoft.com/office/2006/metadata/properties" xmlns:ns2="50a4f66a-6111-422b-a811-f622a945e54b" targetNamespace="http://schemas.microsoft.com/office/2006/metadata/properties" ma:root="true" ma:fieldsID="fbfa208472ac6a7f0a8b68ceb6bea4ae" ns2:_="">
    <xsd:import namespace="50a4f66a-6111-422b-a811-f622a945e5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a4f66a-6111-422b-a811-f622a945e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936B70-4A3E-4E31-BA53-C9594DC51CA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0A572D-4239-4A00-870C-1F7325D680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1BFDC0-3413-4D53-94ED-F1093FB530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a4f66a-6111-422b-a811-f622a945e5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1664</Words>
  <Application>Microsoft Office PowerPoint</Application>
  <PresentationFormat>화면 슬라이드 쇼(4:3)</PresentationFormat>
  <Paragraphs>212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181</cp:revision>
  <dcterms:created xsi:type="dcterms:W3CDTF">2004-08-18T05:19:37Z</dcterms:created>
  <dcterms:modified xsi:type="dcterms:W3CDTF">2020-05-27T00:46:59Z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0x010100195C3B5D6418AA4587C7E1973AFECDE7</vt:lpwstr>
  </property>
</Properties>
</file>