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0"/>
  </p:notesMasterIdLst>
  <p:sldIdLst>
    <p:sldId id="257" r:id="rId2"/>
    <p:sldId id="274" r:id="rId3"/>
    <p:sldId id="284" r:id="rId4"/>
    <p:sldId id="347" r:id="rId5"/>
    <p:sldId id="348" r:id="rId6"/>
    <p:sldId id="297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11" r:id="rId15"/>
    <p:sldId id="312" r:id="rId16"/>
    <p:sldId id="313" r:id="rId17"/>
    <p:sldId id="310" r:id="rId18"/>
    <p:sldId id="314" r:id="rId19"/>
    <p:sldId id="316" r:id="rId20"/>
    <p:sldId id="349" r:id="rId21"/>
    <p:sldId id="315" r:id="rId22"/>
    <p:sldId id="350" r:id="rId23"/>
    <p:sldId id="320" r:id="rId24"/>
    <p:sldId id="321" r:id="rId25"/>
    <p:sldId id="322" r:id="rId26"/>
    <p:sldId id="323" r:id="rId27"/>
    <p:sldId id="324" r:id="rId28"/>
    <p:sldId id="351" r:id="rId29"/>
    <p:sldId id="361" r:id="rId30"/>
    <p:sldId id="352" r:id="rId31"/>
    <p:sldId id="325" r:id="rId32"/>
    <p:sldId id="353" r:id="rId33"/>
    <p:sldId id="328" r:id="rId34"/>
    <p:sldId id="354" r:id="rId35"/>
    <p:sldId id="329" r:id="rId36"/>
    <p:sldId id="355" r:id="rId37"/>
    <p:sldId id="330" r:id="rId38"/>
    <p:sldId id="331" r:id="rId39"/>
    <p:sldId id="332" r:id="rId40"/>
    <p:sldId id="333" r:id="rId41"/>
    <p:sldId id="334" r:id="rId42"/>
    <p:sldId id="335" r:id="rId43"/>
    <p:sldId id="356" r:id="rId44"/>
    <p:sldId id="336" r:id="rId45"/>
    <p:sldId id="357" r:id="rId46"/>
    <p:sldId id="337" r:id="rId47"/>
    <p:sldId id="358" r:id="rId48"/>
    <p:sldId id="338" r:id="rId49"/>
    <p:sldId id="339" r:id="rId50"/>
    <p:sldId id="340" r:id="rId51"/>
    <p:sldId id="341" r:id="rId52"/>
    <p:sldId id="342" r:id="rId53"/>
    <p:sldId id="343" r:id="rId54"/>
    <p:sldId id="359" r:id="rId55"/>
    <p:sldId id="360" r:id="rId56"/>
    <p:sldId id="344" r:id="rId57"/>
    <p:sldId id="345" r:id="rId58"/>
    <p:sldId id="346" r:id="rId5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밝은 스타일 3 - 강조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89" autoAdjust="0"/>
    <p:restoredTop sz="94599" autoAdjust="0"/>
  </p:normalViewPr>
  <p:slideViewPr>
    <p:cSldViewPr>
      <p:cViewPr varScale="1">
        <p:scale>
          <a:sx n="104" d="100"/>
          <a:sy n="104" d="100"/>
        </p:scale>
        <p:origin x="2094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2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688A38-5DB6-4E3D-B31F-BF74095DF03B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A3D1196C-F2E9-4EB9-9397-790F32FA7B57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/>
            <a:t>정신병</a:t>
          </a:r>
          <a:r>
            <a:rPr lang="en-US" altLang="ko-KR" dirty="0"/>
            <a:t>(psychosis)</a:t>
          </a:r>
          <a:endParaRPr lang="ko-KR" altLang="en-US" dirty="0"/>
        </a:p>
      </dgm:t>
    </dgm:pt>
    <dgm:pt modelId="{BC099409-7677-4CF0-9843-12B8D1F27D07}" type="parTrans" cxnId="{3ECAE4B0-6CCC-4D8E-80CE-2F272BB1993F}">
      <dgm:prSet/>
      <dgm:spPr/>
      <dgm:t>
        <a:bodyPr/>
        <a:lstStyle/>
        <a:p>
          <a:pPr latinLnBrk="1"/>
          <a:endParaRPr lang="ko-KR" altLang="en-US"/>
        </a:p>
      </dgm:t>
    </dgm:pt>
    <dgm:pt modelId="{5E9D9E8A-C459-4143-AB3A-79100A086BAD}" type="sibTrans" cxnId="{3ECAE4B0-6CCC-4D8E-80CE-2F272BB1993F}">
      <dgm:prSet/>
      <dgm:spPr/>
      <dgm:t>
        <a:bodyPr/>
        <a:lstStyle/>
        <a:p>
          <a:pPr latinLnBrk="1"/>
          <a:endParaRPr lang="ko-KR" altLang="en-US"/>
        </a:p>
      </dgm:t>
    </dgm:pt>
    <dgm:pt modelId="{8727462F-98D2-4C03-8AD1-EAE59285503D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/>
            <a:t>일반인들이 가장 많이 사용하는 용어로 정신적으로 이상이 있다고 생각하는 거의 모든 것을 지칭하는 포괄적인 의미로 사용됨 </a:t>
          </a:r>
        </a:p>
      </dgm:t>
    </dgm:pt>
    <dgm:pt modelId="{A12AE9B2-01B9-4DEF-9AF3-70D74693E7F9}" type="parTrans" cxnId="{AEBD5FDC-EB4B-4154-8CB4-420A031BFBC6}">
      <dgm:prSet/>
      <dgm:spPr/>
      <dgm:t>
        <a:bodyPr/>
        <a:lstStyle/>
        <a:p>
          <a:pPr latinLnBrk="1"/>
          <a:endParaRPr lang="ko-KR" altLang="en-US"/>
        </a:p>
      </dgm:t>
    </dgm:pt>
    <dgm:pt modelId="{547220EF-7ABC-4346-8282-FDBAB61F1FFA}" type="sibTrans" cxnId="{AEBD5FDC-EB4B-4154-8CB4-420A031BFBC6}">
      <dgm:prSet/>
      <dgm:spPr/>
      <dgm:t>
        <a:bodyPr/>
        <a:lstStyle/>
        <a:p>
          <a:pPr latinLnBrk="1"/>
          <a:endParaRPr lang="ko-KR" altLang="en-US"/>
        </a:p>
      </dgm:t>
    </dgm:pt>
    <dgm:pt modelId="{7A26E659-597E-45D7-9E8E-30835D437AA8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/>
            <a:t>정신질환</a:t>
          </a:r>
          <a:r>
            <a:rPr lang="en-US" altLang="ko-KR" dirty="0"/>
            <a:t>(mental illness)</a:t>
          </a:r>
          <a:endParaRPr lang="ko-KR" altLang="en-US" dirty="0"/>
        </a:p>
      </dgm:t>
    </dgm:pt>
    <dgm:pt modelId="{3CF658CD-8B3D-4029-9457-6B7C9E01AE84}" type="parTrans" cxnId="{D1548B2E-F48A-4F56-BC3F-2D6A551E12B5}">
      <dgm:prSet/>
      <dgm:spPr/>
      <dgm:t>
        <a:bodyPr/>
        <a:lstStyle/>
        <a:p>
          <a:pPr latinLnBrk="1"/>
          <a:endParaRPr lang="ko-KR" altLang="en-US"/>
        </a:p>
      </dgm:t>
    </dgm:pt>
    <dgm:pt modelId="{7A5FB859-FF69-4580-8AE1-96E8C0CD02E3}" type="sibTrans" cxnId="{D1548B2E-F48A-4F56-BC3F-2D6A551E12B5}">
      <dgm:prSet/>
      <dgm:spPr/>
      <dgm:t>
        <a:bodyPr/>
        <a:lstStyle/>
        <a:p>
          <a:pPr latinLnBrk="1"/>
          <a:endParaRPr lang="ko-KR" altLang="en-US"/>
        </a:p>
      </dgm:t>
    </dgm:pt>
    <dgm:pt modelId="{725F4685-7921-4AD7-951D-039FDD8DAD28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/>
            <a:t>질병의 개념을 강화한 용어</a:t>
          </a:r>
        </a:p>
      </dgm:t>
    </dgm:pt>
    <dgm:pt modelId="{56584666-879D-4C8A-B8EA-5DCD73D1442B}" type="parTrans" cxnId="{04674987-52CD-4F94-9E1B-50E7738AC373}">
      <dgm:prSet/>
      <dgm:spPr/>
      <dgm:t>
        <a:bodyPr/>
        <a:lstStyle/>
        <a:p>
          <a:pPr latinLnBrk="1"/>
          <a:endParaRPr lang="ko-KR" altLang="en-US"/>
        </a:p>
      </dgm:t>
    </dgm:pt>
    <dgm:pt modelId="{8928CE56-5E71-4069-AD4F-CDA369A2BF86}" type="sibTrans" cxnId="{04674987-52CD-4F94-9E1B-50E7738AC373}">
      <dgm:prSet/>
      <dgm:spPr/>
      <dgm:t>
        <a:bodyPr/>
        <a:lstStyle/>
        <a:p>
          <a:pPr latinLnBrk="1"/>
          <a:endParaRPr lang="ko-KR" altLang="en-US"/>
        </a:p>
      </dgm:t>
    </dgm:pt>
    <dgm:pt modelId="{CA6846F6-F5D1-4CBC-A8F2-F5EAB7CD5269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/>
            <a:t>정신장애</a:t>
          </a:r>
          <a:r>
            <a:rPr lang="en-US" altLang="ko-KR" dirty="0"/>
            <a:t>(mental disorder)</a:t>
          </a:r>
          <a:endParaRPr lang="ko-KR" altLang="en-US" dirty="0"/>
        </a:p>
      </dgm:t>
    </dgm:pt>
    <dgm:pt modelId="{83006A99-719C-4030-A697-6A20747EDD41}" type="parTrans" cxnId="{432AB2F1-9CD6-4134-B5A6-EDDD4F9E6D91}">
      <dgm:prSet/>
      <dgm:spPr/>
      <dgm:t>
        <a:bodyPr/>
        <a:lstStyle/>
        <a:p>
          <a:pPr latinLnBrk="1"/>
          <a:endParaRPr lang="ko-KR" altLang="en-US"/>
        </a:p>
      </dgm:t>
    </dgm:pt>
    <dgm:pt modelId="{514ACFEA-154C-4DA3-A564-3D8766B64B04}" type="sibTrans" cxnId="{432AB2F1-9CD6-4134-B5A6-EDDD4F9E6D91}">
      <dgm:prSet/>
      <dgm:spPr/>
      <dgm:t>
        <a:bodyPr/>
        <a:lstStyle/>
        <a:p>
          <a:pPr latinLnBrk="1"/>
          <a:endParaRPr lang="ko-KR" altLang="en-US"/>
        </a:p>
      </dgm:t>
    </dgm:pt>
    <dgm:pt modelId="{E7621C01-0137-454B-B0B9-7A65811EA29E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/>
            <a:t>가장</a:t>
          </a:r>
          <a:r>
            <a:rPr lang="en-US" altLang="ko-KR" dirty="0"/>
            <a:t> </a:t>
          </a:r>
          <a:r>
            <a:rPr lang="ko-KR" altLang="en-US" dirty="0"/>
            <a:t>광의적인 개념</a:t>
          </a:r>
        </a:p>
      </dgm:t>
    </dgm:pt>
    <dgm:pt modelId="{852599E0-C041-49A8-9C64-D5FCCA04F77D}" type="parTrans" cxnId="{A90915D3-5AA9-4CB0-9E6B-54EA5B5B2758}">
      <dgm:prSet/>
      <dgm:spPr/>
      <dgm:t>
        <a:bodyPr/>
        <a:lstStyle/>
        <a:p>
          <a:pPr latinLnBrk="1"/>
          <a:endParaRPr lang="ko-KR" altLang="en-US"/>
        </a:p>
      </dgm:t>
    </dgm:pt>
    <dgm:pt modelId="{8C8E9EBF-D7BD-4287-90AB-F411E74338E1}" type="sibTrans" cxnId="{A90915D3-5AA9-4CB0-9E6B-54EA5B5B2758}">
      <dgm:prSet/>
      <dgm:spPr/>
      <dgm:t>
        <a:bodyPr/>
        <a:lstStyle/>
        <a:p>
          <a:pPr latinLnBrk="1"/>
          <a:endParaRPr lang="ko-KR" altLang="en-US"/>
        </a:p>
      </dgm:t>
    </dgm:pt>
    <dgm:pt modelId="{B128EBE5-4E56-4777-BF8A-0184E9070758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/>
            <a:t>그러나</a:t>
          </a:r>
          <a:r>
            <a:rPr lang="en-US" altLang="ko-KR" dirty="0"/>
            <a:t>, </a:t>
          </a:r>
          <a:r>
            <a:rPr lang="ko-KR" altLang="en-US" dirty="0"/>
            <a:t>사실은 특수한 증상</a:t>
          </a:r>
          <a:r>
            <a:rPr lang="en-US" altLang="ko-KR" dirty="0"/>
            <a:t>(</a:t>
          </a:r>
          <a:r>
            <a:rPr lang="ko-KR" altLang="en-US" dirty="0"/>
            <a:t>비현실적인 엉뚱한 이야기</a:t>
          </a:r>
          <a:r>
            <a:rPr lang="en-US" altLang="ko-KR" dirty="0"/>
            <a:t>, </a:t>
          </a:r>
          <a:r>
            <a:rPr lang="ko-KR" altLang="en-US" dirty="0"/>
            <a:t>이상한 행동 등</a:t>
          </a:r>
          <a:r>
            <a:rPr lang="en-US" altLang="ko-KR" dirty="0"/>
            <a:t>)</a:t>
          </a:r>
          <a:r>
            <a:rPr lang="ko-KR" altLang="en-US" dirty="0"/>
            <a:t>을 가리키는 것으로 </a:t>
          </a:r>
          <a:r>
            <a:rPr lang="ko-KR" altLang="en-US" dirty="0">
              <a:solidFill>
                <a:srgbClr val="FF0000"/>
              </a:solidFill>
            </a:rPr>
            <a:t>기질적</a:t>
          </a:r>
          <a:r>
            <a:rPr lang="en-US" altLang="ko-KR" dirty="0"/>
            <a:t>(</a:t>
          </a:r>
          <a:r>
            <a:rPr lang="ko-KR" altLang="en-US" dirty="0"/>
            <a:t>뇌 손상후 뇌의 기능이 제대로 이루어지지 않거나 사고</a:t>
          </a:r>
          <a:r>
            <a:rPr lang="en-US" altLang="ko-KR" dirty="0"/>
            <a:t>, </a:t>
          </a:r>
          <a:r>
            <a:rPr lang="ko-KR" altLang="en-US" dirty="0"/>
            <a:t>행동</a:t>
          </a:r>
          <a:r>
            <a:rPr lang="en-US" altLang="ko-KR" dirty="0"/>
            <a:t>, </a:t>
          </a:r>
          <a:r>
            <a:rPr lang="ko-KR" altLang="en-US" dirty="0"/>
            <a:t>감정에 이상현상을 보이는 경우</a:t>
          </a:r>
          <a:r>
            <a:rPr lang="en-US" altLang="ko-KR" dirty="0"/>
            <a:t>)</a:t>
          </a:r>
          <a:r>
            <a:rPr lang="ko-KR" altLang="en-US" dirty="0"/>
            <a:t>이거나 </a:t>
          </a:r>
          <a:r>
            <a:rPr lang="ko-KR" altLang="en-US" dirty="0">
              <a:solidFill>
                <a:srgbClr val="FF0000"/>
              </a:solidFill>
            </a:rPr>
            <a:t>기능적</a:t>
          </a:r>
          <a:r>
            <a:rPr lang="en-US" altLang="ko-KR" dirty="0"/>
            <a:t>(</a:t>
          </a:r>
          <a:r>
            <a:rPr lang="ko-KR" altLang="en-US" dirty="0"/>
            <a:t>사회적 역할이나 인간관계를 잘하지 못할 정도로 기능수행이 </a:t>
          </a:r>
          <a:r>
            <a:rPr lang="ko-KR" altLang="en-US" dirty="0" err="1"/>
            <a:t>안되는</a:t>
          </a:r>
          <a:r>
            <a:rPr lang="ko-KR" altLang="en-US" dirty="0"/>
            <a:t> 경우</a:t>
          </a:r>
          <a:r>
            <a:rPr lang="en-US" altLang="ko-KR" dirty="0"/>
            <a:t>)</a:t>
          </a:r>
          <a:r>
            <a:rPr lang="ko-KR" altLang="en-US" dirty="0"/>
            <a:t>인 증상을 일컫는 제한적인 의미임</a:t>
          </a:r>
        </a:p>
      </dgm:t>
    </dgm:pt>
    <dgm:pt modelId="{28E33EB2-FBDE-4915-8A99-CEAC82390FB8}" type="parTrans" cxnId="{C923B756-2E59-4015-987D-8EC597AAB71F}">
      <dgm:prSet/>
      <dgm:spPr/>
      <dgm:t>
        <a:bodyPr/>
        <a:lstStyle/>
        <a:p>
          <a:pPr latinLnBrk="1"/>
          <a:endParaRPr lang="ko-KR" altLang="en-US"/>
        </a:p>
      </dgm:t>
    </dgm:pt>
    <dgm:pt modelId="{AFC3EB9B-55EB-480B-B63D-D7C2B510E556}" type="sibTrans" cxnId="{C923B756-2E59-4015-987D-8EC597AAB71F}">
      <dgm:prSet/>
      <dgm:spPr/>
      <dgm:t>
        <a:bodyPr/>
        <a:lstStyle/>
        <a:p>
          <a:pPr latinLnBrk="1"/>
          <a:endParaRPr lang="ko-KR" altLang="en-US"/>
        </a:p>
      </dgm:t>
    </dgm:pt>
    <dgm:pt modelId="{20C689DE-7898-4B3A-A024-6E4B68D84E87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/>
            <a:t>정신병적이고 신경증</a:t>
          </a:r>
          <a:r>
            <a:rPr lang="en-US" altLang="ko-KR" dirty="0"/>
            <a:t>(</a:t>
          </a:r>
          <a:r>
            <a:rPr lang="ko-KR" altLang="en-US" dirty="0"/>
            <a:t>불안이나 공포를 중심으로 한 심인성이 원인이 되어 증상이 나타나는 경우</a:t>
          </a:r>
          <a:r>
            <a:rPr lang="en-US" altLang="ko-KR" dirty="0"/>
            <a:t>)</a:t>
          </a:r>
          <a:r>
            <a:rPr lang="ko-KR" altLang="en-US" dirty="0"/>
            <a:t>적인 것 모두를 포함함</a:t>
          </a:r>
        </a:p>
      </dgm:t>
    </dgm:pt>
    <dgm:pt modelId="{43462224-1931-4400-8AF2-267C8AC7C9C3}" type="parTrans" cxnId="{B40E5179-7DB0-4D76-9F5B-1B3482CF0324}">
      <dgm:prSet/>
      <dgm:spPr/>
      <dgm:t>
        <a:bodyPr/>
        <a:lstStyle/>
        <a:p>
          <a:pPr latinLnBrk="1"/>
          <a:endParaRPr lang="ko-KR" altLang="en-US"/>
        </a:p>
      </dgm:t>
    </dgm:pt>
    <dgm:pt modelId="{7E9A6969-6277-40DE-9B99-F4A7591FC02A}" type="sibTrans" cxnId="{B40E5179-7DB0-4D76-9F5B-1B3482CF0324}">
      <dgm:prSet/>
      <dgm:spPr/>
      <dgm:t>
        <a:bodyPr/>
        <a:lstStyle/>
        <a:p>
          <a:pPr latinLnBrk="1"/>
          <a:endParaRPr lang="ko-KR" altLang="en-US"/>
        </a:p>
      </dgm:t>
    </dgm:pt>
    <dgm:pt modelId="{DF7CF7E1-8937-4191-B411-7B87F6B94FD2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/>
            <a:t>정신병적</a:t>
          </a:r>
          <a:r>
            <a:rPr lang="en-US" altLang="ko-KR" dirty="0"/>
            <a:t>, </a:t>
          </a:r>
          <a:r>
            <a:rPr lang="ko-KR" altLang="en-US" dirty="0"/>
            <a:t>신경증적 증상을 질병으로 진단하여 정신과적 병명을 부여하고 그에 대한 치료를 강조함</a:t>
          </a:r>
        </a:p>
      </dgm:t>
    </dgm:pt>
    <dgm:pt modelId="{48291AF6-0207-4794-9ED1-56A228421D64}" type="parTrans" cxnId="{D4F6470E-47F8-40EA-ABF7-217BC722745A}">
      <dgm:prSet/>
      <dgm:spPr/>
      <dgm:t>
        <a:bodyPr/>
        <a:lstStyle/>
        <a:p>
          <a:pPr latinLnBrk="1"/>
          <a:endParaRPr lang="ko-KR" altLang="en-US"/>
        </a:p>
      </dgm:t>
    </dgm:pt>
    <dgm:pt modelId="{6337A612-E2FD-49EA-BD29-3F9524F38DC8}" type="sibTrans" cxnId="{D4F6470E-47F8-40EA-ABF7-217BC722745A}">
      <dgm:prSet/>
      <dgm:spPr/>
      <dgm:t>
        <a:bodyPr/>
        <a:lstStyle/>
        <a:p>
          <a:pPr latinLnBrk="1"/>
          <a:endParaRPr lang="ko-KR" altLang="en-US"/>
        </a:p>
      </dgm:t>
    </dgm:pt>
    <dgm:pt modelId="{67B45378-BE5D-41E8-9A48-1EDB8FF9D02F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/>
            <a:t>정신병과 정신질환의 개념을 포괄하는 용어로서 사고</a:t>
          </a:r>
          <a:r>
            <a:rPr lang="en-US" altLang="ko-KR" dirty="0"/>
            <a:t>, </a:t>
          </a:r>
          <a:r>
            <a:rPr lang="ko-KR" altLang="en-US" dirty="0"/>
            <a:t>감정 및 행동이 병리학적으로 특징지어지는 장애를 말함</a:t>
          </a:r>
        </a:p>
      </dgm:t>
    </dgm:pt>
    <dgm:pt modelId="{F81D8DEA-3429-48D3-92BD-9D57C85E8B71}" type="parTrans" cxnId="{3D935B8E-374C-4DC3-B113-E19841C139B6}">
      <dgm:prSet/>
      <dgm:spPr/>
      <dgm:t>
        <a:bodyPr/>
        <a:lstStyle/>
        <a:p>
          <a:pPr latinLnBrk="1"/>
          <a:endParaRPr lang="ko-KR" altLang="en-US"/>
        </a:p>
      </dgm:t>
    </dgm:pt>
    <dgm:pt modelId="{7C59FBF7-C231-42B0-BE35-0A255EE1EB0B}" type="sibTrans" cxnId="{3D935B8E-374C-4DC3-B113-E19841C139B6}">
      <dgm:prSet/>
      <dgm:spPr/>
      <dgm:t>
        <a:bodyPr/>
        <a:lstStyle/>
        <a:p>
          <a:pPr latinLnBrk="1"/>
          <a:endParaRPr lang="ko-KR" altLang="en-US"/>
        </a:p>
      </dgm:t>
    </dgm:pt>
    <dgm:pt modelId="{7B44420E-C09C-49B3-A895-B8EFE1410314}">
      <dgm:prSet phldrT="[텍스트]"/>
      <dgm:spPr>
        <a:scene3d>
          <a:camera prst="orthographicFront"/>
          <a:lightRig rig="threePt" dir="t"/>
        </a:scene3d>
        <a:sp3d>
          <a:bevelT prst="relaxedInset"/>
        </a:sp3d>
      </dgm:spPr>
      <dgm:t>
        <a:bodyPr/>
        <a:lstStyle/>
        <a:p>
          <a:pPr latinLnBrk="1"/>
          <a:r>
            <a:rPr lang="ko-KR" altLang="en-US" dirty="0"/>
            <a:t>정신질환과 달리 정신장애는 질병자체의 활발한 진행 외에도 질병으로 인한 기타 기능의 파손까지를 포함함</a:t>
          </a:r>
          <a:r>
            <a:rPr lang="en-US" altLang="ko-KR" dirty="0"/>
            <a:t>. </a:t>
          </a:r>
          <a:r>
            <a:rPr lang="ko-KR" altLang="en-US" dirty="0"/>
            <a:t>따라서 질병의 증상이 없어진 후에도 사회적 기능 등이 </a:t>
          </a:r>
          <a:r>
            <a:rPr lang="ko-KR" altLang="en-US" dirty="0">
              <a:solidFill>
                <a:srgbClr val="FF0000"/>
              </a:solidFill>
            </a:rPr>
            <a:t>질병 이전의 상태로 회복되기 어려워 </a:t>
          </a:r>
          <a:r>
            <a:rPr lang="ko-KR" altLang="en-US" dirty="0"/>
            <a:t>사회적응에 어려움을 겪는 경우도 포함되고 이를 만성 정신장애라고 함 </a:t>
          </a:r>
        </a:p>
      </dgm:t>
    </dgm:pt>
    <dgm:pt modelId="{C5B0D024-3430-41B7-A64C-534A2CD25B54}" type="parTrans" cxnId="{9428F0A3-9588-4C45-99E1-777AACA2E1AC}">
      <dgm:prSet/>
      <dgm:spPr/>
      <dgm:t>
        <a:bodyPr/>
        <a:lstStyle/>
        <a:p>
          <a:pPr latinLnBrk="1"/>
          <a:endParaRPr lang="ko-KR" altLang="en-US"/>
        </a:p>
      </dgm:t>
    </dgm:pt>
    <dgm:pt modelId="{6D926D3F-5B5B-449C-B0BC-4A5803AD1D39}" type="sibTrans" cxnId="{9428F0A3-9588-4C45-99E1-777AACA2E1AC}">
      <dgm:prSet/>
      <dgm:spPr/>
      <dgm:t>
        <a:bodyPr/>
        <a:lstStyle/>
        <a:p>
          <a:pPr latinLnBrk="1"/>
          <a:endParaRPr lang="ko-KR" altLang="en-US"/>
        </a:p>
      </dgm:t>
    </dgm:pt>
    <dgm:pt modelId="{155660E6-D062-431A-91ED-11E61E2D50A8}" type="pres">
      <dgm:prSet presAssocID="{F2688A38-5DB6-4E3D-B31F-BF74095DF03B}" presName="Name0" presStyleCnt="0">
        <dgm:presLayoutVars>
          <dgm:dir/>
          <dgm:animLvl val="lvl"/>
          <dgm:resizeHandles val="exact"/>
        </dgm:presLayoutVars>
      </dgm:prSet>
      <dgm:spPr/>
    </dgm:pt>
    <dgm:pt modelId="{8632CCA8-AFDA-484D-82B7-B06C1BEA8075}" type="pres">
      <dgm:prSet presAssocID="{A3D1196C-F2E9-4EB9-9397-790F32FA7B57}" presName="composite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7846A94E-6A21-4111-AC26-CAFBCF0D64EE}" type="pres">
      <dgm:prSet presAssocID="{A3D1196C-F2E9-4EB9-9397-790F32FA7B57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B4A6BD6F-64F2-4A8D-886D-B4A8BAA4D1B7}" type="pres">
      <dgm:prSet presAssocID="{A3D1196C-F2E9-4EB9-9397-790F32FA7B57}" presName="desTx" presStyleLbl="alignAccFollowNode1" presStyleIdx="0" presStyleCnt="3" custScaleX="102856">
        <dgm:presLayoutVars>
          <dgm:bulletEnabled val="1"/>
        </dgm:presLayoutVars>
      </dgm:prSet>
      <dgm:spPr/>
    </dgm:pt>
    <dgm:pt modelId="{4471917D-D498-4264-909D-740A8DB9B850}" type="pres">
      <dgm:prSet presAssocID="{5E9D9E8A-C459-4143-AB3A-79100A086BAD}" presName="space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51A33837-E059-4852-81A2-BE810E475308}" type="pres">
      <dgm:prSet presAssocID="{7A26E659-597E-45D7-9E8E-30835D437AA8}" presName="composite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3D80FF89-FA1A-48BC-94E6-B99A6BBDDFEB}" type="pres">
      <dgm:prSet presAssocID="{7A26E659-597E-45D7-9E8E-30835D437AA8}" presName="parTx" presStyleLbl="alignNode1" presStyleIdx="1" presStyleCnt="3" custLinFactNeighborX="261" custLinFactNeighborY="-15448">
        <dgm:presLayoutVars>
          <dgm:chMax val="0"/>
          <dgm:chPref val="0"/>
          <dgm:bulletEnabled val="1"/>
        </dgm:presLayoutVars>
      </dgm:prSet>
      <dgm:spPr/>
    </dgm:pt>
    <dgm:pt modelId="{CC46BABA-60C9-48DC-B5B3-DB1B075ECACB}" type="pres">
      <dgm:prSet presAssocID="{7A26E659-597E-45D7-9E8E-30835D437AA8}" presName="desTx" presStyleLbl="alignAccFollowNode1" presStyleIdx="1" presStyleCnt="3">
        <dgm:presLayoutVars>
          <dgm:bulletEnabled val="1"/>
        </dgm:presLayoutVars>
      </dgm:prSet>
      <dgm:spPr/>
    </dgm:pt>
    <dgm:pt modelId="{0CB3CEDA-A8CE-4E6D-B1B3-A2DA3FB08C9F}" type="pres">
      <dgm:prSet presAssocID="{7A5FB859-FF69-4580-8AE1-96E8C0CD02E3}" presName="space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465949A3-5E20-4FB4-B79B-DAAD8F675432}" type="pres">
      <dgm:prSet presAssocID="{CA6846F6-F5D1-4CBC-A8F2-F5EAB7CD5269}" presName="composite" presStyleCnt="0"/>
      <dgm:spPr>
        <a:scene3d>
          <a:camera prst="orthographicFront"/>
          <a:lightRig rig="threePt" dir="t"/>
        </a:scene3d>
        <a:sp3d>
          <a:bevelT prst="relaxedInset"/>
        </a:sp3d>
      </dgm:spPr>
    </dgm:pt>
    <dgm:pt modelId="{220C8548-4669-4989-9596-03147EEA696F}" type="pres">
      <dgm:prSet presAssocID="{CA6846F6-F5D1-4CBC-A8F2-F5EAB7CD5269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74ED2D25-13C5-4078-93B2-A20ABA61E3F0}" type="pres">
      <dgm:prSet presAssocID="{CA6846F6-F5D1-4CBC-A8F2-F5EAB7CD5269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D4F6470E-47F8-40EA-ABF7-217BC722745A}" srcId="{7A26E659-597E-45D7-9E8E-30835D437AA8}" destId="{DF7CF7E1-8937-4191-B411-7B87F6B94FD2}" srcOrd="2" destOrd="0" parTransId="{48291AF6-0207-4794-9ED1-56A228421D64}" sibTransId="{6337A612-E2FD-49EA-BD29-3F9524F38DC8}"/>
    <dgm:cxn modelId="{92593E19-0052-4841-95C1-9459DB24D972}" type="presOf" srcId="{F2688A38-5DB6-4E3D-B31F-BF74095DF03B}" destId="{155660E6-D062-431A-91ED-11E61E2D50A8}" srcOrd="0" destOrd="0" presId="urn:microsoft.com/office/officeart/2005/8/layout/hList1"/>
    <dgm:cxn modelId="{F564EF2C-140C-4097-A6E4-AAB4558835CF}" type="presOf" srcId="{8727462F-98D2-4C03-8AD1-EAE59285503D}" destId="{B4A6BD6F-64F2-4A8D-886D-B4A8BAA4D1B7}" srcOrd="0" destOrd="0" presId="urn:microsoft.com/office/officeart/2005/8/layout/hList1"/>
    <dgm:cxn modelId="{D1548B2E-F48A-4F56-BC3F-2D6A551E12B5}" srcId="{F2688A38-5DB6-4E3D-B31F-BF74095DF03B}" destId="{7A26E659-597E-45D7-9E8E-30835D437AA8}" srcOrd="1" destOrd="0" parTransId="{3CF658CD-8B3D-4029-9457-6B7C9E01AE84}" sibTransId="{7A5FB859-FF69-4580-8AE1-96E8C0CD02E3}"/>
    <dgm:cxn modelId="{785FDB31-0259-43E2-BC4C-C28B2AF3D35F}" type="presOf" srcId="{725F4685-7921-4AD7-951D-039FDD8DAD28}" destId="{CC46BABA-60C9-48DC-B5B3-DB1B075ECACB}" srcOrd="0" destOrd="0" presId="urn:microsoft.com/office/officeart/2005/8/layout/hList1"/>
    <dgm:cxn modelId="{B5121B4E-11C4-4F0B-A6E1-DC0BFD57D295}" type="presOf" srcId="{A3D1196C-F2E9-4EB9-9397-790F32FA7B57}" destId="{7846A94E-6A21-4111-AC26-CAFBCF0D64EE}" srcOrd="0" destOrd="0" presId="urn:microsoft.com/office/officeart/2005/8/layout/hList1"/>
    <dgm:cxn modelId="{C923B756-2E59-4015-987D-8EC597AAB71F}" srcId="{A3D1196C-F2E9-4EB9-9397-790F32FA7B57}" destId="{B128EBE5-4E56-4777-BF8A-0184E9070758}" srcOrd="1" destOrd="0" parTransId="{28E33EB2-FBDE-4915-8A99-CEAC82390FB8}" sibTransId="{AFC3EB9B-55EB-480B-B63D-D7C2B510E556}"/>
    <dgm:cxn modelId="{524B2357-BE8B-4EF8-9AD8-8456636A8372}" type="presOf" srcId="{B128EBE5-4E56-4777-BF8A-0184E9070758}" destId="{B4A6BD6F-64F2-4A8D-886D-B4A8BAA4D1B7}" srcOrd="0" destOrd="1" presId="urn:microsoft.com/office/officeart/2005/8/layout/hList1"/>
    <dgm:cxn modelId="{B40E5179-7DB0-4D76-9F5B-1B3482CF0324}" srcId="{7A26E659-597E-45D7-9E8E-30835D437AA8}" destId="{20C689DE-7898-4B3A-A024-6E4B68D84E87}" srcOrd="1" destOrd="0" parTransId="{43462224-1931-4400-8AF2-267C8AC7C9C3}" sibTransId="{7E9A6969-6277-40DE-9B99-F4A7591FC02A}"/>
    <dgm:cxn modelId="{4AFE1D7D-2B67-4E75-A980-BE2E45A772EF}" type="presOf" srcId="{CA6846F6-F5D1-4CBC-A8F2-F5EAB7CD5269}" destId="{220C8548-4669-4989-9596-03147EEA696F}" srcOrd="0" destOrd="0" presId="urn:microsoft.com/office/officeart/2005/8/layout/hList1"/>
    <dgm:cxn modelId="{04674987-52CD-4F94-9E1B-50E7738AC373}" srcId="{7A26E659-597E-45D7-9E8E-30835D437AA8}" destId="{725F4685-7921-4AD7-951D-039FDD8DAD28}" srcOrd="0" destOrd="0" parTransId="{56584666-879D-4C8A-B8EA-5DCD73D1442B}" sibTransId="{8928CE56-5E71-4069-AD4F-CDA369A2BF86}"/>
    <dgm:cxn modelId="{A9BB058A-73A0-4FE0-8933-A2DDE7D1E440}" type="presOf" srcId="{DF7CF7E1-8937-4191-B411-7B87F6B94FD2}" destId="{CC46BABA-60C9-48DC-B5B3-DB1B075ECACB}" srcOrd="0" destOrd="2" presId="urn:microsoft.com/office/officeart/2005/8/layout/hList1"/>
    <dgm:cxn modelId="{3D935B8E-374C-4DC3-B113-E19841C139B6}" srcId="{CA6846F6-F5D1-4CBC-A8F2-F5EAB7CD5269}" destId="{67B45378-BE5D-41E8-9A48-1EDB8FF9D02F}" srcOrd="1" destOrd="0" parTransId="{F81D8DEA-3429-48D3-92BD-9D57C85E8B71}" sibTransId="{7C59FBF7-C231-42B0-BE35-0A255EE1EB0B}"/>
    <dgm:cxn modelId="{AFA1819B-BAEF-4CD7-AD3E-2E66C9413079}" type="presOf" srcId="{E7621C01-0137-454B-B0B9-7A65811EA29E}" destId="{74ED2D25-13C5-4078-93B2-A20ABA61E3F0}" srcOrd="0" destOrd="0" presId="urn:microsoft.com/office/officeart/2005/8/layout/hList1"/>
    <dgm:cxn modelId="{9428F0A3-9588-4C45-99E1-777AACA2E1AC}" srcId="{CA6846F6-F5D1-4CBC-A8F2-F5EAB7CD5269}" destId="{7B44420E-C09C-49B3-A895-B8EFE1410314}" srcOrd="2" destOrd="0" parTransId="{C5B0D024-3430-41B7-A64C-534A2CD25B54}" sibTransId="{6D926D3F-5B5B-449C-B0BC-4A5803AD1D39}"/>
    <dgm:cxn modelId="{D160A4AA-0078-4FA1-ACB8-CC89187E856B}" type="presOf" srcId="{7B44420E-C09C-49B3-A895-B8EFE1410314}" destId="{74ED2D25-13C5-4078-93B2-A20ABA61E3F0}" srcOrd="0" destOrd="2" presId="urn:microsoft.com/office/officeart/2005/8/layout/hList1"/>
    <dgm:cxn modelId="{3ECAE4B0-6CCC-4D8E-80CE-2F272BB1993F}" srcId="{F2688A38-5DB6-4E3D-B31F-BF74095DF03B}" destId="{A3D1196C-F2E9-4EB9-9397-790F32FA7B57}" srcOrd="0" destOrd="0" parTransId="{BC099409-7677-4CF0-9843-12B8D1F27D07}" sibTransId="{5E9D9E8A-C459-4143-AB3A-79100A086BAD}"/>
    <dgm:cxn modelId="{0E945BBA-1DB4-4F27-B2FC-B29DB5C5083F}" type="presOf" srcId="{67B45378-BE5D-41E8-9A48-1EDB8FF9D02F}" destId="{74ED2D25-13C5-4078-93B2-A20ABA61E3F0}" srcOrd="0" destOrd="1" presId="urn:microsoft.com/office/officeart/2005/8/layout/hList1"/>
    <dgm:cxn modelId="{4FE291C5-84E6-4227-9F4D-BC21265528D3}" type="presOf" srcId="{20C689DE-7898-4B3A-A024-6E4B68D84E87}" destId="{CC46BABA-60C9-48DC-B5B3-DB1B075ECACB}" srcOrd="0" destOrd="1" presId="urn:microsoft.com/office/officeart/2005/8/layout/hList1"/>
    <dgm:cxn modelId="{A90915D3-5AA9-4CB0-9E6B-54EA5B5B2758}" srcId="{CA6846F6-F5D1-4CBC-A8F2-F5EAB7CD5269}" destId="{E7621C01-0137-454B-B0B9-7A65811EA29E}" srcOrd="0" destOrd="0" parTransId="{852599E0-C041-49A8-9C64-D5FCCA04F77D}" sibTransId="{8C8E9EBF-D7BD-4287-90AB-F411E74338E1}"/>
    <dgm:cxn modelId="{AEBD5FDC-EB4B-4154-8CB4-420A031BFBC6}" srcId="{A3D1196C-F2E9-4EB9-9397-790F32FA7B57}" destId="{8727462F-98D2-4C03-8AD1-EAE59285503D}" srcOrd="0" destOrd="0" parTransId="{A12AE9B2-01B9-4DEF-9AF3-70D74693E7F9}" sibTransId="{547220EF-7ABC-4346-8282-FDBAB61F1FFA}"/>
    <dgm:cxn modelId="{3C07FDE2-5462-4ACB-B5F8-4F1C9A4B2548}" type="presOf" srcId="{7A26E659-597E-45D7-9E8E-30835D437AA8}" destId="{3D80FF89-FA1A-48BC-94E6-B99A6BBDDFEB}" srcOrd="0" destOrd="0" presId="urn:microsoft.com/office/officeart/2005/8/layout/hList1"/>
    <dgm:cxn modelId="{432AB2F1-9CD6-4134-B5A6-EDDD4F9E6D91}" srcId="{F2688A38-5DB6-4E3D-B31F-BF74095DF03B}" destId="{CA6846F6-F5D1-4CBC-A8F2-F5EAB7CD5269}" srcOrd="2" destOrd="0" parTransId="{83006A99-719C-4030-A697-6A20747EDD41}" sibTransId="{514ACFEA-154C-4DA3-A564-3D8766B64B04}"/>
    <dgm:cxn modelId="{7FD8BF3B-CA2C-44A4-A835-0B02347E4806}" type="presParOf" srcId="{155660E6-D062-431A-91ED-11E61E2D50A8}" destId="{8632CCA8-AFDA-484D-82B7-B06C1BEA8075}" srcOrd="0" destOrd="0" presId="urn:microsoft.com/office/officeart/2005/8/layout/hList1"/>
    <dgm:cxn modelId="{35C28AF8-C81F-473D-B0DE-ED1D44CFFCBC}" type="presParOf" srcId="{8632CCA8-AFDA-484D-82B7-B06C1BEA8075}" destId="{7846A94E-6A21-4111-AC26-CAFBCF0D64EE}" srcOrd="0" destOrd="0" presId="urn:microsoft.com/office/officeart/2005/8/layout/hList1"/>
    <dgm:cxn modelId="{732E5A90-4A21-43E7-8752-5CF7EBC01EE9}" type="presParOf" srcId="{8632CCA8-AFDA-484D-82B7-B06C1BEA8075}" destId="{B4A6BD6F-64F2-4A8D-886D-B4A8BAA4D1B7}" srcOrd="1" destOrd="0" presId="urn:microsoft.com/office/officeart/2005/8/layout/hList1"/>
    <dgm:cxn modelId="{8CE5A7A5-18F2-4B3B-AB6A-5607714F3704}" type="presParOf" srcId="{155660E6-D062-431A-91ED-11E61E2D50A8}" destId="{4471917D-D498-4264-909D-740A8DB9B850}" srcOrd="1" destOrd="0" presId="urn:microsoft.com/office/officeart/2005/8/layout/hList1"/>
    <dgm:cxn modelId="{BF26E7B5-9EE3-4DBD-983E-5D21CDF57312}" type="presParOf" srcId="{155660E6-D062-431A-91ED-11E61E2D50A8}" destId="{51A33837-E059-4852-81A2-BE810E475308}" srcOrd="2" destOrd="0" presId="urn:microsoft.com/office/officeart/2005/8/layout/hList1"/>
    <dgm:cxn modelId="{CF269693-A9D8-4C81-A8AF-C87EBF982479}" type="presParOf" srcId="{51A33837-E059-4852-81A2-BE810E475308}" destId="{3D80FF89-FA1A-48BC-94E6-B99A6BBDDFEB}" srcOrd="0" destOrd="0" presId="urn:microsoft.com/office/officeart/2005/8/layout/hList1"/>
    <dgm:cxn modelId="{58B6CDE4-F5D5-4ACA-99ED-E787BD31B172}" type="presParOf" srcId="{51A33837-E059-4852-81A2-BE810E475308}" destId="{CC46BABA-60C9-48DC-B5B3-DB1B075ECACB}" srcOrd="1" destOrd="0" presId="urn:microsoft.com/office/officeart/2005/8/layout/hList1"/>
    <dgm:cxn modelId="{4F975389-A477-49CC-9A98-25FC0F58BD5C}" type="presParOf" srcId="{155660E6-D062-431A-91ED-11E61E2D50A8}" destId="{0CB3CEDA-A8CE-4E6D-B1B3-A2DA3FB08C9F}" srcOrd="3" destOrd="0" presId="urn:microsoft.com/office/officeart/2005/8/layout/hList1"/>
    <dgm:cxn modelId="{4FE9E46F-8C96-4D6F-A6A4-FE0E09BA180B}" type="presParOf" srcId="{155660E6-D062-431A-91ED-11E61E2D50A8}" destId="{465949A3-5E20-4FB4-B79B-DAAD8F675432}" srcOrd="4" destOrd="0" presId="urn:microsoft.com/office/officeart/2005/8/layout/hList1"/>
    <dgm:cxn modelId="{53B4B604-3158-453C-90A5-BCA7881526CD}" type="presParOf" srcId="{465949A3-5E20-4FB4-B79B-DAAD8F675432}" destId="{220C8548-4669-4989-9596-03147EEA696F}" srcOrd="0" destOrd="0" presId="urn:microsoft.com/office/officeart/2005/8/layout/hList1"/>
    <dgm:cxn modelId="{A1369836-7B66-47AE-8CD2-398D0F154B4D}" type="presParOf" srcId="{465949A3-5E20-4FB4-B79B-DAAD8F675432}" destId="{74ED2D25-13C5-4078-93B2-A20ABA61E3F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46A94E-6A21-4111-AC26-CAFBCF0D64EE}">
      <dsp:nvSpPr>
        <dsp:cNvPr id="0" name=""/>
        <dsp:cNvSpPr/>
      </dsp:nvSpPr>
      <dsp:spPr>
        <a:xfrm>
          <a:off x="35122" y="350626"/>
          <a:ext cx="2459347" cy="345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200" kern="1200" dirty="0"/>
            <a:t>정신병</a:t>
          </a:r>
          <a:r>
            <a:rPr lang="en-US" altLang="ko-KR" sz="1200" kern="1200" dirty="0"/>
            <a:t>(psychosis)</a:t>
          </a:r>
          <a:endParaRPr lang="ko-KR" altLang="en-US" sz="1200" kern="1200" dirty="0"/>
        </a:p>
      </dsp:txBody>
      <dsp:txXfrm>
        <a:off x="35122" y="350626"/>
        <a:ext cx="2459347" cy="345600"/>
      </dsp:txXfrm>
    </dsp:sp>
    <dsp:sp modelId="{B4A6BD6F-64F2-4A8D-886D-B4A8BAA4D1B7}">
      <dsp:nvSpPr>
        <dsp:cNvPr id="0" name=""/>
        <dsp:cNvSpPr/>
      </dsp:nvSpPr>
      <dsp:spPr>
        <a:xfrm>
          <a:off x="2" y="696226"/>
          <a:ext cx="2529586" cy="35851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200" kern="1200" dirty="0"/>
            <a:t>일반인들이 가장 많이 사용하는 용어로 정신적으로 이상이 있다고 생각하는 거의 모든 것을 지칭하는 포괄적인 의미로 사용됨 </a:t>
          </a:r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200" kern="1200" dirty="0"/>
            <a:t>그러나</a:t>
          </a:r>
          <a:r>
            <a:rPr lang="en-US" altLang="ko-KR" sz="1200" kern="1200" dirty="0"/>
            <a:t>, </a:t>
          </a:r>
          <a:r>
            <a:rPr lang="ko-KR" altLang="en-US" sz="1200" kern="1200" dirty="0"/>
            <a:t>사실은 특수한 증상</a:t>
          </a:r>
          <a:r>
            <a:rPr lang="en-US" altLang="ko-KR" sz="1200" kern="1200" dirty="0"/>
            <a:t>(</a:t>
          </a:r>
          <a:r>
            <a:rPr lang="ko-KR" altLang="en-US" sz="1200" kern="1200" dirty="0"/>
            <a:t>비현실적인 엉뚱한 이야기</a:t>
          </a:r>
          <a:r>
            <a:rPr lang="en-US" altLang="ko-KR" sz="1200" kern="1200" dirty="0"/>
            <a:t>, </a:t>
          </a:r>
          <a:r>
            <a:rPr lang="ko-KR" altLang="en-US" sz="1200" kern="1200" dirty="0"/>
            <a:t>이상한 행동 등</a:t>
          </a:r>
          <a:r>
            <a:rPr lang="en-US" altLang="ko-KR" sz="1200" kern="1200" dirty="0"/>
            <a:t>)</a:t>
          </a:r>
          <a:r>
            <a:rPr lang="ko-KR" altLang="en-US" sz="1200" kern="1200" dirty="0"/>
            <a:t>을 가리키는 것으로 </a:t>
          </a:r>
          <a:r>
            <a:rPr lang="ko-KR" altLang="en-US" sz="1200" kern="1200" dirty="0">
              <a:solidFill>
                <a:srgbClr val="FF0000"/>
              </a:solidFill>
            </a:rPr>
            <a:t>기질적</a:t>
          </a:r>
          <a:r>
            <a:rPr lang="en-US" altLang="ko-KR" sz="1200" kern="1200" dirty="0"/>
            <a:t>(</a:t>
          </a:r>
          <a:r>
            <a:rPr lang="ko-KR" altLang="en-US" sz="1200" kern="1200" dirty="0"/>
            <a:t>뇌 손상후 뇌의 기능이 제대로 이루어지지 않거나 사고</a:t>
          </a:r>
          <a:r>
            <a:rPr lang="en-US" altLang="ko-KR" sz="1200" kern="1200" dirty="0"/>
            <a:t>, </a:t>
          </a:r>
          <a:r>
            <a:rPr lang="ko-KR" altLang="en-US" sz="1200" kern="1200" dirty="0"/>
            <a:t>행동</a:t>
          </a:r>
          <a:r>
            <a:rPr lang="en-US" altLang="ko-KR" sz="1200" kern="1200" dirty="0"/>
            <a:t>, </a:t>
          </a:r>
          <a:r>
            <a:rPr lang="ko-KR" altLang="en-US" sz="1200" kern="1200" dirty="0"/>
            <a:t>감정에 이상현상을 보이는 경우</a:t>
          </a:r>
          <a:r>
            <a:rPr lang="en-US" altLang="ko-KR" sz="1200" kern="1200" dirty="0"/>
            <a:t>)</a:t>
          </a:r>
          <a:r>
            <a:rPr lang="ko-KR" altLang="en-US" sz="1200" kern="1200" dirty="0"/>
            <a:t>이거나 </a:t>
          </a:r>
          <a:r>
            <a:rPr lang="ko-KR" altLang="en-US" sz="1200" kern="1200" dirty="0">
              <a:solidFill>
                <a:srgbClr val="FF0000"/>
              </a:solidFill>
            </a:rPr>
            <a:t>기능적</a:t>
          </a:r>
          <a:r>
            <a:rPr lang="en-US" altLang="ko-KR" sz="1200" kern="1200" dirty="0"/>
            <a:t>(</a:t>
          </a:r>
          <a:r>
            <a:rPr lang="ko-KR" altLang="en-US" sz="1200" kern="1200" dirty="0"/>
            <a:t>사회적 역할이나 인간관계를 잘하지 못할 정도로 기능수행이 </a:t>
          </a:r>
          <a:r>
            <a:rPr lang="ko-KR" altLang="en-US" sz="1200" kern="1200" dirty="0" err="1"/>
            <a:t>안되는</a:t>
          </a:r>
          <a:r>
            <a:rPr lang="ko-KR" altLang="en-US" sz="1200" kern="1200" dirty="0"/>
            <a:t> 경우</a:t>
          </a:r>
          <a:r>
            <a:rPr lang="en-US" altLang="ko-KR" sz="1200" kern="1200" dirty="0"/>
            <a:t>)</a:t>
          </a:r>
          <a:r>
            <a:rPr lang="ko-KR" altLang="en-US" sz="1200" kern="1200" dirty="0"/>
            <a:t>인 증상을 일컫는 제한적인 의미임</a:t>
          </a:r>
        </a:p>
      </dsp:txBody>
      <dsp:txXfrm>
        <a:off x="2" y="696226"/>
        <a:ext cx="2529586" cy="3585187"/>
      </dsp:txXfrm>
    </dsp:sp>
    <dsp:sp modelId="{3D80FF89-FA1A-48BC-94E6-B99A6BBDDFEB}">
      <dsp:nvSpPr>
        <dsp:cNvPr id="0" name=""/>
        <dsp:cNvSpPr/>
      </dsp:nvSpPr>
      <dsp:spPr>
        <a:xfrm>
          <a:off x="2880316" y="297238"/>
          <a:ext cx="2459347" cy="345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200" kern="1200" dirty="0"/>
            <a:t>정신질환</a:t>
          </a:r>
          <a:r>
            <a:rPr lang="en-US" altLang="ko-KR" sz="1200" kern="1200" dirty="0"/>
            <a:t>(mental illness)</a:t>
          </a:r>
          <a:endParaRPr lang="ko-KR" altLang="en-US" sz="1200" kern="1200" dirty="0"/>
        </a:p>
      </dsp:txBody>
      <dsp:txXfrm>
        <a:off x="2880316" y="297238"/>
        <a:ext cx="2459347" cy="345600"/>
      </dsp:txXfrm>
    </dsp:sp>
    <dsp:sp modelId="{CC46BABA-60C9-48DC-B5B3-DB1B075ECACB}">
      <dsp:nvSpPr>
        <dsp:cNvPr id="0" name=""/>
        <dsp:cNvSpPr/>
      </dsp:nvSpPr>
      <dsp:spPr>
        <a:xfrm>
          <a:off x="2873897" y="696226"/>
          <a:ext cx="2459347" cy="35851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200" kern="1200" dirty="0"/>
            <a:t>질병의 개념을 강화한 용어</a:t>
          </a:r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200" kern="1200" dirty="0"/>
            <a:t>정신병적이고 신경증</a:t>
          </a:r>
          <a:r>
            <a:rPr lang="en-US" altLang="ko-KR" sz="1200" kern="1200" dirty="0"/>
            <a:t>(</a:t>
          </a:r>
          <a:r>
            <a:rPr lang="ko-KR" altLang="en-US" sz="1200" kern="1200" dirty="0"/>
            <a:t>불안이나 공포를 중심으로 한 심인성이 원인이 되어 증상이 나타나는 경우</a:t>
          </a:r>
          <a:r>
            <a:rPr lang="en-US" altLang="ko-KR" sz="1200" kern="1200" dirty="0"/>
            <a:t>)</a:t>
          </a:r>
          <a:r>
            <a:rPr lang="ko-KR" altLang="en-US" sz="1200" kern="1200" dirty="0"/>
            <a:t>적인 것 모두를 포함함</a:t>
          </a:r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200" kern="1200" dirty="0"/>
            <a:t>정신병적</a:t>
          </a:r>
          <a:r>
            <a:rPr lang="en-US" altLang="ko-KR" sz="1200" kern="1200" dirty="0"/>
            <a:t>, </a:t>
          </a:r>
          <a:r>
            <a:rPr lang="ko-KR" altLang="en-US" sz="1200" kern="1200" dirty="0"/>
            <a:t>신경증적 증상을 질병으로 진단하여 정신과적 병명을 부여하고 그에 대한 치료를 강조함</a:t>
          </a:r>
        </a:p>
      </dsp:txBody>
      <dsp:txXfrm>
        <a:off x="2873897" y="696226"/>
        <a:ext cx="2459347" cy="3585187"/>
      </dsp:txXfrm>
    </dsp:sp>
    <dsp:sp modelId="{220C8548-4669-4989-9596-03147EEA696F}">
      <dsp:nvSpPr>
        <dsp:cNvPr id="0" name=""/>
        <dsp:cNvSpPr/>
      </dsp:nvSpPr>
      <dsp:spPr>
        <a:xfrm>
          <a:off x="5677553" y="350626"/>
          <a:ext cx="2459347" cy="345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48768" rIns="85344" bIns="48768" numCol="1" spcCol="1270" anchor="ctr" anchorCtr="0">
          <a:noAutofit/>
        </a:bodyPr>
        <a:lstStyle/>
        <a:p>
          <a:pPr marL="0" lvl="0" indent="0" algn="ctr" defTabSz="533400" latinLnBrk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1200" kern="1200" dirty="0"/>
            <a:t>정신장애</a:t>
          </a:r>
          <a:r>
            <a:rPr lang="en-US" altLang="ko-KR" sz="1200" kern="1200" dirty="0"/>
            <a:t>(mental disorder)</a:t>
          </a:r>
          <a:endParaRPr lang="ko-KR" altLang="en-US" sz="1200" kern="1200" dirty="0"/>
        </a:p>
      </dsp:txBody>
      <dsp:txXfrm>
        <a:off x="5677553" y="350626"/>
        <a:ext cx="2459347" cy="345600"/>
      </dsp:txXfrm>
    </dsp:sp>
    <dsp:sp modelId="{74ED2D25-13C5-4078-93B2-A20ABA61E3F0}">
      <dsp:nvSpPr>
        <dsp:cNvPr id="0" name=""/>
        <dsp:cNvSpPr/>
      </dsp:nvSpPr>
      <dsp:spPr>
        <a:xfrm>
          <a:off x="5677553" y="696226"/>
          <a:ext cx="2459347" cy="358518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T prst="relaxedInset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008" tIns="64008" rIns="85344" bIns="96012" numCol="1" spcCol="1270" anchor="t" anchorCtr="0">
          <a:noAutofit/>
        </a:bodyPr>
        <a:lstStyle/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200" kern="1200" dirty="0"/>
            <a:t>가장</a:t>
          </a:r>
          <a:r>
            <a:rPr lang="en-US" altLang="ko-KR" sz="1200" kern="1200" dirty="0"/>
            <a:t> </a:t>
          </a:r>
          <a:r>
            <a:rPr lang="ko-KR" altLang="en-US" sz="1200" kern="1200" dirty="0"/>
            <a:t>광의적인 개념</a:t>
          </a:r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200" kern="1200" dirty="0"/>
            <a:t>정신병과 정신질환의 개념을 포괄하는 용어로서 사고</a:t>
          </a:r>
          <a:r>
            <a:rPr lang="en-US" altLang="ko-KR" sz="1200" kern="1200" dirty="0"/>
            <a:t>, </a:t>
          </a:r>
          <a:r>
            <a:rPr lang="ko-KR" altLang="en-US" sz="1200" kern="1200" dirty="0"/>
            <a:t>감정 및 행동이 병리학적으로 특징지어지는 장애를 말함</a:t>
          </a:r>
        </a:p>
        <a:p>
          <a:pPr marL="114300" lvl="1" indent="-114300" algn="l" defTabSz="5334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ko-KR" altLang="en-US" sz="1200" kern="1200" dirty="0"/>
            <a:t>정신질환과 달리 정신장애는 질병자체의 활발한 진행 외에도 질병으로 인한 기타 기능의 파손까지를 포함함</a:t>
          </a:r>
          <a:r>
            <a:rPr lang="en-US" altLang="ko-KR" sz="1200" kern="1200" dirty="0"/>
            <a:t>. </a:t>
          </a:r>
          <a:r>
            <a:rPr lang="ko-KR" altLang="en-US" sz="1200" kern="1200" dirty="0"/>
            <a:t>따라서 질병의 증상이 없어진 후에도 사회적 기능 등이 </a:t>
          </a:r>
          <a:r>
            <a:rPr lang="ko-KR" altLang="en-US" sz="1200" kern="1200" dirty="0">
              <a:solidFill>
                <a:srgbClr val="FF0000"/>
              </a:solidFill>
            </a:rPr>
            <a:t>질병 이전의 상태로 회복되기 어려워 </a:t>
          </a:r>
          <a:r>
            <a:rPr lang="ko-KR" altLang="en-US" sz="1200" kern="1200" dirty="0"/>
            <a:t>사회적응에 어려움을 겪는 경우도 포함되고 이를 만성 정신장애라고 함 </a:t>
          </a:r>
        </a:p>
      </dsp:txBody>
      <dsp:txXfrm>
        <a:off x="5677553" y="696226"/>
        <a:ext cx="2459347" cy="35851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3DA155-067D-4355-BE6A-BDAE46818859}" type="datetimeFigureOut">
              <a:rPr lang="ko-KR" altLang="en-US" smtClean="0"/>
              <a:pPr/>
              <a:t>2026-03-18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15F3AB-9837-46B4-82B7-81AE6FC911A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658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1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2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1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2026-03-18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30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2026-03-18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4" y="274641"/>
            <a:ext cx="1777471" cy="5592761"/>
          </a:xfrm>
        </p:spPr>
        <p:txBody>
          <a:bodyPr vert="eaVert"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2026-03-18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2026-03-18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2026-03-18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9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2026-03-18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1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7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1" y="1444295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6" y="1444295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2026-03-18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2026-03-18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2026-03-18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8B542BAA-1E61-4CCF-8361-97EE72166B1D}" type="datetimeFigureOut">
              <a:rPr lang="ko-KR" altLang="en-US" smtClean="0"/>
              <a:pPr/>
              <a:t>2026-03-18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3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2026-03-18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3" y="6407945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3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7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3" y="5791254"/>
            <a:ext cx="3402315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9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9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/>
              <a:t>둘째 수준</a:t>
            </a:r>
          </a:p>
          <a:p>
            <a:pPr lvl="2" eaLnBrk="1" latinLnBrk="0" hangingPunct="1"/>
            <a:r>
              <a:rPr kumimoji="0" lang="ko-KR" altLang="en-US"/>
              <a:t>셋째 수준</a:t>
            </a:r>
          </a:p>
          <a:p>
            <a:pPr lvl="3" eaLnBrk="1" latinLnBrk="0" hangingPunct="1"/>
            <a:r>
              <a:rPr kumimoji="0" lang="ko-KR" altLang="en-US"/>
              <a:t>넷째 수준</a:t>
            </a:r>
          </a:p>
          <a:p>
            <a:pPr lvl="4" eaLnBrk="1" latinLnBrk="0" hangingPunct="1"/>
            <a:r>
              <a:rPr kumimoji="0" lang="ko-KR" altLang="en-US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B542BAA-1E61-4CCF-8361-97EE72166B1D}" type="datetimeFigureOut">
              <a:rPr lang="ko-KR" altLang="en-US" smtClean="0"/>
              <a:pPr/>
              <a:t>2026-03-18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3" y="6407945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5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E3C0783-41DE-421A-9700-AB33D91F441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547664" y="1844824"/>
            <a:ext cx="6264696" cy="144016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>
            <a:normAutofit fontScale="32500" lnSpcReduction="20000"/>
          </a:bodyPr>
          <a:lstStyle/>
          <a:p>
            <a:pPr>
              <a:buNone/>
            </a:pPr>
            <a:endParaRPr lang="en-US" altLang="ko-KR" dirty="0"/>
          </a:p>
          <a:p>
            <a:pPr>
              <a:buNone/>
            </a:pPr>
            <a:endParaRPr lang="en-US" altLang="ko-KR" dirty="0"/>
          </a:p>
          <a:p>
            <a:pPr>
              <a:buNone/>
            </a:pPr>
            <a:endParaRPr lang="en-US" altLang="ko-KR" dirty="0"/>
          </a:p>
          <a:p>
            <a:pPr>
              <a:buNone/>
            </a:pPr>
            <a:r>
              <a:rPr lang="en-US" altLang="ko-KR" sz="5400" dirty="0"/>
              <a:t>      </a:t>
            </a:r>
            <a:r>
              <a:rPr lang="ko-KR" altLang="en-US" sz="16000" dirty="0"/>
              <a:t>정신장애의 이해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정신장애에 나타날 수 있는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개별적인 증상들이 모여 하나의 정신질환을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형성함으로 정신질환을 객관적으로 이해하기 위해서는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증상에 대한 이해가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필요함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정신건강사회복지사는 정신질환에 나타날 수 있는 각각의 증상들을 정확하게 파악할 수 있어야 하며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나아가 각각의 증상들을 총괄하고 상호관계를 이해하며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그 증상들 하나하나가 환자의 전체적인 정신현상의 어떤 문제를 반영하는 가를 이해하여야 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이것은 환자를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상황 속의 인간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”, “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전인적인 인간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으로 보는 관점에서 매우 필요함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특정한 소인을 가진 사람에서는 삶의 과정 중에 감당하기 어려운 생물학적</a:t>
            </a:r>
            <a:r>
              <a:rPr lang="en-US" altLang="ko-KR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심리적</a:t>
            </a:r>
            <a:r>
              <a:rPr lang="en-US" altLang="ko-KR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사회적 스트레스</a:t>
            </a:r>
            <a:r>
              <a:rPr lang="en-US" altLang="ko-KR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유발인자기 왔을 때 장애가 올 수 있음</a:t>
            </a:r>
            <a:endParaRPr lang="en-US" altLang="ko-KR" sz="2000" dirty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그것이 너무 크거나 누적되어 범위를 넘어서면 그대로 표현되거나 대처전략과 방어기제를 사용하여 조정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극복 되는데 그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적응과정이 병적이 되는 것이 바로 증상임</a:t>
            </a:r>
            <a:endParaRPr lang="en-US" altLang="ko-KR" sz="2000" dirty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증상은 방어적</a:t>
            </a:r>
            <a:r>
              <a:rPr lang="en-US" altLang="ko-KR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도피적</a:t>
            </a:r>
            <a:r>
              <a:rPr lang="en-US" altLang="ko-KR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보호적</a:t>
            </a:r>
            <a:r>
              <a:rPr lang="en-US" altLang="ko-KR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회복적 목적이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그리고 자신을 위하여 나름대로 가장 효과적인 적응방법을 선택한 결과로서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적응방식 또는 방어기제가 어떤 수준인가</a:t>
            </a:r>
            <a:r>
              <a:rPr lang="en-US" altLang="ko-KR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얼마나 원시적인가에 따라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정상적 행동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신경증적 행동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정신병적 행동이 나타나게 됨 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정신병리 이해의 필요성 </a:t>
            </a:r>
          </a:p>
        </p:txBody>
      </p:sp>
    </p:spTree>
    <p:extLst>
      <p:ext uri="{BB962C8B-B14F-4D97-AF65-F5344CB8AC3E}">
        <p14:creationId xmlns:p14="http://schemas.microsoft.com/office/powerpoint/2010/main" val="22397426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지능장애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표정과 태도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행동장애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의식장애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기억장애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지남력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통찰력 또는 병식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장애등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총 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10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가지로 나타남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r>
              <a:rPr lang="en-US" altLang="ko-KR" sz="22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2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지능장애</a:t>
            </a:r>
            <a:endParaRPr lang="en-US" altLang="ko-KR" sz="22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지능이란 개인이 경험을 통하여 배우고 판단을 내리고 어떤 개념을 활용하여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과거와 현재를 통찰하고 미래를 예측해서 환경에 맞게 자신의 행동을 조절하고 미래를 계획하여 적절하게 새로운 상황에 적응해 낼 수 있는 능력을 말함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대개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110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이상은 우수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90-110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은 보통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90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이하는 열등이라 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정신지체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어떤 이유에서건 일반인의 지능보다 낮은 상태에 머물러 있는 경우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sz="2200" dirty="0">
                <a:latin typeface="굴림체" pitchFamily="49" charset="-127"/>
                <a:ea typeface="굴림체" pitchFamily="49" charset="-127"/>
              </a:rPr>
              <a:t>IQ 50-70</a:t>
            </a:r>
            <a:r>
              <a:rPr lang="ko-KR" altLang="en-US" sz="2200" dirty="0">
                <a:latin typeface="굴림체" pitchFamily="49" charset="-127"/>
                <a:ea typeface="굴림체" pitchFamily="49" charset="-127"/>
              </a:rPr>
              <a:t>은 경도</a:t>
            </a:r>
            <a:r>
              <a:rPr lang="en-US" altLang="ko-KR" sz="22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200" dirty="0">
                <a:latin typeface="굴림체" pitchFamily="49" charset="-127"/>
                <a:ea typeface="굴림체" pitchFamily="49" charset="-127"/>
              </a:rPr>
              <a:t>교육 가능</a:t>
            </a:r>
            <a:r>
              <a:rPr lang="en-US" altLang="ko-KR" sz="2200" dirty="0">
                <a:latin typeface="굴림체" pitchFamily="49" charset="-127"/>
                <a:ea typeface="굴림체" pitchFamily="49" charset="-127"/>
              </a:rPr>
              <a:t>), 35-49</a:t>
            </a:r>
            <a:r>
              <a:rPr lang="ko-KR" altLang="en-US" sz="2200" dirty="0">
                <a:latin typeface="굴림체" pitchFamily="49" charset="-127"/>
                <a:ea typeface="굴림체" pitchFamily="49" charset="-127"/>
              </a:rPr>
              <a:t>는 중등도</a:t>
            </a:r>
            <a:r>
              <a:rPr lang="en-US" altLang="ko-KR" sz="22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200" dirty="0">
                <a:latin typeface="굴림체" pitchFamily="49" charset="-127"/>
                <a:ea typeface="굴림체" pitchFamily="49" charset="-127"/>
              </a:rPr>
              <a:t>훈련가능</a:t>
            </a:r>
            <a:r>
              <a:rPr lang="en-US" altLang="ko-KR" sz="2200" dirty="0">
                <a:latin typeface="굴림체" pitchFamily="49" charset="-127"/>
                <a:ea typeface="굴림체" pitchFamily="49" charset="-127"/>
              </a:rPr>
              <a:t>), 20-34</a:t>
            </a:r>
            <a:r>
              <a:rPr lang="ko-KR" altLang="en-US" sz="2200" dirty="0">
                <a:latin typeface="굴림체" pitchFamily="49" charset="-127"/>
                <a:ea typeface="굴림체" pitchFamily="49" charset="-127"/>
              </a:rPr>
              <a:t>는 중도</a:t>
            </a:r>
            <a:r>
              <a:rPr lang="en-US" altLang="ko-KR" sz="2200" dirty="0">
                <a:latin typeface="굴림체" pitchFamily="49" charset="-127"/>
                <a:ea typeface="굴림체" pitchFamily="49" charset="-127"/>
              </a:rPr>
              <a:t>, 20</a:t>
            </a:r>
            <a:r>
              <a:rPr lang="ko-KR" altLang="en-US" sz="2200" dirty="0">
                <a:latin typeface="굴림체" pitchFamily="49" charset="-127"/>
                <a:ea typeface="굴림체" pitchFamily="49" charset="-127"/>
              </a:rPr>
              <a:t>이하는 </a:t>
            </a:r>
            <a:r>
              <a:rPr lang="ko-KR" altLang="en-US" sz="2200" dirty="0" err="1">
                <a:latin typeface="굴림체" pitchFamily="49" charset="-127"/>
                <a:ea typeface="굴림체" pitchFamily="49" charset="-127"/>
              </a:rPr>
              <a:t>최중도</a:t>
            </a:r>
            <a:r>
              <a:rPr lang="en-US" altLang="ko-KR" sz="2200" dirty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566928" indent="-457200">
              <a:buFont typeface="+mj-ea"/>
              <a:buAutoNum type="circleNumDbPlain" startAt="2"/>
            </a:pPr>
            <a:r>
              <a:rPr lang="ko-KR" altLang="en-US" sz="2200" dirty="0">
                <a:latin typeface="굴림체" pitchFamily="49" charset="-127"/>
                <a:ea typeface="굴림체" pitchFamily="49" charset="-127"/>
              </a:rPr>
              <a:t>치매</a:t>
            </a:r>
            <a:endParaRPr lang="en-US" altLang="ko-KR" sz="22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200" dirty="0">
                <a:latin typeface="굴림체" pitchFamily="49" charset="-127"/>
                <a:ea typeface="굴림체" pitchFamily="49" charset="-127"/>
              </a:rPr>
              <a:t>일단 정상 평균치의 지능까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지 발육되었다가 어떤 이유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뇌의 외상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영양 장애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독성물질의 중독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퇴화현상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로 인하여 지능상태가 영구적으로 평균치 이하로 저하되는 상태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5. </a:t>
            </a:r>
            <a:r>
              <a:rPr lang="ko-KR" altLang="en-US" sz="2400" dirty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정신병리 증상</a:t>
            </a:r>
          </a:p>
        </p:txBody>
      </p:sp>
    </p:spTree>
    <p:extLst>
      <p:ext uri="{BB962C8B-B14F-4D97-AF65-F5344CB8AC3E}">
        <p14:creationId xmlns:p14="http://schemas.microsoft.com/office/powerpoint/2010/main" val="2239742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표정과 태도 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환자의 표정과 태도는 비언어적 의사소통의 수단으로서 환자의 내면세계를 보여줌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무기력한 태도나 표정 없는 얼굴을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우울증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무례한 태도는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인격장애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과도한 의심이나 방어 또는 거부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괴상한 자세나 무의미한 웃음 등은 </a:t>
            </a:r>
            <a:r>
              <a:rPr lang="ko-KR" altLang="en-US" sz="2000" dirty="0" err="1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바보스러운 표정은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정신지체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과장되고 연극적이고 유혹적 태도는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히스테리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에서 볼 수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b="1" dirty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b="1" dirty="0">
                <a:latin typeface="굴림체" pitchFamily="49" charset="-127"/>
                <a:ea typeface="굴림체" pitchFamily="49" charset="-127"/>
              </a:rPr>
              <a:t>행동장애</a:t>
            </a:r>
            <a:r>
              <a:rPr lang="en-US" altLang="ko-KR" sz="2000" b="1" dirty="0">
                <a:latin typeface="굴림체" pitchFamily="49" charset="-127"/>
                <a:ea typeface="굴림체" pitchFamily="49" charset="-127"/>
              </a:rPr>
              <a:t>(8</a:t>
            </a:r>
            <a:r>
              <a:rPr lang="ko-KR" altLang="en-US" sz="2000" b="1" dirty="0">
                <a:latin typeface="굴림체" pitchFamily="49" charset="-127"/>
                <a:ea typeface="굴림체" pitchFamily="49" charset="-127"/>
              </a:rPr>
              <a:t>가지</a:t>
            </a:r>
            <a:r>
              <a:rPr lang="en-US" altLang="ko-KR" sz="2000" b="1" dirty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과잉행동</a:t>
            </a:r>
            <a:r>
              <a:rPr lang="en-US" altLang="ko-KR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(increased activity or </a:t>
            </a:r>
            <a:r>
              <a:rPr lang="en-US" altLang="ko-KR" sz="2000" dirty="0" err="1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overactivity</a:t>
            </a:r>
            <a:r>
              <a:rPr lang="en-US" altLang="ko-KR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itchFamily="2" charset="2"/>
              <a:buChar char="l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필요이상으로 지나치게 많은 활동을 하는 경우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한가지 일이 끝나기 전에 다른 일을 시작하며 주의가 산만함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l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굉장히 바쁘게 뛰어 다니지만 실제 이루어 놓은 것이 없음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외적 자극보다는 내적 욕구의 증가 때문에 발생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l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경조증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혹은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조증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환자에게서 볼 수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310845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행동장애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2"/>
            </a:pP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활동저하</a:t>
            </a:r>
            <a:r>
              <a:rPr lang="en-US" altLang="ko-KR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(decreased activity)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활동에 대한 욕구가 저하되어 동작이 느리고 말수도 적어지고 목소리도 낮음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사고의 흐름도 느려짐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심해지면 혼수상태처럼 활동이 없어지고 고정됨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우울증과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조현병에서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보여짐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3"/>
            </a:pP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반복행동</a:t>
            </a:r>
            <a:r>
              <a:rPr lang="en-US" altLang="ko-KR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(repeated activity)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남이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보기에는 이유가 없는 것 같은데도 같은 행동을 반복함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강직증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(catalepsy):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행동자체가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멎어서 부동의 자세를 취하는 경우로서 자세의 상동으로 볼 수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한가지 자세를 계속 유지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납굴증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(wax or flexibility):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강직증이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아주 심해져 전혀 움직임 없이 한 가지 자세를 계속 취하며 다른 사람에 의해 피동적으로 마치 밀랍처럼 움직이는 현상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조현병의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긴장형 혼수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(catatonic stupor)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에서 보임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310845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행동장애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3"/>
            </a:pP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반복행동</a:t>
            </a:r>
            <a:endParaRPr lang="en-US" altLang="ko-KR" sz="2000" dirty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상동증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같은 행동을 반복함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환자가 복도의 양끝을 계속 똑같은 속도로 왕복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옷 단추를 끼웠다가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풀렀다가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이는 의미 없는 반복행동 처럼 보이지만 자신의 무의식적인 갈등이나 긴장을 해소하기 위한 방편일 수 도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매너리즘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기행증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정신내적 갈등이나 긴장을 유발하는 요인이 없어졌는데도 습관적으로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상동증적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행동이 나타나는 경우로 개인이 가지고 있는 독특한 버릇이나 표정 등에서 잘 나타남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예로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누구에게 질책을 받을 때 마다 손목시계를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본다던지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의자에 앉았다가 일어나면 의자를 한 바퀴 돌고 나서야 다음 일을 시작하는 행동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음송증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상동증의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일종으로 의미 없는 단어나 문장을 반복해서 말함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보속증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자신은 다른 행동이나 말을 하려고 하지만 뇌의 장애로 새로운 말이나 동작으로 넘어가지 못하고 반복함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77390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행동장애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4"/>
            </a:pP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자동행위</a:t>
            </a:r>
            <a:endParaRPr lang="en-US" altLang="ko-KR" sz="2000" dirty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지시자동증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상대방의 말에 자동적으로 복종하고 따르는 행위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반향언어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상대방의 말을 따라 반복하는 행위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반향동작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상대방의 동작을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흉내내는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것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조현병에서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많이 보임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5"/>
            </a:pPr>
            <a:r>
              <a:rPr lang="ko-KR" altLang="en-US" sz="2000" dirty="0" err="1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거부증</a:t>
            </a:r>
            <a:endParaRPr lang="en-US" altLang="ko-KR" sz="2000" dirty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상대방의 행위를 묵살하거나 적극적으로 반대행동을 하는 것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그 양상은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함구증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음식거절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치료적 요구를 따르지 않음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간호에 대한 저항이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정신역동적 의미로는 마음속에서 어떤 대상에 대한 미움과 분노를 적극적으로 행동화한 것임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분노의 표현치고는 가장 위험이 적고 안전한 방법이면서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상대방에게는 불안을 주어 자신의 불만을 해결할 수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조현병에서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많이 보임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77390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4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행동장애</a:t>
            </a:r>
            <a:endParaRPr lang="en-US" altLang="ko-KR" sz="24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6"/>
            </a:pP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강박적 행동</a:t>
            </a:r>
            <a:endParaRPr lang="en-US" altLang="ko-KR" sz="2000" dirty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스스로 자신의 행동이 무의미하다든가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불필요한다는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것을 알면서고 그 행동을 반복하지 않고는 견딜 수가 없는 병적 행동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이는 무의식 속의 죄의식에 대한 불안을 방어하는 행동으로 가장 흔한 형태가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손씻기가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강박관념을 동반함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강박적 음주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발모광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절도광 등이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7"/>
            </a:pP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충동행동</a:t>
            </a:r>
            <a:endParaRPr lang="en-US" altLang="ko-KR" sz="2000" dirty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순간적인 감정의 지배에 의하여 예기치 않은 행동을 폭발적으로 일으키는 현상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폭행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폭언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파괴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방화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상해 등을 저지를 수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충동억제의 실패원인으로는 정신지체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술 또는 약물에 의한 뇌기능 손상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초자아의 결함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억제력의 학습결여 등이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8"/>
            </a:pP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자살</a:t>
            </a:r>
            <a:endParaRPr lang="en-US" altLang="ko-KR" sz="2000" dirty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대체로 사랑의 결핍과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무능감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거부감을 느끼기 때문이거나 혹은 자기를 버린 사람에게 죄책감을 불러일으키기 위한 것인 경우가 많음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6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7739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2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2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의식장애</a:t>
            </a:r>
            <a:r>
              <a:rPr lang="en-US" altLang="ko-KR" sz="22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(7</a:t>
            </a:r>
            <a:r>
              <a:rPr lang="ko-KR" altLang="en-US" sz="22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가지</a:t>
            </a:r>
            <a:r>
              <a:rPr lang="en-US" altLang="ko-KR" sz="22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자신과 환경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대상을 확실히 판단하고 분별하는데 장애가 있는 상태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 err="1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의식착란</a:t>
            </a:r>
            <a:endParaRPr lang="en-US" altLang="ko-KR" sz="2000" dirty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의식의 장애 중 가장 가벼운 상태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환자는 당황하고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지남력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장애가 있으며 혼동과 사고의 빈곤 등의 특징이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자극에 대한 반응이 신속하지 못하고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주의력이 산만해지거나 감퇴되고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사물에 대한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이해능력도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감퇴됨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대개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지남력의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장애는 시간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장소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사람 순으로 나타남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2"/>
            </a:pPr>
            <a:r>
              <a:rPr lang="ko-KR" altLang="en-US" sz="2000" dirty="0" err="1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의식혼탁</a:t>
            </a:r>
            <a:endParaRPr lang="en-US" altLang="ko-KR" sz="2000" dirty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의식의 착란 보다 정도가 심한 의식의 장애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지각력과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주의력이 상당히 감퇴하고 주변 환경이나 언어에 대한 이해력도 거의 상실한 상태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이러한 상황에서 벗어난 후에도 이를 기억하지 못함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대뇌 피질의 연상기능에 광범위한 장애가 온 것으로 자극에 대한 반응이 떨어져 질문하려면 환자를 흔들면서 큰소리로 반복해야 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자극을 주면 의식이 회복되나 그대로 두면 다시 혼탁에 빠지는 상태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126386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2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2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의식장애</a:t>
            </a:r>
            <a:endParaRPr lang="en-US" altLang="ko-KR" sz="22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3"/>
            </a:pPr>
            <a:r>
              <a:rPr lang="ko-KR" altLang="en-US" sz="2000" dirty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몽롱상태</a:t>
            </a:r>
            <a:endParaRPr lang="en-US" altLang="ko-KR" sz="2000" dirty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의식혼탁의 한 형태로서 의식과 무의식의 중간상태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보통 심인성으로 나타나며 해리 시에 전형적으로 나타남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증상으로는 수분에서 수일간에 걸쳐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착란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환각 그리고 환각에 따른 폭행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뛰쳐나감 등 일련의 복잡한 행동을 하는데 이를 나중에 기억하지 못함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4"/>
            </a:pPr>
            <a:r>
              <a:rPr lang="ko-KR" altLang="en-US" sz="2000" dirty="0" err="1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섬망</a:t>
            </a:r>
            <a:endParaRPr lang="en-US" altLang="ko-KR" sz="2000" dirty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단기간에 발생하는 의식장애와 인지 변화가 특징이며 의식의 혼탁이 심해진 경우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고열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수술 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산욕기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요독증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중독상태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알코올 금단 등 급성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뇌증후군의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일반 증상으로서 급성임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의식장애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착란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당황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안절부절 못함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지남력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장애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환각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착각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공포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악몽 등의 증상과 경과의 변동이 심한 것이 특징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환청보다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환촉이나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환시가 더 흔하며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벌레가 자기 피부나 바닥을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기어다닌다거나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뱀 같은 동물이 자신을 공격하려고 한다는 내용이 가장 많이 보고됨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고열에 의한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열성섬망의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경우 헛소리를 동반하고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술 과음으로 인한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진전섬망의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경우 환시를 동반함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대개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개월을 넘지 않는데 넘게 되면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기질성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정신증으로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이행됨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751506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의식장애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5"/>
            </a:pPr>
            <a:r>
              <a:rPr lang="ko-KR" altLang="en-US" sz="2000" dirty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혼미</a:t>
            </a:r>
            <a:endParaRPr lang="en-US" altLang="ko-KR" sz="2000" dirty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환자는 운동능력을 상실하고 외부자극에 거의 반응을 하지 않음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강력한 동통자극에 의해 일시적으로 깰 수 있으므로 혼수에 비해 약간의 의식은 남아있다고 볼 수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6"/>
            </a:pPr>
            <a:r>
              <a:rPr lang="ko-KR" altLang="en-US" sz="2000" dirty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혼수</a:t>
            </a:r>
            <a:endParaRPr lang="en-US" altLang="ko-KR" sz="2000" dirty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모든 정신활동과 신경조직의 기능이 마비되고 생명을 유지하는데 필요한 심장과 폐만이 살아 있는 경우로서 의식이 완전히 정지해 있는 상태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44722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세계보건기구</a:t>
            </a: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(WHO)</a:t>
            </a: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에 의하면 건강은 의학적</a:t>
            </a: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정신적</a:t>
            </a: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사회적 개념임</a:t>
            </a: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건강이란 질병과 장애가 없을 뿐 아니라 완전한 육체적</a:t>
            </a: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정신적</a:t>
            </a: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사회적 안녕의 상태에 놓여 있는 것을 말함</a:t>
            </a: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정신건강이란 주체적</a:t>
            </a: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능동적으로 자신의 삶을 살아가는데 필요한 정신적 능력을 갖고 있는 것을 의미함</a:t>
            </a:r>
            <a:endParaRPr lang="en-US" altLang="ko-KR" sz="2000" kern="1500" spc="1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이상행동의 기준</a:t>
            </a: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해당하는 것이 많을 수록 증상이 심하고 이상행동에 가까움</a:t>
            </a: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개인적 고통</a:t>
            </a: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불안</a:t>
            </a: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우울</a:t>
            </a: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불면증</a:t>
            </a: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두통</a:t>
            </a: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), </a:t>
            </a: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심리적 고통이 반드시 이상행동이 되는 것은 아님</a:t>
            </a:r>
            <a:endParaRPr lang="en-US" altLang="ko-KR" sz="2000" kern="1500" spc="1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부적응</a:t>
            </a:r>
            <a:endParaRPr lang="en-US" altLang="ko-KR" sz="2000" kern="1500" spc="1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비합리성과 </a:t>
            </a:r>
            <a:r>
              <a:rPr lang="ko-KR" altLang="en-US" sz="2000" kern="1500" spc="100" dirty="0" err="1">
                <a:latin typeface="굴림체" pitchFamily="49" charset="-127"/>
                <a:ea typeface="굴림체" pitchFamily="49" charset="-127"/>
              </a:rPr>
              <a:t>불가해성</a:t>
            </a: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피해망상</a:t>
            </a: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예측 불가능성과 통제력 결핍</a:t>
            </a:r>
            <a:endParaRPr lang="en-US" altLang="ko-KR" sz="2000" kern="1500" spc="1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사회적 기준에서 벗어남</a:t>
            </a: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err="1">
                <a:latin typeface="굴림체" pitchFamily="49" charset="-127"/>
                <a:ea typeface="굴림체" pitchFamily="49" charset="-127"/>
              </a:rPr>
              <a:t>비인습성</a:t>
            </a: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통계적 평균에서 벗어남</a:t>
            </a:r>
            <a:endParaRPr lang="en-US" altLang="ko-KR" sz="2000" kern="1500" spc="1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kern="1500" spc="1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endParaRPr lang="en-US" altLang="ko-KR" sz="2800" kern="1500" spc="1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ko-KR" altLang="en-US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800" dirty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정신건강의 개념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의식장애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7"/>
            </a:pPr>
            <a:r>
              <a:rPr lang="ko-KR" altLang="en-US" sz="2000" dirty="0" err="1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주의력장애</a:t>
            </a:r>
            <a:endParaRPr lang="en-US" altLang="ko-KR" sz="2000" dirty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주의산만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주의를 충분한 기간 동안 유지하지 못하고 계속 다른 자극에 주의를 돌리는 것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물건도 잘 잃어버리고 기억력도 저하된 상태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선택적 부주의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불안을 야기하는 것에 대해서만 선택적으로 주의가 차단되기도 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과잉각성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자극에 대해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과잉되게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주위를 주고 초점을 맞추는 상태는 망상이나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편집상태와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관련되어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경조증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조현증에서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볼 수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013987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2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2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r>
              <a:rPr lang="en-US" altLang="ko-KR" sz="22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(6</a:t>
            </a:r>
            <a:r>
              <a:rPr lang="ko-KR" altLang="en-US" sz="22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가지</a:t>
            </a:r>
            <a:r>
              <a:rPr lang="en-US" altLang="ko-KR" sz="22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정동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(affect)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은 주어진 시간에 그 사람의 주관적인 마음속의 느낌을 말하고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감정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(emotion)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은 무의식적인 면보다는 의식적으로 받아들여지는 마음속의 어떤 느낌을 말하며 객관적인 느낌이고 대개 생리적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반응을 수반하여 표현됨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기분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(mood)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은 어느 일정기간 동안 지속되는 정동을 의미함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고양된 기분</a:t>
            </a:r>
            <a:endParaRPr lang="en-US" altLang="ko-KR" sz="20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다행감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(euphoria):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언뜻 보기에는 정상적인 것 같지만 자세히 관찰하면 약간 들떠서 기분이 적당하게 좋은 상태로서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경조증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상태에서 전형적으로 나타남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낙관적 태도와 자신감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유쾌한 기분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행복감을 느끼는 상태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의기양양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(elation):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가벼운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행복감에서 오는 즐거운 기분이 넘쳐 행동과 욕구가 과장되어 나타나는 상태로서 행동도 과감하게 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집을 사고 팔아 불이익을 당할 수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751506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2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2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endParaRPr lang="en-US" altLang="ko-KR" sz="22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2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anose="020B0604020202020204" pitchFamily="34" charset="0"/>
              <a:buChar char="•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고양감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(exaltation):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즐거운 기분이 더욱 강해져서 과대망상적이 되고 권위를 세우려는 상태로서 타인과 타협이 잘 이루어지지 않고 자신의 생각대로 되지 않을 때 충동적이 되며 화를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잘냄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황홀감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(ecstasy):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가장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극단적인 고양상태로 무아지경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우주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신 등과의 일체감을 경험하며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전능감을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느낌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이는 무의식적 욕구충족이 최고봉에 도달했을 때 일어나는 감정으로 양극성장애의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조증이나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그리고 마약 등으로 인한 중독상태에서 나타남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7524868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4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endParaRPr lang="en-US" altLang="ko-KR" sz="24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2"/>
            </a:pPr>
            <a:r>
              <a:rPr lang="ko-KR" altLang="en-US" sz="2000" dirty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우울</a:t>
            </a:r>
            <a:endParaRPr lang="en-US" altLang="ko-KR" sz="20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우울은 불쾌한 기분 중에서 슬픔의 정도가 비정상적으로 심하고 기간도 오래 끌어서 병적인 상태인 경우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슬픔과 동반하여 비관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죄책감과 수치감이 따름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환자는 무겁고 지친 느낌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절망감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자기비하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의욕감퇴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무력감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흥미와 재미의 상실 등의 증상을 가지며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말수가 적어지고 행동이 위축됨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두통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피곤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식욕상실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변비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불면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월경불순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성욕감퇴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체중감소 등이 나타남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가면우울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(masked depression):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우울에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대항하는 하나의 방어로 볼 수 있는데 나이에 따라 그 양상이 달라짐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청소년기에는 반항적인 행동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청소년 비행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약물남용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알코올 남용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노년기에는 정신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신체장애 등의 신체증상 호소로 우울이 표현됨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895511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3"/>
            </a:pPr>
            <a:r>
              <a:rPr lang="ko-KR" altLang="en-US" sz="2000" dirty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불안</a:t>
            </a:r>
            <a:endParaRPr lang="en-US" altLang="ko-KR" sz="20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정신장애의 근본원인이 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공포는 대상이 분명이 있으나 불안은 그 대상이 분명하지 않음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지속적 불안은 두려움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걱정이 있을 때 발생함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초조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불안이 심하여 근육계통까지 영향을 미쳐서 안절부절 못하는 것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긴장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불안이 장기간 지속되어 감정과 신경근육계까지 모두 팽팽함을 느끼게 되는 상태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공황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(panic):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급성의 강력한 불안으로서 매우 심한 불안 상태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부동불안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(free floating anxiety):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분명한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원인을 알 수 없이 마음이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정처없이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불안에 밀려다니는 상태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432197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4"/>
            </a:pPr>
            <a:r>
              <a:rPr lang="ko-KR" altLang="en-US" sz="2000" dirty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정동의 </a:t>
            </a:r>
            <a:r>
              <a:rPr lang="ko-KR" altLang="en-US" sz="2000" dirty="0" err="1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둔마와</a:t>
            </a:r>
            <a:r>
              <a:rPr lang="ko-KR" altLang="en-US" sz="2000" dirty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무감동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(apathy)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정동의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둔마는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자신의 마음속에 있는 느낌을 외부로 적절하게 나타내지 못해서 겉으로 감정이 거의 없는 것 같은 상태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무감동은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외부자극에 대해서 주관적인 느낌이 없는 것 같으며 객관적인 반응조차 없는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정동상태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무관심과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무감동은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다름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무감동은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느낌이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없는 데 반해서 무관심은 객관적인 반응이 없는 것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5"/>
            </a:pPr>
            <a:r>
              <a:rPr lang="ko-KR" altLang="en-US" sz="2000" dirty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정동의 부적합성</a:t>
            </a:r>
            <a:endParaRPr lang="en-US" altLang="ko-KR" sz="20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사고내용이나 상황과 어울리지 않게 웃고 우는 정동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유동적 정동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(labile):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외부 자극에 상관없이 정동의 표현이 빠르고 급격하게 변함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853307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기분장애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 startAt="6"/>
            </a:pPr>
            <a:r>
              <a:rPr lang="ko-KR" altLang="en-US" sz="2000" dirty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양가감정</a:t>
            </a:r>
            <a:endParaRPr lang="en-US" altLang="ko-KR" sz="20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상반되는 감정이 동시에 존재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한 대상에게 사랑과 미움을 동시에 갖는 것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조현증에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많음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482967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사고란 인간이 다른 동물과 구별되는 최고의 정신기능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정상적인 사고란 합리적이고 현실적인 사고를 말함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외부의 자극을 정확히 지각하고 인지하는 능력이 있으며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자신의 내면에서 일어나는 상상이나 환상과 사실을 구별할 수 있는 사고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장애란 이러한 정상적인 사고 과정의 이상으로 나타나는 현상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장애는 크게 형태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과정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내용으로 구성됨 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4829678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(1)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사고형태의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Ø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사고형태의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장애는 비논리적 사고 및 연상의 이완으로 인해 현실과의 관계성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질서나 논리성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조직성이 결여된 상태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자폐적 사고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모든 정신에너지가 외부로부터 철수하여 자신 내부로 향해 있는 상태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외부의 현실에는 전혀 무관심하거나 현실을 무시하고 자신만의 환상적인 세계를 구축함으로써 비현실적인 사고가 이성이나 논리를 대신하는 것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환자에서 흔히 볼 수 있음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635703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(1)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사고형태의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2"/>
            </a:pP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차 과정 사고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형태가 잘 조직화되어 있지 않고 비논리적이며 현실과 관계성이 결여되어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있고 무의식적인 영향하에 있어서 질서나 논리성이 결여된 상태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비논리적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마술적 사고 등을 함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마술적 사고는 특수한 생각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연상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몸짓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태도 등이 어떤 초자연적인 방법에 의해 성취될 수 있거나 악을 쫓을 수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있다고 믿는 것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8084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4741987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정신장애는 단순히 병리학적인 용어로만 규정할 수는 없으며</a:t>
            </a:r>
            <a:r>
              <a:rPr lang="en-US" altLang="ko-KR" sz="2000" kern="1500" spc="1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시대성과 사회성을 반영하는 사회역사적 개념임</a:t>
            </a:r>
            <a:endParaRPr lang="en-US" altLang="ko-KR" sz="2000" kern="1500" spc="1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kern="1500" spc="100" dirty="0">
                <a:latin typeface="굴림체" pitchFamily="49" charset="-127"/>
                <a:ea typeface="굴림체" pitchFamily="49" charset="-127"/>
              </a:rPr>
              <a:t>정신장애를 이해하기 위해서는 유사용어와 구분하여 이해할 필요가 있음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ko-KR" sz="24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정신장애의 개념</a:t>
            </a:r>
          </a:p>
        </p:txBody>
      </p:sp>
      <p:graphicFrame>
        <p:nvGraphicFramePr>
          <p:cNvPr id="4" name="다이어그램 3"/>
          <p:cNvGraphicFramePr/>
          <p:nvPr>
            <p:extLst>
              <p:ext uri="{D42A27DB-BD31-4B8C-83A1-F6EECF244321}">
                <p14:modId xmlns:p14="http://schemas.microsoft.com/office/powerpoint/2010/main" val="2644056039"/>
              </p:ext>
            </p:extLst>
          </p:nvPr>
        </p:nvGraphicFramePr>
        <p:xfrm>
          <a:off x="539552" y="2204864"/>
          <a:ext cx="8136904" cy="46320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056319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(1)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사고형태의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집착과 강박사고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어떤 특정한 생각이 그 사람의 모든 사고 영역을 지배하고 있는 상태를 집착이라 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강박사고는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특정한 생각이 비합리적이고 부적절하다는 사실을 잘 알고 있어서 그런 생각을 하지 않으려고 애를 씀에도 본인의 의사과 무관하게 반복해서 같은 내용의 생각 때문에 심하게 고통받는 사고 형태를 말함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237167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사고과정의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사고과정이란 연상의 속도와 그 방식을 의미함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과정이란 어떤 생각과 생각들 사이에는 정상적인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연결과정이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고리와 같이 연결되어 있는데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 연결된 고리의 흐름을 말함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이러한 흐름들이 매끄럽게 진행되지 않으면 사고의 양과 속도가 모두 변화하면서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사고과정의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장애를 보이게 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비약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한 생각에서 다른 생각으로 연상이 너무 빨리 진행되어 원래의 주제로부터 탈선하므로 사고목표에 도달하지 못하는 사고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전반적인 논리성은 결여되어 있지만 단편적인 연결성을 가지고 있어 면담 중에 클라이언트가 아주 빠르게 말한다면 더욱 판단하기 어려움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팽창된 내적 욕구와 주의산만 때문에 조증환자에게서 많이 나타남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너 지난 일요일에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뭐했니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?</a:t>
            </a: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나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지난 일요일에 음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홈런왕은 누가될까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?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60229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624078" indent="-514350">
              <a:buClr>
                <a:srgbClr val="2DA2BF"/>
              </a:buClr>
              <a:buFont typeface="+mj-ea"/>
              <a:buAutoNum type="circleNumDbPlain" startAt="2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사고지연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연상의 시작과 말의 속도가 모두 느린 것을 말하며 목소리도 낮고 적음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본인은 사고를 계속 이어가고 싶지만 제대로 되지 않음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우울증이나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환자에게 나타남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머리가 멍한 상태로 외부의 질문에 제대로 반응하지 못함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217785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우원증과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이탈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많은 불필요한 내용을 삽입하고 엉뚱한 방향으로 사고가 진행된 후에야 말하고자 하는 목적에 도달하는 경우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이탈은 빗나간 사고를 말하며 다시 의도된 목적으로 되돌아가지 못해 결과적으로 처음 의도한 생각이나 목표에 도달하지 못함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기질성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정신장애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노인정신병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정신지체에서 나타남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쉬리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영화를 봤는데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쉬리라는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물고기가 말이야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그 물고기가 아주 귀하다는 군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그런데 요즘 한일어업협상때문에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생선가격이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아주 비싸서 말이야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요즘 일본에서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트와이스가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아주 잘 나가던데 여하튼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쉬리영화는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아주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재밌어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7287111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4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보속증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외부의 자극에도 불구하고 하나의 개념에서 벗어나지 못하고 계속 같은 말을 되풀이하는 경우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후유증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기질적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뇌증후군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지능장애에서 올 수 있음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이름이 뭐죠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전라도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나이는 요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전라도  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1051157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5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지리멸렬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(incoherence)</a:t>
            </a: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일관성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(coherence)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은 개인이 자신의 생각을 정리하여 처음부터 말을 종결지을때까지 말의 줄거리와 상호연결성이 있어서 타인이 이해하기 쉽게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조리있게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유지하는 것을 말함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지리멸렬은 사고 진행이 화해되어 논리적 연결이 없고 조리도 없어 도무지 줄거리를 알 수 없는 경우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그 정도가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약하면 사고가 흩어진다고 말하고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말이 완전히 토막이 되어서 단절된 낱말들만 되풀이하는 경우 이를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음송증이라고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함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또한 비슷한 모양으로 명사만 줄이어 내뱉을 때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말비빔이라고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1505969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6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차단과 박탈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차단은 사고의 흐름이 갑자기 막혀버리는 현상으로 외부의 영향이 없이 말하던 사람이 갑자기 도중에 마치 생각이 떠오르지 않는 것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처럼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말을 중단해 버리는 경우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진공상태로 후에 환자에게 물어보면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그 순간 생각이 멈춰 버렸다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라고 말함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정신역동적으로는 환자의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무의식속에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있는 갈등이 강렬하고도 불쾌한 감정을 동반하는데 이 갈등이 자극되므로 압도되어 막힘이 온다고 봄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차단이 너무 심한 경우 생각이 처음부터 나지 않는 경우를 사고의 박탈이라고 함 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조현병의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특징적인 증상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7422705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7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신어조작증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자기만 뜻을 아는 새로운 말을 만들어 내는 현상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두 가지 이상의 단어를 합쳐서 새로운 단어를 만들기도 하는데 자폐적사고나 망상과 결부된 경우에 흔함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대체로 두가지 말을 합쳐서 하나의 말로 압축시킨 경우가 많음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이순신 특장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특별한 장군 이순신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조현병의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증상으로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정신분열증어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(schizophrenic word)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라고도 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8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사고의 부적절성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(irrelevance)</a:t>
            </a: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질문에 맞지 않는 엉뚱한 대답을 하는 경우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연상의 이완이나 자폐적 사고에 기인하는 동문서답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어디에 사느냐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어제 밥이 아주 맛있었다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조현병이나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뇌의 기질적 문제가 생겼을 때 나타남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7483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(3)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 내용의 장애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Wingdings" panose="05000000000000000000" pitchFamily="2" charset="2"/>
              <a:buChar char="Ø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사고내용은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개인이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의사소통할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때 표현하는 특정한 의미로  개인의 사고에서 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무엇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＂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에 해당함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망상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사실과 다른 신념으로 그 사람의 교육 정도나 환경과 맞지 않고 현실과 동떨어진 생각이며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비합리적이어서 이성적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논리적 방법으로 교정이 어려운 허망한 생각을 말함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역동적 의미로는 충족되지 못한 무의식적 욕구가 외부로 투사되어 망상을 형상함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현실에서 느끼는 자신의 부족감을 채우기 위한 방편으로 그로부터 생기는 불안을 방어해 보려는 노력으로 망상이 형성되기도 함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망상은 다른 정신증상들과 마찬가지로 환자의 적응을 위한 방편으로 보아야 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망상을 결정짓는 요소는 좌절감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열등감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죄책감    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 </a:t>
            </a: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17483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lt"/>
              <a:buAutoNum type="alphaLcPeriod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과대망상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자신이 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위대하다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”, “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전능하다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라고 믿는 망상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“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천리안을 갖고 있다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”“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텔레파시가 있다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”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는 등의 마술적 사고도 보임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영적인 힘을 지녔다는 종교망상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유명한 사람의 자손이라는 혈통망상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열등감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패배감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불안감을 보상하기 위한 노력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조증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조현병에서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나타남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 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 </a:t>
            </a: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06354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정신장애를 가진 사람은 </a:t>
            </a: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장애인복지법</a:t>
            </a: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＂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에 의해 장애인으로 등록되어 다양한 서비스를 받음</a:t>
            </a:r>
            <a:endParaRPr lang="en-US" altLang="ko-KR" sz="8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정신적 장애의 범주에는 지적장애</a:t>
            </a: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자폐성 장애</a:t>
            </a: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 err="1"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조현정동장애</a:t>
            </a: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양극성정동장애</a:t>
            </a: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반복성우울장애만 장애인 등록이 가능함</a:t>
            </a:r>
            <a:endParaRPr lang="en-US" altLang="ko-KR" sz="8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우리나라 공식적인 정신질환 분류체계는 국제질병분류표</a:t>
            </a: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(International Classification of Diseases, ICD-10)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에 따름</a:t>
            </a:r>
            <a:endParaRPr lang="en-US" altLang="ko-KR" sz="8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DSM-5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와 유사하지만 약간의 차이가 있음</a:t>
            </a: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양극성정동장애를 </a:t>
            </a:r>
            <a:r>
              <a:rPr lang="ko-KR" altLang="en-US" sz="8000" dirty="0" err="1">
                <a:latin typeface="굴림체" pitchFamily="49" charset="-127"/>
                <a:ea typeface="굴림체" pitchFamily="49" charset="-127"/>
              </a:rPr>
              <a:t>양극성장애</a:t>
            </a: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반복성우울장애를 주요우울장애로</a:t>
            </a: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우리나라 정신장애인 판정은 정신과의사에 의해 이루어지며 현재 치료중인 상태를 확인</a:t>
            </a: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정신질환의 진단명 및 최초 </a:t>
            </a:r>
            <a:r>
              <a:rPr lang="ko-KR" altLang="en-US" sz="8000" dirty="0" err="1">
                <a:latin typeface="굴림체" pitchFamily="49" charset="-127"/>
                <a:ea typeface="굴림체" pitchFamily="49" charset="-127"/>
              </a:rPr>
              <a:t>진단시기에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 대한 확인</a:t>
            </a: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정신질환의 상태 확인</a:t>
            </a: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정신질환으로 인한 정신적 </a:t>
            </a:r>
            <a:r>
              <a:rPr lang="ko-KR" altLang="en-US" sz="8000" dirty="0" err="1">
                <a:latin typeface="굴림체" pitchFamily="49" charset="-127"/>
                <a:ea typeface="굴림체" pitchFamily="49" charset="-127"/>
              </a:rPr>
              <a:t>능력장애의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 확인</a:t>
            </a: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정신장애 등급의 종합적인 판정의 순서로 진행됨</a:t>
            </a:r>
            <a:endParaRPr lang="en-US" altLang="ko-KR" sz="8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8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5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5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5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5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`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en-US" altLang="ko-KR" sz="24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정신장애의 개념</a:t>
            </a:r>
          </a:p>
        </p:txBody>
      </p:sp>
    </p:spTree>
    <p:extLst>
      <p:ext uri="{BB962C8B-B14F-4D97-AF65-F5344CB8AC3E}">
        <p14:creationId xmlns:p14="http://schemas.microsoft.com/office/powerpoint/2010/main" val="129345804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6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6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6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lt"/>
              <a:buAutoNum type="alphaLcPeriod" startAt="2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피해망상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타인이 자신을 해칠 것이라고 믿는 망상으로서 자신의 증오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공격성이 투사된 결과로 가장 흔한 증상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추적망상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관찰망상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피독망상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조현병이나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만성 정신질환에서 나타남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lt"/>
              <a:buAutoNum type="alphaLcPeriod" startAt="3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관계망상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자신과 무관한 일을 사적인 관계가 있는 것으로 믿는 망상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정신질환의 초기에 나타나고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조증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우울증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편집증에서 나타남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lt"/>
              <a:buAutoNum type="alphaLcPeriod" startAt="4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연애망상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색정망상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모든 이성이 자신을 사랑하고 있다고 믿고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자신은 모든 이성을 사랑해줄 의무와 권리가 있다고 믿는 망상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부정망상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배우자 의심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연애망상의 대상이 되는 애인을 구하려 법적인 문제를 일으키기도 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편집증에서 나타남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7260138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lt"/>
              <a:buAutoNum type="alphaLcPeriod" startAt="5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조종망상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다른 사람이 자신을 조종하고 있다고 생각함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사고전파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자신의 생각을 남들이 이미 다 알고 있다고 믿는 망상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사고흡입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남이 자신의 머릿속에 생각을 집어 넣음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7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우울망상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역동적 의미로는 미워해서는 안될 사람에게 무의식적인 미움을 갖게 될 때 갈등이 생기고 우울해지는데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이런 우울감정을 피하기 위하여 합리화의 방어를 사용하면 우울망상이 됨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19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빈곤망상</a:t>
            </a:r>
            <a:r>
              <a:rPr lang="en-US" altLang="ko-KR" sz="19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19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자신은 곧 파산할 것이며 가난에서 헤어나오지 못할 것이라는 망상으로 노인정신병에서 나타남 </a:t>
            </a:r>
            <a:endParaRPr lang="en-US" altLang="ko-KR" sz="19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19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자책망상</a:t>
            </a:r>
            <a:r>
              <a:rPr lang="en-US" altLang="ko-KR" sz="19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19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죄의식과 자기징벌을 주요 내용으로 함</a:t>
            </a:r>
            <a:r>
              <a:rPr lang="en-US" altLang="ko-KR" sz="19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19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죄를 지었으므로 자기자신을 처벌해야 한다는 망상</a:t>
            </a:r>
            <a:r>
              <a:rPr lang="en-US" altLang="ko-KR" sz="19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19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죄망상</a:t>
            </a:r>
            <a:r>
              <a:rPr lang="en-US" altLang="ko-KR" sz="19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19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자신이 용서받을 수 없는 죄를 지었다고 믿음</a:t>
            </a:r>
            <a:endParaRPr lang="en-US" altLang="ko-KR" sz="19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19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질병망상</a:t>
            </a:r>
            <a:r>
              <a:rPr lang="en-US" altLang="ko-KR" sz="19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19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자신이 몹쓸 병에 걸려서 더 이상 살수 없다고 믿는 망상</a:t>
            </a:r>
            <a:endParaRPr lang="en-US" altLang="ko-KR" sz="19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19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허무망상</a:t>
            </a:r>
            <a:r>
              <a:rPr lang="en-US" altLang="ko-KR" sz="19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19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자신은 이미 존재가치가 없고 존재하지도 않으며</a:t>
            </a:r>
            <a:r>
              <a:rPr lang="en-US" altLang="ko-KR" sz="19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19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뇌도 없고 텅 비어 있으며 아무런 느낌도 없다는 망상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7260138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lt"/>
              <a:buAutoNum type="alphaLcPeriod" startAt="8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빙의망상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귀신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악령이나 어떤 동물이 자신의 몸 속에 들어와 지배한다는 것으로서 비슷하게 자신이 동물이나 괴물로 변신했다는 망상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빙의는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사망하여 육신을 잃은 영혼이 다른 사람의 몸으로 들어가는 현상을 의미하며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종교적으로는 귀신들린 것을 의미함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정신의학에서는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빙의를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다중인격증상으로 진단하여 평소에 자제되어 있던 내재된 다른 인격이 표출되는 것으로 봄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97962265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4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4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2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건강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염려증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객관적인 병리가 없음에도 불구하고 자신이 불치병에 걸렸다고 믿는 것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심리적 불안이 육체적 질병에 대한 불안으로 바뀐 것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갱년기 우울증상에서 가장 많이 나타나며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그 외 우울증에서 빈번히 나타남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강박신경증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히스테리와 불안 상태 등에서 볼 수 있음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신체망상과 같은 개념으로 다루기도 함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lvl="0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4564261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강박관념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자기 생각이 병적이라는 것을 알고 생각하지 않으려고 노력함에도 계속해서 자꾸 떠오르는 생각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느낌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충동을 말함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이는 논리와 합리성의 영향을 받지 않음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강박장애 환자와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환자에게서 볼 수 있음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4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공포증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특정 대상이나 상황에 대한 사실무근의 병적인 두려움을 갖는 것을 말함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공포증의 대상으로 흔한 것은 대중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세균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암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불결함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단순공포증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사회공포증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적면공포증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오물공포증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고소공포증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폐쇄공포증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광장공포증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질병공포증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대인공포증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불결공포증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동물공포증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외부인공포증 등이 있음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Arial" pitchFamily="34" charset="0"/>
              <a:buChar char="•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62117396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6)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사고장애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lvl="0" indent="-457200">
              <a:buClr>
                <a:srgbClr val="2DA2BF"/>
              </a:buClr>
              <a:buFont typeface="+mj-ea"/>
              <a:buAutoNum type="circleNumDbPlain" startAt="5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이인증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평소에 흔히 직면하는 상황임에도 불구하고 자신이 아주 생소하게 느껴지는 상태를 말함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lvl="0">
              <a:buClr>
                <a:srgbClr val="2DA2BF"/>
              </a:buClr>
              <a:buFont typeface="Arial" pitchFamily="34" charset="0"/>
              <a:buChar char="•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자신의 신체가 자신의 것이 아닌 것 같이 느껴지고 지금의 현실이 비현실처럼 생소하게 느껴짐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2480032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지각이란 외부로부터 들어온 감각자극을 과거의 경험과 결부시켜서 조직화하고 해석해서 그 외부 자극의 성질을 사실 그대로 파악하고 그 자극과 자기 자신의 관계를 이해하는 능력을 말함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지각상의 변화는 정신장애의 대표적인 특성으로 인식될 정도로 정신장애인이 흔히 경험하는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증상임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실인증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(agnosia)</a:t>
            </a: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자극의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중요성을 파악하거나 의미를 이해하는 능력이 상실된 상태로서 사물을 인지하지 못하는 연상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자신의 감각기관을 제대로 인지하기 못하거나 글을 읽지 못하거나 자신의 신체기관들의 상호관계를 제대로 파악하지 못하는 경우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다양한 장애를 가진 사람에게 나타나고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조현병에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나타남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조현병환자가 자신의 가족을 무시하려는 무의식적인 욕구에 의해 바로 앞에 있는 가족을 자신과 전혀 상관없는 사람으로 인식하는 경우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2716876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2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착각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외부대상에 대한 감각적 인상을 잘못 해석하는 현상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역동적으로는 무의식에 억압되어 있는 요소들이 착각을 일으키게 함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예를 들어 심한 죄책감을 억누르고 있는 경우 나뭇잎이 바스락거리는 소리를 자신을 비난하는 소리로 착각함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착각은 환각과 동일한 심리적 기능을 가지고 있지만 현실 왜곡의 정도가 환각보다 덜함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뇌손상에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의해서도 일어날 수 있음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비현실감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이인증에서도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착각이 일어남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6942570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824536"/>
          </a:xfrm>
        </p:spPr>
        <p:txBody>
          <a:bodyPr>
            <a:normAutofit fontScale="92500" lnSpcReduction="2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자극이 없는데도 마치 외부에서 자극이 들어온 것처럼 지각하는 현상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역동적 의미로는 의식에서 용납할 수 없는 무의식적 욕구들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소원성취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비난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죄책감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자기처벌 욕구들이 투사되어 마치 자기의 욕구가 아닌 것 처럼 위장하고 외계의 자극인 것처럼 지각하는 것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예기환각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강한 감정상태에서 무엇인가 들리거나 보일 것이라고 예상할 때 나타나는 환각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진성환각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아무도 없는 방에서 사람의 말소리를 실제로 듣고 현실로 인지하는 경우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가성환각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마음속에서 일어나는 생각을 애매하게나마 지각으로 경험하는 것인데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대개는 사망한 가족의 모습이 나타나서 자신의 이름을 부르거나 말을 걸어오는 형태로 나타남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당사자도 사실이 아님을 어느 정도 알고 있음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기질성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뇌증훈군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히스테리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공황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심한 불안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소아 등에서 발생 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9942586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환청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환각 중에서 가장 흔히 나타남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조현병에서는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망상과 밀접한 관계를 가지는 경우가 많음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자신에게 어떤 행동을 하라고 지시하거나 자신을 어떻게 하기 위해 모의를 하거나 자신을 욕하는 내용의 환청은 피해망상과 연관됨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우울증 환자의 경우 자신을 꾸짖는다거나 얕보는 말소리들이 들림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조증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환자의 경우 위대한 인물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조물주 등이 자신과 얘기를 하고자 하는 환청이 들리므로 자신도 그렇게 위대한 인물이라고 여기는 과대망상과 관계가 있음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99425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2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정신장애는 심각성 정도에 따라 </a:t>
            </a: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1,2,3 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급으로 나뉘어지며 </a:t>
            </a: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급이 가장 심각함</a:t>
            </a:r>
            <a:endParaRPr lang="en-US" altLang="ko-KR" sz="8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“ 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장애인 복지법</a:t>
            </a: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＂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에 의한 정신장애의 판정 과정</a:t>
            </a:r>
            <a:endParaRPr lang="en-US" altLang="ko-KR" sz="80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8000" dirty="0" err="1">
                <a:latin typeface="굴림체" pitchFamily="49" charset="-127"/>
                <a:ea typeface="굴림체" pitchFamily="49" charset="-127"/>
              </a:rPr>
              <a:t>최초장애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 판정 </a:t>
            </a: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: 1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년 이상의 성실하고 지속적인 치료 후에 호전의 기미가 거의 없을 정도로 장애가 고착되었을 때</a:t>
            </a: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80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재판정은 </a:t>
            </a: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“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최초 판정일로부터 </a:t>
            </a: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년 이후의 일정한 시기를 정하여 재판정을 해야하며</a:t>
            </a: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재판정 시에 장애 상태의 현저한 변화가 예측되는 경우에는 다시 재판정일로부터 </a:t>
            </a: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년 이후의 일정한 시기를 정하여 재판정해야 함</a:t>
            </a: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다만</a:t>
            </a:r>
            <a:r>
              <a:rPr lang="en-US" altLang="ko-KR" sz="8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재판정 당시 장애의 </a:t>
            </a:r>
            <a:r>
              <a:rPr lang="ko-KR" altLang="en-US" sz="8000" dirty="0" err="1">
                <a:latin typeface="굴림체" pitchFamily="49" charset="-127"/>
                <a:ea typeface="굴림체" pitchFamily="49" charset="-127"/>
              </a:rPr>
              <a:t>중증도나</a:t>
            </a:r>
            <a:r>
              <a:rPr lang="ko-KR" altLang="en-US" sz="8000" dirty="0">
                <a:latin typeface="굴림체" pitchFamily="49" charset="-127"/>
                <a:ea typeface="굴림체" pitchFamily="49" charset="-127"/>
              </a:rPr>
              <a:t> 연령 등을 고려할 때에 장애 상태가 거의 변화하지 않을 것으로 예측되는 경우에는 재판정을 제외할 수 있다고 규정함 </a:t>
            </a:r>
            <a:endParaRPr lang="en-US" altLang="ko-KR" sz="8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8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8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8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62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5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5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None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`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en-US" altLang="ko-KR" sz="24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정신장애의 개념</a:t>
            </a:r>
          </a:p>
        </p:txBody>
      </p:sp>
    </p:spTree>
    <p:extLst>
      <p:ext uri="{BB962C8B-B14F-4D97-AF65-F5344CB8AC3E}">
        <p14:creationId xmlns:p14="http://schemas.microsoft.com/office/powerpoint/2010/main" val="169584728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2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환시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단순한 작은 물체나 이상한 빛이 보이는 경우도 있고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심할 때는 영화의 화면같이 복잡한 것이 보이는 경우도 있음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존재하지 않는 사물이 보이는 것이며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코카인 중독과 같은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급성기질성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뇌증후군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상태에서 많이 나타남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대개 작은 짐승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벌레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무서운 형상의 괴물 등이 눈에 보여서 환자가 공포상태에 빠지는 경우가 흔하고 동물이나 사람이 실제보다 아주 작은 모습으로 축소되어 나타나는 왜소환각이 나타나는 경우도 있음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3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환후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조현병이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측두엽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손상에 의한 것일 때 흔함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자기 몸에서 이상한 냄새가 나서 남들이 자기를 피한다는 망상을 수반하는 경우가 많음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성과 관련해서 자시 몸에서 정액냄새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암내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썩는 냄새 등이 난다고 지각하는 경우도 있음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363884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4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환미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매우 드문 환각의 하나임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이상한 맛을 느낀다거나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음식에서 독약 맛이 난다거나 하는 경우가 있는데 순수한 환각이라기보다는 착각인 경우가 많고 감정상태가 아주 불안한 경우가 많음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5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환촉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알코올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코카인 중독과 같은 중독상태에서 흔히 나타남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뜨거운 것 혹은 차가운 것이 몸에 닿는다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보이지 않는 물체가 몸에 붙어 있다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몸에 전기가 지나간다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독가스가 몸에 묻어 있다 등의 경우임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363884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7)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지각장애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6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운동환각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사지절단 환자의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환상지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현상이 가장 강함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잘려나간 장기가 크거나 형태가 달리 지각되고 움직이는 듯 느껴지기도 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lt"/>
              <a:buAutoNum type="alphaLcPeriod" startAt="7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신체환각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신체의 일부가 변형되었다거나 신체에 무슨 변화가 일어나고 있다고 믿는 환각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4632004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8)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Ø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기억장애는 유입한 정보를 등록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기록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저장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재생하는데 장애가 있는 것을 말함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기억은 등록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저장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재생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세단계를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거침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</a:t>
            </a:r>
          </a:p>
          <a:p>
            <a:pPr marL="566928" indent="-457200">
              <a:buClr>
                <a:srgbClr val="2DA2BF"/>
              </a:buClr>
              <a:buFont typeface="+mj-ea"/>
              <a:buAutoNum type="circleNumDbPlain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기억항진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지엽적이고 지나치게 자세한 것까지도 중요한 사실과 마찬가지로 동등하게 기억해 내는 것으로 특정사건과 관계된 것일 때가 많음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천재들에게서도 볼 수 있음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편집증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조증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긴장형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조현병에서도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볼 수 있으나 정신병리를 강화하는 데만 기여할 뿐 사회적응이나 성격발달에는 별 도움을 주지 못함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099766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8)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기억장애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2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건망증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특정시기나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대상에 대해 나타날 수 있으며 광범위하게 나타날 수 있음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기질성과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심인성으로 나눔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기질성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건망증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기질적 장애로 인하여 유지나 저장이 안되는 상태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Tx/>
              <a:buChar char="-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퇴행성 건망증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뇌손상을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입은 그 시기 이전의 일을 기억하지 못함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Tx/>
              <a:buChar char="-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전진성 건망증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뇌손상을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입은 그 시기 이후의 일을 기억하지 못함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Tx/>
              <a:buChar char="-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심인성 건망증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유지와 저장을 정상이나 방어나 회피의 역동적 목적으로 회상이 안되는 상태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3936392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8)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기억장애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3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기억착오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l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과거에 없었던 일을 마치 있었던 것 같이 기억하거나 사실과 다르게 왜곡하여 기억하는 것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l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자신의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기억능력에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문제가 있을 때 자신을 방어하고 보호하려는 무의식적 기전의 작용으로 나타나는 것으로 알려짐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l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기억손상에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있는 부분에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대해서 그럴듯한 이야기를 꾸며서 메우는 현상을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작화증이라고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하는데 노인성 정신병이나 알코올성 정신병인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코르사코프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증후군에서 특징적으로 나타남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의도적인 것이 아니라는 점에서 거짓말과 구분됨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l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기시감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데자뷰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):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처음 경험한 일을 마치 과거에 경험한 것 처럼 느낌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l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미시감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자메뷰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):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과거에 경험한 일을 마치 처음 경험하는 것 처럼 느낌 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8697221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8)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Clr>
                <a:srgbClr val="2DA2BF"/>
              </a:buClr>
              <a:buFont typeface="+mj-ea"/>
              <a:buAutoNum type="circleNumDbPlain" startAt="4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기억상실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심인성 기억상실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불안에 대한 방어를 목적으로 하는 기억상실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범위는 선택적이고 일정 기간의 기억에 국한되며 어떤 사건 후 돌발적으로 발생하고 회복도 갑자기 완전히 이루어지는 특징이 있음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전진성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기억상실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뇌손상을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입었을 경우 의식이 회복된 이후의 일을 기억 못하고 그 이전의 일은 정확하게 기억하는 것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뇌의 노인성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퇴화현상의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특징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Clr>
                <a:srgbClr val="2DA2BF"/>
              </a:buClr>
              <a:buFont typeface="Wingdings" pitchFamily="2" charset="2"/>
              <a:buChar char="§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역행성 기억상실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뇌손상을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입은 기간뿐 아니라 그 이전의 일을 거슬러 올라가면서 기억상실이 되는 경우를 말함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이 경우 사건 후의 일에 대해서는 기억을 가지고 있는 것이 보통임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뇌손상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간질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연탄가스 중독 등에서 볼 수 있음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1651427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9) </a:t>
            </a:r>
            <a:r>
              <a:rPr lang="ko-KR" altLang="en-US" sz="2000" b="1" kern="1500" spc="100" dirty="0" err="1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지남력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자신이 서 있는 시간과 공간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자기가 상대하고 있는 사람과 자신의 세계를 구체적으로 인지하는 능력을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지남력이라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 능력의 이상을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지남력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장애라 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대개 기억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주의력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지각장애가 있을 때 나타나고 뇌 증후군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섬망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때 가장 많이 볼 수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그 외에도 심한 갈등 상태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정서적 혼란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무관심 상태에서 볼 수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조현병에서는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시간의 흐름을 놓치는 시간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지남력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장애를 볼 수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예를 들어 병원에 입원해 있으면서 자기 집 안방이라고 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아침에 일어나 왜 저녁밥을 안 주냐고 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간호사를 보고 엄마라고 하는 것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109728" indent="0">
              <a:buClr>
                <a:srgbClr val="2DA2BF"/>
              </a:buClr>
              <a:buNone/>
            </a:pP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8146765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10)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통찰력 또는 병식 장애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통찰력이란 환자가 자신의 정신병리를 제대로 알고 있는지의 여부를 말함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지적 통찰력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객관적인 사실만을 지식적으로 인식하는 수준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진성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/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심리적 통찰력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(true or psychological insight):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객관적인 사실뿐 아니라 그와 관련된 동기와 감정까지도 이해하는 수준</a:t>
            </a:r>
            <a:endParaRPr lang="en-US" altLang="ko-KR" sz="2000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가성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/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표면적 통찰력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(superficial insight): </a:t>
            </a:r>
            <a:r>
              <a:rPr lang="ko-KR" altLang="en-US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거짓으로 통찰력이 있는 것 처럼 꾸미는 것</a:t>
            </a:r>
            <a:r>
              <a:rPr lang="en-US" altLang="ko-KR" sz="2000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   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>
            <a:normAutofit/>
          </a:bodyPr>
          <a:lstStyle/>
          <a:p>
            <a:endParaRPr lang="ko-KR" altLang="en-US" sz="2400" dirty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65113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624078" indent="-514350">
              <a:buClr>
                <a:srgbClr val="2DA2BF"/>
              </a:buClr>
              <a:buAutoNum type="arabicParenR"/>
            </a:pPr>
            <a:r>
              <a:rPr lang="ko-KR" altLang="en-US" sz="22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생물학적 관점</a:t>
            </a:r>
            <a:endParaRPr lang="en-US" altLang="ko-KR" sz="22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Clr>
                <a:srgbClr val="2DA2BF"/>
              </a:buClr>
              <a:buFont typeface="Wingdings" panose="05000000000000000000" pitchFamily="2" charset="2"/>
              <a:buChar char="Ø"/>
            </a:pPr>
            <a:r>
              <a:rPr lang="ko-KR" altLang="en-US" sz="2200" dirty="0">
                <a:latin typeface="굴림체" pitchFamily="49" charset="-127"/>
                <a:ea typeface="굴림체" pitchFamily="49" charset="-127"/>
              </a:rPr>
              <a:t>정신장애가 개인의 생물학적 특성으로 인해 발생하는 것으로 이해함</a:t>
            </a:r>
            <a:endParaRPr lang="en-US" altLang="ko-KR" sz="22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생물학적 요소에는 정상적인 생물학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질병과정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유전적 요소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개인의 생물학적 기능과 이들의 관계가 포함됨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정신장애는 신경학적 이상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신경전달물질의 이상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뇌파나 호르몬의 이상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유전적 요인으로 인하여 발생한다고 봄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정신기능과 뇌 사이의 분명한 관계를 아직 확실히 밝히지는 못했으나 뇌의 장애는 정신기능의 변화를 초래한다고 봄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뇌세포와 신경교감 세포 등에 이상이 생기면 신경학적 이상증세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신경심리학적 결함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경련성 질환이 나타난다고 봄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신경전달물질에 이상이 있어서 정상보다 높거나 낮을 때 정신장애가 발생할 가능성이 높다고 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세로토닌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노르에피네프린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노르아드레날린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도파민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쌍생아 연구를 통해 유전적 요인이 영향을 미침을 보고함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생물학적 관점만으로 정신질환과 정신장애의 원인을 설명할 수 없음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정신장애 원인에 대한 관점</a:t>
            </a:r>
          </a:p>
        </p:txBody>
      </p:sp>
    </p:spTree>
    <p:extLst>
      <p:ext uri="{BB962C8B-B14F-4D97-AF65-F5344CB8AC3E}">
        <p14:creationId xmlns:p14="http://schemas.microsoft.com/office/powerpoint/2010/main" val="3684748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4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4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심리학적 관점</a:t>
            </a:r>
            <a:endParaRPr lang="en-US" altLang="ko-KR" sz="24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정신장애란 한 개인의 비정상적인 사고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감정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지각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동기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행동으로 인하여 발생하는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부적응의 결과로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이해함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적응이란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인간 내부의 욕구와 외부로부터의 요구에 순응하여 조화와 안정을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이룰 때 가능함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한 개인이 비정상적인 생각이나 감정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그리고 부적절한 행동이 있을 때 부적응이 되고 이는 정신질환이나 정신장애라는 결과를 초래한다고 봄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심리학적 관점에서는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불안이나 갈등을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중요하게 다룸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인간의 정신기능에 영향을 미치는 불안의 생성에 대하여 심리학적 관점은 정신역동이론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신경증적 불안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현실적 불안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도덕적 불안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인지이론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비합리적 믿음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절대적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이분법적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극단적인 사고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),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행동주의 이론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술 학습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에 근거해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원초아가 억압된 충동을 분출시키려고 할 때 불안장애가 나타나고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자아가 현실에 대처할 수 있는 능력을 상실했을 때 정신병적인 증상이 나타난다고 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항문기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과업을 제대로 수행하지 못하고 방어기제로 반동형성을 사용하면 깨끗함에 대해 집착하는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강박증을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나타낼 수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정신장애 원인에 대한 관점</a:t>
            </a:r>
          </a:p>
        </p:txBody>
      </p:sp>
    </p:spTree>
    <p:extLst>
      <p:ext uri="{BB962C8B-B14F-4D97-AF65-F5344CB8AC3E}">
        <p14:creationId xmlns:p14="http://schemas.microsoft.com/office/powerpoint/2010/main" val="1140074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사회학적 관점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사회적 요소는 문화적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환경적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그리고 가족적 영향을 포함함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사회적 요소나 환경적 요인을 중시하며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사회환경을 인간의 건강과 행동을 결정짓는 중요한 변수로 이해함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열악한 사회적 계급이나 사회경제적 지위가 정신장애의 원인이 된다고 봄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사회학자들은 정신질환이 다양한 생활스트레스로 인해 발생한다고 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빈곤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성차별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인종차별로 인한 생활스트레스가 부적응과 정신질환을 발생시킨다고 봄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클라이언트의 의학적 상태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심리적 상태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그리고 행동에 영향을 미치는 사회문화적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환경적 요소를 확인하는 것이 중요함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정신장애 원인에 대한 관점</a:t>
            </a:r>
          </a:p>
        </p:txBody>
      </p:sp>
    </p:spTree>
    <p:extLst>
      <p:ext uri="{BB962C8B-B14F-4D97-AF65-F5344CB8AC3E}">
        <p14:creationId xmlns:p14="http://schemas.microsoft.com/office/powerpoint/2010/main" val="2239742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</p:spPr>
        <p:txBody>
          <a:bodyPr>
            <a:normAutofit/>
          </a:bodyPr>
          <a:lstStyle/>
          <a:p>
            <a:pPr marL="109728" indent="0">
              <a:buClr>
                <a:srgbClr val="2DA2BF"/>
              </a:buClr>
              <a:buNone/>
            </a:pPr>
            <a:r>
              <a:rPr lang="en-US" altLang="ko-KR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b="1" kern="1500" spc="100" dirty="0">
                <a:solidFill>
                  <a:prstClr val="black"/>
                </a:solidFill>
                <a:latin typeface="굴림체" pitchFamily="49" charset="-127"/>
                <a:ea typeface="굴림체" pitchFamily="49" charset="-127"/>
              </a:rPr>
              <a:t>통합적 관점</a:t>
            </a:r>
            <a:endParaRPr lang="en-US" altLang="ko-KR" sz="2000" b="1" kern="1500" spc="100" dirty="0">
              <a:solidFill>
                <a:prstClr val="black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정신장애는 다양한 원인들의 통합에 의해 발생한다고 간주함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생물학적</a:t>
            </a:r>
            <a:r>
              <a:rPr lang="en-US" altLang="ko-KR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심리학적</a:t>
            </a:r>
            <a:r>
              <a:rPr lang="en-US" altLang="ko-KR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사회학적 관점을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모두 포괄함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개인의 정신장애와 정신건강을 이해하기 위해서는 개인의 신체적 요소나 심리적 요소 뿐만 아니라 사회환경적 요소를 이해 해야 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생물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-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심리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-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사회적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준거틀을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활용함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어떤 장애의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병인학에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있어서 유전적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생물학적 요소를 검토함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그 개인의 사고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감정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지각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동기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행동 등 심리적 상태를 파악함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566928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발달적 경험이나 갈등상태에 있는 가족과 사회적 관계들을 점검하며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현재 삶의 스트레스를 검토함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정신장애 원인에 대한 관점</a:t>
            </a:r>
          </a:p>
        </p:txBody>
      </p:sp>
    </p:spTree>
    <p:extLst>
      <p:ext uri="{BB962C8B-B14F-4D97-AF65-F5344CB8AC3E}">
        <p14:creationId xmlns:p14="http://schemas.microsoft.com/office/powerpoint/2010/main" val="22397426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2046</TotalTime>
  <Words>4807</Words>
  <Application>Microsoft Office PowerPoint</Application>
  <PresentationFormat>화면 슬라이드 쇼(4:3)</PresentationFormat>
  <Paragraphs>462</Paragraphs>
  <Slides>58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58</vt:i4>
      </vt:variant>
    </vt:vector>
  </HeadingPairs>
  <TitlesOfParts>
    <vt:vector size="67" baseType="lpstr">
      <vt:lpstr>굴림체</vt:lpstr>
      <vt:lpstr>맑은 고딕</vt:lpstr>
      <vt:lpstr>Arial</vt:lpstr>
      <vt:lpstr>Lucida Sans Unicode</vt:lpstr>
      <vt:lpstr>Verdana</vt:lpstr>
      <vt:lpstr>Wingdings</vt:lpstr>
      <vt:lpstr>Wingdings 2</vt:lpstr>
      <vt:lpstr>Wingdings 3</vt:lpstr>
      <vt:lpstr>광장</vt:lpstr>
      <vt:lpstr>PowerPoint 프레젠테이션</vt:lpstr>
      <vt:lpstr>1. 정신건강의 개념</vt:lpstr>
      <vt:lpstr>2. 정신장애의 개념</vt:lpstr>
      <vt:lpstr>2. 정신장애의 개념</vt:lpstr>
      <vt:lpstr>2. 정신장애의 개념</vt:lpstr>
      <vt:lpstr>3. 정신장애 원인에 대한 관점</vt:lpstr>
      <vt:lpstr>3. 정신장애 원인에 대한 관점</vt:lpstr>
      <vt:lpstr>3. 정신장애 원인에 대한 관점</vt:lpstr>
      <vt:lpstr>3. 정신장애 원인에 대한 관점</vt:lpstr>
      <vt:lpstr>4. 정신병리 이해의 필요성 </vt:lpstr>
      <vt:lpstr>5. 정신병리 증상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최윤정</dc:creator>
  <cp:lastModifiedBy>USER</cp:lastModifiedBy>
  <cp:revision>135</cp:revision>
  <dcterms:created xsi:type="dcterms:W3CDTF">2011-05-26T09:53:57Z</dcterms:created>
  <dcterms:modified xsi:type="dcterms:W3CDTF">2026-03-18T06:41:13Z</dcterms:modified>
</cp:coreProperties>
</file>