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0" r:id="rId1"/>
  </p:sldMasterIdLst>
  <p:notesMasterIdLst>
    <p:notesMasterId r:id="rId26"/>
  </p:notesMasterIdLst>
  <p:handoutMasterIdLst>
    <p:handoutMasterId r:id="rId27"/>
  </p:handoutMasterIdLst>
  <p:sldIdLst>
    <p:sldId id="360" r:id="rId2"/>
    <p:sldId id="440" r:id="rId3"/>
    <p:sldId id="450" r:id="rId4"/>
    <p:sldId id="365" r:id="rId5"/>
    <p:sldId id="431" r:id="rId6"/>
    <p:sldId id="419" r:id="rId7"/>
    <p:sldId id="433" r:id="rId8"/>
    <p:sldId id="435" r:id="rId9"/>
    <p:sldId id="442" r:id="rId10"/>
    <p:sldId id="441" r:id="rId11"/>
    <p:sldId id="443" r:id="rId12"/>
    <p:sldId id="444" r:id="rId13"/>
    <p:sldId id="445" r:id="rId14"/>
    <p:sldId id="446" r:id="rId15"/>
    <p:sldId id="436" r:id="rId16"/>
    <p:sldId id="451" r:id="rId17"/>
    <p:sldId id="447" r:id="rId18"/>
    <p:sldId id="452" r:id="rId19"/>
    <p:sldId id="448" r:id="rId20"/>
    <p:sldId id="453" r:id="rId21"/>
    <p:sldId id="454" r:id="rId22"/>
    <p:sldId id="449" r:id="rId23"/>
    <p:sldId id="455" r:id="rId24"/>
    <p:sldId id="456" r:id="rId25"/>
  </p:sldIdLst>
  <p:sldSz cx="9144000" cy="6858000" type="screen4x3"/>
  <p:notesSz cx="6858000" cy="9144000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굴림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99"/>
    <a:srgbClr val="FF00FF"/>
    <a:srgbClr val="6B0D89"/>
    <a:srgbClr val="003366"/>
    <a:srgbClr val="AF334E"/>
    <a:srgbClr val="181373"/>
    <a:srgbClr val="EAEAEA"/>
    <a:srgbClr val="111F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27" autoAdjust="0"/>
    <p:restoredTop sz="94434" autoAdjust="0"/>
  </p:normalViewPr>
  <p:slideViewPr>
    <p:cSldViewPr>
      <p:cViewPr varScale="1">
        <p:scale>
          <a:sx n="107" d="100"/>
          <a:sy n="107" d="100"/>
        </p:scale>
        <p:origin x="211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250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2D5AD53-A459-43F2-8CA4-079890E5671E}" type="datetimeFigureOut">
              <a:rPr lang="ko-KR" altLang="en-US"/>
              <a:pPr>
                <a:defRPr/>
              </a:pPr>
              <a:t>2023-11-15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9E68BBB-C198-439C-B9CD-6FEF8BAEC30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latinLnBrk="0">
              <a:defRPr kumimoji="0" sz="1200">
                <a:latin typeface="Arial" pitchFamily="34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latinLnBrk="0">
              <a:defRPr kumimoji="0" sz="1200">
                <a:latin typeface="Arial" pitchFamily="34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latinLnBrk="0">
              <a:defRPr kumimoji="0" sz="1200">
                <a:latin typeface="Arial" pitchFamily="34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latinLnBrk="0">
              <a:defRPr kumimoji="0" sz="1200">
                <a:latin typeface="Arial" pitchFamily="34" charset="0"/>
                <a:ea typeface="굴림" pitchFamily="50" charset="-127"/>
              </a:defRPr>
            </a:lvl1pPr>
          </a:lstStyle>
          <a:p>
            <a:pPr>
              <a:defRPr/>
            </a:pPr>
            <a:fld id="{5B6644F8-4B74-4906-8D5B-151E99DD7B26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en-US">
              <a:latin typeface="Arial" charset="0"/>
            </a:endParaRPr>
          </a:p>
        </p:txBody>
      </p:sp>
      <p:sp>
        <p:nvSpPr>
          <p:cNvPr id="2560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488BF9-6BA5-4F04-9954-8254821EF9CB}" type="slidenum">
              <a:rPr lang="ko-KR" altLang="en-US" smtClean="0">
                <a:latin typeface="Arial" charset="0"/>
                <a:ea typeface="굴림" charset="-127"/>
              </a:rPr>
              <a:pPr/>
              <a:t>1</a:t>
            </a:fld>
            <a:endParaRPr lang="en-US" altLang="ko-KR">
              <a:latin typeface="Arial" charset="0"/>
              <a:ea typeface="굴림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B6644F8-4B74-4906-8D5B-151E99DD7B26}" type="slidenum">
              <a:rPr lang="ko-KR" altLang="en-US" smtClean="0"/>
              <a:pPr>
                <a:defRPr/>
              </a:pPr>
              <a:t>17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B6644F8-4B74-4906-8D5B-151E99DD7B26}" type="slidenum">
              <a:rPr lang="ko-KR" altLang="en-US" smtClean="0"/>
              <a:pPr>
                <a:defRPr/>
              </a:pPr>
              <a:t>23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en-US">
              <a:latin typeface="Arial" charset="0"/>
            </a:endParaRPr>
          </a:p>
        </p:txBody>
      </p:sp>
      <p:sp>
        <p:nvSpPr>
          <p:cNvPr id="2560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488BF9-6BA5-4F04-9954-8254821EF9CB}" type="slidenum">
              <a:rPr lang="ko-KR" altLang="en-US" smtClean="0">
                <a:latin typeface="Arial" charset="0"/>
                <a:ea typeface="굴림" charset="-127"/>
              </a:rPr>
              <a:pPr/>
              <a:t>24</a:t>
            </a:fld>
            <a:endParaRPr lang="en-US" altLang="ko-KR">
              <a:latin typeface="Arial" charset="0"/>
              <a:ea typeface="굴림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oleObject" Target="../embeddings/oleObject1.bin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44450" y="2393950"/>
          <a:ext cx="9077325" cy="181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mage" r:id="rId2" imgW="10209524" imgH="1815873" progId="">
                  <p:embed/>
                </p:oleObj>
              </mc:Choice>
              <mc:Fallback>
                <p:oleObj name="Image" r:id="rId2" imgW="10209524" imgH="1815873" progId="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50" y="2393950"/>
                        <a:ext cx="9077325" cy="1819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34925" y="4292600"/>
            <a:ext cx="9074150" cy="2520950"/>
            <a:chOff x="0" y="2640"/>
            <a:chExt cx="5760" cy="1680"/>
          </a:xfrm>
        </p:grpSpPr>
        <p:sp>
          <p:nvSpPr>
            <p:cNvPr id="6" name="Rectangle 4"/>
            <p:cNvSpPr>
              <a:spLocks noChangeArrowheads="1"/>
            </p:cNvSpPr>
            <p:nvPr userDrawn="1"/>
          </p:nvSpPr>
          <p:spPr bwMode="gray">
            <a:xfrm>
              <a:off x="0" y="2640"/>
              <a:ext cx="5760" cy="168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latinLnBrk="0">
                <a:defRPr/>
              </a:pPr>
              <a:endParaRPr kumimoji="0" lang="ko-KR" altLang="en-US">
                <a:latin typeface="Arial" pitchFamily="34" charset="0"/>
                <a:ea typeface="HY강B" pitchFamily="18" charset="-127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gray">
            <a:xfrm>
              <a:off x="0" y="2640"/>
              <a:ext cx="5760" cy="96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46275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latinLnBrk="0">
                <a:defRPr/>
              </a:pPr>
              <a:endParaRPr kumimoji="0" lang="ko-KR" altLang="en-US">
                <a:latin typeface="Arial" pitchFamily="34" charset="0"/>
                <a:ea typeface="HY강B" pitchFamily="18" charset="-127"/>
              </a:endParaRPr>
            </a:p>
          </p:txBody>
        </p:sp>
      </p:grpSp>
      <p:sp>
        <p:nvSpPr>
          <p:cNvPr id="8" name="Rectangle 6"/>
          <p:cNvSpPr>
            <a:spLocks noChangeArrowheads="1"/>
          </p:cNvSpPr>
          <p:nvPr/>
        </p:nvSpPr>
        <p:spPr bwMode="gray">
          <a:xfrm>
            <a:off x="34925" y="44450"/>
            <a:ext cx="9074150" cy="2282825"/>
          </a:xfrm>
          <a:prstGeom prst="rect">
            <a:avLst/>
          </a:prstGeom>
          <a:gradFill rotWithShape="0">
            <a:gsLst>
              <a:gs pos="0">
                <a:schemeClr val="tx1"/>
              </a:gs>
              <a:gs pos="100000">
                <a:schemeClr val="tx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latinLnBrk="0">
              <a:defRPr/>
            </a:pPr>
            <a:endParaRPr kumimoji="0" lang="ko-KR" altLang="en-US">
              <a:latin typeface="Arial" pitchFamily="34" charset="0"/>
              <a:ea typeface="HY강B" pitchFamily="18" charset="-127"/>
            </a:endParaRPr>
          </a:p>
        </p:txBody>
      </p: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-4763" y="0"/>
            <a:ext cx="9148763" cy="6856413"/>
            <a:chOff x="-3" y="0"/>
            <a:chExt cx="5763" cy="4319"/>
          </a:xfrm>
        </p:grpSpPr>
        <p:sp>
          <p:nvSpPr>
            <p:cNvPr id="10" name="AutoShape 8"/>
            <p:cNvSpPr>
              <a:spLocks noChangeArrowheads="1"/>
            </p:cNvSpPr>
            <p:nvPr userDrawn="1"/>
          </p:nvSpPr>
          <p:spPr bwMode="gray">
            <a:xfrm>
              <a:off x="24" y="24"/>
              <a:ext cx="5712" cy="4272"/>
            </a:xfrm>
            <a:prstGeom prst="roundRect">
              <a:avLst>
                <a:gd name="adj" fmla="val 6227"/>
              </a:avLst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latinLnBrk="0">
                <a:defRPr/>
              </a:pPr>
              <a:endParaRPr kumimoji="0" lang="ko-KR" altLang="en-US">
                <a:latin typeface="Arial" pitchFamily="34" charset="0"/>
                <a:ea typeface="HY강B" pitchFamily="18" charset="-127"/>
              </a:endParaRPr>
            </a:p>
          </p:txBody>
        </p:sp>
        <p:sp>
          <p:nvSpPr>
            <p:cNvPr id="11" name="Freeform 9"/>
            <p:cNvSpPr>
              <a:spLocks/>
            </p:cNvSpPr>
            <p:nvPr userDrawn="1"/>
          </p:nvSpPr>
          <p:spPr bwMode="gray">
            <a:xfrm>
              <a:off x="0" y="0"/>
              <a:ext cx="288" cy="28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0" y="384"/>
                </a:cxn>
                <a:cxn ang="0">
                  <a:pos x="96" y="192"/>
                </a:cxn>
                <a:cxn ang="0">
                  <a:pos x="192" y="48"/>
                </a:cxn>
                <a:cxn ang="0">
                  <a:pos x="336" y="0"/>
                </a:cxn>
                <a:cxn ang="0">
                  <a:pos x="0" y="0"/>
                </a:cxn>
              </a:cxnLst>
              <a:rect l="0" t="0" r="r" b="b"/>
              <a:pathLst>
                <a:path w="336" h="384">
                  <a:moveTo>
                    <a:pt x="0" y="48"/>
                  </a:moveTo>
                  <a:lnTo>
                    <a:pt x="0" y="384"/>
                  </a:lnTo>
                  <a:lnTo>
                    <a:pt x="96" y="192"/>
                  </a:lnTo>
                  <a:lnTo>
                    <a:pt x="192" y="48"/>
                  </a:lnTo>
                  <a:lnTo>
                    <a:pt x="336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latinLnBrk="0">
                <a:defRPr/>
              </a:pPr>
              <a:endParaRPr kumimoji="0" lang="ko-KR" altLang="en-US">
                <a:latin typeface="Arial" pitchFamily="34" charset="0"/>
                <a:ea typeface="HY강B" pitchFamily="18" charset="-127"/>
              </a:endParaRPr>
            </a:p>
          </p:txBody>
        </p:sp>
        <p:sp>
          <p:nvSpPr>
            <p:cNvPr id="12" name="Freeform 10"/>
            <p:cNvSpPr>
              <a:spLocks/>
            </p:cNvSpPr>
            <p:nvPr userDrawn="1"/>
          </p:nvSpPr>
          <p:spPr bwMode="gray">
            <a:xfrm rot="-5408600">
              <a:off x="-50" y="4030"/>
              <a:ext cx="336" cy="242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0" y="384"/>
                </a:cxn>
                <a:cxn ang="0">
                  <a:pos x="96" y="192"/>
                </a:cxn>
                <a:cxn ang="0">
                  <a:pos x="192" y="48"/>
                </a:cxn>
                <a:cxn ang="0">
                  <a:pos x="336" y="0"/>
                </a:cxn>
                <a:cxn ang="0">
                  <a:pos x="0" y="0"/>
                </a:cxn>
              </a:cxnLst>
              <a:rect l="0" t="0" r="r" b="b"/>
              <a:pathLst>
                <a:path w="336" h="384">
                  <a:moveTo>
                    <a:pt x="0" y="48"/>
                  </a:moveTo>
                  <a:lnTo>
                    <a:pt x="0" y="384"/>
                  </a:lnTo>
                  <a:lnTo>
                    <a:pt x="96" y="192"/>
                  </a:lnTo>
                  <a:lnTo>
                    <a:pt x="192" y="48"/>
                  </a:lnTo>
                  <a:lnTo>
                    <a:pt x="336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latinLnBrk="0">
                <a:defRPr/>
              </a:pPr>
              <a:endParaRPr kumimoji="0" lang="ko-KR" altLang="en-US">
                <a:latin typeface="Arial" pitchFamily="34" charset="0"/>
                <a:ea typeface="HY강B" pitchFamily="18" charset="-127"/>
              </a:endParaRPr>
            </a:p>
          </p:txBody>
        </p:sp>
        <p:sp>
          <p:nvSpPr>
            <p:cNvPr id="13" name="Freeform 11"/>
            <p:cNvSpPr>
              <a:spLocks/>
            </p:cNvSpPr>
            <p:nvPr userDrawn="1"/>
          </p:nvSpPr>
          <p:spPr bwMode="gray">
            <a:xfrm rot="10769190">
              <a:off x="5519" y="4031"/>
              <a:ext cx="232" cy="287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0" y="384"/>
                </a:cxn>
                <a:cxn ang="0">
                  <a:pos x="96" y="192"/>
                </a:cxn>
                <a:cxn ang="0">
                  <a:pos x="192" y="48"/>
                </a:cxn>
                <a:cxn ang="0">
                  <a:pos x="336" y="0"/>
                </a:cxn>
                <a:cxn ang="0">
                  <a:pos x="0" y="0"/>
                </a:cxn>
              </a:cxnLst>
              <a:rect l="0" t="0" r="r" b="b"/>
              <a:pathLst>
                <a:path w="336" h="384">
                  <a:moveTo>
                    <a:pt x="0" y="48"/>
                  </a:moveTo>
                  <a:lnTo>
                    <a:pt x="0" y="384"/>
                  </a:lnTo>
                  <a:lnTo>
                    <a:pt x="96" y="192"/>
                  </a:lnTo>
                  <a:lnTo>
                    <a:pt x="192" y="48"/>
                  </a:lnTo>
                  <a:lnTo>
                    <a:pt x="336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latinLnBrk="0">
                <a:defRPr/>
              </a:pPr>
              <a:endParaRPr kumimoji="0" lang="ko-KR" altLang="en-US">
                <a:latin typeface="Arial" pitchFamily="34" charset="0"/>
                <a:ea typeface="HY강B" pitchFamily="18" charset="-127"/>
              </a:endParaRPr>
            </a:p>
          </p:txBody>
        </p:sp>
        <p:sp>
          <p:nvSpPr>
            <p:cNvPr id="14" name="Freeform 12"/>
            <p:cNvSpPr>
              <a:spLocks/>
            </p:cNvSpPr>
            <p:nvPr userDrawn="1"/>
          </p:nvSpPr>
          <p:spPr bwMode="gray">
            <a:xfrm rot="5400000">
              <a:off x="5472" y="0"/>
              <a:ext cx="288" cy="28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0" y="384"/>
                </a:cxn>
                <a:cxn ang="0">
                  <a:pos x="96" y="192"/>
                </a:cxn>
                <a:cxn ang="0">
                  <a:pos x="192" y="48"/>
                </a:cxn>
                <a:cxn ang="0">
                  <a:pos x="336" y="0"/>
                </a:cxn>
                <a:cxn ang="0">
                  <a:pos x="0" y="0"/>
                </a:cxn>
              </a:cxnLst>
              <a:rect l="0" t="0" r="r" b="b"/>
              <a:pathLst>
                <a:path w="336" h="384">
                  <a:moveTo>
                    <a:pt x="0" y="48"/>
                  </a:moveTo>
                  <a:lnTo>
                    <a:pt x="0" y="384"/>
                  </a:lnTo>
                  <a:lnTo>
                    <a:pt x="96" y="192"/>
                  </a:lnTo>
                  <a:lnTo>
                    <a:pt x="192" y="48"/>
                  </a:lnTo>
                  <a:lnTo>
                    <a:pt x="336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latinLnBrk="0">
                <a:defRPr/>
              </a:pPr>
              <a:endParaRPr kumimoji="0" lang="ko-KR" altLang="en-US">
                <a:latin typeface="Arial" pitchFamily="34" charset="0"/>
                <a:ea typeface="HY강B" pitchFamily="18" charset="-127"/>
              </a:endParaRPr>
            </a:p>
          </p:txBody>
        </p: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2482850" y="2895600"/>
            <a:ext cx="2698750" cy="1041400"/>
            <a:chOff x="1610" y="1965"/>
            <a:chExt cx="1700" cy="656"/>
          </a:xfrm>
        </p:grpSpPr>
        <p:pic>
          <p:nvPicPr>
            <p:cNvPr id="16" name="Picture 19" descr="Untitled-1 copy"/>
            <p:cNvPicPr>
              <a:picLocks noChangeAspect="1" noChangeArrowheads="1"/>
            </p:cNvPicPr>
            <p:nvPr userDrawn="1"/>
          </p:nvPicPr>
          <p:blipFill>
            <a:blip r:embed="rId4" cstate="print"/>
            <a:srcRect/>
            <a:stretch>
              <a:fillRect/>
            </a:stretch>
          </p:blipFill>
          <p:spPr bwMode="gray">
            <a:xfrm>
              <a:off x="2426" y="1965"/>
              <a:ext cx="590" cy="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" name="Picture 20" descr="Untitled-1 copy"/>
            <p:cNvPicPr>
              <a:picLocks noChangeAspect="1" noChangeArrowheads="1"/>
            </p:cNvPicPr>
            <p:nvPr userDrawn="1"/>
          </p:nvPicPr>
          <p:blipFill>
            <a:blip r:embed="rId5" cstate="print"/>
            <a:srcRect/>
            <a:stretch>
              <a:fillRect/>
            </a:stretch>
          </p:blipFill>
          <p:spPr bwMode="gray">
            <a:xfrm>
              <a:off x="3061" y="2372"/>
              <a:ext cx="249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" name="Picture 21" descr="Untitled-1 copy"/>
            <p:cNvPicPr>
              <a:picLocks noChangeAspect="1" noChangeArrowheads="1"/>
            </p:cNvPicPr>
            <p:nvPr userDrawn="1"/>
          </p:nvPicPr>
          <p:blipFill>
            <a:blip r:embed="rId4" cstate="print"/>
            <a:srcRect/>
            <a:stretch>
              <a:fillRect/>
            </a:stretch>
          </p:blipFill>
          <p:spPr bwMode="gray">
            <a:xfrm>
              <a:off x="1610" y="2237"/>
              <a:ext cx="363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2413" name="Rectangle 13"/>
          <p:cNvSpPr>
            <a:spLocks noGrp="1" noChangeArrowheads="1"/>
          </p:cNvSpPr>
          <p:nvPr>
            <p:ph type="ctrTitle"/>
          </p:nvPr>
        </p:nvSpPr>
        <p:spPr bwMode="ltGray">
          <a:xfrm>
            <a:off x="762000" y="990600"/>
            <a:ext cx="7772400" cy="1066800"/>
          </a:xfrm>
        </p:spPr>
        <p:txBody>
          <a:bodyPr/>
          <a:lstStyle>
            <a:lvl1pPr algn="ctr">
              <a:defRPr sz="36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102414" name="Rectangle 1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953000"/>
            <a:ext cx="6400800" cy="533400"/>
          </a:xfrm>
        </p:spPr>
        <p:txBody>
          <a:bodyPr/>
          <a:lstStyle>
            <a:lvl1pPr marL="0" indent="0" algn="ctr">
              <a:buFontTx/>
              <a:buNone/>
              <a:defRPr sz="2800">
                <a:solidFill>
                  <a:schemeClr val="tx2"/>
                </a:solidFill>
              </a:defRPr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19" name="Rectangle 1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0" name="Rectangle 16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latinLnBrk="0">
              <a:defRPr kumimoji="0" sz="1400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1" name="Rectangle 17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latinLnBrk="0">
              <a:defRPr kumimoji="0" sz="1400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fld id="{9CEEA440-B8F0-4509-A94A-E4C381B5A598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612298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612298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제목 및 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76400" y="274638"/>
            <a:ext cx="6629400" cy="86836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표 개체 틀 2"/>
          <p:cNvSpPr>
            <a:spLocks noGrp="1"/>
          </p:cNvSpPr>
          <p:nvPr>
            <p:ph type="tbl" idx="1"/>
          </p:nvPr>
        </p:nvSpPr>
        <p:spPr>
          <a:xfrm>
            <a:off x="457200" y="1447800"/>
            <a:ext cx="8229600" cy="4949825"/>
          </a:xfrm>
        </p:spPr>
        <p:txBody>
          <a:bodyPr/>
          <a:lstStyle/>
          <a:p>
            <a:pPr lvl="0"/>
            <a:endParaRPr lang="ko-KR" altLang="en-US" noProof="0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949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949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 userDrawn="1"/>
        </p:nvSpPr>
        <p:spPr bwMode="auto">
          <a:xfrm>
            <a:off x="0" y="0"/>
            <a:ext cx="9144000" cy="157162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latinLnBrk="0">
              <a:defRPr/>
            </a:pPr>
            <a:endParaRPr kumimoji="0" lang="ko-KR" altLang="en-US">
              <a:latin typeface="Arial" pitchFamily="34" charset="0"/>
              <a:ea typeface="HY강B" pitchFamily="18" charset="-127"/>
            </a:endParaRP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 userDrawn="1"/>
        </p:nvSpPr>
        <p:spPr bwMode="auto">
          <a:xfrm>
            <a:off x="0" y="0"/>
            <a:ext cx="9144000" cy="157162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latinLnBrk="0">
              <a:defRPr/>
            </a:pPr>
            <a:endParaRPr kumimoji="0" lang="ko-KR" altLang="en-US">
              <a:latin typeface="Arial" pitchFamily="34" charset="0"/>
              <a:ea typeface="HY강B" pitchFamily="18" charset="-127"/>
            </a:endParaRPr>
          </a:p>
        </p:txBody>
      </p:sp>
      <p:pic>
        <p:nvPicPr>
          <p:cNvPr id="3" name="그림 28" descr="title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tint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285750"/>
            <a:ext cx="9156700" cy="911225"/>
            <a:chOff x="-1" y="196"/>
            <a:chExt cx="5768" cy="635"/>
          </a:xfrm>
        </p:grpSpPr>
        <p:sp>
          <p:nvSpPr>
            <p:cNvPr id="101379" name="Rectangle 3"/>
            <p:cNvSpPr>
              <a:spLocks noChangeArrowheads="1"/>
            </p:cNvSpPr>
            <p:nvPr userDrawn="1"/>
          </p:nvSpPr>
          <p:spPr bwMode="gray">
            <a:xfrm>
              <a:off x="1" y="196"/>
              <a:ext cx="5766" cy="635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tx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latinLnBrk="0">
                <a:defRPr/>
              </a:pPr>
              <a:endParaRPr kumimoji="0" lang="ko-KR" altLang="en-US">
                <a:latin typeface="Arial" pitchFamily="34" charset="0"/>
                <a:ea typeface="HY강B" pitchFamily="18" charset="-127"/>
              </a:endParaRPr>
            </a:p>
          </p:txBody>
        </p:sp>
        <p:sp>
          <p:nvSpPr>
            <p:cNvPr id="101380" name="Freeform 4"/>
            <p:cNvSpPr>
              <a:spLocks/>
            </p:cNvSpPr>
            <p:nvPr userDrawn="1"/>
          </p:nvSpPr>
          <p:spPr bwMode="gray">
            <a:xfrm flipH="1" flipV="1">
              <a:off x="2265" y="196"/>
              <a:ext cx="3497" cy="226"/>
            </a:xfrm>
            <a:custGeom>
              <a:avLst/>
              <a:gdLst/>
              <a:ahLst/>
              <a:cxnLst>
                <a:cxn ang="0">
                  <a:pos x="45" y="590"/>
                </a:cxn>
                <a:cxn ang="0">
                  <a:pos x="1497" y="590"/>
                </a:cxn>
                <a:cxn ang="0">
                  <a:pos x="0" y="0"/>
                </a:cxn>
                <a:cxn ang="0">
                  <a:pos x="0" y="590"/>
                </a:cxn>
              </a:cxnLst>
              <a:rect l="0" t="0" r="r" b="b"/>
              <a:pathLst>
                <a:path w="1497" h="590">
                  <a:moveTo>
                    <a:pt x="45" y="590"/>
                  </a:moveTo>
                  <a:lnTo>
                    <a:pt x="1497" y="590"/>
                  </a:lnTo>
                  <a:lnTo>
                    <a:pt x="0" y="0"/>
                  </a:lnTo>
                  <a:lnTo>
                    <a:pt x="0" y="590"/>
                  </a:lnTo>
                </a:path>
              </a:pathLst>
            </a:custGeom>
            <a:gradFill rotWithShape="1">
              <a:gsLst>
                <a:gs pos="0">
                  <a:schemeClr val="tx1"/>
                </a:gs>
                <a:gs pos="100000">
                  <a:schemeClr val="tx1">
                    <a:gamma/>
                    <a:shade val="46275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latinLnBrk="0">
                <a:defRPr/>
              </a:pPr>
              <a:endParaRPr kumimoji="0" lang="ko-KR" altLang="en-US">
                <a:latin typeface="Arial" pitchFamily="34" charset="0"/>
                <a:ea typeface="HY강B" pitchFamily="18" charset="-127"/>
              </a:endParaRPr>
            </a:p>
          </p:txBody>
        </p:sp>
        <p:sp>
          <p:nvSpPr>
            <p:cNvPr id="101381" name="Freeform 5"/>
            <p:cNvSpPr>
              <a:spLocks/>
            </p:cNvSpPr>
            <p:nvPr userDrawn="1"/>
          </p:nvSpPr>
          <p:spPr bwMode="gray">
            <a:xfrm>
              <a:off x="-1" y="514"/>
              <a:ext cx="3702" cy="312"/>
            </a:xfrm>
            <a:custGeom>
              <a:avLst/>
              <a:gdLst/>
              <a:ahLst/>
              <a:cxnLst>
                <a:cxn ang="0">
                  <a:pos x="45" y="590"/>
                </a:cxn>
                <a:cxn ang="0">
                  <a:pos x="1497" y="590"/>
                </a:cxn>
                <a:cxn ang="0">
                  <a:pos x="0" y="0"/>
                </a:cxn>
                <a:cxn ang="0">
                  <a:pos x="0" y="590"/>
                </a:cxn>
              </a:cxnLst>
              <a:rect l="0" t="0" r="r" b="b"/>
              <a:pathLst>
                <a:path w="1497" h="590">
                  <a:moveTo>
                    <a:pt x="45" y="590"/>
                  </a:moveTo>
                  <a:lnTo>
                    <a:pt x="1497" y="590"/>
                  </a:lnTo>
                  <a:lnTo>
                    <a:pt x="0" y="0"/>
                  </a:lnTo>
                  <a:lnTo>
                    <a:pt x="0" y="590"/>
                  </a:lnTo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latinLnBrk="0">
                <a:defRPr/>
              </a:pPr>
              <a:endParaRPr kumimoji="0" lang="ko-KR" altLang="en-US">
                <a:latin typeface="Arial" pitchFamily="34" charset="0"/>
                <a:ea typeface="HY강B" pitchFamily="18" charset="-127"/>
              </a:endParaRPr>
            </a:p>
          </p:txBody>
        </p:sp>
      </p:grpSp>
      <p:sp>
        <p:nvSpPr>
          <p:cNvPr id="101382" name="Rectangle 6"/>
          <p:cNvSpPr>
            <a:spLocks noChangeArrowheads="1"/>
          </p:cNvSpPr>
          <p:nvPr/>
        </p:nvSpPr>
        <p:spPr bwMode="gray">
          <a:xfrm>
            <a:off x="1588" y="0"/>
            <a:ext cx="9144000" cy="241300"/>
          </a:xfrm>
          <a:prstGeom prst="rect">
            <a:avLst/>
          </a:prstGeom>
          <a:gradFill rotWithShape="0">
            <a:gsLst>
              <a:gs pos="0">
                <a:schemeClr val="tx1"/>
              </a:gs>
              <a:gs pos="100000">
                <a:schemeClr val="tx1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latinLnBrk="0">
              <a:defRPr/>
            </a:pPr>
            <a:endParaRPr kumimoji="0" lang="ko-KR" altLang="en-US">
              <a:latin typeface="Arial" pitchFamily="34" charset="0"/>
              <a:ea typeface="HY강B" pitchFamily="18" charset="-127"/>
            </a:endParaRPr>
          </a:p>
        </p:txBody>
      </p:sp>
      <p:sp>
        <p:nvSpPr>
          <p:cNvPr id="101383" name="Rectangle 7"/>
          <p:cNvSpPr>
            <a:spLocks noChangeArrowheads="1"/>
          </p:cNvSpPr>
          <p:nvPr/>
        </p:nvSpPr>
        <p:spPr bwMode="gray">
          <a:xfrm>
            <a:off x="12700" y="1235075"/>
            <a:ext cx="9132888" cy="158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2">
                  <a:gamma/>
                  <a:tint val="0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latinLnBrk="0">
              <a:defRPr/>
            </a:pPr>
            <a:endParaRPr kumimoji="0" lang="ko-KR" altLang="en-US">
              <a:latin typeface="Arial" pitchFamily="34" charset="0"/>
              <a:ea typeface="HY강B" pitchFamily="18" charset="-127"/>
            </a:endParaRPr>
          </a:p>
        </p:txBody>
      </p:sp>
      <p:pic>
        <p:nvPicPr>
          <p:cNvPr id="3077" name="Picture 8" descr="Untitled-1 copy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gray">
          <a:xfrm>
            <a:off x="252413" y="382588"/>
            <a:ext cx="72072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9" descr="Untitled-1 copy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gray">
          <a:xfrm>
            <a:off x="973138" y="765175"/>
            <a:ext cx="358775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9" name="Rectangle 10"/>
          <p:cNvSpPr>
            <a:spLocks noGrp="1" noChangeArrowheads="1"/>
          </p:cNvSpPr>
          <p:nvPr>
            <p:ph type="title"/>
          </p:nvPr>
        </p:nvSpPr>
        <p:spPr bwMode="gray">
          <a:xfrm>
            <a:off x="1676400" y="274638"/>
            <a:ext cx="6629400" cy="86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080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47800"/>
            <a:ext cx="8229600" cy="494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101388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77000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latinLnBrk="0">
              <a:defRPr kumimoji="0" sz="1400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grpSp>
        <p:nvGrpSpPr>
          <p:cNvPr id="3082" name="Group 13"/>
          <p:cNvGrpSpPr>
            <a:grpSpLocks/>
          </p:cNvGrpSpPr>
          <p:nvPr/>
        </p:nvGrpSpPr>
        <p:grpSpPr bwMode="auto">
          <a:xfrm>
            <a:off x="0" y="6381750"/>
            <a:ext cx="9144000" cy="792163"/>
            <a:chOff x="0" y="4020"/>
            <a:chExt cx="5760" cy="499"/>
          </a:xfrm>
        </p:grpSpPr>
        <p:sp>
          <p:nvSpPr>
            <p:cNvPr id="101390" name="AutoShape 14"/>
            <p:cNvSpPr>
              <a:spLocks noChangeArrowheads="1"/>
            </p:cNvSpPr>
            <p:nvPr userDrawn="1"/>
          </p:nvSpPr>
          <p:spPr bwMode="auto">
            <a:xfrm>
              <a:off x="3569" y="4020"/>
              <a:ext cx="626" cy="499"/>
            </a:xfrm>
            <a:prstGeom prst="diamond">
              <a:avLst/>
            </a:prstGeom>
            <a:solidFill>
              <a:srgbClr val="000000"/>
            </a:solidFill>
            <a:ln w="38100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latinLnBrk="0">
                <a:defRPr/>
              </a:pPr>
              <a:endParaRPr kumimoji="0" lang="ko-KR" altLang="en-US">
                <a:latin typeface="Arial" pitchFamily="34" charset="0"/>
                <a:ea typeface="HY강B" pitchFamily="18" charset="-127"/>
              </a:endParaRPr>
            </a:p>
          </p:txBody>
        </p:sp>
        <p:sp>
          <p:nvSpPr>
            <p:cNvPr id="101391" name="Rectangle 15"/>
            <p:cNvSpPr>
              <a:spLocks noChangeArrowheads="1"/>
            </p:cNvSpPr>
            <p:nvPr userDrawn="1"/>
          </p:nvSpPr>
          <p:spPr bwMode="auto">
            <a:xfrm>
              <a:off x="0" y="4227"/>
              <a:ext cx="5760" cy="110"/>
            </a:xfrm>
            <a:prstGeom prst="rect">
              <a:avLst/>
            </a:prstGeom>
            <a:solidFill>
              <a:srgbClr val="000000"/>
            </a:solidFill>
            <a:ln w="38100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latinLnBrk="0">
                <a:defRPr/>
              </a:pPr>
              <a:endParaRPr kumimoji="0" lang="ko-KR" altLang="en-US">
                <a:latin typeface="Arial" pitchFamily="34" charset="0"/>
                <a:ea typeface="HY강B" pitchFamily="18" charset="-127"/>
              </a:endParaRPr>
            </a:p>
          </p:txBody>
        </p:sp>
        <p:sp>
          <p:nvSpPr>
            <p:cNvPr id="101392" name="Rectangle 16"/>
            <p:cNvSpPr>
              <a:spLocks noChangeArrowheads="1"/>
            </p:cNvSpPr>
            <p:nvPr userDrawn="1"/>
          </p:nvSpPr>
          <p:spPr bwMode="auto">
            <a:xfrm>
              <a:off x="3878" y="4020"/>
              <a:ext cx="1882" cy="256"/>
            </a:xfrm>
            <a:prstGeom prst="rect">
              <a:avLst/>
            </a:prstGeom>
            <a:solidFill>
              <a:srgbClr val="000000"/>
            </a:solidFill>
            <a:ln w="38100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ko-KR" altLang="en-US" sz="2400">
                <a:latin typeface="굴림" pitchFamily="50" charset="-127"/>
                <a:ea typeface="굴림" pitchFamily="50" charset="-127"/>
              </a:endParaRPr>
            </a:p>
          </p:txBody>
        </p:sp>
      </p:grpSp>
      <p:grpSp>
        <p:nvGrpSpPr>
          <p:cNvPr id="3083" name="Group 17"/>
          <p:cNvGrpSpPr>
            <a:grpSpLocks/>
          </p:cNvGrpSpPr>
          <p:nvPr/>
        </p:nvGrpSpPr>
        <p:grpSpPr bwMode="auto">
          <a:xfrm>
            <a:off x="7724775" y="6283325"/>
            <a:ext cx="1455738" cy="514350"/>
            <a:chOff x="4649" y="2931"/>
            <a:chExt cx="917" cy="324"/>
          </a:xfrm>
        </p:grpSpPr>
        <p:sp>
          <p:nvSpPr>
            <p:cNvPr id="101394" name="AutoShape 18">
              <a:hlinkClick r:id="" action="ppaction://hlinkshowjump?jump=nextslide" highlightClick="1"/>
            </p:cNvPr>
            <p:cNvSpPr>
              <a:spLocks noChangeArrowheads="1"/>
            </p:cNvSpPr>
            <p:nvPr userDrawn="1"/>
          </p:nvSpPr>
          <p:spPr bwMode="auto">
            <a:xfrm>
              <a:off x="5247" y="3092"/>
              <a:ext cx="194" cy="148"/>
            </a:xfrm>
            <a:prstGeom prst="actionButtonForwardNex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latinLnBrk="0">
                <a:defRPr/>
              </a:pPr>
              <a:endParaRPr kumimoji="0" lang="ko-KR" altLang="en-US">
                <a:latin typeface="Arial" pitchFamily="34" charset="0"/>
                <a:ea typeface="HY강B" pitchFamily="18" charset="-127"/>
              </a:endParaRPr>
            </a:p>
          </p:txBody>
        </p:sp>
        <p:sp>
          <p:nvSpPr>
            <p:cNvPr id="101395" name="AutoShape 19">
              <a:hlinkClick r:id="" action="ppaction://hlinkshowjump?jump=previousslide" highlightClick="1"/>
            </p:cNvPr>
            <p:cNvSpPr>
              <a:spLocks noChangeArrowheads="1"/>
            </p:cNvSpPr>
            <p:nvPr userDrawn="1"/>
          </p:nvSpPr>
          <p:spPr bwMode="auto">
            <a:xfrm>
              <a:off x="4673" y="3098"/>
              <a:ext cx="155" cy="118"/>
            </a:xfrm>
            <a:prstGeom prst="actionButtonBackPrevious">
              <a:avLst/>
            </a:prstGeom>
            <a:solidFill>
              <a:srgbClr val="FFFFFF">
                <a:alpha val="0"/>
              </a:srgbClr>
            </a:solidFill>
            <a:ln w="381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latinLnBrk="0">
                <a:defRPr/>
              </a:pPr>
              <a:endParaRPr kumimoji="0" lang="ko-KR" altLang="en-US">
                <a:latin typeface="Arial" pitchFamily="34" charset="0"/>
                <a:ea typeface="HY강B" pitchFamily="18" charset="-127"/>
              </a:endParaRPr>
            </a:p>
          </p:txBody>
        </p:sp>
        <p:sp>
          <p:nvSpPr>
            <p:cNvPr id="101396" name="AutoShape 20">
              <a:hlinkClick r:id="" action="ppaction://hlinkshowjump?jump=nextslide" highlightClick="1"/>
            </p:cNvPr>
            <p:cNvSpPr>
              <a:spLocks noChangeArrowheads="1"/>
            </p:cNvSpPr>
            <p:nvPr userDrawn="1"/>
          </p:nvSpPr>
          <p:spPr bwMode="auto">
            <a:xfrm>
              <a:off x="5232" y="2931"/>
              <a:ext cx="334" cy="324"/>
            </a:xfrm>
            <a:prstGeom prst="actionButtonForwardNext">
              <a:avLst/>
            </a:prstGeom>
            <a:noFill/>
            <a:ln w="635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latinLnBrk="0">
                <a:defRPr/>
              </a:pPr>
              <a:endParaRPr kumimoji="0" lang="ko-KR" altLang="en-US">
                <a:latin typeface="Arial" pitchFamily="34" charset="0"/>
                <a:ea typeface="HY강B" pitchFamily="18" charset="-127"/>
              </a:endParaRPr>
            </a:p>
          </p:txBody>
        </p:sp>
        <p:sp>
          <p:nvSpPr>
            <p:cNvPr id="101397" name="Oval 21"/>
            <p:cNvSpPr>
              <a:spLocks noChangeArrowheads="1"/>
            </p:cNvSpPr>
            <p:nvPr userDrawn="1"/>
          </p:nvSpPr>
          <p:spPr bwMode="auto">
            <a:xfrm>
              <a:off x="4952" y="3074"/>
              <a:ext cx="174" cy="132"/>
            </a:xfrm>
            <a:prstGeom prst="ellipse">
              <a:avLst/>
            </a:prstGeom>
            <a:solidFill>
              <a:srgbClr val="000800"/>
            </a:solidFill>
            <a:ln w="38100" algn="ctr">
              <a:solidFill>
                <a:srgbClr val="B3D0E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latinLnBrk="0">
                <a:defRPr/>
              </a:pPr>
              <a:endParaRPr kumimoji="0" lang="ko-KR" altLang="en-US">
                <a:latin typeface="Arial" pitchFamily="34" charset="0"/>
                <a:ea typeface="HY강B" pitchFamily="18" charset="-127"/>
              </a:endParaRPr>
            </a:p>
          </p:txBody>
        </p:sp>
        <p:sp>
          <p:nvSpPr>
            <p:cNvPr id="101398" name="Oval 22"/>
            <p:cNvSpPr>
              <a:spLocks noChangeArrowheads="1"/>
            </p:cNvSpPr>
            <p:nvPr userDrawn="1"/>
          </p:nvSpPr>
          <p:spPr bwMode="auto">
            <a:xfrm>
              <a:off x="5247" y="3074"/>
              <a:ext cx="175" cy="132"/>
            </a:xfrm>
            <a:prstGeom prst="ellipse">
              <a:avLst/>
            </a:prstGeom>
            <a:solidFill>
              <a:srgbClr val="000800"/>
            </a:solidFill>
            <a:ln w="38100" algn="ctr">
              <a:solidFill>
                <a:srgbClr val="B3D0E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latinLnBrk="0">
                <a:defRPr/>
              </a:pPr>
              <a:endParaRPr kumimoji="0" lang="ko-KR" altLang="en-US">
                <a:latin typeface="Arial" pitchFamily="34" charset="0"/>
                <a:ea typeface="HY강B" pitchFamily="18" charset="-127"/>
              </a:endParaRPr>
            </a:p>
          </p:txBody>
        </p:sp>
        <p:sp>
          <p:nvSpPr>
            <p:cNvPr id="101399" name="AutoShape 23"/>
            <p:cNvSpPr>
              <a:spLocks noChangeArrowheads="1"/>
            </p:cNvSpPr>
            <p:nvPr userDrawn="1"/>
          </p:nvSpPr>
          <p:spPr bwMode="auto">
            <a:xfrm rot="5400000">
              <a:off x="5294" y="3112"/>
              <a:ext cx="88" cy="58"/>
            </a:xfrm>
            <a:prstGeom prst="triangle">
              <a:avLst>
                <a:gd name="adj" fmla="val 47792"/>
              </a:avLst>
            </a:prstGeom>
            <a:solidFill>
              <a:srgbClr val="B3D0EF"/>
            </a:solidFill>
            <a:ln w="38100" algn="ctr">
              <a:solidFill>
                <a:srgbClr val="B3D0EF"/>
              </a:solidFill>
              <a:miter lim="800000"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algn="ctr">
                <a:defRPr/>
              </a:pPr>
              <a:endParaRPr lang="ko-KR" altLang="en-US" sz="2400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101400" name="Oval 24"/>
            <p:cNvSpPr>
              <a:spLocks noChangeArrowheads="1"/>
            </p:cNvSpPr>
            <p:nvPr userDrawn="1"/>
          </p:nvSpPr>
          <p:spPr bwMode="auto">
            <a:xfrm>
              <a:off x="4649" y="3074"/>
              <a:ext cx="175" cy="133"/>
            </a:xfrm>
            <a:prstGeom prst="ellipse">
              <a:avLst/>
            </a:prstGeom>
            <a:solidFill>
              <a:srgbClr val="000800"/>
            </a:solidFill>
            <a:ln w="38100" algn="ctr">
              <a:solidFill>
                <a:srgbClr val="B3D0E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latinLnBrk="0">
                <a:defRPr/>
              </a:pPr>
              <a:endParaRPr kumimoji="0" lang="ko-KR" altLang="en-US">
                <a:latin typeface="Arial" pitchFamily="34" charset="0"/>
                <a:ea typeface="HY강B" pitchFamily="18" charset="-127"/>
              </a:endParaRPr>
            </a:p>
          </p:txBody>
        </p:sp>
        <p:sp>
          <p:nvSpPr>
            <p:cNvPr id="101401" name="AutoShape 25"/>
            <p:cNvSpPr>
              <a:spLocks noChangeArrowheads="1"/>
            </p:cNvSpPr>
            <p:nvPr userDrawn="1"/>
          </p:nvSpPr>
          <p:spPr bwMode="auto">
            <a:xfrm rot="16200000">
              <a:off x="4682" y="3129"/>
              <a:ext cx="88" cy="59"/>
            </a:xfrm>
            <a:prstGeom prst="triangle">
              <a:avLst>
                <a:gd name="adj" fmla="val 47056"/>
              </a:avLst>
            </a:prstGeom>
            <a:solidFill>
              <a:srgbClr val="B3D0EF"/>
            </a:solidFill>
            <a:ln w="38100" algn="ctr">
              <a:solidFill>
                <a:srgbClr val="B3D0E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latinLnBrk="0">
                <a:defRPr/>
              </a:pPr>
              <a:endParaRPr kumimoji="0" lang="ko-KR" altLang="en-US">
                <a:latin typeface="Arial" pitchFamily="34" charset="0"/>
                <a:ea typeface="HY강B" pitchFamily="18" charset="-127"/>
              </a:endParaRPr>
            </a:p>
          </p:txBody>
        </p:sp>
      </p:grpSp>
      <p:sp>
        <p:nvSpPr>
          <p:cNvPr id="101402" name="Rectangle 26"/>
          <p:cNvSpPr>
            <a:spLocks noChangeArrowheads="1"/>
          </p:cNvSpPr>
          <p:nvPr/>
        </p:nvSpPr>
        <p:spPr bwMode="auto">
          <a:xfrm>
            <a:off x="6453188" y="6472238"/>
            <a:ext cx="2054225" cy="833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latinLnBrk="0">
              <a:defRPr/>
            </a:pPr>
            <a:fld id="{42A27B84-F223-437F-88CE-3A1E2D8178FB}" type="slidenum">
              <a:rPr kumimoji="0" lang="ko-KR" altLang="en-US" sz="1200" b="1">
                <a:solidFill>
                  <a:srgbClr val="B3D0EF"/>
                </a:solidFill>
                <a:latin typeface="Arial" pitchFamily="34" charset="0"/>
                <a:ea typeface="굴림" pitchFamily="50" charset="-127"/>
              </a:rPr>
              <a:pPr algn="r" latinLnBrk="0">
                <a:defRPr/>
              </a:pPr>
              <a:t>‹#›</a:t>
            </a:fld>
            <a:endParaRPr kumimoji="0" lang="en-US" altLang="ko-KR" sz="1200" b="1">
              <a:solidFill>
                <a:srgbClr val="B3D0EF"/>
              </a:solidFill>
              <a:latin typeface="Arial" pitchFamily="34" charset="0"/>
              <a:ea typeface="굴림" pitchFamily="50" charset="-127"/>
            </a:endParaRPr>
          </a:p>
        </p:txBody>
      </p:sp>
      <p:sp>
        <p:nvSpPr>
          <p:cNvPr id="101403" name="AutoShape 27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451725" y="6381750"/>
            <a:ext cx="720725" cy="647700"/>
          </a:xfrm>
          <a:prstGeom prst="actionButtonBackPrevious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latinLnBrk="0">
              <a:defRPr/>
            </a:pPr>
            <a:endParaRPr kumimoji="0" lang="ko-KR" altLang="en-US">
              <a:latin typeface="Arial" pitchFamily="34" charset="0"/>
              <a:ea typeface="HY강B" pitchFamily="18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2" r:id="rId1"/>
    <p:sldLayoutId id="2147484162" r:id="rId2"/>
    <p:sldLayoutId id="2147484163" r:id="rId3"/>
    <p:sldLayoutId id="2147484164" r:id="rId4"/>
    <p:sldLayoutId id="2147484165" r:id="rId5"/>
    <p:sldLayoutId id="2147484166" r:id="rId6"/>
    <p:sldLayoutId id="2147484173" r:id="rId7"/>
    <p:sldLayoutId id="2147484174" r:id="rId8"/>
    <p:sldLayoutId id="2147484167" r:id="rId9"/>
    <p:sldLayoutId id="2147484168" r:id="rId10"/>
    <p:sldLayoutId id="2147484169" r:id="rId11"/>
    <p:sldLayoutId id="2147484170" r:id="rId12"/>
    <p:sldLayoutId id="2147484171" r:id="rId13"/>
  </p:sldLayoutIdLst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3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3200">
          <a:solidFill>
            <a:schemeClr val="bg1"/>
          </a:solidFill>
          <a:latin typeface="굴림" pitchFamily="50" charset="-127"/>
          <a:ea typeface="굴림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3200">
          <a:solidFill>
            <a:schemeClr val="bg1"/>
          </a:solidFill>
          <a:latin typeface="굴림" pitchFamily="50" charset="-127"/>
          <a:ea typeface="굴림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3200">
          <a:solidFill>
            <a:schemeClr val="bg1"/>
          </a:solidFill>
          <a:latin typeface="굴림" pitchFamily="50" charset="-127"/>
          <a:ea typeface="굴림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3200">
          <a:solidFill>
            <a:schemeClr val="bg1"/>
          </a:solidFill>
          <a:latin typeface="굴림" pitchFamily="50" charset="-127"/>
          <a:ea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3200">
          <a:solidFill>
            <a:schemeClr val="bg1"/>
          </a:solidFill>
          <a:latin typeface="굴림" pitchFamily="50" charset="-127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3200">
          <a:solidFill>
            <a:schemeClr val="bg1"/>
          </a:solidFill>
          <a:latin typeface="굴림" pitchFamily="50" charset="-127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3200">
          <a:solidFill>
            <a:schemeClr val="bg1"/>
          </a:solidFill>
          <a:latin typeface="굴림" pitchFamily="50" charset="-127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3200">
          <a:solidFill>
            <a:schemeClr val="bg1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gi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gif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gi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gif"/><Relationship Id="rId4" Type="http://schemas.openxmlformats.org/officeDocument/2006/relationships/image" Target="../media/image7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gi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950" y="504825"/>
            <a:ext cx="9036050" cy="1066800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45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HY강B" pitchFamily="18" charset="-127"/>
                <a:ea typeface="HY강B" pitchFamily="18" charset="-127"/>
              </a:rPr>
              <a:t>노인복지 프로그램 개발의 실제</a:t>
            </a:r>
          </a:p>
        </p:txBody>
      </p:sp>
      <p:pic>
        <p:nvPicPr>
          <p:cNvPr id="9219" name="Picture 4" descr="그림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502" y="2285992"/>
            <a:ext cx="9072530" cy="200026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77159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428625" y="2571751"/>
            <a:ext cx="8501063" cy="1571629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1800"/>
              </a:spcBef>
              <a:defRPr/>
            </a:pPr>
            <a:endParaRPr lang="en-US" altLang="ko-KR" sz="32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ltGray">
          <a:xfrm>
            <a:off x="107950" y="4929198"/>
            <a:ext cx="90360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3400" b="1" i="0" u="none" strike="noStrike" kern="0" cap="none" spc="0" normalizeH="0" baseline="0" noProof="0" dirty="0" err="1">
                <a:ln>
                  <a:noFill/>
                </a:ln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HY강B" pitchFamily="18" charset="-127"/>
                <a:ea typeface="HY강B" pitchFamily="18" charset="-127"/>
                <a:cs typeface="+mj-cs"/>
              </a:rPr>
              <a:t>권중돈</a:t>
            </a:r>
            <a:r>
              <a:rPr kumimoji="1" lang="en-US" altLang="ko-KR" sz="3400" b="1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HY강B" pitchFamily="18" charset="-127"/>
                <a:ea typeface="HY강B" pitchFamily="18" charset="-127"/>
                <a:cs typeface="+mj-cs"/>
              </a:rPr>
              <a:t>(</a:t>
            </a:r>
            <a:r>
              <a:rPr kumimoji="1" lang="ko-KR" altLang="en-US" sz="3400" b="1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HY강B" pitchFamily="18" charset="-127"/>
                <a:ea typeface="HY강B" pitchFamily="18" charset="-127"/>
                <a:cs typeface="+mj-cs"/>
              </a:rPr>
              <a:t>목원대학교 사회복지학과</a:t>
            </a:r>
            <a:r>
              <a:rPr kumimoji="1" lang="en-US" altLang="ko-KR" sz="3400" b="1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HY강B" pitchFamily="18" charset="-127"/>
                <a:ea typeface="HY강B" pitchFamily="18" charset="-127"/>
                <a:cs typeface="+mj-cs"/>
              </a:rPr>
              <a:t>)</a:t>
            </a:r>
            <a:endParaRPr kumimoji="1" lang="ko-KR" altLang="en-US" sz="3400" b="1" i="0" u="none" strike="noStrike" kern="0" cap="none" spc="0" normalizeH="0" baseline="0" noProof="0" dirty="0">
              <a:ln>
                <a:noFill/>
              </a:ln>
              <a:solidFill>
                <a:srgbClr val="003366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HY강B" pitchFamily="18" charset="-127"/>
              <a:ea typeface="HY강B" pitchFamily="18" charset="-127"/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그룹 12"/>
          <p:cNvGrpSpPr>
            <a:grpSpLocks/>
          </p:cNvGrpSpPr>
          <p:nvPr/>
        </p:nvGrpSpPr>
        <p:grpSpPr bwMode="auto">
          <a:xfrm>
            <a:off x="142875" y="357166"/>
            <a:ext cx="9181653" cy="6119810"/>
            <a:chOff x="142875" y="285750"/>
            <a:chExt cx="9181653" cy="6119810"/>
          </a:xfrm>
        </p:grpSpPr>
        <p:grpSp>
          <p:nvGrpSpPr>
            <p:cNvPr id="15363" name="그룹 15"/>
            <p:cNvGrpSpPr>
              <a:grpSpLocks/>
            </p:cNvGrpSpPr>
            <p:nvPr/>
          </p:nvGrpSpPr>
          <p:grpSpPr bwMode="auto">
            <a:xfrm>
              <a:off x="142875" y="1000130"/>
              <a:ext cx="9181653" cy="2619348"/>
              <a:chOff x="142844" y="1002485"/>
              <a:chExt cx="9031054" cy="2559226"/>
            </a:xfrm>
          </p:grpSpPr>
          <p:sp>
            <p:nvSpPr>
              <p:cNvPr id="7" name="직사각형 6"/>
              <p:cNvSpPr/>
              <p:nvPr/>
            </p:nvSpPr>
            <p:spPr bwMode="auto">
              <a:xfrm>
                <a:off x="142844" y="1002485"/>
                <a:ext cx="6214617" cy="373805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latinLnBrk="0">
                  <a:lnSpc>
                    <a:spcPct val="90000"/>
                  </a:lnSpc>
                  <a:buClr>
                    <a:schemeClr val="accent1"/>
                  </a:buClr>
                  <a:buFontTx/>
                  <a:buBlip>
                    <a:blip r:embed="rId2"/>
                  </a:buBlip>
                  <a:defRPr/>
                </a:pPr>
                <a:r>
                  <a:rPr kumimoji="0" lang="ko-KR" altLang="en-US" sz="2100" dirty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HY강B" pitchFamily="18" charset="-127"/>
                  </a:rPr>
                  <a:t>  대상자 선정</a:t>
                </a:r>
                <a:endParaRPr kumimoji="0" lang="en-US" altLang="ko-KR" sz="2100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HY강B" pitchFamily="18" charset="-127"/>
                </a:endParaRPr>
              </a:p>
            </p:txBody>
          </p:sp>
          <p:sp>
            <p:nvSpPr>
              <p:cNvPr id="15369" name="AutoShape 2"/>
              <p:cNvSpPr>
                <a:spLocks noChangeArrowheads="1"/>
              </p:cNvSpPr>
              <p:nvPr/>
            </p:nvSpPr>
            <p:spPr bwMode="auto">
              <a:xfrm>
                <a:off x="142844" y="1360601"/>
                <a:ext cx="8820150" cy="2154622"/>
              </a:xfrm>
              <a:prstGeom prst="roundRect">
                <a:avLst>
                  <a:gd name="adj" fmla="val 16667"/>
                </a:avLst>
              </a:prstGeom>
              <a:solidFill>
                <a:srgbClr val="FF6600">
                  <a:alpha val="10196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latinLnBrk="0"/>
                <a:endParaRPr kumimoji="0" lang="ko-KR" altLang="en-US">
                  <a:ea typeface="HY강B" pitchFamily="18" charset="-127"/>
                </a:endParaRPr>
              </a:p>
            </p:txBody>
          </p:sp>
          <p:sp>
            <p:nvSpPr>
              <p:cNvPr id="10" name="Text Box 25"/>
              <p:cNvSpPr txBox="1">
                <a:spLocks noChangeArrowheads="1"/>
              </p:cNvSpPr>
              <p:nvPr/>
            </p:nvSpPr>
            <p:spPr bwMode="auto">
              <a:xfrm>
                <a:off x="142844" y="1351476"/>
                <a:ext cx="9031054" cy="22102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latinLnBrk="0">
                  <a:spcBef>
                    <a:spcPts val="300"/>
                  </a:spcBef>
                  <a:buFontTx/>
                  <a:buBlip>
                    <a:blip r:embed="rId3"/>
                  </a:buBlip>
                  <a:defRPr/>
                </a:pPr>
                <a:r>
                  <a:rPr kumimoji="0" lang="ko-KR" altLang="en-US" dirty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 대상자 선정</a:t>
                </a:r>
                <a:r>
                  <a:rPr kumimoji="0" lang="en-US" altLang="ko-KR" dirty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: </a:t>
                </a:r>
                <a:r>
                  <a:rPr kumimoji="0" lang="ko-KR" altLang="en-US" dirty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누가 대상이 되고 누가 제외될 것인가를 결정</a:t>
                </a:r>
                <a:endPara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endParaRPr>
              </a:p>
              <a:p>
                <a:pPr latinLnBrk="0">
                  <a:spcBef>
                    <a:spcPts val="300"/>
                  </a:spcBef>
                  <a:buFontTx/>
                  <a:buBlip>
                    <a:blip r:embed="rId3"/>
                  </a:buBlip>
                  <a:defRPr/>
                </a:pPr>
                <a:r>
                  <a:rPr kumimoji="0" lang="en-US" altLang="ko-KR" dirty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 </a:t>
                </a:r>
                <a:r>
                  <a:rPr kumimoji="0" lang="ko-KR" altLang="en-US" dirty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프로그램 대상자 집단 추출방법</a:t>
                </a:r>
                <a:r>
                  <a:rPr kumimoji="0" lang="en-US" altLang="ko-KR" dirty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: </a:t>
                </a:r>
                <a:r>
                  <a:rPr kumimoji="0" lang="ko-KR" altLang="en-US" dirty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일반집단</a:t>
                </a:r>
                <a:r>
                  <a:rPr kumimoji="0" lang="en-US" altLang="ko-KR" dirty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-</a:t>
                </a:r>
                <a:r>
                  <a:rPr kumimoji="0" lang="ko-KR" altLang="en-US" dirty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위험집단</a:t>
                </a:r>
                <a:r>
                  <a:rPr kumimoji="0" lang="en-US" altLang="ko-KR" dirty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-</a:t>
                </a:r>
                <a:r>
                  <a:rPr kumimoji="0" lang="ko-KR" altLang="en-US" dirty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표적집단</a:t>
                </a:r>
                <a:r>
                  <a:rPr kumimoji="0" lang="en-US" altLang="ko-KR" dirty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-</a:t>
                </a:r>
                <a:r>
                  <a:rPr kumimoji="0" lang="ko-KR" altLang="en-US" dirty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클라이언트 집단 또는</a:t>
                </a:r>
                <a:endPara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endParaRPr>
              </a:p>
              <a:p>
                <a:pPr latinLnBrk="0">
                  <a:spcBef>
                    <a:spcPts val="300"/>
                  </a:spcBef>
                  <a:buBlip>
                    <a:blip r:embed="rId4"/>
                  </a:buBlip>
                  <a:defRPr/>
                </a:pPr>
                <a:r>
                  <a:rPr kumimoji="0" lang="ko-KR" altLang="en-US" dirty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 주된 참여자와 주변 참여자로 제시하기도 함</a:t>
                </a:r>
                <a:endPara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endParaRPr>
              </a:p>
              <a:p>
                <a:pPr latinLnBrk="0">
                  <a:spcBef>
                    <a:spcPts val="300"/>
                  </a:spcBef>
                  <a:buBlip>
                    <a:blip r:embed="rId4"/>
                  </a:buBlip>
                  <a:defRPr/>
                </a:pPr>
                <a:r>
                  <a:rPr kumimoji="0" lang="en-US" altLang="ko-KR" dirty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 </a:t>
                </a:r>
                <a:r>
                  <a:rPr kumimoji="0" lang="ko-KR" altLang="en-US" dirty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대상자 선정이 프로그램 성공의 출발점이므로</a:t>
                </a:r>
                <a:r>
                  <a:rPr kumimoji="0" lang="en-US" altLang="ko-KR" dirty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, </a:t>
                </a:r>
                <a:r>
                  <a:rPr kumimoji="0" lang="ko-KR" altLang="en-US" dirty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제안서에 대충 대상자를 규정해놓고 </a:t>
                </a:r>
                <a:endPara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endParaRPr>
              </a:p>
              <a:p>
                <a:pPr latinLnBrk="0">
                  <a:spcBef>
                    <a:spcPts val="300"/>
                  </a:spcBef>
                  <a:buBlip>
                    <a:blip r:embed="rId4"/>
                  </a:buBlip>
                  <a:defRPr/>
                </a:pPr>
                <a:r>
                  <a:rPr kumimoji="0" lang="en-US" altLang="ko-KR" dirty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 </a:t>
                </a:r>
                <a:r>
                  <a:rPr kumimoji="0" lang="ko-KR" altLang="en-US" dirty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나중에 모집하면 </a:t>
                </a:r>
                <a:r>
                  <a:rPr kumimoji="0" lang="ko-KR" altLang="en-US" dirty="0" err="1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되겠지라는</a:t>
                </a:r>
                <a:r>
                  <a:rPr kumimoji="0" lang="ko-KR" altLang="en-US" dirty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 안이한 생각은 금물</a:t>
                </a:r>
                <a:endPara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endParaRPr>
              </a:p>
              <a:p>
                <a:pPr latinLnBrk="0">
                  <a:spcBef>
                    <a:spcPts val="300"/>
                  </a:spcBef>
                  <a:buBlip>
                    <a:blip r:embed="rId4"/>
                  </a:buBlip>
                  <a:defRPr/>
                </a:pPr>
                <a:r>
                  <a:rPr kumimoji="0" lang="en-US" altLang="ko-KR" dirty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 </a:t>
                </a:r>
                <a:r>
                  <a:rPr kumimoji="0" lang="ko-KR" altLang="en-US" dirty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실제로 욕구나 문제가 있는 잠재적 참여자가 사전에 결정되어 있는 것이 바람직함</a:t>
                </a:r>
                <a:endPara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endParaRPr>
              </a:p>
              <a:p>
                <a:pPr latinLnBrk="0">
                  <a:spcBef>
                    <a:spcPts val="300"/>
                  </a:spcBef>
                  <a:buBlip>
                    <a:blip r:embed="rId4"/>
                  </a:buBlip>
                  <a:defRPr/>
                </a:pPr>
                <a:r>
                  <a:rPr kumimoji="0" lang="en-US" altLang="ko-KR" dirty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 </a:t>
                </a:r>
                <a:r>
                  <a:rPr kumimoji="0" lang="ko-KR" altLang="en-US" dirty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사회복지사의 머리 속이 아니라 실제 참여하기로 사전 동의를 구해 놓는 것이 필요</a:t>
                </a:r>
                <a:endPara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endParaRPr>
              </a:p>
            </p:txBody>
          </p:sp>
        </p:grpSp>
        <p:sp>
          <p:nvSpPr>
            <p:cNvPr id="11" name="직사각형 10"/>
            <p:cNvSpPr/>
            <p:nvPr/>
          </p:nvSpPr>
          <p:spPr bwMode="auto">
            <a:xfrm>
              <a:off x="214313" y="3786212"/>
              <a:ext cx="6215062" cy="396875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latinLnBrk="0">
                <a:lnSpc>
                  <a:spcPct val="90000"/>
                </a:lnSpc>
                <a:buClr>
                  <a:schemeClr val="accent1"/>
                </a:buClr>
                <a:buFontTx/>
                <a:buBlip>
                  <a:blip r:embed="rId2"/>
                </a:buBlip>
                <a:defRPr/>
              </a:pPr>
              <a:r>
                <a:rPr kumimoji="0" lang="ko-KR" altLang="en-US" sz="2100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HY강B" pitchFamily="18" charset="-127"/>
                </a:rPr>
                <a:t>  자원체계 확인</a:t>
              </a:r>
              <a:endParaRPr kumimoji="0" lang="en-US" altLang="ko-KR" sz="21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Y강B" pitchFamily="18" charset="-127"/>
              </a:endParaRPr>
            </a:p>
          </p:txBody>
        </p:sp>
        <p:sp>
          <p:nvSpPr>
            <p:cNvPr id="12" name="Text Box 25"/>
            <p:cNvSpPr txBox="1">
              <a:spLocks noChangeArrowheads="1"/>
            </p:cNvSpPr>
            <p:nvPr/>
          </p:nvSpPr>
          <p:spPr bwMode="auto">
            <a:xfrm>
              <a:off x="290513" y="4143402"/>
              <a:ext cx="8853487" cy="2262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latinLnBrk="0">
                <a:spcBef>
                  <a:spcPts val="300"/>
                </a:spcBef>
                <a:buFontTx/>
                <a:buBlip>
                  <a:blip r:embed="rId3"/>
                </a:buBlip>
                <a:defRPr/>
              </a:pP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프로그램 대상자 선정을 위해서는 조직의 자원동원과 관리능력 검토 필요</a:t>
              </a:r>
              <a:endPara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300"/>
                </a:spcBef>
                <a:buFontTx/>
                <a:buBlip>
                  <a:blip r:embed="rId3"/>
                </a:buBlip>
                <a:defRPr/>
              </a:pP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즉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조직의 인적 및 물적 자원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기술자원에 대한 면밀한 검토가 이루어져야 함</a:t>
              </a:r>
              <a:endPara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algn="dist" latinLnBrk="0">
                <a:spcBef>
                  <a:spcPts val="300"/>
                </a:spcBef>
                <a:buFontTx/>
                <a:buBlip>
                  <a:blip r:embed="rId3"/>
                </a:buBlip>
                <a:defRPr/>
              </a:pP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제안서 작성시에 조직에서 이전에 유사한 프로그램을 실행한 경험이 무엇인지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</a:p>
            <a:p>
              <a:pPr algn="dist" latinLnBrk="0">
                <a:spcBef>
                  <a:spcPts val="300"/>
                </a:spcBef>
                <a:defRPr/>
              </a:pP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프로그램 실무자가 프로그램과 관련된 자격증이나 실천경험이 어느 정도 있는지를 </a:t>
              </a:r>
              <a:endPara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300"/>
                </a:spcBef>
                <a:defRPr/>
              </a:pP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명확히 제시하는 것이 필수적임</a:t>
              </a:r>
              <a:endPara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algn="dist" latinLnBrk="0">
                <a:spcBef>
                  <a:spcPts val="300"/>
                </a:spcBef>
                <a:buFontTx/>
                <a:buBlip>
                  <a:blip r:embed="rId3"/>
                </a:buBlip>
                <a:defRPr/>
              </a:pP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외부 강사나 전문가에 의존하는 프로그램은 좋지 않으며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실무자가 담당할 역할이 </a:t>
              </a:r>
              <a:endPara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300"/>
                </a:spcBef>
                <a:defRPr/>
              </a:pP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분명히 드러나는 것이 좋음</a:t>
              </a:r>
              <a:endPara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</p:txBody>
        </p:sp>
        <p:sp>
          <p:nvSpPr>
            <p:cNvPr id="15366" name="AutoShape 2"/>
            <p:cNvSpPr>
              <a:spLocks noChangeArrowheads="1"/>
            </p:cNvSpPr>
            <p:nvPr/>
          </p:nvSpPr>
          <p:spPr bwMode="auto">
            <a:xfrm>
              <a:off x="181006" y="4143402"/>
              <a:ext cx="8962994" cy="2214578"/>
            </a:xfrm>
            <a:prstGeom prst="roundRect">
              <a:avLst>
                <a:gd name="adj" fmla="val 16667"/>
              </a:avLst>
            </a:prstGeom>
            <a:solidFill>
              <a:srgbClr val="FF6600">
                <a:alpha val="10196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latinLnBrk="0"/>
              <a:endParaRPr kumimoji="0" lang="ko-KR" altLang="en-US" dirty="0">
                <a:ea typeface="HY강B" pitchFamily="18" charset="-127"/>
              </a:endParaRPr>
            </a:p>
          </p:txBody>
        </p:sp>
        <p:sp>
          <p:nvSpPr>
            <p:cNvPr id="14" name="AutoShape 4"/>
            <p:cNvSpPr>
              <a:spLocks noChangeArrowheads="1"/>
            </p:cNvSpPr>
            <p:nvPr/>
          </p:nvSpPr>
          <p:spPr bwMode="gray">
            <a:xfrm>
              <a:off x="357188" y="285750"/>
              <a:ext cx="6143625" cy="50323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38100" algn="ctr">
              <a:solidFill>
                <a:srgbClr val="FFFFFF"/>
              </a:solidFill>
              <a:round/>
              <a:headEnd/>
              <a:tailEnd/>
            </a:ln>
            <a:effectLst>
              <a:outerShdw dist="63500" dir="3187806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latinLnBrk="0">
                <a:defRPr/>
              </a:pPr>
              <a:r>
                <a:rPr kumimoji="0" lang="en-US" altLang="ko-KR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HY강B" pitchFamily="18" charset="-127"/>
                  <a:ea typeface="HY강B" pitchFamily="18" charset="-127"/>
                </a:rPr>
                <a:t>4) </a:t>
              </a:r>
              <a:r>
                <a:rPr kumimoji="0" lang="ko-KR" altLang="en-US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HY강B" pitchFamily="18" charset="-127"/>
                  <a:ea typeface="HY강B" pitchFamily="18" charset="-127"/>
                </a:rPr>
                <a:t>대상자 선정과 자원체계 확인단계</a:t>
              </a:r>
              <a:endParaRPr kumimoji="0" lang="en-US" altLang="ko-KR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Y강B" pitchFamily="18" charset="-127"/>
                <a:ea typeface="HY강B" pitchFamily="18" charset="-127"/>
              </a:endParaRP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그룹 7"/>
          <p:cNvGrpSpPr>
            <a:grpSpLocks/>
          </p:cNvGrpSpPr>
          <p:nvPr/>
        </p:nvGrpSpPr>
        <p:grpSpPr bwMode="auto">
          <a:xfrm>
            <a:off x="142844" y="214313"/>
            <a:ext cx="9001156" cy="6179225"/>
            <a:chOff x="142844" y="214313"/>
            <a:chExt cx="9001156" cy="6179225"/>
          </a:xfrm>
        </p:grpSpPr>
        <p:sp>
          <p:nvSpPr>
            <p:cNvPr id="16387" name="AutoShape 2"/>
            <p:cNvSpPr>
              <a:spLocks noChangeArrowheads="1"/>
            </p:cNvSpPr>
            <p:nvPr/>
          </p:nvSpPr>
          <p:spPr bwMode="auto">
            <a:xfrm>
              <a:off x="214313" y="3500438"/>
              <a:ext cx="8820150" cy="2857500"/>
            </a:xfrm>
            <a:prstGeom prst="roundRect">
              <a:avLst>
                <a:gd name="adj" fmla="val 16667"/>
              </a:avLst>
            </a:prstGeom>
            <a:solidFill>
              <a:srgbClr val="FF6600">
                <a:alpha val="10196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latinLnBrk="0"/>
              <a:endParaRPr kumimoji="0" lang="ko-KR" altLang="en-US">
                <a:ea typeface="HY강B" pitchFamily="18" charset="-127"/>
              </a:endParaRPr>
            </a:p>
          </p:txBody>
        </p:sp>
        <p:sp>
          <p:nvSpPr>
            <p:cNvPr id="16388" name="AutoShape 2"/>
            <p:cNvSpPr>
              <a:spLocks noChangeArrowheads="1"/>
            </p:cNvSpPr>
            <p:nvPr/>
          </p:nvSpPr>
          <p:spPr bwMode="auto">
            <a:xfrm>
              <a:off x="142875" y="785813"/>
              <a:ext cx="8820150" cy="2000250"/>
            </a:xfrm>
            <a:prstGeom prst="roundRect">
              <a:avLst>
                <a:gd name="adj" fmla="val 16667"/>
              </a:avLst>
            </a:prstGeom>
            <a:solidFill>
              <a:srgbClr val="FF6600">
                <a:alpha val="10196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latinLnBrk="0"/>
              <a:endParaRPr kumimoji="0" lang="ko-KR" altLang="en-US">
                <a:ea typeface="HY강B" pitchFamily="18" charset="-127"/>
              </a:endParaRPr>
            </a:p>
          </p:txBody>
        </p:sp>
        <p:sp>
          <p:nvSpPr>
            <p:cNvPr id="10" name="Text Box 25"/>
            <p:cNvSpPr txBox="1">
              <a:spLocks noChangeArrowheads="1"/>
            </p:cNvSpPr>
            <p:nvPr/>
          </p:nvSpPr>
          <p:spPr bwMode="auto">
            <a:xfrm>
              <a:off x="142875" y="857250"/>
              <a:ext cx="8853488" cy="19466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latinLnBrk="0">
                <a:spcBef>
                  <a:spcPts val="300"/>
                </a:spcBef>
                <a:buFontTx/>
                <a:buBlip>
                  <a:blip r:embed="rId2"/>
                </a:buBlip>
                <a:defRPr/>
              </a:pP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목적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: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조직의 이념과 목적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정책목적으로부터 논리적으로 유추한 프로그램의 </a:t>
              </a:r>
              <a:endPara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300"/>
                </a:spcBef>
                <a:defRPr/>
              </a:pP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궁극적 지향점을 추상적 진술(</a:t>
              </a:r>
              <a:r>
                <a:rPr kumimoji="0" lang="en-US" altLang="ko-KR" dirty="0" err="1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cf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: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지향가치는 목적보다 상위의 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value,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vision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과 유사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)</a:t>
              </a:r>
            </a:p>
            <a:p>
              <a:pPr latinLnBrk="0">
                <a:spcBef>
                  <a:spcPts val="300"/>
                </a:spcBef>
                <a:buFontTx/>
                <a:buBlip>
                  <a:blip r:embed="rId2"/>
                </a:buBlip>
                <a:defRPr/>
              </a:pP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목표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: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주어진 시간 내에 프로그램이 성취하고자 하는 결과와 영향의 구체적 진술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</a:p>
            <a:p>
              <a:pPr latinLnBrk="0">
                <a:spcBef>
                  <a:spcPts val="300"/>
                </a:spcBef>
                <a:buFontTx/>
                <a:buBlip>
                  <a:blip r:embed="rId2"/>
                </a:buBlip>
                <a:defRPr/>
              </a:pP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목표의 위계구조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: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과정목표 또는 하위목표 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  <a:sym typeface="Wingdings" pitchFamily="2" charset="2"/>
                </a:rPr>
                <a:t>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  <a:sym typeface="Wingdings" pitchFamily="2" charset="2"/>
                </a:rPr>
                <a:t>산출목표 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  <a:sym typeface="Wingdings" pitchFamily="2" charset="2"/>
                </a:rPr>
                <a:t>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  <a:sym typeface="Wingdings" pitchFamily="2" charset="2"/>
                </a:rPr>
                <a:t>성과목표</a:t>
              </a:r>
              <a:endParaRPr kumimoji="0" lang="en-US" altLang="ko-KR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  <a:sym typeface="Wingdings" pitchFamily="2" charset="2"/>
              </a:endParaRPr>
            </a:p>
            <a:p>
              <a:pPr latinLnBrk="0">
                <a:spcBef>
                  <a:spcPts val="300"/>
                </a:spcBef>
                <a:buFontTx/>
                <a:buBlip>
                  <a:blip r:embed="rId2"/>
                </a:buBlip>
                <a:defRPr/>
              </a:pP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  <a:sym typeface="Wingdings" pitchFamily="2" charset="2"/>
                </a:rPr>
                <a:t>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  <a:sym typeface="Wingdings" pitchFamily="2" charset="2"/>
                </a:rPr>
                <a:t>목표의 진술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  <a:sym typeface="Wingdings" pitchFamily="2" charset="2"/>
                </a:rPr>
                <a:t>:  SMART(specific, measurable, attainable, result-oriented, time frame)</a:t>
              </a:r>
            </a:p>
            <a:p>
              <a:pPr latinLnBrk="0">
                <a:spcBef>
                  <a:spcPts val="300"/>
                </a:spcBef>
                <a:buFontTx/>
                <a:buBlip>
                  <a:blip r:embed="rId2"/>
                </a:buBlip>
                <a:defRPr/>
              </a:pP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  <a:sym typeface="Wingdings" pitchFamily="2" charset="2"/>
                </a:rPr>
                <a:t>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  <a:sym typeface="Wingdings" pitchFamily="2" charset="2"/>
                </a:rPr>
                <a:t>제안서 작성시 지향가치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  <a:sym typeface="Wingdings" pitchFamily="2" charset="2"/>
                </a:rPr>
                <a:t>-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  <a:sym typeface="Wingdings" pitchFamily="2" charset="2"/>
                </a:rPr>
                <a:t>목적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  <a:sym typeface="Wingdings" pitchFamily="2" charset="2"/>
                </a:rPr>
                <a:t>-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  <a:sym typeface="Wingdings" pitchFamily="2" charset="2"/>
                </a:rPr>
                <a:t>목표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  <a:sym typeface="Wingdings" pitchFamily="2" charset="2"/>
                </a:rPr>
                <a:t>-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  <a:sym typeface="Wingdings" pitchFamily="2" charset="2"/>
                </a:rPr>
                <a:t>프로그램 </a:t>
              </a:r>
              <a:r>
                <a:rPr kumimoji="0" lang="ko-KR" altLang="en-US" dirty="0" err="1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  <a:sym typeface="Wingdings" pitchFamily="2" charset="2"/>
                </a:rPr>
                <a:t>세부내용사이의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  <a:sym typeface="Wingdings" pitchFamily="2" charset="2"/>
                </a:rPr>
                <a:t> 일관성 매우 중요</a:t>
              </a:r>
              <a:endPara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  <a:sym typeface="Wingdings" pitchFamily="2" charset="2"/>
              </a:endParaRPr>
            </a:p>
          </p:txBody>
        </p:sp>
        <p:sp>
          <p:nvSpPr>
            <p:cNvPr id="12" name="Text Box 25"/>
            <p:cNvSpPr txBox="1">
              <a:spLocks noChangeArrowheads="1"/>
            </p:cNvSpPr>
            <p:nvPr/>
          </p:nvSpPr>
          <p:spPr bwMode="auto">
            <a:xfrm>
              <a:off x="290513" y="3500438"/>
              <a:ext cx="8853487" cy="2893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latinLnBrk="0">
                <a:spcBef>
                  <a:spcPts val="300"/>
                </a:spcBef>
                <a:buFontTx/>
                <a:buBlip>
                  <a:blip r:embed="rId2"/>
                </a:buBlip>
                <a:defRPr/>
              </a:pP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목적달성방법을 모색하기 위해 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‘if-then’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의 프로그램 가설 설정 필요</a:t>
              </a:r>
              <a:endPara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300"/>
                </a:spcBef>
                <a:buFontTx/>
                <a:buBlip>
                  <a:blip r:embed="rId2"/>
                </a:buBlip>
                <a:defRPr/>
              </a:pP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프로그램 가설에 근거하여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프로그램 내용 구성을 위한 개입과 서비스 형태 설계</a:t>
              </a:r>
              <a:endPara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algn="dist" latinLnBrk="0">
                <a:spcBef>
                  <a:spcPts val="300"/>
                </a:spcBef>
                <a:buFontTx/>
                <a:buBlip>
                  <a:blip r:embed="rId2"/>
                </a:buBlip>
                <a:defRPr/>
              </a:pP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개입 및 서비스 형태 모색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: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개발자의 지식에 근거한 창의적 아이디어 필요하며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</a:p>
            <a:p>
              <a:pPr latinLnBrk="0">
                <a:spcBef>
                  <a:spcPts val="300"/>
                </a:spcBef>
                <a:defRPr/>
              </a:pP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이를 위해 기존 사례집 참고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현장방문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 err="1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브레인스토밍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등의 기법 활용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.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특히 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see, </a:t>
              </a:r>
            </a:p>
            <a:p>
              <a:pPr latinLnBrk="0">
                <a:spcBef>
                  <a:spcPts val="300"/>
                </a:spcBef>
                <a:defRPr/>
              </a:pP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 think &amp; do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를 정리하고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창의적 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copy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가 필요함</a:t>
              </a:r>
              <a:endPara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300"/>
                </a:spcBef>
                <a:buFontTx/>
                <a:buBlip>
                  <a:blip r:embed="rId2"/>
                </a:buBlip>
                <a:defRPr/>
              </a:pP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프로그램 세부 내용의 최종 결정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: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합목적성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포괄성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현실성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지역성의 기준을 활용 </a:t>
              </a:r>
              <a:endPara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300"/>
                </a:spcBef>
                <a:defRPr/>
              </a:pP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하되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특정 세부 프로그램을 선정한 근거를 명확히 제시할 수 있어야 함</a:t>
              </a:r>
              <a:endPara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300"/>
                </a:spcBef>
                <a:buFontTx/>
                <a:buBlip>
                  <a:blip r:embed="rId2"/>
                </a:buBlip>
                <a:defRPr/>
              </a:pP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세부 프로그램 간 연결성 부족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단기 프로그램의 집합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여러 대안 요법을 엮은 경우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 </a:t>
              </a:r>
            </a:p>
            <a:p>
              <a:pPr latinLnBrk="0">
                <a:spcBef>
                  <a:spcPts val="300"/>
                </a:spcBef>
                <a:defRPr/>
              </a:pP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실무자가 못해서 외부 강사나 전문가에게만 의존하는 프로그램 등은 부적절</a:t>
              </a:r>
              <a:endPara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</p:txBody>
        </p:sp>
        <p:sp>
          <p:nvSpPr>
            <p:cNvPr id="14" name="AutoShape 4"/>
            <p:cNvSpPr>
              <a:spLocks noChangeArrowheads="1"/>
            </p:cNvSpPr>
            <p:nvPr/>
          </p:nvSpPr>
          <p:spPr bwMode="gray">
            <a:xfrm>
              <a:off x="142844" y="214313"/>
              <a:ext cx="6143625" cy="50323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38100" algn="ctr">
              <a:solidFill>
                <a:srgbClr val="FFFFFF"/>
              </a:solidFill>
              <a:round/>
              <a:headEnd/>
              <a:tailEnd/>
            </a:ln>
            <a:effectLst>
              <a:outerShdw dist="63500" dir="3187806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latinLnBrk="0">
                <a:defRPr/>
              </a:pPr>
              <a:r>
                <a:rPr kumimoji="0" lang="en-US" altLang="ko-KR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HY강B" pitchFamily="18" charset="-127"/>
                  <a:ea typeface="HY강B" pitchFamily="18" charset="-127"/>
                </a:rPr>
                <a:t>5) </a:t>
              </a:r>
              <a:r>
                <a:rPr kumimoji="0" lang="ko-KR" altLang="en-US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HY강B" pitchFamily="18" charset="-127"/>
                  <a:ea typeface="HY강B" pitchFamily="18" charset="-127"/>
                </a:rPr>
                <a:t>목적과 목표설정 단계</a:t>
              </a:r>
              <a:endParaRPr kumimoji="0" lang="en-US" altLang="ko-KR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Y강B" pitchFamily="18" charset="-127"/>
                <a:ea typeface="HY강B" pitchFamily="18" charset="-127"/>
              </a:endParaRPr>
            </a:p>
          </p:txBody>
        </p:sp>
        <p:sp>
          <p:nvSpPr>
            <p:cNvPr id="15" name="AutoShape 4"/>
            <p:cNvSpPr>
              <a:spLocks noChangeArrowheads="1"/>
            </p:cNvSpPr>
            <p:nvPr/>
          </p:nvSpPr>
          <p:spPr bwMode="gray">
            <a:xfrm>
              <a:off x="142844" y="2928938"/>
              <a:ext cx="6143625" cy="50323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38100" algn="ctr">
              <a:solidFill>
                <a:srgbClr val="FFFFFF"/>
              </a:solidFill>
              <a:round/>
              <a:headEnd/>
              <a:tailEnd/>
            </a:ln>
            <a:effectLst>
              <a:outerShdw dist="63500" dir="3187806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latinLnBrk="0">
                <a:defRPr/>
              </a:pPr>
              <a:r>
                <a:rPr kumimoji="0" lang="en-US" altLang="ko-KR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HY강B" pitchFamily="18" charset="-127"/>
                  <a:ea typeface="HY강B" pitchFamily="18" charset="-127"/>
                </a:rPr>
                <a:t>6) </a:t>
              </a:r>
              <a:r>
                <a:rPr kumimoji="0" lang="ko-KR" altLang="en-US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HY강B" pitchFamily="18" charset="-127"/>
                  <a:ea typeface="HY강B" pitchFamily="18" charset="-127"/>
                </a:rPr>
                <a:t>자료수집과 프로그램 내용 선정 단계</a:t>
              </a:r>
              <a:endParaRPr kumimoji="0" lang="en-US" altLang="ko-KR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Y강B" pitchFamily="18" charset="-127"/>
                <a:ea typeface="HY강B" pitchFamily="18" charset="-127"/>
              </a:endParaRP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그룹 4"/>
          <p:cNvGrpSpPr>
            <a:grpSpLocks/>
          </p:cNvGrpSpPr>
          <p:nvPr/>
        </p:nvGrpSpPr>
        <p:grpSpPr bwMode="auto">
          <a:xfrm>
            <a:off x="214282" y="285750"/>
            <a:ext cx="8786843" cy="6241881"/>
            <a:chOff x="214282" y="285750"/>
            <a:chExt cx="8786843" cy="6241881"/>
          </a:xfrm>
        </p:grpSpPr>
        <p:sp>
          <p:nvSpPr>
            <p:cNvPr id="17411" name="AutoShape 2"/>
            <p:cNvSpPr>
              <a:spLocks noChangeArrowheads="1"/>
            </p:cNvSpPr>
            <p:nvPr/>
          </p:nvSpPr>
          <p:spPr bwMode="auto">
            <a:xfrm>
              <a:off x="285750" y="714375"/>
              <a:ext cx="8715375" cy="5786438"/>
            </a:xfrm>
            <a:prstGeom prst="roundRect">
              <a:avLst>
                <a:gd name="adj" fmla="val 16667"/>
              </a:avLst>
            </a:prstGeom>
            <a:solidFill>
              <a:srgbClr val="FF6600">
                <a:alpha val="10196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latinLnBrk="0"/>
              <a:endParaRPr kumimoji="0" lang="ko-KR" altLang="en-US">
                <a:ea typeface="HY강B" pitchFamily="18" charset="-127"/>
              </a:endParaRPr>
            </a:p>
          </p:txBody>
        </p:sp>
        <p:sp>
          <p:nvSpPr>
            <p:cNvPr id="14" name="AutoShape 4"/>
            <p:cNvSpPr>
              <a:spLocks noChangeArrowheads="1"/>
            </p:cNvSpPr>
            <p:nvPr/>
          </p:nvSpPr>
          <p:spPr bwMode="gray">
            <a:xfrm>
              <a:off x="214282" y="285750"/>
              <a:ext cx="4429125" cy="50323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38100" algn="ctr">
              <a:solidFill>
                <a:srgbClr val="FFFFFF"/>
              </a:solidFill>
              <a:round/>
              <a:headEnd/>
              <a:tailEnd/>
            </a:ln>
            <a:effectLst>
              <a:outerShdw dist="63500" dir="3187806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latinLnBrk="0">
                <a:defRPr/>
              </a:pPr>
              <a:r>
                <a:rPr kumimoji="0" lang="en-US" altLang="ko-KR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HY강B" pitchFamily="18" charset="-127"/>
                  <a:ea typeface="HY강B" pitchFamily="18" charset="-127"/>
                </a:rPr>
                <a:t>7) </a:t>
              </a:r>
              <a:r>
                <a:rPr kumimoji="0" lang="ko-KR" altLang="en-US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HY강B" pitchFamily="18" charset="-127"/>
                  <a:ea typeface="HY강B" pitchFamily="18" charset="-127"/>
                </a:rPr>
                <a:t>실행계획의 수립단계</a:t>
              </a:r>
              <a:endParaRPr kumimoji="0" lang="en-US" altLang="ko-KR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Y강B" pitchFamily="18" charset="-127"/>
                <a:ea typeface="HY강B" pitchFamily="18" charset="-127"/>
              </a:endParaRPr>
            </a:p>
          </p:txBody>
        </p:sp>
        <p:sp>
          <p:nvSpPr>
            <p:cNvPr id="16" name="Text Box 6"/>
            <p:cNvSpPr txBox="1">
              <a:spLocks noChangeArrowheads="1"/>
            </p:cNvSpPr>
            <p:nvPr/>
          </p:nvSpPr>
          <p:spPr bwMode="auto">
            <a:xfrm>
              <a:off x="285750" y="1095375"/>
              <a:ext cx="8643938" cy="5432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dist" latinLnBrk="0">
                <a:spcBef>
                  <a:spcPts val="600"/>
                </a:spcBef>
                <a:buFontTx/>
                <a:buBlip>
                  <a:blip r:embed="rId2"/>
                </a:buBlip>
                <a:defRPr/>
              </a:pP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프로그램 내용의 조직화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: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연속성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계열성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통합성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다양성의 원리를 </a:t>
              </a:r>
              <a:endParaRPr kumimoji="0" lang="en-US" altLang="ko-KR" sz="20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600"/>
                </a:spcBef>
                <a:defRPr/>
              </a:pP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근거로 세부 내용을 배열하고 조직화함</a:t>
              </a:r>
              <a:endParaRPr kumimoji="0" lang="en-US" altLang="ko-KR" sz="20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600"/>
                </a:spcBef>
                <a:defRPr/>
              </a:pPr>
              <a:endParaRPr kumimoji="0" lang="en-US" altLang="ko-KR" sz="8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algn="dist" latinLnBrk="0">
                <a:spcBef>
                  <a:spcPts val="600"/>
                </a:spcBef>
                <a:buFontTx/>
                <a:buBlip>
                  <a:blip r:embed="rId2"/>
                </a:buBlip>
                <a:defRPr/>
              </a:pP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세부 프로그램 내용의 실행을 위한 구체적 방법과 시간계획 수립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: PERT, </a:t>
              </a:r>
            </a:p>
            <a:p>
              <a:pPr latinLnBrk="0">
                <a:spcBef>
                  <a:spcPts val="600"/>
                </a:spcBef>
                <a:defRPr/>
              </a:pP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 Gantt chart, Shed-U Graph, Flow chart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활용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.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주로  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Gantt  chart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활용</a:t>
              </a:r>
              <a:endParaRPr kumimoji="0" lang="en-US" altLang="ko-KR" sz="20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600"/>
                </a:spcBef>
                <a:defRPr/>
              </a:pPr>
              <a:endParaRPr kumimoji="0" lang="en-US" altLang="ko-KR" sz="8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algn="dist" latinLnBrk="0">
                <a:spcBef>
                  <a:spcPts val="600"/>
                </a:spcBef>
                <a:buFontTx/>
                <a:buBlip>
                  <a:blip r:embed="rId2"/>
                </a:buBlip>
                <a:defRPr/>
              </a:pP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프로그램 수행인력 구성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: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프로그램 담당자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지도감독자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자문위원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</a:p>
            <a:p>
              <a:pPr latinLnBrk="0">
                <a:spcBef>
                  <a:spcPts val="600"/>
                </a:spcBef>
                <a:defRPr/>
              </a:pP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보조인력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봉사인력 등</a:t>
              </a:r>
              <a:endParaRPr kumimoji="0" lang="en-US" altLang="ko-KR" sz="20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600"/>
                </a:spcBef>
                <a:defRPr/>
              </a:pPr>
              <a:endParaRPr kumimoji="0" lang="en-US" altLang="ko-KR" sz="8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algn="dist" latinLnBrk="0">
                <a:spcBef>
                  <a:spcPts val="600"/>
                </a:spcBef>
                <a:buFontTx/>
                <a:buBlip>
                  <a:blip r:embed="rId2"/>
                </a:buBlip>
                <a:defRPr/>
              </a:pP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프로그램 수행인력 역할분담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: 6</a:t>
              </a:r>
              <a:r>
                <a:rPr kumimoji="0" lang="ko-KR" altLang="en-US" sz="2000" dirty="0" err="1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하원칙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(5W 1H)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에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의거 상세 </a:t>
              </a:r>
              <a:endParaRPr kumimoji="0" lang="en-US" altLang="ko-KR" sz="20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600"/>
                </a:spcBef>
                <a:defRPr/>
              </a:pP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분담계획수립</a:t>
              </a:r>
              <a:endParaRPr kumimoji="0" lang="en-US" altLang="ko-KR" sz="20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algn="dist" latinLnBrk="0">
                <a:spcBef>
                  <a:spcPts val="600"/>
                </a:spcBef>
                <a:buFontTx/>
                <a:buBlip>
                  <a:blip r:embed="rId2"/>
                </a:buBlip>
                <a:defRPr/>
              </a:pPr>
              <a:endParaRPr kumimoji="0" lang="en-US" altLang="ko-KR" sz="20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algn="dist" latinLnBrk="0">
                <a:spcBef>
                  <a:spcPts val="600"/>
                </a:spcBef>
                <a:buFontTx/>
                <a:buBlip>
                  <a:blip r:embed="rId2"/>
                </a:buBlip>
                <a:defRPr/>
              </a:pP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재정자원계획과 조달방법 계획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: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품목별 예산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성과주의 예산 등 활용</a:t>
              </a:r>
              <a:endParaRPr kumimoji="0" lang="en-US" altLang="ko-KR" sz="20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algn="dist" latinLnBrk="0">
                <a:spcBef>
                  <a:spcPts val="600"/>
                </a:spcBef>
                <a:buFontTx/>
                <a:buBlip>
                  <a:blip r:embed="rId2"/>
                </a:buBlip>
                <a:defRPr/>
              </a:pPr>
              <a:endParaRPr kumimoji="0" lang="en-US" altLang="ko-KR" sz="8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algn="dist" latinLnBrk="0">
                <a:spcBef>
                  <a:spcPts val="600"/>
                </a:spcBef>
                <a:buFontTx/>
                <a:buBlip>
                  <a:blip r:embed="rId2"/>
                </a:buBlip>
                <a:defRPr/>
              </a:pP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제안서 작성시 </a:t>
              </a:r>
              <a:r>
                <a:rPr kumimoji="0" lang="ko-KR" altLang="en-US" sz="2000" dirty="0" err="1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자부담은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필수사항은 아니며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기관의 의지를 판단하는   </a:t>
              </a:r>
              <a:endParaRPr kumimoji="0" lang="en-US" altLang="ko-KR" sz="20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600"/>
                </a:spcBef>
                <a:defRPr/>
              </a:pP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잣대가 되므로 부담할 의지가 있는 액수만 제시</a:t>
              </a:r>
              <a:endParaRPr kumimoji="0" lang="en-US" altLang="ko-KR" sz="20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그룹 4"/>
          <p:cNvGrpSpPr>
            <a:grpSpLocks/>
          </p:cNvGrpSpPr>
          <p:nvPr/>
        </p:nvGrpSpPr>
        <p:grpSpPr bwMode="auto">
          <a:xfrm>
            <a:off x="179512" y="285750"/>
            <a:ext cx="8858250" cy="6215063"/>
            <a:chOff x="179512" y="285750"/>
            <a:chExt cx="8858250" cy="6215063"/>
          </a:xfrm>
        </p:grpSpPr>
        <p:sp>
          <p:nvSpPr>
            <p:cNvPr id="18435" name="AutoShape 2"/>
            <p:cNvSpPr>
              <a:spLocks noChangeArrowheads="1"/>
            </p:cNvSpPr>
            <p:nvPr/>
          </p:nvSpPr>
          <p:spPr bwMode="auto">
            <a:xfrm>
              <a:off x="285750" y="714375"/>
              <a:ext cx="8715375" cy="5786438"/>
            </a:xfrm>
            <a:prstGeom prst="roundRect">
              <a:avLst>
                <a:gd name="adj" fmla="val 16667"/>
              </a:avLst>
            </a:prstGeom>
            <a:solidFill>
              <a:srgbClr val="FF6600">
                <a:alpha val="10196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latinLnBrk="0"/>
              <a:endParaRPr kumimoji="0" lang="ko-KR" altLang="en-US">
                <a:ea typeface="HY강B" pitchFamily="18" charset="-127"/>
              </a:endParaRPr>
            </a:p>
          </p:txBody>
        </p:sp>
        <p:sp>
          <p:nvSpPr>
            <p:cNvPr id="14" name="AutoShape 4"/>
            <p:cNvSpPr>
              <a:spLocks noChangeArrowheads="1"/>
            </p:cNvSpPr>
            <p:nvPr/>
          </p:nvSpPr>
          <p:spPr bwMode="gray">
            <a:xfrm>
              <a:off x="357188" y="285750"/>
              <a:ext cx="4429125" cy="50323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38100" algn="ctr">
              <a:solidFill>
                <a:srgbClr val="FFFFFF"/>
              </a:solidFill>
              <a:round/>
              <a:headEnd/>
              <a:tailEnd/>
            </a:ln>
            <a:effectLst>
              <a:outerShdw dist="63500" dir="3187806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latinLnBrk="0">
                <a:defRPr/>
              </a:pPr>
              <a:r>
                <a:rPr kumimoji="0" lang="en-US" altLang="ko-KR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HY강B" pitchFamily="18" charset="-127"/>
                  <a:ea typeface="HY강B" pitchFamily="18" charset="-127"/>
                </a:rPr>
                <a:t>8) </a:t>
              </a:r>
              <a:r>
                <a:rPr kumimoji="0" lang="ko-KR" altLang="en-US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HY강B" pitchFamily="18" charset="-127"/>
                  <a:ea typeface="HY강B" pitchFamily="18" charset="-127"/>
                </a:rPr>
                <a:t>실행단계</a:t>
              </a:r>
              <a:endParaRPr kumimoji="0" lang="en-US" altLang="ko-KR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Y강B" pitchFamily="18" charset="-127"/>
                <a:ea typeface="HY강B" pitchFamily="18" charset="-127"/>
              </a:endParaRPr>
            </a:p>
          </p:txBody>
        </p:sp>
        <p:sp>
          <p:nvSpPr>
            <p:cNvPr id="16" name="Text Box 6"/>
            <p:cNvSpPr txBox="1">
              <a:spLocks noChangeArrowheads="1"/>
            </p:cNvSpPr>
            <p:nvPr/>
          </p:nvSpPr>
          <p:spPr bwMode="auto">
            <a:xfrm>
              <a:off x="179512" y="1095375"/>
              <a:ext cx="8858250" cy="5247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latinLnBrk="0">
                <a:spcBef>
                  <a:spcPts val="600"/>
                </a:spcBef>
                <a:buFontTx/>
                <a:buBlip>
                  <a:blip r:embed="rId2"/>
                </a:buBlip>
                <a:defRPr/>
              </a:pP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프로그램 계획에 얽매여 목적전치현상이 발생하지 않도록 유의</a:t>
              </a:r>
              <a:endParaRPr kumimoji="0" lang="en-US" altLang="ko-KR" sz="20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600"/>
                </a:spcBef>
                <a:buFontTx/>
                <a:buBlip>
                  <a:blip r:embed="rId2"/>
                </a:buBlip>
                <a:defRPr/>
              </a:pPr>
              <a:endParaRPr kumimoji="0" lang="en-US" altLang="ko-KR" sz="8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600"/>
                </a:spcBef>
                <a:buFontTx/>
                <a:buBlip>
                  <a:blip r:embed="rId2"/>
                </a:buBlip>
                <a:defRPr/>
              </a:pP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프로그램의 지속적 점검과 수정 보완 필요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.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기관 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supervision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이 매우 중요</a:t>
              </a:r>
              <a:endParaRPr kumimoji="0" lang="en-US" altLang="ko-KR" sz="20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600"/>
                </a:spcBef>
                <a:buFontTx/>
                <a:buBlip>
                  <a:blip r:embed="rId2"/>
                </a:buBlip>
                <a:defRPr/>
              </a:pPr>
              <a:endParaRPr kumimoji="0" lang="en-US" altLang="ko-KR" sz="8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algn="dist" latinLnBrk="0">
                <a:spcBef>
                  <a:spcPts val="600"/>
                </a:spcBef>
                <a:buFontTx/>
                <a:buBlip>
                  <a:blip r:embed="rId2"/>
                </a:buBlip>
                <a:defRPr/>
              </a:pP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프로그램 성공 실행을 위해 적정 규모의 참여자 확보가 필수적이며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이를 </a:t>
              </a:r>
              <a:endParaRPr kumimoji="0" lang="en-US" altLang="ko-KR" sz="20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algn="dist" latinLnBrk="0">
                <a:spcBef>
                  <a:spcPts val="600"/>
                </a:spcBef>
                <a:defRPr/>
              </a:pP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위해 평상시의 원만한 관계형성과 신뢰감 구축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그리고 프로그램 </a:t>
              </a:r>
              <a:endParaRPr kumimoji="0" lang="en-US" altLang="ko-KR" sz="20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600"/>
                </a:spcBef>
                <a:defRPr/>
              </a:pP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참여에 대한 적극적 권유가 필요함</a:t>
              </a:r>
              <a:endParaRPr kumimoji="0" lang="en-US" altLang="ko-KR" sz="20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600"/>
                </a:spcBef>
                <a:defRPr/>
              </a:pPr>
              <a:endParaRPr kumimoji="0" lang="en-US" altLang="ko-KR" sz="8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algn="dist" latinLnBrk="0">
                <a:spcBef>
                  <a:spcPts val="600"/>
                </a:spcBef>
                <a:buFontTx/>
                <a:buBlip>
                  <a:blip r:embed="rId2"/>
                </a:buBlip>
                <a:defRPr/>
              </a:pP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프로그램 진행과 관련된 조직상황 특히 적정 예산과 인력의 확보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다른 </a:t>
              </a:r>
              <a:endParaRPr kumimoji="0" lang="en-US" altLang="ko-KR" sz="20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600"/>
                </a:spcBef>
                <a:defRPr/>
              </a:pP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부서와 종사자와의 협조체계 형성이 중요함</a:t>
              </a:r>
              <a:endParaRPr kumimoji="0" lang="en-US" altLang="ko-KR" sz="20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600"/>
                </a:spcBef>
                <a:defRPr/>
              </a:pPr>
              <a:endParaRPr kumimoji="0" lang="en-US" altLang="ko-KR" sz="8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algn="dist" latinLnBrk="0">
                <a:spcBef>
                  <a:spcPts val="600"/>
                </a:spcBef>
                <a:buFontTx/>
                <a:buBlip>
                  <a:blip r:embed="rId2"/>
                </a:buBlip>
                <a:defRPr/>
              </a:pP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sz="2000" dirty="0" err="1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안정화단계에서도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조직 내외부의 상황변화에 따른 장애요인 파악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자원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</a:p>
            <a:p>
              <a:pPr latinLnBrk="0">
                <a:spcBef>
                  <a:spcPts val="600"/>
                </a:spcBef>
                <a:defRPr/>
              </a:pP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참여자 호응도 등에 대한 점검과 수정보완 작업이 필수적임</a:t>
              </a:r>
              <a:endParaRPr kumimoji="0" lang="en-US" altLang="ko-KR" sz="20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600"/>
                </a:spcBef>
                <a:defRPr/>
              </a:pPr>
              <a:endParaRPr kumimoji="0" lang="en-US" altLang="ko-KR" sz="8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algn="dist" latinLnBrk="0">
                <a:spcBef>
                  <a:spcPts val="600"/>
                </a:spcBef>
                <a:buFontTx/>
                <a:buBlip>
                  <a:blip r:embed="rId2"/>
                </a:buBlip>
                <a:defRPr/>
              </a:pP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조직에서도 프로그램 담당자에 대한 지지 분위기 조성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객관적 평가와 </a:t>
              </a:r>
              <a:endParaRPr kumimoji="0" lang="en-US" altLang="ko-KR" sz="20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600"/>
                </a:spcBef>
                <a:defRPr/>
              </a:pP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 </a:t>
              </a:r>
              <a:r>
                <a:rPr kumimoji="0" lang="ko-KR" altLang="en-US" sz="2000" dirty="0" err="1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환류를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제공해야 함</a:t>
              </a:r>
              <a:endParaRPr kumimoji="0" lang="en-US" altLang="ko-KR" sz="20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그룹 4"/>
          <p:cNvGrpSpPr>
            <a:grpSpLocks/>
          </p:cNvGrpSpPr>
          <p:nvPr/>
        </p:nvGrpSpPr>
        <p:grpSpPr bwMode="auto">
          <a:xfrm>
            <a:off x="71406" y="285750"/>
            <a:ext cx="9067554" cy="6595824"/>
            <a:chOff x="73068" y="285750"/>
            <a:chExt cx="8856650" cy="6595824"/>
          </a:xfrm>
        </p:grpSpPr>
        <p:sp>
          <p:nvSpPr>
            <p:cNvPr id="19459" name="AutoShape 2"/>
            <p:cNvSpPr>
              <a:spLocks noChangeArrowheads="1"/>
            </p:cNvSpPr>
            <p:nvPr/>
          </p:nvSpPr>
          <p:spPr bwMode="auto">
            <a:xfrm>
              <a:off x="73068" y="714375"/>
              <a:ext cx="8791796" cy="5786438"/>
            </a:xfrm>
            <a:prstGeom prst="roundRect">
              <a:avLst>
                <a:gd name="adj" fmla="val 16667"/>
              </a:avLst>
            </a:prstGeom>
            <a:solidFill>
              <a:srgbClr val="FF6600">
                <a:alpha val="10196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latinLnBrk="0"/>
              <a:endParaRPr kumimoji="0" lang="ko-KR" altLang="en-US">
                <a:ea typeface="HY강B" pitchFamily="18" charset="-127"/>
              </a:endParaRPr>
            </a:p>
          </p:txBody>
        </p:sp>
        <p:sp>
          <p:nvSpPr>
            <p:cNvPr id="14" name="AutoShape 4"/>
            <p:cNvSpPr>
              <a:spLocks noChangeArrowheads="1"/>
            </p:cNvSpPr>
            <p:nvPr/>
          </p:nvSpPr>
          <p:spPr bwMode="gray">
            <a:xfrm>
              <a:off x="357188" y="285750"/>
              <a:ext cx="4429125" cy="50323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38100" algn="ctr">
              <a:solidFill>
                <a:srgbClr val="FFFFFF"/>
              </a:solidFill>
              <a:round/>
              <a:headEnd/>
              <a:tailEnd/>
            </a:ln>
            <a:effectLst>
              <a:outerShdw dist="63500" dir="3187806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latinLnBrk="0">
                <a:defRPr/>
              </a:pPr>
              <a:r>
                <a:rPr kumimoji="0" lang="en-US" altLang="ko-KR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HY강B" pitchFamily="18" charset="-127"/>
                  <a:ea typeface="HY강B" pitchFamily="18" charset="-127"/>
                </a:rPr>
                <a:t>9) </a:t>
              </a:r>
              <a:r>
                <a:rPr kumimoji="0" lang="ko-KR" altLang="en-US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HY강B" pitchFamily="18" charset="-127"/>
                  <a:ea typeface="HY강B" pitchFamily="18" charset="-127"/>
                </a:rPr>
                <a:t>평가단계</a:t>
              </a:r>
              <a:endParaRPr kumimoji="0" lang="en-US" altLang="ko-KR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Y강B" pitchFamily="18" charset="-127"/>
                <a:ea typeface="HY강B" pitchFamily="18" charset="-127"/>
              </a:endParaRPr>
            </a:p>
          </p:txBody>
        </p:sp>
        <p:sp>
          <p:nvSpPr>
            <p:cNvPr id="16" name="Text Box 6"/>
            <p:cNvSpPr txBox="1">
              <a:spLocks noChangeArrowheads="1"/>
            </p:cNvSpPr>
            <p:nvPr/>
          </p:nvSpPr>
          <p:spPr bwMode="auto">
            <a:xfrm>
              <a:off x="285780" y="1095375"/>
              <a:ext cx="8643938" cy="5786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latinLnBrk="0">
                <a:spcBef>
                  <a:spcPts val="600"/>
                </a:spcBef>
                <a:buFontTx/>
                <a:buBlip>
                  <a:blip r:embed="rId2"/>
                </a:buBlip>
                <a:defRPr/>
              </a:pP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평가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: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특정 개입이나 프로그램의 목적 성취 정도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투입비용은 효율적으로 </a:t>
              </a:r>
              <a:endParaRPr kumimoji="0" lang="en-US" altLang="ko-KR" sz="20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600"/>
                </a:spcBef>
                <a:defRPr/>
              </a:pP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집행되었는지를 기준으로 프로그램 성공 여부를 결정하는 과정</a:t>
              </a:r>
              <a:endParaRPr kumimoji="0" lang="en-US" altLang="ko-KR" sz="20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600"/>
                </a:spcBef>
                <a:buFontTx/>
                <a:buBlip>
                  <a:blip r:embed="rId2"/>
                </a:buBlip>
                <a:defRPr/>
              </a:pP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프로그램 평가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=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총괄평가 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+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형성평가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(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과정평가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)</a:t>
              </a:r>
            </a:p>
            <a:p>
              <a:pPr latinLnBrk="0">
                <a:spcBef>
                  <a:spcPts val="600"/>
                </a:spcBef>
                <a:buFontTx/>
                <a:buBlip>
                  <a:blip r:embed="rId2"/>
                </a:buBlip>
                <a:defRPr/>
              </a:pP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총괄평가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= </a:t>
              </a:r>
              <a:r>
                <a:rPr kumimoji="0" lang="ko-KR" altLang="en-US" sz="2000" dirty="0" err="1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효과성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평가 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+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효율성 평가</a:t>
              </a:r>
              <a:endParaRPr kumimoji="0" lang="en-US" altLang="ko-KR" sz="20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algn="dist" latinLnBrk="0">
                <a:spcBef>
                  <a:spcPts val="600"/>
                </a:spcBef>
                <a:buFont typeface="Wingdings" pitchFamily="2" charset="2"/>
                <a:buChar char="Ø"/>
                <a:defRPr/>
              </a:pP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sz="2000" dirty="0" err="1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효과성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평가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: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목적달성모델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(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목적의 달성과 실패 수준 평가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) +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영향모델 </a:t>
              </a:r>
              <a:endParaRPr kumimoji="0" lang="en-US" altLang="ko-KR" sz="20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600"/>
                </a:spcBef>
                <a:defRPr/>
              </a:pP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 (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프로그램이  클라이언트에게 미친 영향 평가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)</a:t>
              </a:r>
            </a:p>
            <a:p>
              <a:pPr latinLnBrk="0">
                <a:spcBef>
                  <a:spcPts val="600"/>
                </a:spcBef>
                <a:buFont typeface="Wingdings" pitchFamily="2" charset="2"/>
                <a:buChar char="Ø"/>
                <a:defRPr/>
              </a:pP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효율성평가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: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산출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/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투입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효과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(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편익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)/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비용</a:t>
              </a:r>
              <a:endParaRPr kumimoji="0" lang="en-US" altLang="ko-KR" sz="20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algn="dist" latinLnBrk="0">
                <a:spcBef>
                  <a:spcPts val="600"/>
                </a:spcBef>
                <a:buFontTx/>
                <a:buBlip>
                  <a:blip r:embed="rId2"/>
                </a:buBlip>
                <a:defRPr/>
              </a:pP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형성평가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: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프로그램의 수정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변경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유지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축소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폐지 여부 등을 결정하기 </a:t>
              </a:r>
              <a:endParaRPr kumimoji="0" lang="en-US" altLang="ko-KR" sz="20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algn="dist" latinLnBrk="0">
                <a:spcBef>
                  <a:spcPts val="600"/>
                </a:spcBef>
                <a:defRPr/>
              </a:pP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위해 활용되며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프로그램의 효과나 부작용 등의 발생경로 확인이 </a:t>
              </a:r>
              <a:endParaRPr kumimoji="0" lang="en-US" altLang="ko-KR" sz="20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algn="dist" latinLnBrk="0">
                <a:spcBef>
                  <a:spcPts val="600"/>
                </a:spcBef>
                <a:defRPr/>
              </a:pP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가능하며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프로그램에 영향을 미친 운영절차와 자원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서비스 전달과정 </a:t>
              </a:r>
              <a:endParaRPr kumimoji="0" lang="en-US" altLang="ko-KR" sz="20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600"/>
                </a:spcBef>
                <a:defRPr/>
              </a:pP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등의 확인 가능</a:t>
              </a:r>
              <a:endParaRPr kumimoji="0" lang="en-US" altLang="ko-KR" sz="20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algn="dist" latinLnBrk="0">
                <a:spcBef>
                  <a:spcPts val="600"/>
                </a:spcBef>
                <a:buBlip>
                  <a:blip r:embed="rId3"/>
                </a:buBlip>
                <a:defRPr/>
              </a:pP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최근 형성평가 즉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프로그램 과정에 대한 평가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(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오류나 장애요인 발견 및 </a:t>
              </a:r>
              <a:endParaRPr kumimoji="0" lang="en-US" altLang="ko-KR" sz="20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algn="dist" latinLnBrk="0">
                <a:spcBef>
                  <a:spcPts val="600"/>
                </a:spcBef>
                <a:defRPr/>
              </a:pP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대처방안 등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)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매우 중시하며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이를 위해 양적 평가뿐 아니라 질적 평가 </a:t>
              </a:r>
              <a:endParaRPr kumimoji="0" lang="en-US" altLang="ko-KR" sz="20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600"/>
                </a:spcBef>
                <a:defRPr/>
              </a:pP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방법 중요해지고 있음</a:t>
              </a:r>
              <a:endParaRPr kumimoji="0" lang="en-US" altLang="ko-KR" sz="20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600"/>
                </a:spcBef>
                <a:defRPr/>
              </a:pPr>
              <a:endParaRPr kumimoji="0" lang="en-US" altLang="ko-KR" sz="20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3" name="그림 3" descr="title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1071538" y="142875"/>
            <a:ext cx="8286775" cy="8572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ko-KR" altLang="en-US" sz="34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B" pitchFamily="18" charset="-127"/>
                <a:ea typeface="HY강B" pitchFamily="18" charset="-127"/>
                <a:cs typeface="+mj-cs"/>
              </a:rPr>
              <a:t> </a:t>
            </a:r>
            <a:r>
              <a:rPr lang="en-US" altLang="ko-KR" sz="34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B" pitchFamily="18" charset="-127"/>
                <a:ea typeface="HY강B" pitchFamily="18" charset="-127"/>
                <a:cs typeface="+mj-cs"/>
              </a:rPr>
              <a:t>4.  </a:t>
            </a:r>
            <a:r>
              <a:rPr lang="ko-KR" altLang="en-US" sz="34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B" pitchFamily="18" charset="-127"/>
                <a:ea typeface="HY강B" pitchFamily="18" charset="-127"/>
                <a:cs typeface="+mj-cs"/>
              </a:rPr>
              <a:t>노인복지 프로그램 제안서 작성방법</a:t>
            </a:r>
          </a:p>
        </p:txBody>
      </p:sp>
      <p:sp>
        <p:nvSpPr>
          <p:cNvPr id="14" name="AutoShape 4"/>
          <p:cNvSpPr>
            <a:spLocks noChangeArrowheads="1"/>
          </p:cNvSpPr>
          <p:nvPr/>
        </p:nvSpPr>
        <p:spPr bwMode="gray">
          <a:xfrm>
            <a:off x="357188" y="857250"/>
            <a:ext cx="5357812" cy="503238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0" scaled="1"/>
          </a:gradFill>
          <a:ln w="38100" algn="ctr">
            <a:solidFill>
              <a:srgbClr val="FFFFFF"/>
            </a:solidFill>
            <a:round/>
            <a:headEnd/>
            <a:tailEnd/>
          </a:ln>
          <a:effectLst>
            <a:outerShdw dist="63500" dir="3187806" algn="ctr" rotWithShape="0">
              <a:schemeClr val="bg2"/>
            </a:outerShdw>
          </a:effectLst>
        </p:spPr>
        <p:txBody>
          <a:bodyPr wrap="none" anchor="ctr"/>
          <a:lstStyle/>
          <a:p>
            <a:pPr latinLnBrk="0">
              <a:defRPr/>
            </a:pPr>
            <a:r>
              <a:rPr kumimoji="0" lang="en-US" altLang="ko-KR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Y강B" pitchFamily="18" charset="-127"/>
                <a:ea typeface="HY강B" pitchFamily="18" charset="-127"/>
              </a:rPr>
              <a:t>1) </a:t>
            </a:r>
            <a:r>
              <a:rPr kumimoji="0" lang="ko-KR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Y강B" pitchFamily="18" charset="-127"/>
                <a:ea typeface="HY강B" pitchFamily="18" charset="-127"/>
              </a:rPr>
              <a:t>제안서 심사자의 눈길이 머무는 곳</a:t>
            </a:r>
            <a:endParaRPr kumimoji="0" lang="en-US" altLang="ko-KR" sz="2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31" name="AutoShape 2"/>
          <p:cNvSpPr>
            <a:spLocks noChangeArrowheads="1"/>
          </p:cNvSpPr>
          <p:nvPr/>
        </p:nvSpPr>
        <p:spPr bwMode="auto">
          <a:xfrm>
            <a:off x="71406" y="1357298"/>
            <a:ext cx="8967788" cy="4848245"/>
          </a:xfrm>
          <a:prstGeom prst="roundRect">
            <a:avLst>
              <a:gd name="adj" fmla="val 16667"/>
            </a:avLst>
          </a:prstGeom>
          <a:solidFill>
            <a:srgbClr val="FF6600">
              <a:alpha val="10196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latinLnBrk="0"/>
            <a:endParaRPr kumimoji="0" lang="ko-KR" altLang="en-US">
              <a:ea typeface="HY강B" pitchFamily="18" charset="-127"/>
            </a:endParaRPr>
          </a:p>
        </p:txBody>
      </p:sp>
      <p:sp>
        <p:nvSpPr>
          <p:cNvPr id="32" name="Text Box 25"/>
          <p:cNvSpPr txBox="1">
            <a:spLocks noChangeArrowheads="1"/>
          </p:cNvSpPr>
          <p:nvPr/>
        </p:nvSpPr>
        <p:spPr bwMode="auto">
          <a:xfrm>
            <a:off x="142875" y="1503363"/>
            <a:ext cx="9001125" cy="4638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atinLnBrk="0">
              <a:lnSpc>
                <a:spcPct val="170000"/>
              </a:lnSpc>
              <a:spcBef>
                <a:spcPts val="300"/>
              </a:spcBef>
              <a:buFontTx/>
              <a:buBlip>
                <a:blip r:embed="rId3"/>
              </a:buBlip>
              <a:defRPr/>
            </a:pPr>
            <a:r>
              <a:rPr kumimoji="0" lang="ko-KR" altLang="en-US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 </a:t>
            </a:r>
            <a:r>
              <a:rPr kumimoji="0" lang="ko-KR" alt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클라이언트 친화성</a:t>
            </a:r>
            <a:r>
              <a: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: </a:t>
            </a:r>
            <a:r>
              <a:rPr kumimoji="0" lang="ko-KR" altLang="en-US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클라이언트에게 필요한 것 </a:t>
            </a:r>
            <a:r>
              <a:rPr kumimoji="0" lang="en-US" altLang="ko-KR" dirty="0" err="1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vs</a:t>
            </a:r>
            <a:r>
              <a: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 </a:t>
            </a:r>
            <a:r>
              <a:rPr kumimoji="0" lang="ko-KR" altLang="en-US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 </a:t>
            </a:r>
            <a:r>
              <a:rPr kumimoji="0" lang="ko-KR" altLang="en-US" dirty="0" err="1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사회복지사</a:t>
            </a:r>
            <a:r>
              <a:rPr kumimoji="0" lang="ko-KR" altLang="en-US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 머리 속 생각</a:t>
            </a:r>
            <a:endParaRPr kumimoji="0" lang="en-US" altLang="ko-KR" dirty="0">
              <a:solidFill>
                <a:schemeClr val="accent4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Y강M" pitchFamily="18" charset="-127"/>
              <a:ea typeface="HY강M" pitchFamily="18" charset="-127"/>
            </a:endParaRPr>
          </a:p>
          <a:p>
            <a:pPr latinLnBrk="0">
              <a:lnSpc>
                <a:spcPct val="170000"/>
              </a:lnSpc>
              <a:spcBef>
                <a:spcPts val="300"/>
              </a:spcBef>
              <a:buFontTx/>
              <a:buBlip>
                <a:blip r:embed="rId3"/>
              </a:buBlip>
              <a:defRPr/>
            </a:pPr>
            <a:r>
              <a: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 </a:t>
            </a:r>
            <a:r>
              <a:rPr kumimoji="0" lang="ko-KR" alt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참신성</a:t>
            </a:r>
            <a:r>
              <a: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: </a:t>
            </a:r>
            <a:r>
              <a:rPr kumimoji="0" lang="ko-KR" altLang="en-US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신선한 아이디어와 처음 시도하는 프로그램 </a:t>
            </a:r>
            <a:r>
              <a:rPr kumimoji="0" lang="en-US" altLang="ko-KR" dirty="0" err="1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vs</a:t>
            </a:r>
            <a:r>
              <a: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 </a:t>
            </a:r>
            <a:r>
              <a:rPr kumimoji="0" lang="ko-KR" altLang="en-US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기존의 종합</a:t>
            </a:r>
            <a:r>
              <a: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, </a:t>
            </a:r>
            <a:r>
              <a:rPr kumimoji="0" lang="ko-KR" altLang="en-US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벤치마킹</a:t>
            </a:r>
            <a:endParaRPr kumimoji="0" lang="en-US" altLang="ko-KR" dirty="0">
              <a:solidFill>
                <a:schemeClr val="accent4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Y강M" pitchFamily="18" charset="-127"/>
              <a:ea typeface="HY강M" pitchFamily="18" charset="-127"/>
            </a:endParaRPr>
          </a:p>
          <a:p>
            <a:pPr latinLnBrk="0">
              <a:lnSpc>
                <a:spcPct val="170000"/>
              </a:lnSpc>
              <a:spcBef>
                <a:spcPts val="300"/>
              </a:spcBef>
              <a:buFontTx/>
              <a:buBlip>
                <a:blip r:embed="rId3"/>
              </a:buBlip>
              <a:defRPr/>
            </a:pPr>
            <a:r>
              <a: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 </a:t>
            </a:r>
            <a:r>
              <a:rPr kumimoji="0" lang="ko-KR" altLang="en-US" dirty="0" err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시의성</a:t>
            </a:r>
            <a:r>
              <a:rPr kumimoji="0" lang="en-US" altLang="ko-KR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: </a:t>
            </a:r>
            <a:r>
              <a:rPr kumimoji="0" lang="ko-KR" altLang="en-US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한참 뜨는 이슈 </a:t>
            </a:r>
            <a:r>
              <a:rPr kumimoji="0" lang="en-US" altLang="ko-KR" dirty="0" err="1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vs</a:t>
            </a:r>
            <a:r>
              <a: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 </a:t>
            </a:r>
            <a:r>
              <a:rPr kumimoji="0" lang="ko-KR" altLang="en-US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오래되고 별 관심 못 받는 이슈</a:t>
            </a:r>
            <a:endParaRPr kumimoji="0" lang="en-US" altLang="ko-KR" dirty="0">
              <a:solidFill>
                <a:schemeClr val="accent4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Y강M" pitchFamily="18" charset="-127"/>
              <a:ea typeface="HY강M" pitchFamily="18" charset="-127"/>
            </a:endParaRPr>
          </a:p>
          <a:p>
            <a:pPr latinLnBrk="0">
              <a:lnSpc>
                <a:spcPct val="170000"/>
              </a:lnSpc>
              <a:spcBef>
                <a:spcPts val="300"/>
              </a:spcBef>
              <a:buFontTx/>
              <a:buBlip>
                <a:blip r:embed="rId3"/>
              </a:buBlip>
              <a:defRPr/>
            </a:pPr>
            <a:r>
              <a:rPr kumimoji="0" lang="ko-KR" altLang="en-US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 </a:t>
            </a:r>
            <a:r>
              <a:rPr kumimoji="0" lang="ko-KR" alt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일관성</a:t>
            </a:r>
            <a:r>
              <a: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: </a:t>
            </a:r>
            <a:r>
              <a:rPr kumimoji="0" lang="ko-KR" altLang="en-US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필요성</a:t>
            </a:r>
            <a:r>
              <a: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-(</a:t>
            </a:r>
            <a:r>
              <a:rPr kumimoji="0" lang="ko-KR" altLang="en-US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지향가치</a:t>
            </a:r>
            <a:r>
              <a: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)-</a:t>
            </a:r>
            <a:r>
              <a:rPr kumimoji="0" lang="ko-KR" altLang="en-US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목적</a:t>
            </a:r>
            <a:r>
              <a: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-</a:t>
            </a:r>
            <a:r>
              <a:rPr kumimoji="0" lang="ko-KR" altLang="en-US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목표</a:t>
            </a:r>
            <a:r>
              <a: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-</a:t>
            </a:r>
            <a:r>
              <a:rPr kumimoji="0" lang="ko-KR" altLang="en-US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사업내용</a:t>
            </a:r>
            <a:r>
              <a: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-</a:t>
            </a:r>
            <a:r>
              <a:rPr kumimoji="0" lang="ko-KR" altLang="en-US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평가간의 연결고리</a:t>
            </a:r>
            <a:endParaRPr kumimoji="0" lang="en-US" altLang="ko-KR" dirty="0">
              <a:solidFill>
                <a:schemeClr val="accent4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Y강M" pitchFamily="18" charset="-127"/>
              <a:ea typeface="HY강M" pitchFamily="18" charset="-127"/>
            </a:endParaRPr>
          </a:p>
          <a:p>
            <a:pPr latinLnBrk="0">
              <a:lnSpc>
                <a:spcPct val="170000"/>
              </a:lnSpc>
              <a:spcBef>
                <a:spcPts val="300"/>
              </a:spcBef>
              <a:buFontTx/>
              <a:buBlip>
                <a:blip r:embed="rId3"/>
              </a:buBlip>
              <a:defRPr/>
            </a:pPr>
            <a:r>
              <a:rPr kumimoji="0" lang="en-US" altLang="ko-KR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 </a:t>
            </a:r>
            <a:r>
              <a:rPr kumimoji="0" lang="ko-KR" alt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구체성</a:t>
            </a:r>
            <a:r>
              <a: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: </a:t>
            </a:r>
            <a:r>
              <a:rPr kumimoji="0" lang="ko-KR" altLang="en-US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필요성</a:t>
            </a:r>
            <a:r>
              <a: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(</a:t>
            </a:r>
            <a:r>
              <a:rPr kumimoji="0" lang="ko-KR" altLang="en-US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특히 지역이나 조직</a:t>
            </a:r>
            <a:r>
              <a: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), </a:t>
            </a:r>
            <a:r>
              <a:rPr kumimoji="0" lang="ko-KR" altLang="en-US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대상자 선정방법</a:t>
            </a:r>
            <a:r>
              <a: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, </a:t>
            </a:r>
            <a:r>
              <a:rPr kumimoji="0" lang="ko-KR" altLang="en-US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세부 사업내용</a:t>
            </a:r>
            <a:endParaRPr kumimoji="0" lang="en-US" altLang="ko-KR" dirty="0">
              <a:solidFill>
                <a:schemeClr val="accent4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Y강M" pitchFamily="18" charset="-127"/>
              <a:ea typeface="HY강M" pitchFamily="18" charset="-127"/>
            </a:endParaRPr>
          </a:p>
          <a:p>
            <a:pPr latinLnBrk="0">
              <a:lnSpc>
                <a:spcPct val="170000"/>
              </a:lnSpc>
              <a:spcBef>
                <a:spcPts val="300"/>
              </a:spcBef>
              <a:buFontTx/>
              <a:buBlip>
                <a:blip r:embed="rId3"/>
              </a:buBlip>
              <a:defRPr/>
            </a:pPr>
            <a:r>
              <a: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 </a:t>
            </a:r>
            <a:r>
              <a:rPr kumimoji="0" lang="ko-KR" alt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준비성</a:t>
            </a:r>
            <a:r>
              <a:rPr kumimoji="0" lang="en-US" altLang="ko-KR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: </a:t>
            </a:r>
            <a:r>
              <a:rPr kumimoji="0" lang="ko-KR" altLang="en-US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사전에 치밀한 준비 </a:t>
            </a:r>
            <a:r>
              <a:rPr kumimoji="0" lang="en-US" altLang="ko-KR" dirty="0" err="1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vs</a:t>
            </a:r>
            <a:r>
              <a: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 </a:t>
            </a:r>
            <a:r>
              <a:rPr kumimoji="0" lang="ko-KR" altLang="en-US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선정되면 어떻게 해보겠음</a:t>
            </a:r>
            <a:r>
              <a: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(</a:t>
            </a:r>
            <a:r>
              <a:rPr kumimoji="0" lang="ko-KR" altLang="en-US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특히 대상선정</a:t>
            </a:r>
            <a:r>
              <a: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, </a:t>
            </a:r>
            <a:r>
              <a:rPr kumimoji="0" lang="ko-KR" altLang="en-US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네트워크</a:t>
            </a:r>
            <a:r>
              <a: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)</a:t>
            </a:r>
          </a:p>
          <a:p>
            <a:pPr latinLnBrk="0">
              <a:lnSpc>
                <a:spcPct val="170000"/>
              </a:lnSpc>
              <a:spcBef>
                <a:spcPts val="300"/>
              </a:spcBef>
              <a:buFontTx/>
              <a:buBlip>
                <a:blip r:embed="rId3"/>
              </a:buBlip>
              <a:defRPr/>
            </a:pPr>
            <a:r>
              <a: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 </a:t>
            </a:r>
            <a:r>
              <a:rPr kumimoji="0" lang="ko-KR" alt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역량</a:t>
            </a:r>
            <a:r>
              <a:rPr kumimoji="0" lang="en-US" altLang="ko-KR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: </a:t>
            </a:r>
            <a:r>
              <a:rPr kumimoji="0" lang="ko-KR" altLang="en-US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기관의 선행 경험</a:t>
            </a:r>
            <a:r>
              <a: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, </a:t>
            </a:r>
            <a:r>
              <a:rPr kumimoji="0" lang="ko-KR" altLang="en-US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실무자의 프로그램 전문성과 경험 </a:t>
            </a:r>
            <a:r>
              <a:rPr kumimoji="0" lang="en-US" altLang="ko-KR" dirty="0" err="1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vs</a:t>
            </a:r>
            <a:r>
              <a: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 </a:t>
            </a:r>
            <a:r>
              <a:rPr kumimoji="0" lang="ko-KR" altLang="en-US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외부 인력 의존</a:t>
            </a:r>
            <a:r>
              <a: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 </a:t>
            </a:r>
          </a:p>
          <a:p>
            <a:pPr latinLnBrk="0">
              <a:lnSpc>
                <a:spcPct val="170000"/>
              </a:lnSpc>
              <a:spcBef>
                <a:spcPts val="300"/>
              </a:spcBef>
              <a:buFontTx/>
              <a:buBlip>
                <a:blip r:embed="rId3"/>
              </a:buBlip>
              <a:defRPr/>
            </a:pPr>
            <a:r>
              <a:rPr kumimoji="0" lang="ko-KR" altLang="en-US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 </a:t>
            </a:r>
            <a:r>
              <a:rPr kumimoji="0" lang="ko-KR" alt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적합성</a:t>
            </a:r>
            <a:r>
              <a: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: </a:t>
            </a:r>
            <a:r>
              <a:rPr kumimoji="0" lang="ko-KR" altLang="en-US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문제와 욕구</a:t>
            </a:r>
            <a:r>
              <a: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-</a:t>
            </a:r>
            <a:r>
              <a:rPr kumimoji="0" lang="ko-KR" altLang="en-US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개입방법</a:t>
            </a:r>
            <a:r>
              <a: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, </a:t>
            </a:r>
            <a:r>
              <a:rPr kumimoji="0" lang="ko-KR" altLang="en-US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프로그램 내용</a:t>
            </a:r>
            <a:r>
              <a: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-</a:t>
            </a:r>
            <a:r>
              <a:rPr kumimoji="0" lang="ko-KR" altLang="en-US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예산</a:t>
            </a:r>
            <a:endParaRPr kumimoji="0" lang="en-US" altLang="ko-KR" dirty="0">
              <a:solidFill>
                <a:schemeClr val="accent4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Y강M" pitchFamily="18" charset="-127"/>
              <a:ea typeface="HY강M" pitchFamily="18" charset="-127"/>
            </a:endParaRPr>
          </a:p>
          <a:p>
            <a:pPr latinLnBrk="0">
              <a:lnSpc>
                <a:spcPct val="170000"/>
              </a:lnSpc>
              <a:spcBef>
                <a:spcPts val="300"/>
              </a:spcBef>
              <a:buFontTx/>
              <a:buBlip>
                <a:blip r:embed="rId3"/>
              </a:buBlip>
              <a:defRPr/>
            </a:pPr>
            <a:r>
              <a: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 </a:t>
            </a:r>
            <a:r>
              <a:rPr kumimoji="0" lang="ko-KR" alt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균형성</a:t>
            </a:r>
            <a:r>
              <a:rPr kumimoji="0" lang="en-US" altLang="ko-KR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: </a:t>
            </a:r>
            <a:r>
              <a:rPr kumimoji="0" lang="ko-KR" altLang="en-US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양적 평가와 질적 평가간의 균형</a:t>
            </a:r>
            <a:endParaRPr kumimoji="0" lang="en-US" altLang="ko-KR" dirty="0">
              <a:solidFill>
                <a:schemeClr val="accent4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Y강M" pitchFamily="18" charset="-127"/>
              <a:ea typeface="HY강M" pitchFamily="18" charset="-127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9"/>
          <p:cNvGrpSpPr>
            <a:grpSpLocks/>
          </p:cNvGrpSpPr>
          <p:nvPr/>
        </p:nvGrpSpPr>
        <p:grpSpPr bwMode="auto">
          <a:xfrm>
            <a:off x="142875" y="285750"/>
            <a:ext cx="9001125" cy="6143625"/>
            <a:chOff x="142875" y="285750"/>
            <a:chExt cx="9001125" cy="6143625"/>
          </a:xfrm>
        </p:grpSpPr>
        <p:sp>
          <p:nvSpPr>
            <p:cNvPr id="14" name="AutoShape 4"/>
            <p:cNvSpPr>
              <a:spLocks noChangeArrowheads="1"/>
            </p:cNvSpPr>
            <p:nvPr/>
          </p:nvSpPr>
          <p:spPr bwMode="gray">
            <a:xfrm>
              <a:off x="357188" y="285750"/>
              <a:ext cx="4714875" cy="50323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38100" algn="ctr">
              <a:solidFill>
                <a:srgbClr val="FFFFFF"/>
              </a:solidFill>
              <a:round/>
              <a:headEnd/>
              <a:tailEnd/>
            </a:ln>
            <a:effectLst>
              <a:outerShdw dist="63500" dir="3187806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latinLnBrk="0">
                <a:defRPr/>
              </a:pPr>
              <a:r>
                <a:rPr kumimoji="0" lang="en-US" altLang="ko-KR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HY강B" pitchFamily="18" charset="-127"/>
                  <a:ea typeface="HY강B" pitchFamily="18" charset="-127"/>
                </a:rPr>
                <a:t>2) </a:t>
              </a:r>
              <a:r>
                <a:rPr kumimoji="0" lang="ko-KR" altLang="en-US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HY강B" pitchFamily="18" charset="-127"/>
                  <a:ea typeface="HY강B" pitchFamily="18" charset="-127"/>
                </a:rPr>
                <a:t>프로그램 제안서 작성방법</a:t>
              </a:r>
              <a:endParaRPr kumimoji="0" lang="en-US" altLang="ko-KR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Y강B" pitchFamily="18" charset="-127"/>
                <a:ea typeface="HY강B" pitchFamily="18" charset="-127"/>
              </a:endParaRPr>
            </a:p>
          </p:txBody>
        </p:sp>
        <p:sp>
          <p:nvSpPr>
            <p:cNvPr id="6" name="직사각형 5"/>
            <p:cNvSpPr/>
            <p:nvPr/>
          </p:nvSpPr>
          <p:spPr bwMode="auto">
            <a:xfrm>
              <a:off x="142875" y="1103313"/>
              <a:ext cx="6318250" cy="382587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latinLnBrk="0">
                <a:lnSpc>
                  <a:spcPct val="90000"/>
                </a:lnSpc>
                <a:buClr>
                  <a:schemeClr val="accent1"/>
                </a:buClr>
                <a:buFontTx/>
                <a:buBlip>
                  <a:blip r:embed="rId2"/>
                </a:buBlip>
                <a:defRPr/>
              </a:pPr>
              <a:r>
                <a:rPr kumimoji="0" lang="ko-KR" altLang="en-US" sz="2100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HY강B" pitchFamily="18" charset="-127"/>
                </a:rPr>
                <a:t>  사업개요</a:t>
              </a:r>
              <a:endParaRPr kumimoji="0" lang="en-US" altLang="ko-KR" sz="21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Y강B" pitchFamily="18" charset="-127"/>
              </a:endParaRPr>
            </a:p>
          </p:txBody>
        </p:sp>
        <p:sp>
          <p:nvSpPr>
            <p:cNvPr id="9" name="직사각형 8"/>
            <p:cNvSpPr/>
            <p:nvPr/>
          </p:nvSpPr>
          <p:spPr bwMode="auto">
            <a:xfrm>
              <a:off x="142875" y="4260850"/>
              <a:ext cx="6318250" cy="382588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latinLnBrk="0">
                <a:lnSpc>
                  <a:spcPct val="90000"/>
                </a:lnSpc>
                <a:buClr>
                  <a:schemeClr val="accent1"/>
                </a:buClr>
                <a:buFontTx/>
                <a:buBlip>
                  <a:blip r:embed="rId2"/>
                </a:buBlip>
                <a:defRPr/>
              </a:pPr>
              <a:r>
                <a:rPr kumimoji="0" lang="ko-KR" altLang="en-US" sz="2100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HY강B" pitchFamily="18" charset="-127"/>
                </a:rPr>
                <a:t>  프로그램의 주제와 제목</a:t>
              </a:r>
              <a:endParaRPr kumimoji="0" lang="en-US" altLang="ko-KR" sz="21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Y강B" pitchFamily="18" charset="-127"/>
              </a:endParaRPr>
            </a:p>
          </p:txBody>
        </p:sp>
        <p:sp>
          <p:nvSpPr>
            <p:cNvPr id="21512" name="AutoShape 2"/>
            <p:cNvSpPr>
              <a:spLocks noChangeArrowheads="1"/>
            </p:cNvSpPr>
            <p:nvPr/>
          </p:nvSpPr>
          <p:spPr bwMode="auto">
            <a:xfrm>
              <a:off x="142875" y="4652963"/>
              <a:ext cx="8967788" cy="1776412"/>
            </a:xfrm>
            <a:prstGeom prst="roundRect">
              <a:avLst>
                <a:gd name="adj" fmla="val 16667"/>
              </a:avLst>
            </a:prstGeom>
            <a:solidFill>
              <a:srgbClr val="FF6600">
                <a:alpha val="10196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latinLnBrk="0"/>
              <a:endParaRPr kumimoji="0" lang="ko-KR" altLang="en-US">
                <a:ea typeface="HY강B" pitchFamily="18" charset="-127"/>
              </a:endParaRPr>
            </a:p>
          </p:txBody>
        </p:sp>
        <p:sp>
          <p:nvSpPr>
            <p:cNvPr id="11" name="Text Box 25"/>
            <p:cNvSpPr txBox="1">
              <a:spLocks noChangeArrowheads="1"/>
            </p:cNvSpPr>
            <p:nvPr/>
          </p:nvSpPr>
          <p:spPr bwMode="auto">
            <a:xfrm>
              <a:off x="142875" y="4725988"/>
              <a:ext cx="9001125" cy="1631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latinLnBrk="0">
                <a:spcBef>
                  <a:spcPts val="300"/>
                </a:spcBef>
                <a:buFontTx/>
                <a:buBlip>
                  <a:blip r:embed="rId3"/>
                </a:buBlip>
                <a:defRPr/>
              </a:pP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누구도 가지 않은 길을 가라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.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이미 많이들 하고 있는 것은 피하라</a:t>
              </a:r>
              <a:endPara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300"/>
                </a:spcBef>
                <a:buFontTx/>
                <a:buBlip>
                  <a:blip r:embed="rId3"/>
                </a:buBlip>
                <a:defRPr/>
              </a:pP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요즘 한참 뜨고 있는 주제를 선택하라</a:t>
              </a:r>
              <a:endPara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300"/>
                </a:spcBef>
                <a:buFontTx/>
                <a:buBlip>
                  <a:blip r:embed="rId3"/>
                </a:buBlip>
                <a:defRPr/>
              </a:pP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제목은 시선을 끓되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대상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목적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내용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방법이 분명히 드러나야 한다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. </a:t>
              </a:r>
            </a:p>
            <a:p>
              <a:pPr latinLnBrk="0">
                <a:spcBef>
                  <a:spcPts val="300"/>
                </a:spcBef>
                <a:buFontTx/>
                <a:buBlip>
                  <a:blip r:embed="rId3"/>
                </a:buBlip>
                <a:defRPr/>
              </a:pP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통통 튀는 것보다는 심사자가 한눈에 내용을 파악하게 하는 제목이 좋다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.</a:t>
              </a:r>
            </a:p>
            <a:p>
              <a:pPr latinLnBrk="0">
                <a:spcBef>
                  <a:spcPts val="300"/>
                </a:spcBef>
                <a:buFontTx/>
                <a:buBlip>
                  <a:blip r:embed="rId3"/>
                </a:buBlip>
                <a:defRPr/>
              </a:pP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제목이 너무 길면 한눈에 </a:t>
              </a:r>
              <a:r>
                <a:rPr kumimoji="0" lang="ko-KR" altLang="en-US" dirty="0" err="1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안들어온다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.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부제를 활용하라</a:t>
              </a:r>
              <a:endPara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</p:txBody>
        </p:sp>
      </p:grpSp>
      <p:sp>
        <p:nvSpPr>
          <p:cNvPr id="10" name="Text Box 25"/>
          <p:cNvSpPr txBox="1">
            <a:spLocks noChangeArrowheads="1"/>
          </p:cNvSpPr>
          <p:nvPr/>
        </p:nvSpPr>
        <p:spPr bwMode="auto">
          <a:xfrm>
            <a:off x="142875" y="1503363"/>
            <a:ext cx="9001125" cy="257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dist" latinLnBrk="0">
              <a:spcBef>
                <a:spcPts val="300"/>
              </a:spcBef>
              <a:buFontTx/>
              <a:buBlip>
                <a:blip r:embed="rId3"/>
              </a:buBlip>
              <a:defRPr/>
            </a:pPr>
            <a:r>
              <a:rPr kumimoji="0" lang="ko-KR" altLang="en-US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 조직에 관한 사항</a:t>
            </a:r>
            <a:r>
              <a: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: </a:t>
            </a:r>
            <a:r>
              <a:rPr kumimoji="0" lang="ko-KR" altLang="en-US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법인</a:t>
            </a:r>
            <a:r>
              <a: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, </a:t>
            </a:r>
            <a:r>
              <a:rPr kumimoji="0" lang="ko-KR" altLang="en-US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연혁</a:t>
            </a:r>
            <a:r>
              <a: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, </a:t>
            </a:r>
            <a:r>
              <a:rPr kumimoji="0" lang="ko-KR" altLang="en-US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조직</a:t>
            </a:r>
            <a:r>
              <a: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, </a:t>
            </a:r>
            <a:r>
              <a:rPr kumimoji="0" lang="ko-KR" altLang="en-US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예산</a:t>
            </a:r>
            <a:r>
              <a: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, </a:t>
            </a:r>
            <a:r>
              <a:rPr kumimoji="0" lang="ko-KR" altLang="en-US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외부지원금 현황</a:t>
            </a:r>
            <a:r>
              <a: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, </a:t>
            </a:r>
            <a:r>
              <a:rPr kumimoji="0" lang="ko-KR" altLang="en-US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신청사업과 유사사업 </a:t>
            </a:r>
            <a:endParaRPr kumimoji="0" lang="en-US" altLang="ko-KR" dirty="0">
              <a:solidFill>
                <a:schemeClr val="accent4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Y강M" pitchFamily="18" charset="-127"/>
              <a:ea typeface="HY강M" pitchFamily="18" charset="-127"/>
            </a:endParaRPr>
          </a:p>
          <a:p>
            <a:pPr latinLnBrk="0">
              <a:spcBef>
                <a:spcPts val="300"/>
              </a:spcBef>
              <a:defRPr/>
            </a:pPr>
            <a:r>
              <a: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   </a:t>
            </a:r>
            <a:r>
              <a:rPr kumimoji="0" lang="ko-KR" altLang="en-US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수행경험 등을 기입하되</a:t>
            </a:r>
            <a:r>
              <a: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, </a:t>
            </a:r>
            <a:r>
              <a:rPr kumimoji="0" lang="ko-KR" altLang="en-US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기관의 유사사업 수행경험을 강조해서 제시함</a:t>
            </a:r>
            <a:endParaRPr kumimoji="0" lang="en-US" altLang="ko-KR" dirty="0">
              <a:solidFill>
                <a:schemeClr val="accent4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Y강M" pitchFamily="18" charset="-127"/>
              <a:ea typeface="HY강M" pitchFamily="18" charset="-127"/>
            </a:endParaRPr>
          </a:p>
          <a:p>
            <a:pPr latinLnBrk="0">
              <a:spcBef>
                <a:spcPts val="300"/>
              </a:spcBef>
              <a:buFontTx/>
              <a:buBlip>
                <a:blip r:embed="rId3"/>
              </a:buBlip>
              <a:defRPr/>
            </a:pPr>
            <a:r>
              <a: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 </a:t>
            </a:r>
            <a:r>
              <a:rPr kumimoji="0" lang="en-US" altLang="ko-KR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one paper proposal</a:t>
            </a:r>
          </a:p>
          <a:p>
            <a:pPr algn="dist" latinLnBrk="0">
              <a:spcBef>
                <a:spcPts val="300"/>
              </a:spcBef>
              <a:buFont typeface="Wingdings" pitchFamily="2" charset="2"/>
              <a:buChar char="Ø"/>
              <a:defRPr/>
            </a:pPr>
            <a:r>
              <a: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 </a:t>
            </a:r>
            <a:r>
              <a:rPr kumimoji="0" lang="ko-KR" altLang="en-US" dirty="0" err="1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사업명</a:t>
            </a:r>
            <a:r>
              <a: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: </a:t>
            </a:r>
            <a:r>
              <a:rPr kumimoji="0" lang="ko-KR" altLang="en-US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프로그램의 정당성</a:t>
            </a:r>
            <a:r>
              <a: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, </a:t>
            </a:r>
            <a:r>
              <a:rPr kumimoji="0" lang="ko-KR" altLang="en-US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대상</a:t>
            </a:r>
            <a:r>
              <a: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, </a:t>
            </a:r>
            <a:r>
              <a:rPr kumimoji="0" lang="ko-KR" altLang="en-US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목적</a:t>
            </a:r>
            <a:r>
              <a: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, </a:t>
            </a:r>
            <a:r>
              <a:rPr kumimoji="0" lang="ko-KR" altLang="en-US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방법이 제시되어야 하며</a:t>
            </a:r>
            <a:r>
              <a: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, </a:t>
            </a:r>
            <a:r>
              <a:rPr kumimoji="0" lang="ko-KR" altLang="en-US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희망과 시대적 </a:t>
            </a:r>
            <a:endParaRPr kumimoji="0" lang="en-US" altLang="ko-KR" dirty="0">
              <a:solidFill>
                <a:schemeClr val="accent4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Y강M" pitchFamily="18" charset="-127"/>
              <a:ea typeface="HY강M" pitchFamily="18" charset="-127"/>
            </a:endParaRPr>
          </a:p>
          <a:p>
            <a:pPr algn="dist" latinLnBrk="0">
              <a:spcBef>
                <a:spcPts val="300"/>
              </a:spcBef>
              <a:defRPr/>
            </a:pPr>
            <a:r>
              <a: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   </a:t>
            </a:r>
            <a:r>
              <a:rPr kumimoji="0" lang="ko-KR" altLang="en-US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이슈를 반영한 독창적 형태로 구성</a:t>
            </a:r>
            <a:r>
              <a: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. </a:t>
            </a:r>
            <a:r>
              <a:rPr kumimoji="0" lang="ko-KR" altLang="en-US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단</a:t>
            </a:r>
            <a:r>
              <a: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, </a:t>
            </a:r>
            <a:r>
              <a:rPr kumimoji="0" lang="ko-KR" altLang="en-US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지나친 독창성으로 사업대상과 내용 파악에 </a:t>
            </a:r>
            <a:endParaRPr kumimoji="0" lang="en-US" altLang="ko-KR" dirty="0">
              <a:solidFill>
                <a:schemeClr val="accent4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Y강M" pitchFamily="18" charset="-127"/>
              <a:ea typeface="HY강M" pitchFamily="18" charset="-127"/>
            </a:endParaRPr>
          </a:p>
          <a:p>
            <a:pPr latinLnBrk="0">
              <a:spcBef>
                <a:spcPts val="300"/>
              </a:spcBef>
              <a:defRPr/>
            </a:pPr>
            <a:r>
              <a: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   </a:t>
            </a:r>
            <a:r>
              <a:rPr kumimoji="0" lang="ko-KR" altLang="en-US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한계가 발생하는 것은 바람직하지 못하므로</a:t>
            </a:r>
            <a:r>
              <a: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, </a:t>
            </a:r>
            <a:r>
              <a:rPr kumimoji="0" lang="ko-KR" altLang="en-US" dirty="0" err="1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필요시</a:t>
            </a:r>
            <a:r>
              <a:rPr kumimoji="0" lang="ko-KR" altLang="en-US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 부제를 활용</a:t>
            </a:r>
            <a:endParaRPr kumimoji="0" lang="en-US" altLang="ko-KR" dirty="0">
              <a:solidFill>
                <a:schemeClr val="accent4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Y강M" pitchFamily="18" charset="-127"/>
              <a:ea typeface="HY강M" pitchFamily="18" charset="-127"/>
            </a:endParaRPr>
          </a:p>
          <a:p>
            <a:pPr algn="dist" latinLnBrk="0">
              <a:spcBef>
                <a:spcPts val="300"/>
              </a:spcBef>
              <a:buFont typeface="Wingdings" pitchFamily="2" charset="2"/>
              <a:buChar char="Ø"/>
              <a:defRPr/>
            </a:pPr>
            <a:r>
              <a:rPr kumimoji="0" lang="ko-KR" altLang="en-US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 그 외에 프로그램 필요성</a:t>
            </a:r>
            <a:r>
              <a: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, </a:t>
            </a:r>
            <a:r>
              <a:rPr kumimoji="0" lang="ko-KR" altLang="en-US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대상의 특성과 규모</a:t>
            </a:r>
            <a:r>
              <a: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, </a:t>
            </a:r>
            <a:r>
              <a:rPr kumimoji="0" lang="ko-KR" altLang="en-US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목적과 목표</a:t>
            </a:r>
            <a:r>
              <a: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, </a:t>
            </a:r>
            <a:r>
              <a:rPr kumimoji="0" lang="ko-KR" altLang="en-US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주요 사업내용</a:t>
            </a:r>
            <a:r>
              <a: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, </a:t>
            </a:r>
            <a:r>
              <a:rPr kumimoji="0" lang="ko-KR" altLang="en-US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인력과 </a:t>
            </a:r>
            <a:endParaRPr kumimoji="0" lang="en-US" altLang="ko-KR" dirty="0">
              <a:solidFill>
                <a:schemeClr val="accent4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Y강M" pitchFamily="18" charset="-127"/>
              <a:ea typeface="HY강M" pitchFamily="18" charset="-127"/>
            </a:endParaRPr>
          </a:p>
          <a:p>
            <a:pPr latinLnBrk="0">
              <a:spcBef>
                <a:spcPts val="300"/>
              </a:spcBef>
              <a:defRPr/>
            </a:pPr>
            <a:r>
              <a: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   </a:t>
            </a:r>
            <a:r>
              <a:rPr kumimoji="0" lang="ko-KR" altLang="en-US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예산 등 간략히 기입</a:t>
            </a:r>
            <a:endParaRPr kumimoji="0" lang="en-US" altLang="ko-KR" dirty="0">
              <a:solidFill>
                <a:schemeClr val="accent4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Y강M" pitchFamily="18" charset="-127"/>
              <a:ea typeface="HY강M" pitchFamily="18" charset="-127"/>
            </a:endParaRPr>
          </a:p>
        </p:txBody>
      </p:sp>
      <p:sp>
        <p:nvSpPr>
          <p:cNvPr id="12" name="AutoShape 2"/>
          <p:cNvSpPr>
            <a:spLocks noChangeArrowheads="1"/>
          </p:cNvSpPr>
          <p:nvPr/>
        </p:nvSpPr>
        <p:spPr bwMode="auto">
          <a:xfrm>
            <a:off x="0" y="1428736"/>
            <a:ext cx="9144000" cy="2562225"/>
          </a:xfrm>
          <a:prstGeom prst="roundRect">
            <a:avLst>
              <a:gd name="adj" fmla="val 16667"/>
            </a:avLst>
          </a:prstGeom>
          <a:solidFill>
            <a:srgbClr val="FF6600">
              <a:alpha val="10196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latinLnBrk="0"/>
            <a:endParaRPr kumimoji="0" lang="ko-KR" altLang="en-US">
              <a:ea typeface="HY강B" pitchFamily="18" charset="-127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그룹 9"/>
          <p:cNvGrpSpPr>
            <a:grpSpLocks/>
          </p:cNvGrpSpPr>
          <p:nvPr/>
        </p:nvGrpSpPr>
        <p:grpSpPr bwMode="auto">
          <a:xfrm>
            <a:off x="0" y="285750"/>
            <a:ext cx="9144000" cy="3679305"/>
            <a:chOff x="0" y="285750"/>
            <a:chExt cx="9144000" cy="3679305"/>
          </a:xfrm>
        </p:grpSpPr>
        <p:sp>
          <p:nvSpPr>
            <p:cNvPr id="14" name="AutoShape 4"/>
            <p:cNvSpPr>
              <a:spLocks noChangeArrowheads="1"/>
            </p:cNvSpPr>
            <p:nvPr/>
          </p:nvSpPr>
          <p:spPr bwMode="gray">
            <a:xfrm>
              <a:off x="357188" y="285750"/>
              <a:ext cx="4714875" cy="50323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38100" algn="ctr">
              <a:solidFill>
                <a:srgbClr val="FFFFFF"/>
              </a:solidFill>
              <a:round/>
              <a:headEnd/>
              <a:tailEnd/>
            </a:ln>
            <a:effectLst>
              <a:outerShdw dist="63500" dir="3187806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latinLnBrk="0">
                <a:defRPr/>
              </a:pPr>
              <a:r>
                <a:rPr kumimoji="0" lang="en-US" altLang="ko-KR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HY강B" pitchFamily="18" charset="-127"/>
                  <a:ea typeface="HY강B" pitchFamily="18" charset="-127"/>
                </a:rPr>
                <a:t>2) </a:t>
              </a:r>
              <a:r>
                <a:rPr kumimoji="0" lang="ko-KR" altLang="en-US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HY강B" pitchFamily="18" charset="-127"/>
                  <a:ea typeface="HY강B" pitchFamily="18" charset="-127"/>
                </a:rPr>
                <a:t>프로그램 제안서 작성방법</a:t>
              </a:r>
              <a:endParaRPr kumimoji="0" lang="en-US" altLang="ko-KR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Y강B" pitchFamily="18" charset="-127"/>
                <a:ea typeface="HY강B" pitchFamily="18" charset="-127"/>
              </a:endParaRPr>
            </a:p>
          </p:txBody>
        </p:sp>
        <p:sp>
          <p:nvSpPr>
            <p:cNvPr id="9" name="직사각형 8"/>
            <p:cNvSpPr/>
            <p:nvPr/>
          </p:nvSpPr>
          <p:spPr bwMode="auto">
            <a:xfrm>
              <a:off x="0" y="928670"/>
              <a:ext cx="6318250" cy="382588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latinLnBrk="0">
                <a:lnSpc>
                  <a:spcPct val="90000"/>
                </a:lnSpc>
                <a:buClr>
                  <a:schemeClr val="accent1"/>
                </a:buClr>
                <a:buFontTx/>
                <a:buBlip>
                  <a:blip r:embed="rId3"/>
                </a:buBlip>
                <a:defRPr/>
              </a:pPr>
              <a:r>
                <a:rPr kumimoji="0" lang="ko-KR" altLang="en-US" sz="2100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HY강B" pitchFamily="18" charset="-127"/>
                </a:rPr>
                <a:t>  사업의 필요성</a:t>
              </a:r>
              <a:endParaRPr kumimoji="0" lang="en-US" altLang="ko-KR" sz="21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Y강B" pitchFamily="18" charset="-127"/>
              </a:endParaRPr>
            </a:p>
          </p:txBody>
        </p:sp>
        <p:sp>
          <p:nvSpPr>
            <p:cNvPr id="21512" name="AutoShape 2"/>
            <p:cNvSpPr>
              <a:spLocks noChangeArrowheads="1"/>
            </p:cNvSpPr>
            <p:nvPr/>
          </p:nvSpPr>
          <p:spPr bwMode="auto">
            <a:xfrm>
              <a:off x="0" y="1285860"/>
              <a:ext cx="9144000" cy="2643206"/>
            </a:xfrm>
            <a:prstGeom prst="roundRect">
              <a:avLst>
                <a:gd name="adj" fmla="val 16667"/>
              </a:avLst>
            </a:prstGeom>
            <a:solidFill>
              <a:srgbClr val="FF6600">
                <a:alpha val="10196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latinLnBrk="0"/>
              <a:endParaRPr kumimoji="0" lang="ko-KR" altLang="en-US">
                <a:ea typeface="HY강B" pitchFamily="18" charset="-127"/>
              </a:endParaRPr>
            </a:p>
          </p:txBody>
        </p:sp>
        <p:sp>
          <p:nvSpPr>
            <p:cNvPr id="11" name="Text Box 25"/>
            <p:cNvSpPr txBox="1">
              <a:spLocks noChangeArrowheads="1"/>
            </p:cNvSpPr>
            <p:nvPr/>
          </p:nvSpPr>
          <p:spPr bwMode="auto">
            <a:xfrm>
              <a:off x="0" y="1285860"/>
              <a:ext cx="9001125" cy="26791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latinLnBrk="0">
                <a:spcBef>
                  <a:spcPts val="300"/>
                </a:spcBef>
                <a:buFontTx/>
                <a:buBlip>
                  <a:blip r:embed="rId4"/>
                </a:buBlip>
                <a:defRPr/>
              </a:pPr>
              <a:r>
                <a:rPr kumimoji="0"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dirty="0">
                  <a:solidFill>
                    <a:schemeClr val="tx1">
                      <a:lumMod val="75000"/>
                    </a:schemeClr>
                  </a:solidFill>
                  <a:latin typeface="HY강M" pitchFamily="18" charset="-127"/>
                  <a:ea typeface="HY강M" pitchFamily="18" charset="-127"/>
                </a:rPr>
                <a:t>사회문제를 기존 이론</a:t>
              </a:r>
              <a:r>
                <a:rPr kumimoji="0" lang="en-US" altLang="ko-KR" dirty="0">
                  <a:solidFill>
                    <a:schemeClr val="tx1">
                      <a:lumMod val="75000"/>
                    </a:schemeClr>
                  </a:solidFill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>
                  <a:solidFill>
                    <a:schemeClr val="tx1">
                      <a:lumMod val="75000"/>
                    </a:schemeClr>
                  </a:solidFill>
                  <a:latin typeface="HY강M" pitchFamily="18" charset="-127"/>
                  <a:ea typeface="HY강M" pitchFamily="18" charset="-127"/>
                </a:rPr>
                <a:t>욕구조사</a:t>
              </a:r>
              <a:r>
                <a:rPr kumimoji="0" lang="en-US" altLang="ko-KR" dirty="0">
                  <a:solidFill>
                    <a:schemeClr val="tx1">
                      <a:lumMod val="75000"/>
                    </a:schemeClr>
                  </a:solidFill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>
                  <a:solidFill>
                    <a:schemeClr val="tx1">
                      <a:lumMod val="75000"/>
                    </a:schemeClr>
                  </a:solidFill>
                  <a:latin typeface="HY강M" pitchFamily="18" charset="-127"/>
                  <a:ea typeface="HY강M" pitchFamily="18" charset="-127"/>
                </a:rPr>
                <a:t>통계자료</a:t>
              </a:r>
              <a:r>
                <a:rPr kumimoji="0" lang="en-US" altLang="ko-KR" dirty="0">
                  <a:solidFill>
                    <a:schemeClr val="tx1">
                      <a:lumMod val="75000"/>
                    </a:schemeClr>
                  </a:solidFill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>
                  <a:solidFill>
                    <a:schemeClr val="tx1">
                      <a:lumMod val="75000"/>
                    </a:schemeClr>
                  </a:solidFill>
                  <a:latin typeface="HY강M" pitchFamily="18" charset="-127"/>
                  <a:ea typeface="HY강M" pitchFamily="18" charset="-127"/>
                </a:rPr>
                <a:t>연구자료를 근거로 객관적 주장</a:t>
              </a:r>
              <a:endParaRPr kumimoji="0" lang="en-US" altLang="ko-KR" dirty="0">
                <a:solidFill>
                  <a:schemeClr val="tx1">
                    <a:lumMod val="75000"/>
                  </a:schemeClr>
                </a:solidFill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300"/>
                </a:spcBef>
                <a:buFontTx/>
                <a:buBlip>
                  <a:blip r:embed="rId4"/>
                </a:buBlip>
                <a:defRPr/>
              </a:pPr>
              <a:r>
                <a:rPr kumimoji="0" lang="en-US" altLang="ko-KR" dirty="0">
                  <a:solidFill>
                    <a:schemeClr val="tx1">
                      <a:lumMod val="75000"/>
                    </a:schemeClr>
                  </a:solidFill>
                  <a:latin typeface="HY강M" pitchFamily="18" charset="-127"/>
                  <a:ea typeface="HY강M" pitchFamily="18" charset="-127"/>
                </a:rPr>
                <a:t> </a:t>
              </a:r>
              <a:r>
                <a:rPr lang="ko-KR" altLang="en-US" dirty="0">
                  <a:solidFill>
                    <a:schemeClr val="tx1">
                      <a:lumMod val="75000"/>
                    </a:schemeClr>
                  </a:solidFill>
                  <a:latin typeface="HY강M" pitchFamily="18" charset="-127"/>
                  <a:ea typeface="HY강M" pitchFamily="18" charset="-127"/>
                </a:rPr>
                <a:t>이 문제와 관련하여 우리 사회가 얼마나 심각한가</a:t>
              </a:r>
              <a:r>
                <a:rPr lang="en-US" altLang="ko-KR" dirty="0">
                  <a:solidFill>
                    <a:schemeClr val="tx1">
                      <a:lumMod val="75000"/>
                    </a:schemeClr>
                  </a:solidFill>
                  <a:latin typeface="HY강M" pitchFamily="18" charset="-127"/>
                  <a:ea typeface="HY강M" pitchFamily="18" charset="-127"/>
                </a:rPr>
                <a:t>? </a:t>
              </a:r>
              <a:r>
                <a:rPr lang="ko-KR" altLang="en-US" dirty="0">
                  <a:solidFill>
                    <a:schemeClr val="tx1">
                      <a:lumMod val="75000"/>
                    </a:schemeClr>
                  </a:solidFill>
                  <a:latin typeface="HY강M" pitchFamily="18" charset="-127"/>
                  <a:ea typeface="HY강M" pitchFamily="18" charset="-127"/>
                </a:rPr>
                <a:t>를 너무 길지 않게 기술</a:t>
              </a:r>
              <a:r>
                <a:rPr lang="en-US" altLang="ko-KR" dirty="0">
                  <a:solidFill>
                    <a:schemeClr val="tx1">
                      <a:lumMod val="75000"/>
                    </a:schemeClr>
                  </a:solidFill>
                  <a:latin typeface="HY강M" pitchFamily="18" charset="-127"/>
                  <a:ea typeface="HY강M" pitchFamily="18" charset="-127"/>
                </a:rPr>
                <a:t> </a:t>
              </a:r>
            </a:p>
            <a:p>
              <a:pPr lvl="0" algn="just">
                <a:buBlip>
                  <a:blip r:embed="rId5"/>
                </a:buBlip>
              </a:pPr>
              <a:r>
                <a:rPr lang="ko-KR" altLang="en-US" dirty="0">
                  <a:solidFill>
                    <a:schemeClr val="tx1">
                      <a:lumMod val="75000"/>
                    </a:schemeClr>
                  </a:solidFill>
                  <a:latin typeface="HY강M" pitchFamily="18" charset="-127"/>
                  <a:ea typeface="HY강M" pitchFamily="18" charset="-127"/>
                </a:rPr>
                <a:t> 이 문제가 지역사회에서 얼마나 심각한가</a:t>
              </a:r>
              <a:r>
                <a:rPr lang="en-US" altLang="ko-KR" dirty="0">
                  <a:solidFill>
                    <a:schemeClr val="tx1">
                      <a:lumMod val="75000"/>
                    </a:schemeClr>
                  </a:solidFill>
                  <a:latin typeface="HY강M" pitchFamily="18" charset="-127"/>
                  <a:ea typeface="HY강M" pitchFamily="18" charset="-127"/>
                </a:rPr>
                <a:t>?(</a:t>
              </a:r>
              <a:r>
                <a:rPr lang="ko-KR" altLang="en-US" dirty="0">
                  <a:solidFill>
                    <a:schemeClr val="tx1">
                      <a:lumMod val="75000"/>
                    </a:schemeClr>
                  </a:solidFill>
                  <a:latin typeface="HY강M" pitchFamily="18" charset="-127"/>
                  <a:ea typeface="HY강M" pitchFamily="18" charset="-127"/>
                </a:rPr>
                <a:t>지역복지계획</a:t>
              </a:r>
              <a:r>
                <a:rPr lang="en-US" altLang="ko-KR" dirty="0">
                  <a:solidFill>
                    <a:schemeClr val="tx1">
                      <a:lumMod val="75000"/>
                    </a:schemeClr>
                  </a:solidFill>
                  <a:latin typeface="HY강M" pitchFamily="18" charset="-127"/>
                  <a:ea typeface="HY강M" pitchFamily="18" charset="-127"/>
                </a:rPr>
                <a:t>, </a:t>
              </a:r>
              <a:r>
                <a:rPr lang="ko-KR" altLang="en-US" dirty="0">
                  <a:solidFill>
                    <a:schemeClr val="tx1">
                      <a:lumMod val="75000"/>
                    </a:schemeClr>
                  </a:solidFill>
                  <a:latin typeface="HY강M" pitchFamily="18" charset="-127"/>
                  <a:ea typeface="HY강M" pitchFamily="18" charset="-127"/>
                </a:rPr>
                <a:t>통계</a:t>
              </a:r>
              <a:r>
                <a:rPr lang="en-US" altLang="ko-KR" dirty="0">
                  <a:solidFill>
                    <a:schemeClr val="tx1">
                      <a:lumMod val="75000"/>
                    </a:schemeClr>
                  </a:solidFill>
                  <a:latin typeface="HY강M" pitchFamily="18" charset="-127"/>
                  <a:ea typeface="HY강M" pitchFamily="18" charset="-127"/>
                </a:rPr>
                <a:t>,</a:t>
              </a:r>
              <a:r>
                <a:rPr lang="ko-KR" altLang="en-US" dirty="0">
                  <a:solidFill>
                    <a:schemeClr val="tx1">
                      <a:lumMod val="75000"/>
                    </a:schemeClr>
                  </a:solidFill>
                  <a:latin typeface="HY강M" pitchFamily="18" charset="-127"/>
                  <a:ea typeface="HY강M" pitchFamily="18" charset="-127"/>
                </a:rPr>
                <a:t> 설문조사</a:t>
              </a:r>
              <a:r>
                <a:rPr lang="en-US" altLang="ko-KR" dirty="0">
                  <a:solidFill>
                    <a:schemeClr val="tx1">
                      <a:lumMod val="75000"/>
                    </a:schemeClr>
                  </a:solidFill>
                  <a:latin typeface="HY강M" pitchFamily="18" charset="-127"/>
                  <a:ea typeface="HY강M" pitchFamily="18" charset="-127"/>
                </a:rPr>
                <a:t>, </a:t>
              </a:r>
              <a:r>
                <a:rPr lang="ko-KR" altLang="en-US" dirty="0">
                  <a:solidFill>
                    <a:schemeClr val="tx1">
                      <a:lumMod val="75000"/>
                    </a:schemeClr>
                  </a:solidFill>
                  <a:latin typeface="HY강M" pitchFamily="18" charset="-127"/>
                  <a:ea typeface="HY강M" pitchFamily="18" charset="-127"/>
                </a:rPr>
                <a:t>신문기사</a:t>
              </a:r>
              <a:r>
                <a:rPr lang="en-US" altLang="ko-KR" dirty="0">
                  <a:solidFill>
                    <a:schemeClr val="tx1">
                      <a:lumMod val="75000"/>
                    </a:schemeClr>
                  </a:solidFill>
                  <a:latin typeface="HY강M" pitchFamily="18" charset="-127"/>
                  <a:ea typeface="HY강M" pitchFamily="18" charset="-127"/>
                </a:rPr>
                <a:t>,</a:t>
              </a:r>
            </a:p>
            <a:p>
              <a:pPr lvl="0" algn="just">
                <a:buBlip>
                  <a:blip r:embed="rId5"/>
                </a:buBlip>
              </a:pPr>
              <a:r>
                <a:rPr lang="en-US" altLang="ko-KR" dirty="0">
                  <a:solidFill>
                    <a:schemeClr val="tx1">
                      <a:lumMod val="75000"/>
                    </a:schemeClr>
                  </a:solidFill>
                  <a:latin typeface="HY강M" pitchFamily="18" charset="-127"/>
                  <a:ea typeface="HY강M" pitchFamily="18" charset="-127"/>
                </a:rPr>
                <a:t>   focus group interview </a:t>
              </a:r>
              <a:r>
                <a:rPr lang="ko-KR" altLang="en-US" dirty="0">
                  <a:solidFill>
                    <a:schemeClr val="tx1">
                      <a:lumMod val="75000"/>
                    </a:schemeClr>
                  </a:solidFill>
                  <a:latin typeface="HY강M" pitchFamily="18" charset="-127"/>
                  <a:ea typeface="HY강M" pitchFamily="18" charset="-127"/>
                </a:rPr>
                <a:t>활용</a:t>
              </a:r>
              <a:r>
                <a:rPr lang="en-US" altLang="ko-KR" dirty="0">
                  <a:solidFill>
                    <a:schemeClr val="tx1">
                      <a:lumMod val="75000"/>
                    </a:schemeClr>
                  </a:solidFill>
                  <a:latin typeface="HY강M" pitchFamily="18" charset="-127"/>
                  <a:ea typeface="HY강M" pitchFamily="18" charset="-127"/>
                </a:rPr>
                <a:t>)</a:t>
              </a:r>
            </a:p>
            <a:p>
              <a:pPr lvl="0" algn="just">
                <a:buBlip>
                  <a:blip r:embed="rId5"/>
                </a:buBlip>
              </a:pPr>
              <a:r>
                <a:rPr lang="en-US" altLang="ko-KR" dirty="0">
                  <a:solidFill>
                    <a:schemeClr val="tx1">
                      <a:lumMod val="75000"/>
                    </a:schemeClr>
                  </a:solidFill>
                  <a:latin typeface="HY강M" pitchFamily="18" charset="-127"/>
                  <a:ea typeface="HY강M" pitchFamily="18" charset="-127"/>
                </a:rPr>
                <a:t> </a:t>
              </a:r>
              <a:r>
                <a:rPr lang="ko-KR" altLang="en-US" dirty="0">
                  <a:solidFill>
                    <a:schemeClr val="tx1">
                      <a:lumMod val="75000"/>
                    </a:schemeClr>
                  </a:solidFill>
                  <a:latin typeface="HY강M" pitchFamily="18" charset="-127"/>
                  <a:ea typeface="HY강M" pitchFamily="18" charset="-127"/>
                </a:rPr>
                <a:t>지역사회의 자원이나 서비스</a:t>
              </a:r>
              <a:r>
                <a:rPr lang="en-US" altLang="ko-KR" dirty="0">
                  <a:solidFill>
                    <a:schemeClr val="tx1">
                      <a:lumMod val="75000"/>
                    </a:schemeClr>
                  </a:solidFill>
                  <a:latin typeface="HY강M" pitchFamily="18" charset="-127"/>
                  <a:ea typeface="HY강M" pitchFamily="18" charset="-127"/>
                </a:rPr>
                <a:t>, </a:t>
              </a:r>
              <a:r>
                <a:rPr lang="ko-KR" altLang="en-US" dirty="0">
                  <a:solidFill>
                    <a:schemeClr val="tx1">
                      <a:lumMod val="75000"/>
                    </a:schemeClr>
                  </a:solidFill>
                  <a:latin typeface="HY강M" pitchFamily="18" charset="-127"/>
                  <a:ea typeface="HY강M" pitchFamily="18" charset="-127"/>
                </a:rPr>
                <a:t>조직의 자원부족 등도 상세히 기술할 필요 있음</a:t>
              </a:r>
              <a:endParaRPr lang="en-US" altLang="ko-KR" dirty="0">
                <a:solidFill>
                  <a:schemeClr val="tx1">
                    <a:lumMod val="75000"/>
                  </a:schemeClr>
                </a:solidFill>
                <a:latin typeface="HY강M" pitchFamily="18" charset="-127"/>
                <a:ea typeface="HY강M" pitchFamily="18" charset="-127"/>
              </a:endParaRPr>
            </a:p>
            <a:p>
              <a:pPr lvl="0" algn="just">
                <a:lnSpc>
                  <a:spcPct val="140000"/>
                </a:lnSpc>
                <a:buBlip>
                  <a:blip r:embed="rId5"/>
                </a:buBlip>
              </a:pPr>
              <a:r>
                <a:rPr lang="ko-KR" altLang="en-US" dirty="0">
                  <a:solidFill>
                    <a:schemeClr val="tx1">
                      <a:lumMod val="75000"/>
                    </a:schemeClr>
                  </a:solidFill>
                  <a:latin typeface="HY강M" pitchFamily="18" charset="-127"/>
                  <a:ea typeface="HY강M" pitchFamily="18" charset="-127"/>
                </a:rPr>
                <a:t> 실무자가 기존사업 수행 중 느끼거나 고민한 것도 매우 중요</a:t>
              </a:r>
              <a:endParaRPr lang="en-US" altLang="ko-KR" dirty="0">
                <a:solidFill>
                  <a:schemeClr val="tx1">
                    <a:lumMod val="75000"/>
                  </a:schemeClr>
                </a:solidFill>
                <a:latin typeface="HY강M" pitchFamily="18" charset="-127"/>
                <a:ea typeface="HY강M" pitchFamily="18" charset="-127"/>
              </a:endParaRPr>
            </a:p>
            <a:p>
              <a:pPr lvl="0" algn="just">
                <a:lnSpc>
                  <a:spcPct val="140000"/>
                </a:lnSpc>
                <a:buBlip>
                  <a:blip r:embed="rId5"/>
                </a:buBlip>
              </a:pPr>
              <a:r>
                <a:rPr lang="en-US" altLang="ko-KR" dirty="0">
                  <a:solidFill>
                    <a:schemeClr val="tx1">
                      <a:lumMod val="75000"/>
                    </a:schemeClr>
                  </a:solidFill>
                  <a:latin typeface="HY강M" pitchFamily="18" charset="-127"/>
                  <a:ea typeface="HY강M" pitchFamily="18" charset="-127"/>
                </a:rPr>
                <a:t> </a:t>
              </a:r>
              <a:r>
                <a:rPr lang="ko-KR" altLang="en-US" dirty="0">
                  <a:solidFill>
                    <a:schemeClr val="tx1">
                      <a:lumMod val="75000"/>
                    </a:schemeClr>
                  </a:solidFill>
                  <a:latin typeface="HY강M" pitchFamily="18" charset="-127"/>
                  <a:ea typeface="HY강M" pitchFamily="18" charset="-127"/>
                </a:rPr>
                <a:t>현장의 어려움과 한계를 극복하려는 사회복지사의 진심이 담겨 있을수록 좋다</a:t>
              </a:r>
              <a:r>
                <a:rPr lang="en-US" altLang="ko-KR" dirty="0">
                  <a:solidFill>
                    <a:schemeClr val="tx1">
                      <a:lumMod val="75000"/>
                    </a:schemeClr>
                  </a:solidFill>
                  <a:latin typeface="HY강M" pitchFamily="18" charset="-127"/>
                  <a:ea typeface="HY강M" pitchFamily="18" charset="-127"/>
                </a:rPr>
                <a:t>.</a:t>
              </a:r>
            </a:p>
            <a:p>
              <a:pPr lvl="0" algn="just">
                <a:lnSpc>
                  <a:spcPct val="140000"/>
                </a:lnSpc>
                <a:buBlip>
                  <a:blip r:embed="rId5"/>
                </a:buBlip>
              </a:pPr>
              <a:r>
                <a:rPr lang="ko-KR" altLang="en-US" dirty="0">
                  <a:solidFill>
                    <a:schemeClr val="tx1">
                      <a:lumMod val="75000"/>
                    </a:schemeClr>
                  </a:solidFill>
                  <a:latin typeface="HY강M" pitchFamily="18" charset="-127"/>
                  <a:ea typeface="HY강M" pitchFamily="18" charset="-127"/>
                </a:rPr>
                <a:t> 단</a:t>
              </a:r>
              <a:r>
                <a:rPr lang="en-US" altLang="ko-KR" dirty="0">
                  <a:solidFill>
                    <a:schemeClr val="tx1">
                      <a:lumMod val="75000"/>
                    </a:schemeClr>
                  </a:solidFill>
                  <a:latin typeface="HY강M" pitchFamily="18" charset="-127"/>
                  <a:ea typeface="HY강M" pitchFamily="18" charset="-127"/>
                </a:rPr>
                <a:t>, </a:t>
              </a:r>
              <a:r>
                <a:rPr lang="ko-KR" altLang="en-US" dirty="0">
                  <a:solidFill>
                    <a:schemeClr val="tx1">
                      <a:lumMod val="75000"/>
                    </a:schemeClr>
                  </a:solidFill>
                  <a:latin typeface="HY강M" pitchFamily="18" charset="-127"/>
                  <a:ea typeface="HY강M" pitchFamily="18" charset="-127"/>
                </a:rPr>
                <a:t>문제와 프로그램의 필요성을 지나치게 장황하게 쓰지 말자</a:t>
              </a:r>
              <a:r>
                <a:rPr lang="en-US" altLang="ko-KR" dirty="0">
                  <a:solidFill>
                    <a:schemeClr val="tx1">
                      <a:lumMod val="75000"/>
                    </a:schemeClr>
                  </a:solidFill>
                  <a:latin typeface="HY강M" pitchFamily="18" charset="-127"/>
                  <a:ea typeface="HY강M" pitchFamily="18" charset="-127"/>
                </a:rPr>
                <a:t>!</a:t>
              </a:r>
            </a:p>
          </p:txBody>
        </p:sp>
      </p:grpSp>
      <p:sp>
        <p:nvSpPr>
          <p:cNvPr id="13" name="직사각형 12"/>
          <p:cNvSpPr/>
          <p:nvPr/>
        </p:nvSpPr>
        <p:spPr bwMode="auto">
          <a:xfrm>
            <a:off x="0" y="4000504"/>
            <a:ext cx="6318250" cy="382588"/>
          </a:xfrm>
          <a:prstGeom prst="rect">
            <a:avLst/>
          </a:prstGeom>
        </p:spPr>
        <p:txBody>
          <a:bodyPr>
            <a:spAutoFit/>
          </a:bodyPr>
          <a:lstStyle/>
          <a:p>
            <a:pPr latinLnBrk="0">
              <a:lnSpc>
                <a:spcPct val="90000"/>
              </a:lnSpc>
              <a:buClr>
                <a:schemeClr val="accent1"/>
              </a:buClr>
              <a:buFontTx/>
              <a:buBlip>
                <a:blip r:embed="rId3"/>
              </a:buBlip>
              <a:defRPr/>
            </a:pPr>
            <a:r>
              <a:rPr kumimoji="0" lang="ko-KR" altLang="en-US" sz="21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Y강B" pitchFamily="18" charset="-127"/>
              </a:rPr>
              <a:t>  선행경험</a:t>
            </a:r>
            <a:endParaRPr kumimoji="0" lang="en-US" altLang="ko-KR" sz="21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HY강B" pitchFamily="18" charset="-127"/>
            </a:endParaRPr>
          </a:p>
        </p:txBody>
      </p:sp>
      <p:sp>
        <p:nvSpPr>
          <p:cNvPr id="15" name="AutoShape 2"/>
          <p:cNvSpPr>
            <a:spLocks noChangeArrowheads="1"/>
          </p:cNvSpPr>
          <p:nvPr/>
        </p:nvSpPr>
        <p:spPr bwMode="auto">
          <a:xfrm>
            <a:off x="0" y="4357694"/>
            <a:ext cx="9144000" cy="2214578"/>
          </a:xfrm>
          <a:prstGeom prst="roundRect">
            <a:avLst>
              <a:gd name="adj" fmla="val 16667"/>
            </a:avLst>
          </a:prstGeom>
          <a:solidFill>
            <a:srgbClr val="FF6600">
              <a:alpha val="10196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latinLnBrk="0"/>
            <a:endParaRPr kumimoji="0" lang="ko-KR" altLang="en-US">
              <a:ea typeface="HY강B" pitchFamily="18" charset="-127"/>
            </a:endParaRPr>
          </a:p>
        </p:txBody>
      </p:sp>
      <p:sp>
        <p:nvSpPr>
          <p:cNvPr id="16" name="Text Box 25"/>
          <p:cNvSpPr txBox="1">
            <a:spLocks noChangeArrowheads="1"/>
          </p:cNvSpPr>
          <p:nvPr/>
        </p:nvSpPr>
        <p:spPr bwMode="auto">
          <a:xfrm>
            <a:off x="142875" y="4357694"/>
            <a:ext cx="9001125" cy="22621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atinLnBrk="0">
              <a:spcBef>
                <a:spcPts val="300"/>
              </a:spcBef>
              <a:buFontTx/>
              <a:buBlip>
                <a:blip r:embed="rId4"/>
              </a:buBlip>
              <a:defRPr/>
            </a:pPr>
            <a:r>
              <a:rPr kumimoji="0" lang="ko-KR" altLang="en-US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 선행 프로그램 고찰</a:t>
            </a:r>
            <a:r>
              <a: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: </a:t>
            </a:r>
            <a:r>
              <a:rPr kumimoji="0" lang="ko-KR" altLang="en-US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다른 기관이나 선행연구를 상세히 고찰하여</a:t>
            </a:r>
            <a:r>
              <a: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, </a:t>
            </a:r>
            <a:r>
              <a:rPr kumimoji="0" lang="ko-KR" altLang="en-US" dirty="0" err="1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시사받은</a:t>
            </a:r>
            <a:r>
              <a:rPr kumimoji="0" lang="ko-KR" altLang="en-US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 점 기술</a:t>
            </a:r>
            <a:endParaRPr kumimoji="0" lang="en-US" altLang="ko-KR" dirty="0">
              <a:solidFill>
                <a:schemeClr val="accent4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Y강M" pitchFamily="18" charset="-127"/>
              <a:ea typeface="HY강M" pitchFamily="18" charset="-127"/>
            </a:endParaRPr>
          </a:p>
          <a:p>
            <a:pPr algn="dist" latinLnBrk="0">
              <a:spcBef>
                <a:spcPts val="300"/>
              </a:spcBef>
              <a:buFontTx/>
              <a:buBlip>
                <a:blip r:embed="rId4"/>
              </a:buBlip>
              <a:defRPr/>
            </a:pPr>
            <a:r>
              <a: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 </a:t>
            </a:r>
            <a:r>
              <a:rPr kumimoji="0" lang="ko-KR" altLang="en-US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유사프로그램 시행 경험</a:t>
            </a:r>
            <a:r>
              <a: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: </a:t>
            </a:r>
            <a:r>
              <a:rPr lang="ko-KR" altLang="en-US" dirty="0">
                <a:solidFill>
                  <a:schemeClr val="tx1">
                    <a:lumMod val="75000"/>
                  </a:schemeClr>
                </a:solidFill>
                <a:latin typeface="HY강M" pitchFamily="18" charset="-127"/>
                <a:ea typeface="HY강M" pitchFamily="18" charset="-127"/>
              </a:rPr>
              <a:t>기관에서 시행해 본 경험이 무엇이며</a:t>
            </a:r>
            <a:r>
              <a:rPr lang="en-US" altLang="ko-KR" dirty="0">
                <a:solidFill>
                  <a:schemeClr val="tx1">
                    <a:lumMod val="75000"/>
                  </a:schemeClr>
                </a:solidFill>
                <a:latin typeface="HY강M" pitchFamily="18" charset="-127"/>
                <a:ea typeface="HY강M" pitchFamily="18" charset="-127"/>
              </a:rPr>
              <a:t>, </a:t>
            </a:r>
            <a:r>
              <a:rPr lang="ko-KR" altLang="en-US" dirty="0">
                <a:solidFill>
                  <a:schemeClr val="tx1">
                    <a:lumMod val="75000"/>
                  </a:schemeClr>
                </a:solidFill>
                <a:latin typeface="HY강M" pitchFamily="18" charset="-127"/>
                <a:ea typeface="HY강M" pitchFamily="18" charset="-127"/>
              </a:rPr>
              <a:t>그러한 경험을 통해 </a:t>
            </a:r>
            <a:endParaRPr lang="en-US" altLang="ko-KR" dirty="0">
              <a:solidFill>
                <a:schemeClr val="tx1">
                  <a:lumMod val="75000"/>
                </a:schemeClr>
              </a:solidFill>
              <a:latin typeface="HY강M" pitchFamily="18" charset="-127"/>
              <a:ea typeface="HY강M" pitchFamily="18" charset="-127"/>
            </a:endParaRPr>
          </a:p>
          <a:p>
            <a:pPr latinLnBrk="0">
              <a:spcBef>
                <a:spcPts val="300"/>
              </a:spcBef>
              <a:defRPr/>
            </a:pPr>
            <a:r>
              <a:rPr lang="en-US" altLang="ko-KR" dirty="0">
                <a:solidFill>
                  <a:schemeClr val="tx1">
                    <a:lumMod val="75000"/>
                  </a:schemeClr>
                </a:solidFill>
                <a:latin typeface="HY강M" pitchFamily="18" charset="-127"/>
                <a:ea typeface="HY강M" pitchFamily="18" charset="-127"/>
              </a:rPr>
              <a:t>   </a:t>
            </a:r>
            <a:r>
              <a:rPr lang="ko-KR" altLang="en-US" dirty="0">
                <a:solidFill>
                  <a:schemeClr val="tx1">
                    <a:lumMod val="75000"/>
                  </a:schemeClr>
                </a:solidFill>
                <a:latin typeface="HY강M" pitchFamily="18" charset="-127"/>
                <a:ea typeface="HY강M" pitchFamily="18" charset="-127"/>
              </a:rPr>
              <a:t>얻어진 노하우가 무엇이고</a:t>
            </a:r>
            <a:r>
              <a:rPr lang="en-US" altLang="ko-KR" dirty="0">
                <a:solidFill>
                  <a:schemeClr val="tx1">
                    <a:lumMod val="75000"/>
                  </a:schemeClr>
                </a:solidFill>
                <a:latin typeface="HY강M" pitchFamily="18" charset="-127"/>
                <a:ea typeface="HY강M" pitchFamily="18" charset="-127"/>
              </a:rPr>
              <a:t>, </a:t>
            </a:r>
            <a:r>
              <a:rPr lang="ko-KR" altLang="en-US" dirty="0">
                <a:solidFill>
                  <a:schemeClr val="tx1">
                    <a:lumMod val="75000"/>
                  </a:schemeClr>
                </a:solidFill>
                <a:latin typeface="HY강M" pitchFamily="18" charset="-127"/>
                <a:ea typeface="HY강M" pitchFamily="18" charset="-127"/>
              </a:rPr>
              <a:t>프로그램을 기획하는데 어떤 영향을 미쳤는가</a:t>
            </a:r>
            <a:r>
              <a:rPr lang="en-US" altLang="ko-KR" dirty="0">
                <a:solidFill>
                  <a:schemeClr val="tx1">
                    <a:lumMod val="75000"/>
                  </a:schemeClr>
                </a:solidFill>
                <a:latin typeface="HY강M" pitchFamily="18" charset="-127"/>
                <a:ea typeface="HY강M" pitchFamily="18" charset="-127"/>
              </a:rPr>
              <a:t>?</a:t>
            </a:r>
          </a:p>
          <a:p>
            <a:pPr algn="dist" latinLnBrk="0">
              <a:spcBef>
                <a:spcPts val="300"/>
              </a:spcBef>
              <a:buFontTx/>
              <a:buBlip>
                <a:blip r:embed="rId4"/>
              </a:buBlip>
              <a:defRPr/>
            </a:pPr>
            <a:r>
              <a:rPr kumimoji="0" lang="ko-KR" altLang="en-US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 보유 전문성</a:t>
            </a:r>
            <a:r>
              <a: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: </a:t>
            </a:r>
            <a:r>
              <a:rPr kumimoji="0" lang="ko-KR" altLang="en-US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실무자와 기관이 어떤 전문성을 지니고 있는지 기술하라</a:t>
            </a:r>
            <a:r>
              <a: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.</a:t>
            </a:r>
          </a:p>
          <a:p>
            <a:pPr algn="dist" latinLnBrk="0">
              <a:spcBef>
                <a:spcPts val="300"/>
              </a:spcBef>
              <a:buFontTx/>
              <a:buBlip>
                <a:blip r:embed="rId4"/>
              </a:buBlip>
              <a:defRPr/>
            </a:pPr>
            <a:r>
              <a: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 </a:t>
            </a:r>
            <a:r>
              <a:rPr kumimoji="0" lang="ko-KR" altLang="en-US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최근 이 부분을 매우 중시하는 경향</a:t>
            </a:r>
            <a:r>
              <a: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. </a:t>
            </a:r>
            <a:r>
              <a:rPr kumimoji="0" lang="ko-KR" altLang="en-US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기관에서 어떤 프로그램을 해봤는데 어떤 점이 </a:t>
            </a:r>
            <a:endParaRPr kumimoji="0" lang="en-US" altLang="ko-KR" dirty="0">
              <a:solidFill>
                <a:schemeClr val="accent4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Y강M" pitchFamily="18" charset="-127"/>
              <a:ea typeface="HY강M" pitchFamily="18" charset="-127"/>
            </a:endParaRPr>
          </a:p>
          <a:p>
            <a:pPr algn="dist" latinLnBrk="0">
              <a:spcBef>
                <a:spcPts val="300"/>
              </a:spcBef>
              <a:defRPr/>
            </a:pPr>
            <a:r>
              <a: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   </a:t>
            </a:r>
            <a:r>
              <a:rPr kumimoji="0" lang="ko-KR" altLang="en-US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부족하여 신청하는 것이고</a:t>
            </a:r>
            <a:r>
              <a: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, </a:t>
            </a:r>
            <a:r>
              <a:rPr kumimoji="0" lang="ko-KR" altLang="en-US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기관이나 실무자가 프로그램을 잘할 수 있는 역량이 </a:t>
            </a:r>
            <a:endParaRPr kumimoji="0" lang="en-US" altLang="ko-KR" dirty="0">
              <a:solidFill>
                <a:schemeClr val="accent4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Y강M" pitchFamily="18" charset="-127"/>
              <a:ea typeface="HY강M" pitchFamily="18" charset="-127"/>
            </a:endParaRPr>
          </a:p>
          <a:p>
            <a:pPr latinLnBrk="0">
              <a:spcBef>
                <a:spcPts val="300"/>
              </a:spcBef>
              <a:defRPr/>
            </a:pPr>
            <a:r>
              <a: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   </a:t>
            </a:r>
            <a:r>
              <a:rPr kumimoji="0" lang="ko-KR" altLang="en-US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있는지를 보여주어야 한다</a:t>
            </a:r>
            <a:r>
              <a: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rPr>
              <a:t>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>
            <a:grpSpLocks/>
          </p:cNvGrpSpPr>
          <p:nvPr/>
        </p:nvGrpSpPr>
        <p:grpSpPr bwMode="auto">
          <a:xfrm>
            <a:off x="0" y="428625"/>
            <a:ext cx="9144000" cy="5715020"/>
            <a:chOff x="-31" y="428604"/>
            <a:chExt cx="9144030" cy="5714452"/>
          </a:xfrm>
        </p:grpSpPr>
        <p:sp>
          <p:nvSpPr>
            <p:cNvPr id="6" name="직사각형 5"/>
            <p:cNvSpPr/>
            <p:nvPr/>
          </p:nvSpPr>
          <p:spPr bwMode="auto">
            <a:xfrm>
              <a:off x="142844" y="428604"/>
              <a:ext cx="6318271" cy="382550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latinLnBrk="0">
                <a:lnSpc>
                  <a:spcPct val="90000"/>
                </a:lnSpc>
                <a:buClr>
                  <a:schemeClr val="accent1"/>
                </a:buClr>
                <a:buFontTx/>
                <a:buBlip>
                  <a:blip r:embed="rId2"/>
                </a:buBlip>
                <a:defRPr/>
              </a:pPr>
              <a:r>
                <a:rPr kumimoji="0" lang="ko-KR" altLang="en-US" sz="2100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HY강B" pitchFamily="18" charset="-127"/>
                </a:rPr>
                <a:t>  대상자 선정</a:t>
              </a:r>
              <a:endParaRPr kumimoji="0" lang="en-US" altLang="ko-KR" sz="21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Y강B" pitchFamily="18" charset="-127"/>
              </a:endParaRPr>
            </a:p>
          </p:txBody>
        </p:sp>
        <p:sp>
          <p:nvSpPr>
            <p:cNvPr id="22533" name="AutoShape 2"/>
            <p:cNvSpPr>
              <a:spLocks noChangeArrowheads="1"/>
            </p:cNvSpPr>
            <p:nvPr/>
          </p:nvSpPr>
          <p:spPr bwMode="auto">
            <a:xfrm>
              <a:off x="142844" y="785795"/>
              <a:ext cx="8967262" cy="2071439"/>
            </a:xfrm>
            <a:prstGeom prst="roundRect">
              <a:avLst>
                <a:gd name="adj" fmla="val 16667"/>
              </a:avLst>
            </a:prstGeom>
            <a:solidFill>
              <a:srgbClr val="FF6600">
                <a:alpha val="10196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latinLnBrk="0"/>
              <a:endParaRPr kumimoji="0" lang="ko-KR" altLang="en-US">
                <a:ea typeface="HY강B" pitchFamily="18" charset="-127"/>
              </a:endParaRPr>
            </a:p>
          </p:txBody>
        </p:sp>
        <p:sp>
          <p:nvSpPr>
            <p:cNvPr id="8" name="Text Box 25"/>
            <p:cNvSpPr txBox="1">
              <a:spLocks noChangeArrowheads="1"/>
            </p:cNvSpPr>
            <p:nvPr/>
          </p:nvSpPr>
          <p:spPr bwMode="auto">
            <a:xfrm>
              <a:off x="142844" y="857186"/>
              <a:ext cx="9001155" cy="19464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dist" latinLnBrk="0">
                <a:spcBef>
                  <a:spcPts val="300"/>
                </a:spcBef>
                <a:buFontTx/>
                <a:buBlip>
                  <a:blip r:embed="rId3"/>
                </a:buBlip>
                <a:defRPr/>
              </a:pP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논리적 타당성과 객관적 자료를 기준으로 일반</a:t>
              </a:r>
              <a:r>
                <a:rPr kumimoji="0"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-</a:t>
              </a:r>
              <a:r>
                <a:rPr kumimoji="0"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위기</a:t>
              </a:r>
              <a:r>
                <a:rPr kumimoji="0"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-</a:t>
              </a:r>
              <a:r>
                <a:rPr kumimoji="0"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표적</a:t>
              </a:r>
              <a:r>
                <a:rPr kumimoji="0"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-</a:t>
              </a:r>
              <a:r>
                <a:rPr kumimoji="0"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클라이언트 </a:t>
              </a:r>
              <a:endParaRPr kumimoji="0" lang="en-US" altLang="ko-KR" dirty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300"/>
                </a:spcBef>
                <a:defRPr/>
              </a:pPr>
              <a:r>
                <a:rPr kumimoji="0"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   </a:t>
              </a:r>
              <a:r>
                <a:rPr kumimoji="0"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집단 또는 주된 참여자와 주변참여자로 제시</a:t>
              </a:r>
              <a:endParaRPr kumimoji="0" lang="en-US" altLang="ko-KR" dirty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300"/>
                </a:spcBef>
                <a:buBlip>
                  <a:blip r:embed="rId4"/>
                </a:buBlip>
                <a:defRPr/>
              </a:pPr>
              <a:r>
                <a:rPr kumimoji="0"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선정기준</a:t>
              </a:r>
              <a:r>
                <a:rPr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(</a:t>
              </a:r>
              <a:r>
                <a:rPr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면접이나 자격조건 등</a:t>
              </a:r>
              <a:r>
                <a:rPr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)</a:t>
              </a:r>
              <a:r>
                <a:rPr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/ </a:t>
              </a:r>
              <a:r>
                <a:rPr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선정절차 </a:t>
              </a:r>
              <a:r>
                <a:rPr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/ </a:t>
              </a:r>
              <a:r>
                <a:rPr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모집부진시 대응방안 구체적 기술</a:t>
              </a:r>
              <a:endParaRPr lang="en-US" altLang="ko-KR" dirty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300"/>
                </a:spcBef>
                <a:buBlip>
                  <a:blip r:embed="rId4"/>
                </a:buBlip>
                <a:defRPr/>
              </a:pPr>
              <a:r>
                <a:rPr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  </a:t>
              </a:r>
              <a:r>
                <a:rPr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일단 신청하고 제안서가 선정되면 그때 고민해보자는 식이면 거의 탈락할 것이다</a:t>
              </a:r>
              <a:r>
                <a:rPr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.</a:t>
              </a:r>
            </a:p>
            <a:p>
              <a:pPr latinLnBrk="0">
                <a:spcBef>
                  <a:spcPts val="300"/>
                </a:spcBef>
                <a:buBlip>
                  <a:blip r:embed="rId4"/>
                </a:buBlip>
                <a:defRPr/>
              </a:pPr>
              <a:r>
                <a:rPr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사전에 참여자들이 어느 정도 결정되어 있는 것이 중요하다</a:t>
              </a:r>
              <a:r>
                <a:rPr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.</a:t>
              </a:r>
            </a:p>
            <a:p>
              <a:pPr latinLnBrk="0">
                <a:spcBef>
                  <a:spcPts val="300"/>
                </a:spcBef>
                <a:buBlip>
                  <a:blip r:embed="rId4"/>
                </a:buBlip>
                <a:defRPr/>
              </a:pPr>
              <a:r>
                <a:rPr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대상자 모집을 위한 현수막</a:t>
              </a:r>
              <a:r>
                <a:rPr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홈페이지 등의 천편일률적 홍보전략은 피하라</a:t>
              </a:r>
              <a:r>
                <a:rPr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.</a:t>
              </a:r>
              <a:endParaRPr kumimoji="0" lang="en-US" altLang="ko-KR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endParaRPr>
            </a:p>
          </p:txBody>
        </p:sp>
        <p:sp>
          <p:nvSpPr>
            <p:cNvPr id="9" name="직사각형 8"/>
            <p:cNvSpPr/>
            <p:nvPr/>
          </p:nvSpPr>
          <p:spPr bwMode="auto">
            <a:xfrm>
              <a:off x="111107" y="3071526"/>
              <a:ext cx="6318271" cy="382550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latinLnBrk="0">
                <a:lnSpc>
                  <a:spcPct val="90000"/>
                </a:lnSpc>
                <a:buClr>
                  <a:schemeClr val="accent1"/>
                </a:buClr>
                <a:buFontTx/>
                <a:buBlip>
                  <a:blip r:embed="rId2"/>
                </a:buBlip>
                <a:defRPr/>
              </a:pPr>
              <a:r>
                <a:rPr kumimoji="0" lang="ko-KR" altLang="en-US" sz="2100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HY강B" pitchFamily="18" charset="-127"/>
                </a:rPr>
                <a:t>  지향가치</a:t>
              </a:r>
              <a:r>
                <a:rPr kumimoji="0" lang="en-US" altLang="ko-KR" sz="2100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HY강B" pitchFamily="18" charset="-127"/>
                </a:rPr>
                <a:t>, </a:t>
              </a:r>
              <a:r>
                <a:rPr kumimoji="0" lang="ko-KR" altLang="en-US" sz="2100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HY강B" pitchFamily="18" charset="-127"/>
                </a:rPr>
                <a:t>목적과 목표</a:t>
              </a:r>
              <a:endParaRPr kumimoji="0" lang="en-US" altLang="ko-KR" sz="21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Y강B" pitchFamily="18" charset="-127"/>
              </a:endParaRPr>
            </a:p>
          </p:txBody>
        </p:sp>
        <p:sp>
          <p:nvSpPr>
            <p:cNvPr id="22536" name="AutoShape 2"/>
            <p:cNvSpPr>
              <a:spLocks noChangeArrowheads="1"/>
            </p:cNvSpPr>
            <p:nvPr/>
          </p:nvSpPr>
          <p:spPr bwMode="auto">
            <a:xfrm>
              <a:off x="-31" y="3571543"/>
              <a:ext cx="9144030" cy="2571513"/>
            </a:xfrm>
            <a:prstGeom prst="roundRect">
              <a:avLst>
                <a:gd name="adj" fmla="val 16667"/>
              </a:avLst>
            </a:prstGeom>
            <a:solidFill>
              <a:srgbClr val="FF6600">
                <a:alpha val="10196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latinLnBrk="0"/>
              <a:endParaRPr kumimoji="0" lang="ko-KR" altLang="en-US">
                <a:ea typeface="HY강B" pitchFamily="18" charset="-127"/>
              </a:endParaRPr>
            </a:p>
          </p:txBody>
        </p:sp>
        <p:sp>
          <p:nvSpPr>
            <p:cNvPr id="11" name="Text Box 25"/>
            <p:cNvSpPr txBox="1">
              <a:spLocks noChangeArrowheads="1"/>
            </p:cNvSpPr>
            <p:nvPr/>
          </p:nvSpPr>
          <p:spPr bwMode="auto">
            <a:xfrm>
              <a:off x="142844" y="3642973"/>
              <a:ext cx="9001155" cy="22619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latinLnBrk="0">
                <a:spcBef>
                  <a:spcPts val="300"/>
                </a:spcBef>
                <a:buFontTx/>
                <a:buBlip>
                  <a:blip r:embed="rId3"/>
                </a:buBlip>
                <a:defRPr/>
              </a:pPr>
              <a:r>
                <a:rPr kumimoji="0" lang="ko-KR" altLang="en-US" dirty="0">
                  <a:solidFill>
                    <a:schemeClr val="accent4"/>
                  </a:solidFill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지향가치</a:t>
              </a:r>
              <a:r>
                <a:rPr kumimoji="0"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: </a:t>
              </a:r>
              <a:r>
                <a:rPr kumimoji="0"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발달지원</a:t>
              </a:r>
              <a:r>
                <a:rPr kumimoji="0"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역량강화</a:t>
              </a:r>
              <a:r>
                <a:rPr kumimoji="0"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자기실현</a:t>
              </a:r>
              <a:r>
                <a:rPr kumimoji="0"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인식개선 등 복지의 기본가치와 비전 제시</a:t>
              </a:r>
              <a:endParaRPr kumimoji="0" lang="en-US" altLang="ko-KR" dirty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300"/>
                </a:spcBef>
                <a:buFontTx/>
                <a:buBlip>
                  <a:blip r:embed="rId3"/>
                </a:buBlip>
                <a:defRPr/>
              </a:pPr>
              <a:r>
                <a:rPr kumimoji="0"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목적</a:t>
              </a:r>
              <a:r>
                <a:rPr kumimoji="0"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: 3-4</a:t>
              </a:r>
              <a:r>
                <a:rPr kumimoji="0"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행으로 포괄적이고 추상적인 미래의 바람직한 상태 기술</a:t>
              </a:r>
              <a:r>
                <a:rPr kumimoji="0"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. </a:t>
              </a:r>
              <a:r>
                <a:rPr kumimoji="0"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목표를 종합하라</a:t>
              </a:r>
              <a:r>
                <a:rPr kumimoji="0"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.</a:t>
              </a:r>
            </a:p>
            <a:p>
              <a:pPr latinLnBrk="0">
                <a:spcBef>
                  <a:spcPts val="300"/>
                </a:spcBef>
                <a:buFontTx/>
                <a:buBlip>
                  <a:blip r:embed="rId3"/>
                </a:buBlip>
                <a:defRPr/>
              </a:pPr>
              <a:r>
                <a:rPr kumimoji="0"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목표</a:t>
              </a:r>
              <a:r>
                <a:rPr kumimoji="0"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: SMART</a:t>
              </a:r>
              <a:r>
                <a:rPr kumimoji="0"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의 원칙에 따라 상세히 기술</a:t>
              </a:r>
              <a:endParaRPr kumimoji="0" lang="en-US" altLang="ko-KR" dirty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300"/>
                </a:spcBef>
                <a:buFontTx/>
                <a:buBlip>
                  <a:blip r:embed="rId3"/>
                </a:buBlip>
                <a:defRPr/>
              </a:pPr>
              <a:r>
                <a:rPr kumimoji="0"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하위목표</a:t>
              </a:r>
              <a:r>
                <a:rPr kumimoji="0"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/</a:t>
              </a:r>
              <a:r>
                <a:rPr kumimoji="0"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과정목표</a:t>
              </a:r>
              <a:r>
                <a:rPr kumimoji="0"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: </a:t>
              </a:r>
              <a:r>
                <a:rPr kumimoji="0"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세부 프로그램의 산출량</a:t>
              </a:r>
              <a:r>
                <a:rPr kumimoji="0"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(output)</a:t>
              </a:r>
              <a:r>
                <a:rPr kumimoji="0"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을 중심으로 기술하라 </a:t>
              </a:r>
              <a:endParaRPr kumimoji="0" lang="en-US" altLang="ko-KR" dirty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300"/>
                </a:spcBef>
                <a:buFontTx/>
                <a:buBlip>
                  <a:blip r:embed="rId3"/>
                </a:buBlip>
                <a:defRPr/>
              </a:pPr>
              <a:r>
                <a:rPr kumimoji="0"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성과목표</a:t>
              </a:r>
              <a:r>
                <a:rPr kumimoji="0"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: </a:t>
              </a:r>
              <a:r>
                <a:rPr kumimoji="0"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프로그램을 실시해서 클라이언트와 지역사회에 어떤 변화가 일어나는가</a:t>
              </a:r>
              <a:r>
                <a:rPr kumimoji="0"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?</a:t>
              </a:r>
            </a:p>
            <a:p>
              <a:pPr latinLnBrk="0">
                <a:spcBef>
                  <a:spcPts val="300"/>
                </a:spcBef>
                <a:buFontTx/>
                <a:buBlip>
                  <a:blip r:embed="rId3"/>
                </a:buBlip>
                <a:defRPr/>
              </a:pPr>
              <a:r>
                <a:rPr kumimoji="0"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  </a:t>
              </a:r>
              <a:r>
                <a:rPr kumimoji="0"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가치</a:t>
              </a:r>
              <a:r>
                <a:rPr kumimoji="0"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-</a:t>
              </a:r>
              <a:r>
                <a:rPr kumimoji="0"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목적</a:t>
              </a:r>
              <a:r>
                <a:rPr kumimoji="0"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-</a:t>
              </a:r>
              <a:r>
                <a:rPr kumimoji="0"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목표</a:t>
              </a:r>
              <a:r>
                <a:rPr kumimoji="0"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-</a:t>
              </a:r>
              <a:r>
                <a:rPr kumimoji="0"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프로그램 내용</a:t>
              </a:r>
              <a:r>
                <a:rPr kumimoji="0"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- </a:t>
              </a:r>
              <a:r>
                <a:rPr kumimoji="0"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실행방법과 기술이 정확히 연결고리가 있어야 한다</a:t>
              </a:r>
              <a:r>
                <a:rPr kumimoji="0"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. </a:t>
              </a:r>
            </a:p>
            <a:p>
              <a:pPr latinLnBrk="0">
                <a:spcBef>
                  <a:spcPts val="300"/>
                </a:spcBef>
                <a:buFontTx/>
                <a:buBlip>
                  <a:blip r:embed="rId3"/>
                </a:buBlip>
                <a:defRPr/>
              </a:pPr>
              <a:r>
                <a:rPr kumimoji="0"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사업진행을 위한 인프라 구축</a:t>
              </a:r>
              <a:r>
                <a:rPr kumimoji="0"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(</a:t>
              </a:r>
              <a:r>
                <a:rPr kumimoji="0"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오리엔테이션 등</a:t>
              </a:r>
              <a:r>
                <a:rPr kumimoji="0"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)</a:t>
              </a:r>
              <a:r>
                <a:rPr kumimoji="0"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을 위한 것들을 목표로 제시 말라</a:t>
              </a:r>
              <a:r>
                <a:rPr kumimoji="0"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. </a:t>
              </a:r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0" name="그룹 15"/>
          <p:cNvGrpSpPr>
            <a:grpSpLocks/>
          </p:cNvGrpSpPr>
          <p:nvPr/>
        </p:nvGrpSpPr>
        <p:grpSpPr bwMode="auto">
          <a:xfrm>
            <a:off x="0" y="285727"/>
            <a:ext cx="9153525" cy="1143008"/>
            <a:chOff x="142844" y="3403283"/>
            <a:chExt cx="9153556" cy="1142895"/>
          </a:xfrm>
        </p:grpSpPr>
        <p:sp>
          <p:nvSpPr>
            <p:cNvPr id="22531" name="AutoShape 2"/>
            <p:cNvSpPr>
              <a:spLocks noChangeArrowheads="1"/>
            </p:cNvSpPr>
            <p:nvPr/>
          </p:nvSpPr>
          <p:spPr bwMode="auto">
            <a:xfrm>
              <a:off x="142844" y="3786190"/>
              <a:ext cx="9144031" cy="759988"/>
            </a:xfrm>
            <a:prstGeom prst="roundRect">
              <a:avLst>
                <a:gd name="adj" fmla="val 16667"/>
              </a:avLst>
            </a:prstGeom>
            <a:solidFill>
              <a:srgbClr val="FF6600">
                <a:alpha val="10196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latinLnBrk="0"/>
              <a:endParaRPr kumimoji="0" lang="ko-KR" altLang="en-US">
                <a:ea typeface="HY강B" pitchFamily="18" charset="-127"/>
              </a:endParaRPr>
            </a:p>
          </p:txBody>
        </p:sp>
        <p:sp>
          <p:nvSpPr>
            <p:cNvPr id="12" name="직사각형 11"/>
            <p:cNvSpPr/>
            <p:nvPr/>
          </p:nvSpPr>
          <p:spPr bwMode="auto">
            <a:xfrm>
              <a:off x="142844" y="3403283"/>
              <a:ext cx="6318271" cy="382550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latinLnBrk="0">
                <a:lnSpc>
                  <a:spcPct val="90000"/>
                </a:lnSpc>
                <a:buClr>
                  <a:schemeClr val="accent1"/>
                </a:buClr>
                <a:buFontTx/>
                <a:buBlip>
                  <a:blip r:embed="rId2"/>
                </a:buBlip>
                <a:defRPr/>
              </a:pPr>
              <a:r>
                <a:rPr kumimoji="0" lang="ko-KR" altLang="en-US" sz="2100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HY강B" pitchFamily="18" charset="-127"/>
                </a:rPr>
                <a:t>  사업 내용</a:t>
              </a:r>
              <a:endParaRPr kumimoji="0" lang="en-US" altLang="ko-KR" sz="21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Y강B" pitchFamily="18" charset="-127"/>
              </a:endParaRPr>
            </a:p>
          </p:txBody>
        </p:sp>
        <p:sp>
          <p:nvSpPr>
            <p:cNvPr id="13" name="Text Box 25"/>
            <p:cNvSpPr txBox="1">
              <a:spLocks noChangeArrowheads="1"/>
            </p:cNvSpPr>
            <p:nvPr/>
          </p:nvSpPr>
          <p:spPr bwMode="auto">
            <a:xfrm>
              <a:off x="295245" y="3785833"/>
              <a:ext cx="9001155" cy="6847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latinLnBrk="0">
                <a:spcBef>
                  <a:spcPts val="300"/>
                </a:spcBef>
                <a:buFontTx/>
                <a:buBlip>
                  <a:blip r:embed="rId3"/>
                </a:buBlip>
                <a:defRPr/>
              </a:pP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프로그램 내용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: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성과목표와 세부사업내용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프로그램 요구역량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, 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인력 및 외부자원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,  </a:t>
              </a:r>
            </a:p>
            <a:p>
              <a:pPr latinLnBrk="0">
                <a:spcBef>
                  <a:spcPts val="300"/>
                </a:spcBef>
                <a:defRPr/>
              </a:pP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 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사업진행일정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참여자 수 등 공모사업 시행기관의 양식에 맞춰 상세히 기술</a:t>
              </a:r>
              <a:endPara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endParaRPr>
            </a:p>
          </p:txBody>
        </p:sp>
      </p:grpSp>
      <p:grpSp>
        <p:nvGrpSpPr>
          <p:cNvPr id="14" name="그룹 13"/>
          <p:cNvGrpSpPr/>
          <p:nvPr/>
        </p:nvGrpSpPr>
        <p:grpSpPr>
          <a:xfrm>
            <a:off x="107950" y="1557338"/>
            <a:ext cx="8893206" cy="4514868"/>
            <a:chOff x="107950" y="1557338"/>
            <a:chExt cx="8926513" cy="5257800"/>
          </a:xfrm>
        </p:grpSpPr>
        <p:sp>
          <p:nvSpPr>
            <p:cNvPr id="15" name="Rectangle 201"/>
            <p:cNvSpPr>
              <a:spLocks noChangeArrowheads="1"/>
            </p:cNvSpPr>
            <p:nvPr/>
          </p:nvSpPr>
          <p:spPr bwMode="auto">
            <a:xfrm>
              <a:off x="107950" y="2205038"/>
              <a:ext cx="431800" cy="223361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성</a:t>
              </a:r>
            </a:p>
            <a:p>
              <a:pPr algn="ctr"/>
              <a:r>
                <a:rPr lang="ko-KR" altLang="en-US" sz="1000" b="1"/>
                <a:t>과</a:t>
              </a:r>
            </a:p>
            <a:p>
              <a:pPr algn="ctr"/>
              <a:r>
                <a:rPr lang="ko-KR" altLang="en-US" sz="1000" b="1"/>
                <a:t>목</a:t>
              </a:r>
            </a:p>
            <a:p>
              <a:pPr algn="ctr"/>
              <a:r>
                <a:rPr lang="ko-KR" altLang="en-US" sz="1000" b="1"/>
                <a:t>표</a:t>
              </a:r>
            </a:p>
            <a:p>
              <a:pPr algn="ctr"/>
              <a:endParaRPr lang="ko-KR" altLang="en-US" sz="1000" b="1"/>
            </a:p>
            <a:p>
              <a:pPr algn="ctr"/>
              <a:r>
                <a:rPr lang="en-US" altLang="ko-KR" sz="1000" b="1"/>
                <a:t>1</a:t>
              </a:r>
            </a:p>
          </p:txBody>
        </p:sp>
        <p:sp>
          <p:nvSpPr>
            <p:cNvPr id="16" name="Rectangle 202"/>
            <p:cNvSpPr>
              <a:spLocks noChangeArrowheads="1"/>
            </p:cNvSpPr>
            <p:nvPr/>
          </p:nvSpPr>
          <p:spPr bwMode="auto">
            <a:xfrm>
              <a:off x="107950" y="5303838"/>
              <a:ext cx="431800" cy="143827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성</a:t>
              </a:r>
            </a:p>
            <a:p>
              <a:pPr algn="ctr"/>
              <a:r>
                <a:rPr lang="ko-KR" altLang="en-US" sz="1000" b="1"/>
                <a:t>과</a:t>
              </a:r>
            </a:p>
            <a:p>
              <a:pPr algn="ctr"/>
              <a:r>
                <a:rPr lang="ko-KR" altLang="en-US" sz="1000" b="1"/>
                <a:t>목</a:t>
              </a:r>
            </a:p>
            <a:p>
              <a:pPr algn="ctr"/>
              <a:r>
                <a:rPr lang="ko-KR" altLang="en-US" sz="1000" b="1"/>
                <a:t>표</a:t>
              </a:r>
            </a:p>
            <a:p>
              <a:pPr algn="ctr"/>
              <a:endParaRPr lang="ko-KR" altLang="en-US" sz="1000" b="1"/>
            </a:p>
            <a:p>
              <a:pPr algn="ctr"/>
              <a:r>
                <a:rPr lang="en-US" altLang="ko-KR" sz="1000" b="1"/>
                <a:t>2</a:t>
              </a:r>
            </a:p>
          </p:txBody>
        </p:sp>
        <p:sp>
          <p:nvSpPr>
            <p:cNvPr id="17" name="Rectangle 203"/>
            <p:cNvSpPr>
              <a:spLocks noChangeArrowheads="1"/>
            </p:cNvSpPr>
            <p:nvPr/>
          </p:nvSpPr>
          <p:spPr bwMode="auto">
            <a:xfrm>
              <a:off x="107950" y="1557338"/>
              <a:ext cx="431800" cy="50482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성과</a:t>
              </a:r>
            </a:p>
            <a:p>
              <a:pPr algn="ctr"/>
              <a:r>
                <a:rPr lang="ko-KR" altLang="en-US" sz="1000" b="1"/>
                <a:t>목표</a:t>
              </a:r>
            </a:p>
          </p:txBody>
        </p:sp>
        <p:sp>
          <p:nvSpPr>
            <p:cNvPr id="18" name="Rectangle 204"/>
            <p:cNvSpPr>
              <a:spLocks noChangeArrowheads="1"/>
            </p:cNvSpPr>
            <p:nvPr/>
          </p:nvSpPr>
          <p:spPr bwMode="auto">
            <a:xfrm>
              <a:off x="971550" y="2205038"/>
              <a:ext cx="792163" cy="10080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프로그램 </a:t>
              </a:r>
              <a:r>
                <a:rPr lang="en-US" altLang="ko-KR" sz="1000" b="1"/>
                <a:t>1</a:t>
              </a:r>
            </a:p>
          </p:txBody>
        </p:sp>
        <p:sp>
          <p:nvSpPr>
            <p:cNvPr id="19" name="Rectangle 205"/>
            <p:cNvSpPr>
              <a:spLocks noChangeArrowheads="1"/>
            </p:cNvSpPr>
            <p:nvPr/>
          </p:nvSpPr>
          <p:spPr bwMode="auto">
            <a:xfrm>
              <a:off x="971550" y="1557338"/>
              <a:ext cx="792163" cy="50482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세부 프로</a:t>
              </a:r>
            </a:p>
            <a:p>
              <a:pPr algn="ctr"/>
              <a:r>
                <a:rPr lang="ko-KR" altLang="en-US" sz="1000" b="1"/>
                <a:t>그램 명</a:t>
              </a:r>
            </a:p>
          </p:txBody>
        </p:sp>
        <p:sp>
          <p:nvSpPr>
            <p:cNvPr id="20" name="Rectangle 206"/>
            <p:cNvSpPr>
              <a:spLocks noChangeArrowheads="1"/>
            </p:cNvSpPr>
            <p:nvPr/>
          </p:nvSpPr>
          <p:spPr bwMode="auto">
            <a:xfrm>
              <a:off x="2484438" y="2205038"/>
              <a:ext cx="1368425" cy="2873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세부활동 </a:t>
              </a:r>
              <a:r>
                <a:rPr lang="en-US" altLang="ko-KR" sz="1000" b="1"/>
                <a:t>1</a:t>
              </a:r>
            </a:p>
          </p:txBody>
        </p:sp>
        <p:sp>
          <p:nvSpPr>
            <p:cNvPr id="21" name="Rectangle 207"/>
            <p:cNvSpPr>
              <a:spLocks noChangeArrowheads="1"/>
            </p:cNvSpPr>
            <p:nvPr/>
          </p:nvSpPr>
          <p:spPr bwMode="auto">
            <a:xfrm>
              <a:off x="2484438" y="2565400"/>
              <a:ext cx="1368425" cy="2873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세부활동 </a:t>
              </a:r>
              <a:r>
                <a:rPr lang="en-US" altLang="ko-KR" sz="1000" b="1"/>
                <a:t>2</a:t>
              </a:r>
            </a:p>
          </p:txBody>
        </p:sp>
        <p:sp>
          <p:nvSpPr>
            <p:cNvPr id="22" name="Rectangle 208"/>
            <p:cNvSpPr>
              <a:spLocks noChangeArrowheads="1"/>
            </p:cNvSpPr>
            <p:nvPr/>
          </p:nvSpPr>
          <p:spPr bwMode="auto">
            <a:xfrm>
              <a:off x="2484438" y="2925763"/>
              <a:ext cx="1368425" cy="2873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세부활동 </a:t>
              </a:r>
              <a:r>
                <a:rPr lang="en-US" altLang="ko-KR" sz="1000" b="1"/>
                <a:t>3</a:t>
              </a:r>
            </a:p>
          </p:txBody>
        </p:sp>
        <p:sp>
          <p:nvSpPr>
            <p:cNvPr id="23" name="Rectangle 209"/>
            <p:cNvSpPr>
              <a:spLocks noChangeArrowheads="1"/>
            </p:cNvSpPr>
            <p:nvPr/>
          </p:nvSpPr>
          <p:spPr bwMode="auto">
            <a:xfrm>
              <a:off x="971550" y="3429000"/>
              <a:ext cx="792163" cy="100806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프로그램 </a:t>
              </a:r>
              <a:r>
                <a:rPr lang="en-US" altLang="ko-KR" sz="1000" b="1"/>
                <a:t>2</a:t>
              </a:r>
            </a:p>
          </p:txBody>
        </p:sp>
        <p:sp>
          <p:nvSpPr>
            <p:cNvPr id="24" name="Rectangle 210"/>
            <p:cNvSpPr>
              <a:spLocks noChangeArrowheads="1"/>
            </p:cNvSpPr>
            <p:nvPr/>
          </p:nvSpPr>
          <p:spPr bwMode="auto">
            <a:xfrm>
              <a:off x="2484438" y="3429000"/>
              <a:ext cx="1368425" cy="2873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세부활동 </a:t>
              </a:r>
              <a:r>
                <a:rPr lang="en-US" altLang="ko-KR" sz="1000" b="1"/>
                <a:t>4</a:t>
              </a:r>
            </a:p>
          </p:txBody>
        </p:sp>
        <p:sp>
          <p:nvSpPr>
            <p:cNvPr id="25" name="Rectangle 211"/>
            <p:cNvSpPr>
              <a:spLocks noChangeArrowheads="1"/>
            </p:cNvSpPr>
            <p:nvPr/>
          </p:nvSpPr>
          <p:spPr bwMode="auto">
            <a:xfrm>
              <a:off x="2484438" y="3789363"/>
              <a:ext cx="1368425" cy="2873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세부활동 </a:t>
              </a:r>
              <a:r>
                <a:rPr lang="en-US" altLang="ko-KR" sz="1000" b="1"/>
                <a:t>5</a:t>
              </a:r>
            </a:p>
          </p:txBody>
        </p:sp>
        <p:sp>
          <p:nvSpPr>
            <p:cNvPr id="26" name="Rectangle 212"/>
            <p:cNvSpPr>
              <a:spLocks noChangeArrowheads="1"/>
            </p:cNvSpPr>
            <p:nvPr/>
          </p:nvSpPr>
          <p:spPr bwMode="auto">
            <a:xfrm>
              <a:off x="2484438" y="4149725"/>
              <a:ext cx="1368425" cy="2873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세부활동 </a:t>
              </a:r>
              <a:r>
                <a:rPr lang="en-US" altLang="ko-KR" sz="1000" b="1"/>
                <a:t>6</a:t>
              </a:r>
            </a:p>
          </p:txBody>
        </p:sp>
        <p:sp>
          <p:nvSpPr>
            <p:cNvPr id="27" name="Rectangle 213"/>
            <p:cNvSpPr>
              <a:spLocks noChangeArrowheads="1"/>
            </p:cNvSpPr>
            <p:nvPr/>
          </p:nvSpPr>
          <p:spPr bwMode="auto">
            <a:xfrm>
              <a:off x="971550" y="5302250"/>
              <a:ext cx="792163" cy="649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프로그램 </a:t>
              </a:r>
              <a:r>
                <a:rPr lang="en-US" altLang="ko-KR" sz="1000" b="1"/>
                <a:t>3</a:t>
              </a:r>
            </a:p>
          </p:txBody>
        </p:sp>
        <p:sp>
          <p:nvSpPr>
            <p:cNvPr id="28" name="Rectangle 214"/>
            <p:cNvSpPr>
              <a:spLocks noChangeArrowheads="1"/>
            </p:cNvSpPr>
            <p:nvPr/>
          </p:nvSpPr>
          <p:spPr bwMode="auto">
            <a:xfrm>
              <a:off x="2484438" y="5303838"/>
              <a:ext cx="1368425" cy="2873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세부활동 </a:t>
              </a:r>
              <a:r>
                <a:rPr lang="en-US" altLang="ko-KR" sz="1000" b="1"/>
                <a:t>7</a:t>
              </a:r>
            </a:p>
          </p:txBody>
        </p:sp>
        <p:sp>
          <p:nvSpPr>
            <p:cNvPr id="29" name="Rectangle 215"/>
            <p:cNvSpPr>
              <a:spLocks noChangeArrowheads="1"/>
            </p:cNvSpPr>
            <p:nvPr/>
          </p:nvSpPr>
          <p:spPr bwMode="auto">
            <a:xfrm>
              <a:off x="2484438" y="5664200"/>
              <a:ext cx="1368425" cy="2873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세부활동 </a:t>
              </a:r>
              <a:r>
                <a:rPr lang="en-US" altLang="ko-KR" sz="1000" b="1"/>
                <a:t>8</a:t>
              </a:r>
            </a:p>
          </p:txBody>
        </p:sp>
        <p:sp>
          <p:nvSpPr>
            <p:cNvPr id="30" name="Rectangle 216"/>
            <p:cNvSpPr>
              <a:spLocks noChangeArrowheads="1"/>
            </p:cNvSpPr>
            <p:nvPr/>
          </p:nvSpPr>
          <p:spPr bwMode="auto">
            <a:xfrm>
              <a:off x="971550" y="6165850"/>
              <a:ext cx="792163" cy="5778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프로그램 </a:t>
              </a:r>
              <a:r>
                <a:rPr lang="en-US" altLang="ko-KR" sz="1000" b="1"/>
                <a:t>4</a:t>
              </a:r>
            </a:p>
          </p:txBody>
        </p:sp>
        <p:sp>
          <p:nvSpPr>
            <p:cNvPr id="31" name="Rectangle 217"/>
            <p:cNvSpPr>
              <a:spLocks noChangeArrowheads="1"/>
            </p:cNvSpPr>
            <p:nvPr/>
          </p:nvSpPr>
          <p:spPr bwMode="auto">
            <a:xfrm>
              <a:off x="2484438" y="6165850"/>
              <a:ext cx="1368425" cy="2873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세부활동 </a:t>
              </a:r>
              <a:r>
                <a:rPr lang="en-US" altLang="ko-KR" sz="1000" b="1"/>
                <a:t>9</a:t>
              </a:r>
            </a:p>
          </p:txBody>
        </p:sp>
        <p:sp>
          <p:nvSpPr>
            <p:cNvPr id="32" name="Rectangle 218"/>
            <p:cNvSpPr>
              <a:spLocks noChangeArrowheads="1"/>
            </p:cNvSpPr>
            <p:nvPr/>
          </p:nvSpPr>
          <p:spPr bwMode="auto">
            <a:xfrm>
              <a:off x="2484438" y="6526213"/>
              <a:ext cx="1368425" cy="2873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세부활동 </a:t>
              </a:r>
              <a:r>
                <a:rPr lang="en-US" altLang="ko-KR" sz="1000" b="1"/>
                <a:t>10</a:t>
              </a:r>
            </a:p>
          </p:txBody>
        </p:sp>
        <p:sp>
          <p:nvSpPr>
            <p:cNvPr id="33" name="Rectangle 219"/>
            <p:cNvSpPr>
              <a:spLocks noChangeArrowheads="1"/>
            </p:cNvSpPr>
            <p:nvPr/>
          </p:nvSpPr>
          <p:spPr bwMode="auto">
            <a:xfrm>
              <a:off x="2484438" y="1557338"/>
              <a:ext cx="1368425" cy="503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세부 프로그램 내용</a:t>
              </a:r>
            </a:p>
          </p:txBody>
        </p:sp>
        <p:sp>
          <p:nvSpPr>
            <p:cNvPr id="34" name="Rectangle 220"/>
            <p:cNvSpPr>
              <a:spLocks noChangeArrowheads="1"/>
            </p:cNvSpPr>
            <p:nvPr/>
          </p:nvSpPr>
          <p:spPr bwMode="auto">
            <a:xfrm>
              <a:off x="2484438" y="4725988"/>
              <a:ext cx="1368425" cy="2873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1000" b="1"/>
                <a:t>(</a:t>
              </a:r>
              <a:r>
                <a:rPr lang="ko-KR" altLang="en-US" sz="1000" b="1"/>
                <a:t>예시</a:t>
              </a:r>
              <a:r>
                <a:rPr lang="en-US" altLang="ko-KR" sz="1000" b="1"/>
                <a:t>) </a:t>
              </a:r>
              <a:r>
                <a:rPr lang="ko-KR" altLang="en-US" sz="1000" b="1"/>
                <a:t>가족캠핑</a:t>
              </a:r>
            </a:p>
          </p:txBody>
        </p:sp>
        <p:cxnSp>
          <p:nvCxnSpPr>
            <p:cNvPr id="35" name="AutoShape 221"/>
            <p:cNvCxnSpPr>
              <a:cxnSpLocks noChangeShapeType="1"/>
              <a:stCxn id="34" idx="1"/>
              <a:endCxn id="18" idx="3"/>
            </p:cNvCxnSpPr>
            <p:nvPr/>
          </p:nvCxnSpPr>
          <p:spPr bwMode="auto">
            <a:xfrm flipH="1" flipV="1">
              <a:off x="1763713" y="2709863"/>
              <a:ext cx="720725" cy="216058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6" name="AutoShape 222"/>
            <p:cNvCxnSpPr>
              <a:cxnSpLocks noChangeShapeType="1"/>
              <a:stCxn id="23" idx="3"/>
              <a:endCxn id="34" idx="1"/>
            </p:cNvCxnSpPr>
            <p:nvPr/>
          </p:nvCxnSpPr>
          <p:spPr bwMode="auto">
            <a:xfrm>
              <a:off x="1763713" y="3933825"/>
              <a:ext cx="720725" cy="9366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7" name="AutoShape 223"/>
            <p:cNvCxnSpPr>
              <a:cxnSpLocks noChangeShapeType="1"/>
              <a:stCxn id="27" idx="3"/>
              <a:endCxn id="34" idx="1"/>
            </p:cNvCxnSpPr>
            <p:nvPr/>
          </p:nvCxnSpPr>
          <p:spPr bwMode="auto">
            <a:xfrm flipV="1">
              <a:off x="1763713" y="4870450"/>
              <a:ext cx="720725" cy="7572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8" name="AutoShape 224"/>
            <p:cNvCxnSpPr>
              <a:cxnSpLocks noChangeShapeType="1"/>
              <a:stCxn id="18" idx="3"/>
              <a:endCxn id="20" idx="1"/>
            </p:cNvCxnSpPr>
            <p:nvPr/>
          </p:nvCxnSpPr>
          <p:spPr bwMode="auto">
            <a:xfrm flipV="1">
              <a:off x="1763713" y="2349500"/>
              <a:ext cx="720725" cy="36036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9" name="AutoShape 225"/>
            <p:cNvCxnSpPr>
              <a:cxnSpLocks noChangeShapeType="1"/>
              <a:stCxn id="18" idx="3"/>
              <a:endCxn id="21" idx="1"/>
            </p:cNvCxnSpPr>
            <p:nvPr/>
          </p:nvCxnSpPr>
          <p:spPr bwMode="auto">
            <a:xfrm>
              <a:off x="1763713" y="2709863"/>
              <a:ext cx="720725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40" name="AutoShape 226"/>
            <p:cNvCxnSpPr>
              <a:cxnSpLocks noChangeShapeType="1"/>
              <a:stCxn id="18" idx="3"/>
              <a:endCxn id="22" idx="1"/>
            </p:cNvCxnSpPr>
            <p:nvPr/>
          </p:nvCxnSpPr>
          <p:spPr bwMode="auto">
            <a:xfrm>
              <a:off x="1763713" y="2709863"/>
              <a:ext cx="720725" cy="3603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41" name="AutoShape 227"/>
            <p:cNvCxnSpPr>
              <a:cxnSpLocks noChangeShapeType="1"/>
              <a:stCxn id="23" idx="3"/>
              <a:endCxn id="24" idx="1"/>
            </p:cNvCxnSpPr>
            <p:nvPr/>
          </p:nvCxnSpPr>
          <p:spPr bwMode="auto">
            <a:xfrm flipV="1">
              <a:off x="1763713" y="3573463"/>
              <a:ext cx="720725" cy="3603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42" name="AutoShape 228"/>
            <p:cNvCxnSpPr>
              <a:cxnSpLocks noChangeShapeType="1"/>
              <a:stCxn id="23" idx="3"/>
              <a:endCxn id="25" idx="1"/>
            </p:cNvCxnSpPr>
            <p:nvPr/>
          </p:nvCxnSpPr>
          <p:spPr bwMode="auto">
            <a:xfrm>
              <a:off x="1763713" y="3933825"/>
              <a:ext cx="720725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43" name="AutoShape 229"/>
            <p:cNvCxnSpPr>
              <a:cxnSpLocks noChangeShapeType="1"/>
              <a:stCxn id="23" idx="3"/>
              <a:endCxn id="26" idx="1"/>
            </p:cNvCxnSpPr>
            <p:nvPr/>
          </p:nvCxnSpPr>
          <p:spPr bwMode="auto">
            <a:xfrm>
              <a:off x="1763713" y="3933825"/>
              <a:ext cx="720725" cy="36036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44" name="AutoShape 230"/>
            <p:cNvCxnSpPr>
              <a:cxnSpLocks noChangeShapeType="1"/>
              <a:stCxn id="27" idx="3"/>
              <a:endCxn id="28" idx="1"/>
            </p:cNvCxnSpPr>
            <p:nvPr/>
          </p:nvCxnSpPr>
          <p:spPr bwMode="auto">
            <a:xfrm flipV="1">
              <a:off x="1763713" y="5448300"/>
              <a:ext cx="720725" cy="1793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45" name="AutoShape 231"/>
            <p:cNvCxnSpPr>
              <a:cxnSpLocks noChangeShapeType="1"/>
              <a:stCxn id="27" idx="3"/>
              <a:endCxn id="29" idx="1"/>
            </p:cNvCxnSpPr>
            <p:nvPr/>
          </p:nvCxnSpPr>
          <p:spPr bwMode="auto">
            <a:xfrm>
              <a:off x="1763713" y="5627688"/>
              <a:ext cx="720725" cy="1809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46" name="AutoShape 232"/>
            <p:cNvCxnSpPr>
              <a:cxnSpLocks noChangeShapeType="1"/>
              <a:stCxn id="30" idx="3"/>
              <a:endCxn id="31" idx="1"/>
            </p:cNvCxnSpPr>
            <p:nvPr/>
          </p:nvCxnSpPr>
          <p:spPr bwMode="auto">
            <a:xfrm flipV="1">
              <a:off x="1763713" y="6310313"/>
              <a:ext cx="720725" cy="1444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47" name="AutoShape 233"/>
            <p:cNvCxnSpPr>
              <a:cxnSpLocks noChangeShapeType="1"/>
              <a:stCxn id="30" idx="3"/>
              <a:endCxn id="32" idx="1"/>
            </p:cNvCxnSpPr>
            <p:nvPr/>
          </p:nvCxnSpPr>
          <p:spPr bwMode="auto">
            <a:xfrm>
              <a:off x="1763713" y="6454775"/>
              <a:ext cx="720725" cy="2159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48" name="AutoShape 234"/>
            <p:cNvCxnSpPr>
              <a:cxnSpLocks noChangeShapeType="1"/>
              <a:stCxn id="15" idx="3"/>
              <a:endCxn id="18" idx="1"/>
            </p:cNvCxnSpPr>
            <p:nvPr/>
          </p:nvCxnSpPr>
          <p:spPr bwMode="auto">
            <a:xfrm flipV="1">
              <a:off x="539750" y="2709863"/>
              <a:ext cx="431800" cy="6127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49" name="AutoShape 235"/>
            <p:cNvCxnSpPr>
              <a:cxnSpLocks noChangeShapeType="1"/>
              <a:stCxn id="15" idx="3"/>
              <a:endCxn id="23" idx="1"/>
            </p:cNvCxnSpPr>
            <p:nvPr/>
          </p:nvCxnSpPr>
          <p:spPr bwMode="auto">
            <a:xfrm>
              <a:off x="539750" y="3322638"/>
              <a:ext cx="431800" cy="61118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0" name="AutoShape 236"/>
            <p:cNvCxnSpPr>
              <a:cxnSpLocks noChangeShapeType="1"/>
              <a:stCxn id="15" idx="3"/>
              <a:endCxn id="27" idx="1"/>
            </p:cNvCxnSpPr>
            <p:nvPr/>
          </p:nvCxnSpPr>
          <p:spPr bwMode="auto">
            <a:xfrm>
              <a:off x="539750" y="3322638"/>
              <a:ext cx="431800" cy="2305050"/>
            </a:xfrm>
            <a:prstGeom prst="straightConnector1">
              <a:avLst/>
            </a:prstGeom>
            <a:noFill/>
            <a:ln w="22225">
              <a:solidFill>
                <a:srgbClr val="FF00FF"/>
              </a:solidFill>
              <a:round/>
              <a:headEnd/>
              <a:tailEnd/>
            </a:ln>
          </p:spPr>
        </p:cxnSp>
        <p:cxnSp>
          <p:nvCxnSpPr>
            <p:cNvPr id="51" name="AutoShape 237"/>
            <p:cNvCxnSpPr>
              <a:cxnSpLocks noChangeShapeType="1"/>
              <a:stCxn id="16" idx="3"/>
              <a:endCxn id="27" idx="1"/>
            </p:cNvCxnSpPr>
            <p:nvPr/>
          </p:nvCxnSpPr>
          <p:spPr bwMode="auto">
            <a:xfrm flipV="1">
              <a:off x="539750" y="5627688"/>
              <a:ext cx="431800" cy="39528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2" name="AutoShape 238"/>
            <p:cNvCxnSpPr>
              <a:cxnSpLocks noChangeShapeType="1"/>
              <a:stCxn id="16" idx="3"/>
              <a:endCxn id="30" idx="1"/>
            </p:cNvCxnSpPr>
            <p:nvPr/>
          </p:nvCxnSpPr>
          <p:spPr bwMode="auto">
            <a:xfrm>
              <a:off x="539750" y="6022975"/>
              <a:ext cx="431800" cy="4318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3" name="AutoShape 239"/>
            <p:cNvCxnSpPr>
              <a:cxnSpLocks noChangeShapeType="1"/>
              <a:stCxn id="16" idx="3"/>
              <a:endCxn id="18" idx="1"/>
            </p:cNvCxnSpPr>
            <p:nvPr/>
          </p:nvCxnSpPr>
          <p:spPr bwMode="auto">
            <a:xfrm flipV="1">
              <a:off x="539750" y="2709863"/>
              <a:ext cx="431800" cy="3313112"/>
            </a:xfrm>
            <a:prstGeom prst="straightConnector1">
              <a:avLst/>
            </a:prstGeom>
            <a:noFill/>
            <a:ln w="22225">
              <a:solidFill>
                <a:srgbClr val="FF00FF"/>
              </a:solidFill>
              <a:round/>
              <a:headEnd/>
              <a:tailEnd/>
            </a:ln>
          </p:spPr>
        </p:cxnSp>
        <p:sp>
          <p:nvSpPr>
            <p:cNvPr id="54" name="Rectangle 240"/>
            <p:cNvSpPr>
              <a:spLocks noChangeArrowheads="1"/>
            </p:cNvSpPr>
            <p:nvPr/>
          </p:nvSpPr>
          <p:spPr bwMode="auto">
            <a:xfrm>
              <a:off x="3959225" y="2205038"/>
              <a:ext cx="1368425" cy="2873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집단운영능력</a:t>
              </a:r>
            </a:p>
          </p:txBody>
        </p:sp>
        <p:sp>
          <p:nvSpPr>
            <p:cNvPr id="55" name="Rectangle 241"/>
            <p:cNvSpPr>
              <a:spLocks noChangeArrowheads="1"/>
            </p:cNvSpPr>
            <p:nvPr/>
          </p:nvSpPr>
          <p:spPr bwMode="auto">
            <a:xfrm>
              <a:off x="3959225" y="2565400"/>
              <a:ext cx="1368425" cy="2873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선택권 구현방안 마련</a:t>
              </a:r>
            </a:p>
          </p:txBody>
        </p:sp>
        <p:sp>
          <p:nvSpPr>
            <p:cNvPr id="56" name="Rectangle 242"/>
            <p:cNvSpPr>
              <a:spLocks noChangeArrowheads="1"/>
            </p:cNvSpPr>
            <p:nvPr/>
          </p:nvSpPr>
          <p:spPr bwMode="auto">
            <a:xfrm>
              <a:off x="3959225" y="2925763"/>
              <a:ext cx="1368425" cy="2873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비디오 활용능력</a:t>
              </a:r>
            </a:p>
          </p:txBody>
        </p:sp>
        <p:sp>
          <p:nvSpPr>
            <p:cNvPr id="57" name="Rectangle 243"/>
            <p:cNvSpPr>
              <a:spLocks noChangeArrowheads="1"/>
            </p:cNvSpPr>
            <p:nvPr/>
          </p:nvSpPr>
          <p:spPr bwMode="auto">
            <a:xfrm>
              <a:off x="3959225" y="3429000"/>
              <a:ext cx="1368425" cy="2873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전문성 </a:t>
              </a:r>
              <a:r>
                <a:rPr lang="en-US" altLang="ko-KR" sz="1000" b="1"/>
                <a:t>4</a:t>
              </a:r>
            </a:p>
          </p:txBody>
        </p:sp>
        <p:sp>
          <p:nvSpPr>
            <p:cNvPr id="58" name="Rectangle 244"/>
            <p:cNvSpPr>
              <a:spLocks noChangeArrowheads="1"/>
            </p:cNvSpPr>
            <p:nvPr/>
          </p:nvSpPr>
          <p:spPr bwMode="auto">
            <a:xfrm>
              <a:off x="3959225" y="3789363"/>
              <a:ext cx="1368425" cy="2873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전문성 </a:t>
              </a:r>
              <a:r>
                <a:rPr lang="en-US" altLang="ko-KR" sz="1000" b="1"/>
                <a:t>5</a:t>
              </a:r>
            </a:p>
          </p:txBody>
        </p:sp>
        <p:sp>
          <p:nvSpPr>
            <p:cNvPr id="59" name="Rectangle 245"/>
            <p:cNvSpPr>
              <a:spLocks noChangeArrowheads="1"/>
            </p:cNvSpPr>
            <p:nvPr/>
          </p:nvSpPr>
          <p:spPr bwMode="auto">
            <a:xfrm>
              <a:off x="3959225" y="4149725"/>
              <a:ext cx="1368425" cy="2873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전문성 </a:t>
              </a:r>
              <a:r>
                <a:rPr lang="en-US" altLang="ko-KR" sz="1000" b="1"/>
                <a:t>6</a:t>
              </a:r>
            </a:p>
          </p:txBody>
        </p:sp>
        <p:sp>
          <p:nvSpPr>
            <p:cNvPr id="60" name="Rectangle 246"/>
            <p:cNvSpPr>
              <a:spLocks noChangeArrowheads="1"/>
            </p:cNvSpPr>
            <p:nvPr/>
          </p:nvSpPr>
          <p:spPr bwMode="auto">
            <a:xfrm>
              <a:off x="3959225" y="5303838"/>
              <a:ext cx="1368425" cy="2873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전문성 </a:t>
              </a:r>
              <a:r>
                <a:rPr lang="en-US" altLang="ko-KR" sz="1000" b="1"/>
                <a:t>8</a:t>
              </a:r>
            </a:p>
          </p:txBody>
        </p:sp>
        <p:sp>
          <p:nvSpPr>
            <p:cNvPr id="61" name="Rectangle 247"/>
            <p:cNvSpPr>
              <a:spLocks noChangeArrowheads="1"/>
            </p:cNvSpPr>
            <p:nvPr/>
          </p:nvSpPr>
          <p:spPr bwMode="auto">
            <a:xfrm>
              <a:off x="3959225" y="5664200"/>
              <a:ext cx="1368425" cy="2873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전문성 </a:t>
              </a:r>
              <a:r>
                <a:rPr lang="en-US" altLang="ko-KR" sz="1000" b="1"/>
                <a:t>9</a:t>
              </a:r>
            </a:p>
          </p:txBody>
        </p:sp>
        <p:sp>
          <p:nvSpPr>
            <p:cNvPr id="62" name="Rectangle 248"/>
            <p:cNvSpPr>
              <a:spLocks noChangeArrowheads="1"/>
            </p:cNvSpPr>
            <p:nvPr/>
          </p:nvSpPr>
          <p:spPr bwMode="auto">
            <a:xfrm>
              <a:off x="3959225" y="6165850"/>
              <a:ext cx="1368425" cy="2873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전문성 </a:t>
              </a:r>
              <a:r>
                <a:rPr lang="en-US" altLang="ko-KR" sz="1000" b="1"/>
                <a:t>11</a:t>
              </a:r>
            </a:p>
          </p:txBody>
        </p:sp>
        <p:sp>
          <p:nvSpPr>
            <p:cNvPr id="63" name="Rectangle 249"/>
            <p:cNvSpPr>
              <a:spLocks noChangeArrowheads="1"/>
            </p:cNvSpPr>
            <p:nvPr/>
          </p:nvSpPr>
          <p:spPr bwMode="auto">
            <a:xfrm>
              <a:off x="3959225" y="6526213"/>
              <a:ext cx="1368425" cy="2873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전문성 </a:t>
              </a:r>
              <a:r>
                <a:rPr lang="en-US" altLang="ko-KR" sz="1000" b="1"/>
                <a:t>12</a:t>
              </a:r>
            </a:p>
          </p:txBody>
        </p:sp>
        <p:sp>
          <p:nvSpPr>
            <p:cNvPr id="64" name="Rectangle 250"/>
            <p:cNvSpPr>
              <a:spLocks noChangeArrowheads="1"/>
            </p:cNvSpPr>
            <p:nvPr/>
          </p:nvSpPr>
          <p:spPr bwMode="auto">
            <a:xfrm>
              <a:off x="3959225" y="4725988"/>
              <a:ext cx="1368425" cy="2873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자원동원능력</a:t>
              </a:r>
            </a:p>
          </p:txBody>
        </p:sp>
        <p:sp>
          <p:nvSpPr>
            <p:cNvPr id="65" name="Rectangle 251"/>
            <p:cNvSpPr>
              <a:spLocks noChangeArrowheads="1"/>
            </p:cNvSpPr>
            <p:nvPr/>
          </p:nvSpPr>
          <p:spPr bwMode="auto">
            <a:xfrm>
              <a:off x="3959225" y="1557338"/>
              <a:ext cx="1368425" cy="503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요구되는 핵심역량</a:t>
              </a:r>
            </a:p>
          </p:txBody>
        </p:sp>
        <p:sp>
          <p:nvSpPr>
            <p:cNvPr id="66" name="Rectangle 252"/>
            <p:cNvSpPr>
              <a:spLocks noChangeArrowheads="1"/>
            </p:cNvSpPr>
            <p:nvPr/>
          </p:nvSpPr>
          <p:spPr bwMode="auto">
            <a:xfrm>
              <a:off x="5437188" y="2205038"/>
              <a:ext cx="1368425" cy="2873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필요내용 </a:t>
              </a:r>
              <a:r>
                <a:rPr lang="en-US" altLang="ko-KR" sz="1000" b="1"/>
                <a:t>1</a:t>
              </a:r>
            </a:p>
          </p:txBody>
        </p:sp>
        <p:sp>
          <p:nvSpPr>
            <p:cNvPr id="67" name="Rectangle 253"/>
            <p:cNvSpPr>
              <a:spLocks noChangeArrowheads="1"/>
            </p:cNvSpPr>
            <p:nvPr/>
          </p:nvSpPr>
          <p:spPr bwMode="auto">
            <a:xfrm>
              <a:off x="5437188" y="2565400"/>
              <a:ext cx="1368425" cy="2873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전문자워봉사자</a:t>
              </a:r>
            </a:p>
          </p:txBody>
        </p:sp>
        <p:sp>
          <p:nvSpPr>
            <p:cNvPr id="68" name="Rectangle 254"/>
            <p:cNvSpPr>
              <a:spLocks noChangeArrowheads="1"/>
            </p:cNvSpPr>
            <p:nvPr/>
          </p:nvSpPr>
          <p:spPr bwMode="auto">
            <a:xfrm>
              <a:off x="5437188" y="2925763"/>
              <a:ext cx="1368425" cy="2873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전문자원봉사자</a:t>
              </a:r>
            </a:p>
          </p:txBody>
        </p:sp>
        <p:sp>
          <p:nvSpPr>
            <p:cNvPr id="69" name="Rectangle 255"/>
            <p:cNvSpPr>
              <a:spLocks noChangeArrowheads="1"/>
            </p:cNvSpPr>
            <p:nvPr/>
          </p:nvSpPr>
          <p:spPr bwMode="auto">
            <a:xfrm>
              <a:off x="5437188" y="3429000"/>
              <a:ext cx="1368425" cy="2873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전문강사</a:t>
              </a:r>
            </a:p>
          </p:txBody>
        </p:sp>
        <p:sp>
          <p:nvSpPr>
            <p:cNvPr id="70" name="Rectangle 256"/>
            <p:cNvSpPr>
              <a:spLocks noChangeArrowheads="1"/>
            </p:cNvSpPr>
            <p:nvPr/>
          </p:nvSpPr>
          <p:spPr bwMode="auto">
            <a:xfrm>
              <a:off x="5437188" y="3789363"/>
              <a:ext cx="1368425" cy="2873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적합장소 제공</a:t>
              </a:r>
            </a:p>
          </p:txBody>
        </p:sp>
        <p:sp>
          <p:nvSpPr>
            <p:cNvPr id="71" name="Rectangle 257"/>
            <p:cNvSpPr>
              <a:spLocks noChangeArrowheads="1"/>
            </p:cNvSpPr>
            <p:nvPr/>
          </p:nvSpPr>
          <p:spPr bwMode="auto">
            <a:xfrm>
              <a:off x="5437188" y="4149725"/>
              <a:ext cx="1368425" cy="2873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외부강사</a:t>
              </a:r>
            </a:p>
          </p:txBody>
        </p:sp>
        <p:sp>
          <p:nvSpPr>
            <p:cNvPr id="72" name="Rectangle 258"/>
            <p:cNvSpPr>
              <a:spLocks noChangeArrowheads="1"/>
            </p:cNvSpPr>
            <p:nvPr/>
          </p:nvSpPr>
          <p:spPr bwMode="auto">
            <a:xfrm>
              <a:off x="5437188" y="5303838"/>
              <a:ext cx="1368425" cy="2873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필요내용 </a:t>
              </a:r>
              <a:r>
                <a:rPr lang="en-US" altLang="ko-KR" sz="1000" b="1"/>
                <a:t>8</a:t>
              </a:r>
            </a:p>
          </p:txBody>
        </p:sp>
        <p:sp>
          <p:nvSpPr>
            <p:cNvPr id="73" name="Rectangle 259"/>
            <p:cNvSpPr>
              <a:spLocks noChangeArrowheads="1"/>
            </p:cNvSpPr>
            <p:nvPr/>
          </p:nvSpPr>
          <p:spPr bwMode="auto">
            <a:xfrm>
              <a:off x="5437188" y="5664200"/>
              <a:ext cx="1368425" cy="2873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필요내용 </a:t>
              </a:r>
              <a:r>
                <a:rPr lang="en-US" altLang="ko-KR" sz="1000" b="1"/>
                <a:t>9</a:t>
              </a:r>
            </a:p>
          </p:txBody>
        </p:sp>
        <p:sp>
          <p:nvSpPr>
            <p:cNvPr id="74" name="Rectangle 260"/>
            <p:cNvSpPr>
              <a:spLocks noChangeArrowheads="1"/>
            </p:cNvSpPr>
            <p:nvPr/>
          </p:nvSpPr>
          <p:spPr bwMode="auto">
            <a:xfrm>
              <a:off x="5437188" y="6165850"/>
              <a:ext cx="1368425" cy="2873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필요내용 </a:t>
              </a:r>
              <a:r>
                <a:rPr lang="en-US" altLang="ko-KR" sz="1000" b="1"/>
                <a:t>11</a:t>
              </a:r>
            </a:p>
          </p:txBody>
        </p:sp>
        <p:sp>
          <p:nvSpPr>
            <p:cNvPr id="75" name="Rectangle 261"/>
            <p:cNvSpPr>
              <a:spLocks noChangeArrowheads="1"/>
            </p:cNvSpPr>
            <p:nvPr/>
          </p:nvSpPr>
          <p:spPr bwMode="auto">
            <a:xfrm>
              <a:off x="5437188" y="6526213"/>
              <a:ext cx="1368425" cy="2873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필요내용 </a:t>
              </a:r>
              <a:r>
                <a:rPr lang="en-US" altLang="ko-KR" sz="1000" b="1"/>
                <a:t>12</a:t>
              </a:r>
            </a:p>
          </p:txBody>
        </p:sp>
        <p:sp>
          <p:nvSpPr>
            <p:cNvPr id="76" name="Rectangle 262"/>
            <p:cNvSpPr>
              <a:spLocks noChangeArrowheads="1"/>
            </p:cNvSpPr>
            <p:nvPr/>
          </p:nvSpPr>
          <p:spPr bwMode="auto">
            <a:xfrm>
              <a:off x="5437188" y="4725988"/>
              <a:ext cx="1368425" cy="2873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자원봉사자 </a:t>
              </a:r>
              <a:r>
                <a:rPr lang="en-US" altLang="ko-KR" sz="1000" b="1"/>
                <a:t>20</a:t>
              </a:r>
              <a:r>
                <a:rPr lang="ko-KR" altLang="en-US" sz="1000" b="1"/>
                <a:t>명</a:t>
              </a:r>
            </a:p>
          </p:txBody>
        </p:sp>
        <p:sp>
          <p:nvSpPr>
            <p:cNvPr id="77" name="Rectangle 263"/>
            <p:cNvSpPr>
              <a:spLocks noChangeArrowheads="1"/>
            </p:cNvSpPr>
            <p:nvPr/>
          </p:nvSpPr>
          <p:spPr bwMode="auto">
            <a:xfrm>
              <a:off x="5437188" y="1557338"/>
              <a:ext cx="1368425" cy="503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외부지원 필요내용</a:t>
              </a:r>
            </a:p>
          </p:txBody>
        </p:sp>
        <p:sp>
          <p:nvSpPr>
            <p:cNvPr id="78" name="Rectangle 264"/>
            <p:cNvSpPr>
              <a:spLocks noChangeArrowheads="1"/>
            </p:cNvSpPr>
            <p:nvPr/>
          </p:nvSpPr>
          <p:spPr bwMode="auto">
            <a:xfrm>
              <a:off x="7707313" y="2205038"/>
              <a:ext cx="574675" cy="2873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월</a:t>
              </a:r>
              <a:r>
                <a:rPr lang="en-US" altLang="ko-KR" sz="1000" b="1"/>
                <a:t>2</a:t>
              </a:r>
              <a:r>
                <a:rPr lang="ko-KR" altLang="en-US" sz="1000" b="1"/>
                <a:t>회</a:t>
              </a:r>
            </a:p>
          </p:txBody>
        </p:sp>
        <p:sp>
          <p:nvSpPr>
            <p:cNvPr id="79" name="Rectangle 265"/>
            <p:cNvSpPr>
              <a:spLocks noChangeArrowheads="1"/>
            </p:cNvSpPr>
            <p:nvPr/>
          </p:nvSpPr>
          <p:spPr bwMode="auto">
            <a:xfrm>
              <a:off x="7707313" y="2565400"/>
              <a:ext cx="574675" cy="2873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총</a:t>
              </a:r>
              <a:r>
                <a:rPr lang="en-US" altLang="ko-KR" sz="1000" b="1"/>
                <a:t>4</a:t>
              </a:r>
              <a:r>
                <a:rPr lang="ko-KR" altLang="en-US" sz="1000" b="1"/>
                <a:t>회</a:t>
              </a:r>
            </a:p>
          </p:txBody>
        </p:sp>
        <p:sp>
          <p:nvSpPr>
            <p:cNvPr id="80" name="Rectangle 266"/>
            <p:cNvSpPr>
              <a:spLocks noChangeArrowheads="1"/>
            </p:cNvSpPr>
            <p:nvPr/>
          </p:nvSpPr>
          <p:spPr bwMode="auto">
            <a:xfrm>
              <a:off x="7707313" y="2925763"/>
              <a:ext cx="574675" cy="2873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주</a:t>
              </a:r>
              <a:r>
                <a:rPr lang="en-US" altLang="ko-KR" sz="1000" b="1"/>
                <a:t>1</a:t>
              </a:r>
              <a:r>
                <a:rPr lang="ko-KR" altLang="en-US" sz="1000" b="1"/>
                <a:t>회</a:t>
              </a:r>
            </a:p>
          </p:txBody>
        </p:sp>
        <p:sp>
          <p:nvSpPr>
            <p:cNvPr id="81" name="Rectangle 267"/>
            <p:cNvSpPr>
              <a:spLocks noChangeArrowheads="1"/>
            </p:cNvSpPr>
            <p:nvPr/>
          </p:nvSpPr>
          <p:spPr bwMode="auto">
            <a:xfrm>
              <a:off x="7707313" y="1557338"/>
              <a:ext cx="574675" cy="503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시행</a:t>
              </a:r>
            </a:p>
            <a:p>
              <a:pPr algn="ctr"/>
              <a:r>
                <a:rPr lang="ko-KR" altLang="en-US" sz="1000" b="1"/>
                <a:t>횟수</a:t>
              </a:r>
            </a:p>
          </p:txBody>
        </p:sp>
        <p:sp>
          <p:nvSpPr>
            <p:cNvPr id="82" name="Rectangle 268"/>
            <p:cNvSpPr>
              <a:spLocks noChangeArrowheads="1"/>
            </p:cNvSpPr>
            <p:nvPr/>
          </p:nvSpPr>
          <p:spPr bwMode="auto">
            <a:xfrm>
              <a:off x="7705725" y="3429000"/>
              <a:ext cx="574675" cy="2873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월</a:t>
              </a:r>
              <a:r>
                <a:rPr lang="en-US" altLang="ko-KR" sz="1000" b="1"/>
                <a:t>2</a:t>
              </a:r>
              <a:r>
                <a:rPr lang="ko-KR" altLang="en-US" sz="1000" b="1"/>
                <a:t>회</a:t>
              </a:r>
            </a:p>
          </p:txBody>
        </p:sp>
        <p:sp>
          <p:nvSpPr>
            <p:cNvPr id="83" name="Rectangle 269"/>
            <p:cNvSpPr>
              <a:spLocks noChangeArrowheads="1"/>
            </p:cNvSpPr>
            <p:nvPr/>
          </p:nvSpPr>
          <p:spPr bwMode="auto">
            <a:xfrm>
              <a:off x="7705725" y="3789363"/>
              <a:ext cx="574675" cy="2873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총</a:t>
              </a:r>
              <a:r>
                <a:rPr lang="en-US" altLang="ko-KR" sz="1000" b="1"/>
                <a:t>4</a:t>
              </a:r>
              <a:r>
                <a:rPr lang="ko-KR" altLang="en-US" sz="1000" b="1"/>
                <a:t>회</a:t>
              </a:r>
            </a:p>
          </p:txBody>
        </p:sp>
        <p:sp>
          <p:nvSpPr>
            <p:cNvPr id="84" name="Rectangle 270"/>
            <p:cNvSpPr>
              <a:spLocks noChangeArrowheads="1"/>
            </p:cNvSpPr>
            <p:nvPr/>
          </p:nvSpPr>
          <p:spPr bwMode="auto">
            <a:xfrm>
              <a:off x="7705725" y="4149725"/>
              <a:ext cx="574675" cy="2873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주</a:t>
              </a:r>
              <a:r>
                <a:rPr lang="en-US" altLang="ko-KR" sz="1000" b="1"/>
                <a:t>1</a:t>
              </a:r>
              <a:r>
                <a:rPr lang="ko-KR" altLang="en-US" sz="1000" b="1"/>
                <a:t>회</a:t>
              </a:r>
            </a:p>
          </p:txBody>
        </p:sp>
        <p:sp>
          <p:nvSpPr>
            <p:cNvPr id="85" name="Rectangle 271"/>
            <p:cNvSpPr>
              <a:spLocks noChangeArrowheads="1"/>
            </p:cNvSpPr>
            <p:nvPr/>
          </p:nvSpPr>
          <p:spPr bwMode="auto">
            <a:xfrm>
              <a:off x="7705725" y="5305425"/>
              <a:ext cx="574675" cy="2873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월</a:t>
              </a:r>
              <a:r>
                <a:rPr lang="en-US" altLang="ko-KR" sz="1000" b="1"/>
                <a:t>2</a:t>
              </a:r>
              <a:r>
                <a:rPr lang="ko-KR" altLang="en-US" sz="1000" b="1"/>
                <a:t>회</a:t>
              </a:r>
            </a:p>
          </p:txBody>
        </p:sp>
        <p:sp>
          <p:nvSpPr>
            <p:cNvPr id="86" name="Rectangle 272"/>
            <p:cNvSpPr>
              <a:spLocks noChangeArrowheads="1"/>
            </p:cNvSpPr>
            <p:nvPr/>
          </p:nvSpPr>
          <p:spPr bwMode="auto">
            <a:xfrm>
              <a:off x="7705725" y="5665788"/>
              <a:ext cx="574675" cy="2873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총</a:t>
              </a:r>
              <a:r>
                <a:rPr lang="en-US" altLang="ko-KR" sz="1000" b="1"/>
                <a:t>4</a:t>
              </a:r>
              <a:r>
                <a:rPr lang="ko-KR" altLang="en-US" sz="1000" b="1"/>
                <a:t>회</a:t>
              </a:r>
            </a:p>
          </p:txBody>
        </p:sp>
        <p:sp>
          <p:nvSpPr>
            <p:cNvPr id="87" name="Rectangle 273"/>
            <p:cNvSpPr>
              <a:spLocks noChangeArrowheads="1"/>
            </p:cNvSpPr>
            <p:nvPr/>
          </p:nvSpPr>
          <p:spPr bwMode="auto">
            <a:xfrm>
              <a:off x="7705725" y="6167438"/>
              <a:ext cx="574675" cy="2873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월</a:t>
              </a:r>
              <a:r>
                <a:rPr lang="en-US" altLang="ko-KR" sz="1000" b="1"/>
                <a:t>2</a:t>
              </a:r>
              <a:r>
                <a:rPr lang="ko-KR" altLang="en-US" sz="1000" b="1"/>
                <a:t>회</a:t>
              </a:r>
            </a:p>
          </p:txBody>
        </p:sp>
        <p:sp>
          <p:nvSpPr>
            <p:cNvPr id="88" name="Rectangle 274"/>
            <p:cNvSpPr>
              <a:spLocks noChangeArrowheads="1"/>
            </p:cNvSpPr>
            <p:nvPr/>
          </p:nvSpPr>
          <p:spPr bwMode="auto">
            <a:xfrm>
              <a:off x="7705725" y="6527800"/>
              <a:ext cx="574675" cy="2873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총</a:t>
              </a:r>
              <a:r>
                <a:rPr lang="en-US" altLang="ko-KR" sz="1000" b="1"/>
                <a:t>4</a:t>
              </a:r>
              <a:r>
                <a:rPr lang="ko-KR" altLang="en-US" sz="1000" b="1"/>
                <a:t>회</a:t>
              </a:r>
            </a:p>
          </p:txBody>
        </p:sp>
        <p:sp>
          <p:nvSpPr>
            <p:cNvPr id="89" name="Rectangle 275"/>
            <p:cNvSpPr>
              <a:spLocks noChangeArrowheads="1"/>
            </p:cNvSpPr>
            <p:nvPr/>
          </p:nvSpPr>
          <p:spPr bwMode="auto">
            <a:xfrm>
              <a:off x="7705725" y="4725988"/>
              <a:ext cx="574675" cy="2873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총</a:t>
              </a:r>
              <a:r>
                <a:rPr lang="en-US" altLang="ko-KR" sz="1000" b="1"/>
                <a:t>1</a:t>
              </a:r>
              <a:r>
                <a:rPr lang="ko-KR" altLang="en-US" sz="1000" b="1"/>
                <a:t>회</a:t>
              </a:r>
            </a:p>
          </p:txBody>
        </p:sp>
        <p:sp>
          <p:nvSpPr>
            <p:cNvPr id="90" name="Rectangle 276"/>
            <p:cNvSpPr>
              <a:spLocks noChangeArrowheads="1"/>
            </p:cNvSpPr>
            <p:nvPr/>
          </p:nvSpPr>
          <p:spPr bwMode="auto">
            <a:xfrm>
              <a:off x="6950075" y="2205038"/>
              <a:ext cx="574675" cy="2873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1000" b="1"/>
                <a:t>4</a:t>
              </a:r>
              <a:r>
                <a:rPr lang="ko-KR" altLang="en-US" sz="1000" b="1"/>
                <a:t>월</a:t>
              </a:r>
            </a:p>
          </p:txBody>
        </p:sp>
        <p:sp>
          <p:nvSpPr>
            <p:cNvPr id="91" name="Rectangle 277"/>
            <p:cNvSpPr>
              <a:spLocks noChangeArrowheads="1"/>
            </p:cNvSpPr>
            <p:nvPr/>
          </p:nvSpPr>
          <p:spPr bwMode="auto">
            <a:xfrm>
              <a:off x="6950075" y="2565400"/>
              <a:ext cx="574675" cy="2873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1000" b="1"/>
                <a:t>5</a:t>
              </a:r>
              <a:r>
                <a:rPr lang="ko-KR" altLang="en-US" sz="1000" b="1"/>
                <a:t>월</a:t>
              </a:r>
            </a:p>
          </p:txBody>
        </p:sp>
        <p:sp>
          <p:nvSpPr>
            <p:cNvPr id="92" name="Rectangle 278"/>
            <p:cNvSpPr>
              <a:spLocks noChangeArrowheads="1"/>
            </p:cNvSpPr>
            <p:nvPr/>
          </p:nvSpPr>
          <p:spPr bwMode="auto">
            <a:xfrm>
              <a:off x="6950075" y="2925763"/>
              <a:ext cx="574675" cy="2873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1000" b="1"/>
                <a:t>5</a:t>
              </a:r>
              <a:r>
                <a:rPr lang="ko-KR" altLang="en-US" sz="1000" b="1"/>
                <a:t>월</a:t>
              </a:r>
            </a:p>
          </p:txBody>
        </p:sp>
        <p:sp>
          <p:nvSpPr>
            <p:cNvPr id="93" name="Rectangle 279"/>
            <p:cNvSpPr>
              <a:spLocks noChangeArrowheads="1"/>
            </p:cNvSpPr>
            <p:nvPr/>
          </p:nvSpPr>
          <p:spPr bwMode="auto">
            <a:xfrm>
              <a:off x="6950075" y="1557338"/>
              <a:ext cx="574675" cy="503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시작</a:t>
              </a:r>
            </a:p>
            <a:p>
              <a:pPr algn="ctr"/>
              <a:r>
                <a:rPr lang="ko-KR" altLang="en-US" sz="1000" b="1"/>
                <a:t>시기</a:t>
              </a:r>
            </a:p>
          </p:txBody>
        </p:sp>
        <p:sp>
          <p:nvSpPr>
            <p:cNvPr id="94" name="Rectangle 280"/>
            <p:cNvSpPr>
              <a:spLocks noChangeArrowheads="1"/>
            </p:cNvSpPr>
            <p:nvPr/>
          </p:nvSpPr>
          <p:spPr bwMode="auto">
            <a:xfrm>
              <a:off x="6948488" y="3429000"/>
              <a:ext cx="574675" cy="2873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1000" b="1"/>
                <a:t>4</a:t>
              </a:r>
              <a:r>
                <a:rPr lang="ko-KR" altLang="en-US" sz="1000" b="1"/>
                <a:t>월</a:t>
              </a:r>
            </a:p>
          </p:txBody>
        </p:sp>
        <p:sp>
          <p:nvSpPr>
            <p:cNvPr id="95" name="Rectangle 281"/>
            <p:cNvSpPr>
              <a:spLocks noChangeArrowheads="1"/>
            </p:cNvSpPr>
            <p:nvPr/>
          </p:nvSpPr>
          <p:spPr bwMode="auto">
            <a:xfrm>
              <a:off x="6948488" y="3789363"/>
              <a:ext cx="574675" cy="2873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1000" b="1"/>
                <a:t>4</a:t>
              </a:r>
              <a:r>
                <a:rPr lang="ko-KR" altLang="en-US" sz="1000" b="1"/>
                <a:t>월</a:t>
              </a:r>
            </a:p>
          </p:txBody>
        </p:sp>
        <p:sp>
          <p:nvSpPr>
            <p:cNvPr id="96" name="Rectangle 282"/>
            <p:cNvSpPr>
              <a:spLocks noChangeArrowheads="1"/>
            </p:cNvSpPr>
            <p:nvPr/>
          </p:nvSpPr>
          <p:spPr bwMode="auto">
            <a:xfrm>
              <a:off x="6948488" y="4149725"/>
              <a:ext cx="574675" cy="2873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1000" b="1"/>
                <a:t>5</a:t>
              </a:r>
              <a:r>
                <a:rPr lang="ko-KR" altLang="en-US" sz="1000" b="1"/>
                <a:t>월</a:t>
              </a:r>
            </a:p>
          </p:txBody>
        </p:sp>
        <p:sp>
          <p:nvSpPr>
            <p:cNvPr id="97" name="Rectangle 283"/>
            <p:cNvSpPr>
              <a:spLocks noChangeArrowheads="1"/>
            </p:cNvSpPr>
            <p:nvPr/>
          </p:nvSpPr>
          <p:spPr bwMode="auto">
            <a:xfrm>
              <a:off x="6948488" y="5305425"/>
              <a:ext cx="574675" cy="2873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1000" b="1"/>
                <a:t>6</a:t>
              </a:r>
              <a:r>
                <a:rPr lang="ko-KR" altLang="en-US" sz="1000" b="1"/>
                <a:t>월</a:t>
              </a:r>
            </a:p>
          </p:txBody>
        </p:sp>
        <p:sp>
          <p:nvSpPr>
            <p:cNvPr id="98" name="Rectangle 284"/>
            <p:cNvSpPr>
              <a:spLocks noChangeArrowheads="1"/>
            </p:cNvSpPr>
            <p:nvPr/>
          </p:nvSpPr>
          <p:spPr bwMode="auto">
            <a:xfrm>
              <a:off x="6948488" y="5665788"/>
              <a:ext cx="574675" cy="2873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1000" b="1"/>
                <a:t>6</a:t>
              </a:r>
              <a:r>
                <a:rPr lang="ko-KR" altLang="en-US" sz="1000" b="1"/>
                <a:t>월</a:t>
              </a:r>
            </a:p>
          </p:txBody>
        </p:sp>
        <p:sp>
          <p:nvSpPr>
            <p:cNvPr id="99" name="Rectangle 285"/>
            <p:cNvSpPr>
              <a:spLocks noChangeArrowheads="1"/>
            </p:cNvSpPr>
            <p:nvPr/>
          </p:nvSpPr>
          <p:spPr bwMode="auto">
            <a:xfrm>
              <a:off x="6948488" y="6167438"/>
              <a:ext cx="574675" cy="2873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1000" b="1"/>
                <a:t>4</a:t>
              </a:r>
              <a:r>
                <a:rPr lang="ko-KR" altLang="en-US" sz="1000" b="1"/>
                <a:t>월</a:t>
              </a:r>
            </a:p>
          </p:txBody>
        </p:sp>
        <p:sp>
          <p:nvSpPr>
            <p:cNvPr id="100" name="Rectangle 286"/>
            <p:cNvSpPr>
              <a:spLocks noChangeArrowheads="1"/>
            </p:cNvSpPr>
            <p:nvPr/>
          </p:nvSpPr>
          <p:spPr bwMode="auto">
            <a:xfrm>
              <a:off x="6948488" y="6527800"/>
              <a:ext cx="574675" cy="2873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1000" b="1"/>
                <a:t>4</a:t>
              </a:r>
              <a:r>
                <a:rPr lang="ko-KR" altLang="en-US" sz="1000" b="1"/>
                <a:t>월</a:t>
              </a:r>
            </a:p>
          </p:txBody>
        </p:sp>
        <p:sp>
          <p:nvSpPr>
            <p:cNvPr id="101" name="Rectangle 287"/>
            <p:cNvSpPr>
              <a:spLocks noChangeArrowheads="1"/>
            </p:cNvSpPr>
            <p:nvPr/>
          </p:nvSpPr>
          <p:spPr bwMode="auto">
            <a:xfrm>
              <a:off x="6948488" y="4725988"/>
              <a:ext cx="574675" cy="2873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1000" b="1"/>
                <a:t>8</a:t>
              </a:r>
              <a:r>
                <a:rPr lang="ko-KR" altLang="en-US" sz="1000" b="1"/>
                <a:t>월</a:t>
              </a:r>
            </a:p>
          </p:txBody>
        </p:sp>
        <p:sp>
          <p:nvSpPr>
            <p:cNvPr id="102" name="Rectangle 288"/>
            <p:cNvSpPr>
              <a:spLocks noChangeArrowheads="1"/>
            </p:cNvSpPr>
            <p:nvPr/>
          </p:nvSpPr>
          <p:spPr bwMode="auto">
            <a:xfrm>
              <a:off x="8459788" y="2205038"/>
              <a:ext cx="574675" cy="2873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1000" b="1"/>
                <a:t>10</a:t>
              </a:r>
              <a:r>
                <a:rPr lang="ko-KR" altLang="en-US" sz="1000" b="1"/>
                <a:t>명</a:t>
              </a:r>
            </a:p>
          </p:txBody>
        </p:sp>
        <p:sp>
          <p:nvSpPr>
            <p:cNvPr id="103" name="Rectangle 289"/>
            <p:cNvSpPr>
              <a:spLocks noChangeArrowheads="1"/>
            </p:cNvSpPr>
            <p:nvPr/>
          </p:nvSpPr>
          <p:spPr bwMode="auto">
            <a:xfrm>
              <a:off x="8459788" y="2565400"/>
              <a:ext cx="574675" cy="2873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1000" b="1"/>
                <a:t>10</a:t>
              </a:r>
              <a:r>
                <a:rPr lang="ko-KR" altLang="en-US" sz="1000" b="1"/>
                <a:t>명</a:t>
              </a:r>
            </a:p>
          </p:txBody>
        </p:sp>
        <p:sp>
          <p:nvSpPr>
            <p:cNvPr id="104" name="Rectangle 290"/>
            <p:cNvSpPr>
              <a:spLocks noChangeArrowheads="1"/>
            </p:cNvSpPr>
            <p:nvPr/>
          </p:nvSpPr>
          <p:spPr bwMode="auto">
            <a:xfrm>
              <a:off x="8459788" y="2925763"/>
              <a:ext cx="574675" cy="2873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1000" b="1"/>
                <a:t>10</a:t>
              </a:r>
              <a:r>
                <a:rPr lang="ko-KR" altLang="en-US" sz="1000" b="1"/>
                <a:t>명</a:t>
              </a:r>
            </a:p>
          </p:txBody>
        </p:sp>
        <p:sp>
          <p:nvSpPr>
            <p:cNvPr id="105" name="Rectangle 291"/>
            <p:cNvSpPr>
              <a:spLocks noChangeArrowheads="1"/>
            </p:cNvSpPr>
            <p:nvPr/>
          </p:nvSpPr>
          <p:spPr bwMode="auto">
            <a:xfrm>
              <a:off x="8459788" y="1557338"/>
              <a:ext cx="574675" cy="503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1000" b="1"/>
                <a:t>대상자 </a:t>
              </a:r>
            </a:p>
            <a:p>
              <a:pPr algn="ctr"/>
              <a:r>
                <a:rPr lang="ko-KR" altLang="en-US" sz="1000" b="1"/>
                <a:t>수</a:t>
              </a:r>
            </a:p>
          </p:txBody>
        </p:sp>
        <p:sp>
          <p:nvSpPr>
            <p:cNvPr id="106" name="Rectangle 292"/>
            <p:cNvSpPr>
              <a:spLocks noChangeArrowheads="1"/>
            </p:cNvSpPr>
            <p:nvPr/>
          </p:nvSpPr>
          <p:spPr bwMode="auto">
            <a:xfrm>
              <a:off x="8458200" y="3429000"/>
              <a:ext cx="574675" cy="2873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1000" b="1"/>
                <a:t>20</a:t>
              </a:r>
              <a:r>
                <a:rPr lang="ko-KR" altLang="en-US" sz="1000" b="1"/>
                <a:t>명</a:t>
              </a:r>
            </a:p>
          </p:txBody>
        </p:sp>
        <p:sp>
          <p:nvSpPr>
            <p:cNvPr id="107" name="Rectangle 293"/>
            <p:cNvSpPr>
              <a:spLocks noChangeArrowheads="1"/>
            </p:cNvSpPr>
            <p:nvPr/>
          </p:nvSpPr>
          <p:spPr bwMode="auto">
            <a:xfrm>
              <a:off x="8458200" y="3789363"/>
              <a:ext cx="574675" cy="2873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1000" b="1"/>
                <a:t>20</a:t>
              </a:r>
              <a:r>
                <a:rPr lang="ko-KR" altLang="en-US" sz="1000" b="1"/>
                <a:t>명</a:t>
              </a:r>
            </a:p>
          </p:txBody>
        </p:sp>
        <p:sp>
          <p:nvSpPr>
            <p:cNvPr id="108" name="Rectangle 294"/>
            <p:cNvSpPr>
              <a:spLocks noChangeArrowheads="1"/>
            </p:cNvSpPr>
            <p:nvPr/>
          </p:nvSpPr>
          <p:spPr bwMode="auto">
            <a:xfrm>
              <a:off x="8458200" y="4149725"/>
              <a:ext cx="574675" cy="2873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1000" b="1"/>
                <a:t>20</a:t>
              </a:r>
              <a:r>
                <a:rPr lang="ko-KR" altLang="en-US" sz="1000" b="1"/>
                <a:t>명</a:t>
              </a:r>
            </a:p>
          </p:txBody>
        </p:sp>
        <p:sp>
          <p:nvSpPr>
            <p:cNvPr id="109" name="Rectangle 295"/>
            <p:cNvSpPr>
              <a:spLocks noChangeArrowheads="1"/>
            </p:cNvSpPr>
            <p:nvPr/>
          </p:nvSpPr>
          <p:spPr bwMode="auto">
            <a:xfrm>
              <a:off x="8458200" y="5305425"/>
              <a:ext cx="574675" cy="2873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1000" b="1"/>
                <a:t>8</a:t>
              </a:r>
              <a:r>
                <a:rPr lang="ko-KR" altLang="en-US" sz="1000" b="1"/>
                <a:t>명</a:t>
              </a:r>
            </a:p>
          </p:txBody>
        </p:sp>
        <p:sp>
          <p:nvSpPr>
            <p:cNvPr id="110" name="Rectangle 296"/>
            <p:cNvSpPr>
              <a:spLocks noChangeArrowheads="1"/>
            </p:cNvSpPr>
            <p:nvPr/>
          </p:nvSpPr>
          <p:spPr bwMode="auto">
            <a:xfrm>
              <a:off x="8458200" y="5665788"/>
              <a:ext cx="574675" cy="2873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1000" b="1"/>
                <a:t>8</a:t>
              </a:r>
              <a:r>
                <a:rPr lang="ko-KR" altLang="en-US" sz="1000" b="1"/>
                <a:t>명</a:t>
              </a:r>
            </a:p>
          </p:txBody>
        </p:sp>
        <p:sp>
          <p:nvSpPr>
            <p:cNvPr id="111" name="Rectangle 297"/>
            <p:cNvSpPr>
              <a:spLocks noChangeArrowheads="1"/>
            </p:cNvSpPr>
            <p:nvPr/>
          </p:nvSpPr>
          <p:spPr bwMode="auto">
            <a:xfrm>
              <a:off x="8458200" y="6167438"/>
              <a:ext cx="574675" cy="2873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1000" b="1"/>
                <a:t>10</a:t>
              </a:r>
              <a:r>
                <a:rPr lang="ko-KR" altLang="en-US" sz="1000" b="1"/>
                <a:t>명</a:t>
              </a:r>
            </a:p>
          </p:txBody>
        </p:sp>
        <p:sp>
          <p:nvSpPr>
            <p:cNvPr id="112" name="Rectangle 298"/>
            <p:cNvSpPr>
              <a:spLocks noChangeArrowheads="1"/>
            </p:cNvSpPr>
            <p:nvPr/>
          </p:nvSpPr>
          <p:spPr bwMode="auto">
            <a:xfrm>
              <a:off x="8458200" y="6527800"/>
              <a:ext cx="574675" cy="2873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1000" b="1"/>
                <a:t>10</a:t>
              </a:r>
              <a:r>
                <a:rPr lang="ko-KR" altLang="en-US" sz="1000" b="1"/>
                <a:t>명</a:t>
              </a:r>
            </a:p>
          </p:txBody>
        </p:sp>
        <p:sp>
          <p:nvSpPr>
            <p:cNvPr id="113" name="Rectangle 299"/>
            <p:cNvSpPr>
              <a:spLocks noChangeArrowheads="1"/>
            </p:cNvSpPr>
            <p:nvPr/>
          </p:nvSpPr>
          <p:spPr bwMode="auto">
            <a:xfrm>
              <a:off x="8458200" y="4725988"/>
              <a:ext cx="574675" cy="2873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1000" b="1"/>
                <a:t>40</a:t>
              </a:r>
              <a:r>
                <a:rPr lang="ko-KR" altLang="en-US" sz="1000" b="1"/>
                <a:t>명</a:t>
              </a: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3" descr="그림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6988"/>
            <a:ext cx="91440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42"/>
          <p:cNvSpPr>
            <a:spLocks noChangeArrowheads="1"/>
          </p:cNvSpPr>
          <p:nvPr/>
        </p:nvSpPr>
        <p:spPr bwMode="auto">
          <a:xfrm>
            <a:off x="6037263" y="6259513"/>
            <a:ext cx="1657350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latinLnBrk="0"/>
            <a:endParaRPr kumimoji="0" lang="ko-KR" altLang="en-US" sz="1400">
              <a:solidFill>
                <a:srgbClr val="B3D0EF"/>
              </a:solidFill>
              <a:latin typeface="굴림" charset="-127"/>
            </a:endParaRPr>
          </a:p>
        </p:txBody>
      </p:sp>
      <p:grpSp>
        <p:nvGrpSpPr>
          <p:cNvPr id="7172" name="Group 6"/>
          <p:cNvGrpSpPr>
            <a:grpSpLocks/>
          </p:cNvGrpSpPr>
          <p:nvPr/>
        </p:nvGrpSpPr>
        <p:grpSpPr bwMode="auto">
          <a:xfrm>
            <a:off x="-2411413" y="1978025"/>
            <a:ext cx="4032251" cy="3776663"/>
            <a:chOff x="-1565" y="890"/>
            <a:chExt cx="2540" cy="2540"/>
          </a:xfrm>
        </p:grpSpPr>
        <p:sp>
          <p:nvSpPr>
            <p:cNvPr id="7204" name="AutoShape 7"/>
            <p:cNvSpPr>
              <a:spLocks noChangeArrowheads="1"/>
            </p:cNvSpPr>
            <p:nvPr/>
          </p:nvSpPr>
          <p:spPr bwMode="gray">
            <a:xfrm rot="5400000">
              <a:off x="-1565" y="890"/>
              <a:ext cx="2540" cy="254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00 w 21600"/>
                <a:gd name="T13" fmla="*/ 0 h 21600"/>
                <a:gd name="T14" fmla="*/ 21200 w 21600"/>
                <a:gd name="T15" fmla="*/ 1363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323" y="10641"/>
                  </a:moveTo>
                  <a:cubicBezTo>
                    <a:pt x="410" y="4916"/>
                    <a:pt x="5075" y="321"/>
                    <a:pt x="10800" y="322"/>
                  </a:cubicBezTo>
                  <a:cubicBezTo>
                    <a:pt x="16524" y="322"/>
                    <a:pt x="21189" y="4916"/>
                    <a:pt x="21276" y="10641"/>
                  </a:cubicBezTo>
                  <a:lnTo>
                    <a:pt x="21598" y="10636"/>
                  </a:lnTo>
                  <a:cubicBezTo>
                    <a:pt x="21509" y="4736"/>
                    <a:pt x="16700" y="-1"/>
                    <a:pt x="10799" y="0"/>
                  </a:cubicBezTo>
                  <a:cubicBezTo>
                    <a:pt x="4899" y="0"/>
                    <a:pt x="90" y="4736"/>
                    <a:pt x="1" y="10636"/>
                  </a:cubicBez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0000C8">
                    <a:alpha val="84000"/>
                  </a:srgb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latinLnBrk="0"/>
              <a:endParaRPr kumimoji="0" lang="ko-KR" altLang="en-US">
                <a:ea typeface="HY강B" pitchFamily="18" charset="-127"/>
              </a:endParaRPr>
            </a:p>
          </p:txBody>
        </p:sp>
        <p:sp>
          <p:nvSpPr>
            <p:cNvPr id="7205" name="AutoShape 8"/>
            <p:cNvSpPr>
              <a:spLocks noChangeArrowheads="1"/>
            </p:cNvSpPr>
            <p:nvPr/>
          </p:nvSpPr>
          <p:spPr bwMode="gray">
            <a:xfrm rot="5400000">
              <a:off x="-843" y="1628"/>
              <a:ext cx="1650" cy="108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7826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056" y="10807"/>
                  </a:moveTo>
                  <a:cubicBezTo>
                    <a:pt x="10056" y="10805"/>
                    <a:pt x="10056" y="10802"/>
                    <a:pt x="10056" y="10800"/>
                  </a:cubicBezTo>
                  <a:cubicBezTo>
                    <a:pt x="10056" y="10389"/>
                    <a:pt x="10389" y="10056"/>
                    <a:pt x="10800" y="10056"/>
                  </a:cubicBezTo>
                  <a:cubicBezTo>
                    <a:pt x="11210" y="10056"/>
                    <a:pt x="11544" y="10389"/>
                    <a:pt x="11544" y="10800"/>
                  </a:cubicBezTo>
                  <a:cubicBezTo>
                    <a:pt x="11544" y="10802"/>
                    <a:pt x="11543" y="10805"/>
                    <a:pt x="11543" y="10807"/>
                  </a:cubicBezTo>
                  <a:lnTo>
                    <a:pt x="21599" y="10916"/>
                  </a:lnTo>
                  <a:cubicBezTo>
                    <a:pt x="21599" y="10877"/>
                    <a:pt x="21600" y="10838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0838"/>
                    <a:pt x="0" y="10877"/>
                    <a:pt x="0" y="10916"/>
                  </a:cubicBez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0000C8">
                    <a:alpha val="75998"/>
                  </a:srgb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latinLnBrk="0"/>
              <a:endParaRPr kumimoji="0" lang="ko-KR" altLang="en-US">
                <a:ea typeface="HY강B" pitchFamily="18" charset="-127"/>
              </a:endParaRPr>
            </a:p>
          </p:txBody>
        </p:sp>
      </p:grpSp>
      <p:sp>
        <p:nvSpPr>
          <p:cNvPr id="7173" name="Line 9"/>
          <p:cNvSpPr>
            <a:spLocks noChangeShapeType="1"/>
          </p:cNvSpPr>
          <p:nvPr/>
        </p:nvSpPr>
        <p:spPr bwMode="auto">
          <a:xfrm flipV="1">
            <a:off x="0" y="3429000"/>
            <a:ext cx="857250" cy="500063"/>
          </a:xfrm>
          <a:prstGeom prst="line">
            <a:avLst/>
          </a:prstGeom>
          <a:noFill/>
          <a:ln w="38100">
            <a:solidFill>
              <a:srgbClr val="0066CC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7174" name="Line 12"/>
          <p:cNvSpPr>
            <a:spLocks noChangeShapeType="1"/>
          </p:cNvSpPr>
          <p:nvPr/>
        </p:nvSpPr>
        <p:spPr bwMode="auto">
          <a:xfrm>
            <a:off x="0" y="4071938"/>
            <a:ext cx="928688" cy="428625"/>
          </a:xfrm>
          <a:prstGeom prst="line">
            <a:avLst/>
          </a:prstGeom>
          <a:noFill/>
          <a:ln w="38100">
            <a:solidFill>
              <a:srgbClr val="0066CC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7175" name="Line 64"/>
          <p:cNvSpPr>
            <a:spLocks noChangeShapeType="1"/>
          </p:cNvSpPr>
          <p:nvPr/>
        </p:nvSpPr>
        <p:spPr bwMode="auto">
          <a:xfrm>
            <a:off x="0" y="4143375"/>
            <a:ext cx="785813" cy="1143000"/>
          </a:xfrm>
          <a:prstGeom prst="line">
            <a:avLst/>
          </a:prstGeom>
          <a:noFill/>
          <a:ln w="38100">
            <a:solidFill>
              <a:srgbClr val="0066CC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7176" name="Line 9"/>
          <p:cNvSpPr>
            <a:spLocks noChangeShapeType="1"/>
          </p:cNvSpPr>
          <p:nvPr/>
        </p:nvSpPr>
        <p:spPr bwMode="auto">
          <a:xfrm flipV="1">
            <a:off x="0" y="2643188"/>
            <a:ext cx="857250" cy="1208087"/>
          </a:xfrm>
          <a:prstGeom prst="line">
            <a:avLst/>
          </a:prstGeom>
          <a:noFill/>
          <a:ln w="38100">
            <a:solidFill>
              <a:srgbClr val="0066CC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grpSp>
        <p:nvGrpSpPr>
          <p:cNvPr id="7177" name="Group 44"/>
          <p:cNvGrpSpPr>
            <a:grpSpLocks/>
          </p:cNvGrpSpPr>
          <p:nvPr/>
        </p:nvGrpSpPr>
        <p:grpSpPr bwMode="auto">
          <a:xfrm>
            <a:off x="642938" y="2097088"/>
            <a:ext cx="8199437" cy="3544887"/>
            <a:chOff x="630" y="945"/>
            <a:chExt cx="5165" cy="2384"/>
          </a:xfrm>
        </p:grpSpPr>
        <p:sp>
          <p:nvSpPr>
            <p:cNvPr id="83972" name="AutoShape 4"/>
            <p:cNvSpPr>
              <a:spLocks noChangeArrowheads="1"/>
            </p:cNvSpPr>
            <p:nvPr/>
          </p:nvSpPr>
          <p:spPr bwMode="gray">
            <a:xfrm>
              <a:off x="1247" y="945"/>
              <a:ext cx="4535" cy="451"/>
            </a:xfrm>
            <a:prstGeom prst="roundRect">
              <a:avLst>
                <a:gd name="adj" fmla="val 49106"/>
              </a:avLst>
            </a:prstGeom>
            <a:gradFill flip="none" rotWithShape="1">
              <a:gsLst>
                <a:gs pos="0">
                  <a:srgbClr val="C00000">
                    <a:shade val="30000"/>
                    <a:satMod val="115000"/>
                  </a:srgbClr>
                </a:gs>
                <a:gs pos="50000">
                  <a:srgbClr val="C00000">
                    <a:shade val="67500"/>
                    <a:satMod val="115000"/>
                  </a:srgbClr>
                </a:gs>
                <a:gs pos="100000">
                  <a:srgbClr val="C00000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 w="28575">
              <a:solidFill>
                <a:schemeClr val="bg1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latinLnBrk="0">
                <a:defRPr/>
              </a:pPr>
              <a:r>
                <a:rPr kumimoji="0" lang="ko-KR" altLang="en-US" sz="23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HY강B" pitchFamily="18" charset="-127"/>
                  <a:ea typeface="HY강B" pitchFamily="18" charset="-127"/>
                </a:rPr>
                <a:t>들어가는 글</a:t>
              </a:r>
            </a:p>
          </p:txBody>
        </p:sp>
        <p:grpSp>
          <p:nvGrpSpPr>
            <p:cNvPr id="7181" name="Group 14"/>
            <p:cNvGrpSpPr>
              <a:grpSpLocks/>
            </p:cNvGrpSpPr>
            <p:nvPr/>
          </p:nvGrpSpPr>
          <p:grpSpPr bwMode="auto">
            <a:xfrm>
              <a:off x="630" y="958"/>
              <a:ext cx="540" cy="481"/>
              <a:chOff x="758" y="1122"/>
              <a:chExt cx="400" cy="339"/>
            </a:xfrm>
          </p:grpSpPr>
          <p:sp>
            <p:nvSpPr>
              <p:cNvPr id="83983" name="Oval 15"/>
              <p:cNvSpPr>
                <a:spLocks noChangeArrowheads="1"/>
              </p:cNvSpPr>
              <p:nvPr/>
            </p:nvSpPr>
            <p:spPr bwMode="auto">
              <a:xfrm>
                <a:off x="768" y="1122"/>
                <a:ext cx="363" cy="339"/>
              </a:xfrm>
              <a:prstGeom prst="ellipse">
                <a:avLst/>
              </a:prstGeom>
              <a:solidFill>
                <a:srgbClr val="B3D3DF"/>
              </a:solidFill>
              <a:ln w="9525" algn="ctr">
                <a:noFill/>
                <a:round/>
                <a:headEnd/>
                <a:tailEnd/>
              </a:ln>
              <a:effectLst>
                <a:outerShdw dist="40161" dir="17306097" algn="ctr" rotWithShape="0">
                  <a:srgbClr val="777777">
                    <a:alpha val="50000"/>
                  </a:srgbClr>
                </a:outerShdw>
              </a:effectLst>
            </p:spPr>
            <p:txBody>
              <a:bodyPr lIns="68400" tIns="36000" rIns="68400" bIns="36000" anchor="ctr">
                <a:spAutoFit/>
              </a:bodyPr>
              <a:lstStyle/>
              <a:p>
                <a:pPr latinLnBrk="0">
                  <a:defRPr/>
                </a:pPr>
                <a:endParaRPr kumimoji="0" lang="ko-KR" altLang="en-US" dirty="0">
                  <a:ea typeface="HY강B" pitchFamily="18" charset="-127"/>
                </a:endParaRPr>
              </a:p>
            </p:txBody>
          </p:sp>
          <p:sp>
            <p:nvSpPr>
              <p:cNvPr id="7201" name="Oval 16"/>
              <p:cNvSpPr>
                <a:spLocks noChangeArrowheads="1"/>
              </p:cNvSpPr>
              <p:nvPr/>
            </p:nvSpPr>
            <p:spPr bwMode="auto">
              <a:xfrm>
                <a:off x="768" y="1123"/>
                <a:ext cx="363" cy="338"/>
              </a:xfrm>
              <a:prstGeom prst="ellipse">
                <a:avLst/>
              </a:prstGeom>
              <a:solidFill>
                <a:srgbClr val="B3D3DF"/>
              </a:solidFill>
              <a:ln w="9525" algn="ctr">
                <a:noFill/>
                <a:round/>
                <a:headEnd/>
                <a:tailEnd/>
              </a:ln>
            </p:spPr>
            <p:txBody>
              <a:bodyPr lIns="68400" tIns="36000" rIns="68400" bIns="36000" anchor="ctr">
                <a:spAutoFit/>
              </a:bodyPr>
              <a:lstStyle/>
              <a:p>
                <a:pPr latinLnBrk="0"/>
                <a:endParaRPr kumimoji="0" lang="ko-KR" altLang="en-US">
                  <a:ea typeface="HY강B" pitchFamily="18" charset="-127"/>
                </a:endParaRPr>
              </a:p>
            </p:txBody>
          </p:sp>
          <p:pic>
            <p:nvPicPr>
              <p:cNvPr id="7202" name="Picture 17" descr="알">
                <a:hlinkClick r:id="rId3" action="ppaction://hlinksldjump"/>
              </p:cNvPr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791" y="1124"/>
                <a:ext cx="324" cy="31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83986" name="Text Box 18">
                <a:hlinkClick r:id="rId3" action="ppaction://hlinksldjump"/>
              </p:cNvPr>
              <p:cNvSpPr txBox="1">
                <a:spLocks noChangeArrowheads="1"/>
              </p:cNvSpPr>
              <p:nvPr/>
            </p:nvSpPr>
            <p:spPr bwMode="auto">
              <a:xfrm>
                <a:off x="758" y="1125"/>
                <a:ext cx="400" cy="278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>
                <a:outerShdw dist="17961" dir="2700000" algn="ctr" rotWithShape="0">
                  <a:schemeClr val="tx1"/>
                </a:outerShdw>
              </a:effectLst>
            </p:spPr>
            <p:txBody>
              <a:bodyPr>
                <a:spAutoFit/>
              </a:bodyPr>
              <a:lstStyle/>
              <a:p>
                <a:pPr algn="ctr" latinLnBrk="0">
                  <a:defRPr/>
                </a:pPr>
                <a:r>
                  <a:rPr kumimoji="0" lang="en-US" altLang="ko-KR" sz="3200" dirty="0">
                    <a:solidFill>
                      <a:srgbClr val="FFFF00"/>
                    </a:solidFill>
                    <a:latin typeface="HY크리스탈M" pitchFamily="18" charset="-127"/>
                    <a:ea typeface="HY크리스탈M" pitchFamily="18" charset="-127"/>
                  </a:rPr>
                  <a:t>Ⅰ</a:t>
                </a:r>
              </a:p>
            </p:txBody>
          </p:sp>
        </p:grpSp>
        <p:grpSp>
          <p:nvGrpSpPr>
            <p:cNvPr id="7182" name="Group 14"/>
            <p:cNvGrpSpPr>
              <a:grpSpLocks/>
            </p:cNvGrpSpPr>
            <p:nvPr/>
          </p:nvGrpSpPr>
          <p:grpSpPr bwMode="auto">
            <a:xfrm>
              <a:off x="630" y="1588"/>
              <a:ext cx="540" cy="481"/>
              <a:chOff x="758" y="1122"/>
              <a:chExt cx="400" cy="339"/>
            </a:xfrm>
          </p:grpSpPr>
          <p:sp>
            <p:nvSpPr>
              <p:cNvPr id="45" name="Oval 15"/>
              <p:cNvSpPr>
                <a:spLocks noChangeArrowheads="1"/>
              </p:cNvSpPr>
              <p:nvPr/>
            </p:nvSpPr>
            <p:spPr bwMode="auto">
              <a:xfrm>
                <a:off x="768" y="1122"/>
                <a:ext cx="363" cy="339"/>
              </a:xfrm>
              <a:prstGeom prst="ellipse">
                <a:avLst/>
              </a:prstGeom>
              <a:solidFill>
                <a:srgbClr val="B3D3DF"/>
              </a:solidFill>
              <a:ln w="9525" algn="ctr">
                <a:noFill/>
                <a:round/>
                <a:headEnd/>
                <a:tailEnd/>
              </a:ln>
              <a:effectLst>
                <a:outerShdw dist="40161" dir="17306097" algn="ctr" rotWithShape="0">
                  <a:srgbClr val="777777">
                    <a:alpha val="50000"/>
                  </a:srgbClr>
                </a:outerShdw>
              </a:effectLst>
            </p:spPr>
            <p:txBody>
              <a:bodyPr lIns="68400" tIns="36000" rIns="68400" bIns="36000" anchor="ctr">
                <a:spAutoFit/>
              </a:bodyPr>
              <a:lstStyle/>
              <a:p>
                <a:pPr latinLnBrk="0">
                  <a:defRPr/>
                </a:pPr>
                <a:endParaRPr kumimoji="0" lang="ko-KR" altLang="en-US" dirty="0">
                  <a:ea typeface="HY강B" pitchFamily="18" charset="-127"/>
                </a:endParaRPr>
              </a:p>
            </p:txBody>
          </p:sp>
          <p:sp>
            <p:nvSpPr>
              <p:cNvPr id="7197" name="Oval 16"/>
              <p:cNvSpPr>
                <a:spLocks noChangeArrowheads="1"/>
              </p:cNvSpPr>
              <p:nvPr/>
            </p:nvSpPr>
            <p:spPr bwMode="auto">
              <a:xfrm>
                <a:off x="768" y="1123"/>
                <a:ext cx="363" cy="338"/>
              </a:xfrm>
              <a:prstGeom prst="ellipse">
                <a:avLst/>
              </a:prstGeom>
              <a:solidFill>
                <a:srgbClr val="B3D3DF"/>
              </a:solidFill>
              <a:ln w="9525" algn="ctr">
                <a:noFill/>
                <a:round/>
                <a:headEnd/>
                <a:tailEnd/>
              </a:ln>
            </p:spPr>
            <p:txBody>
              <a:bodyPr lIns="68400" tIns="36000" rIns="68400" bIns="36000" anchor="ctr">
                <a:spAutoFit/>
              </a:bodyPr>
              <a:lstStyle/>
              <a:p>
                <a:pPr latinLnBrk="0"/>
                <a:endParaRPr kumimoji="0" lang="ko-KR" altLang="en-US">
                  <a:ea typeface="HY강B" pitchFamily="18" charset="-127"/>
                </a:endParaRPr>
              </a:p>
            </p:txBody>
          </p:sp>
          <p:pic>
            <p:nvPicPr>
              <p:cNvPr id="7198" name="Picture 17" descr="알">
                <a:hlinkClick r:id="rId3" action="ppaction://hlinksldjump"/>
              </p:cNvPr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791" y="1124"/>
                <a:ext cx="324" cy="31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48" name="Text Box 18">
                <a:hlinkClick r:id="rId3" action="ppaction://hlinksldjump"/>
              </p:cNvPr>
              <p:cNvSpPr txBox="1">
                <a:spLocks noChangeArrowheads="1"/>
              </p:cNvSpPr>
              <p:nvPr/>
            </p:nvSpPr>
            <p:spPr bwMode="auto">
              <a:xfrm>
                <a:off x="758" y="1124"/>
                <a:ext cx="400" cy="277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>
                <a:outerShdw dist="17961" dir="2700000" algn="ctr" rotWithShape="0">
                  <a:schemeClr val="tx1"/>
                </a:outerShdw>
              </a:effectLst>
            </p:spPr>
            <p:txBody>
              <a:bodyPr>
                <a:spAutoFit/>
              </a:bodyPr>
              <a:lstStyle/>
              <a:p>
                <a:pPr algn="ctr" latinLnBrk="0">
                  <a:defRPr/>
                </a:pPr>
                <a:r>
                  <a:rPr kumimoji="0" lang="en-US" altLang="ko-KR" sz="3200" dirty="0">
                    <a:solidFill>
                      <a:srgbClr val="FFFF00"/>
                    </a:solidFill>
                    <a:latin typeface="HY크리스탈M" pitchFamily="18" charset="-127"/>
                    <a:ea typeface="HY크리스탈M" pitchFamily="18" charset="-127"/>
                  </a:rPr>
                  <a:t>Ⅱ</a:t>
                </a:r>
              </a:p>
            </p:txBody>
          </p:sp>
        </p:grpSp>
        <p:grpSp>
          <p:nvGrpSpPr>
            <p:cNvPr id="7183" name="Group 14"/>
            <p:cNvGrpSpPr>
              <a:grpSpLocks/>
            </p:cNvGrpSpPr>
            <p:nvPr/>
          </p:nvGrpSpPr>
          <p:grpSpPr bwMode="auto">
            <a:xfrm>
              <a:off x="630" y="2219"/>
              <a:ext cx="540" cy="481"/>
              <a:chOff x="758" y="1122"/>
              <a:chExt cx="400" cy="339"/>
            </a:xfrm>
          </p:grpSpPr>
          <p:sp>
            <p:nvSpPr>
              <p:cNvPr id="50" name="Oval 15"/>
              <p:cNvSpPr>
                <a:spLocks noChangeArrowheads="1"/>
              </p:cNvSpPr>
              <p:nvPr/>
            </p:nvSpPr>
            <p:spPr bwMode="auto">
              <a:xfrm>
                <a:off x="768" y="1122"/>
                <a:ext cx="363" cy="339"/>
              </a:xfrm>
              <a:prstGeom prst="ellipse">
                <a:avLst/>
              </a:prstGeom>
              <a:solidFill>
                <a:srgbClr val="B3D3DF"/>
              </a:solidFill>
              <a:ln w="9525" algn="ctr">
                <a:noFill/>
                <a:round/>
                <a:headEnd/>
                <a:tailEnd/>
              </a:ln>
              <a:effectLst>
                <a:outerShdw dist="40161" dir="17306097" algn="ctr" rotWithShape="0">
                  <a:srgbClr val="777777">
                    <a:alpha val="50000"/>
                  </a:srgbClr>
                </a:outerShdw>
              </a:effectLst>
            </p:spPr>
            <p:txBody>
              <a:bodyPr lIns="68400" tIns="36000" rIns="68400" bIns="36000" anchor="ctr">
                <a:spAutoFit/>
              </a:bodyPr>
              <a:lstStyle/>
              <a:p>
                <a:pPr latinLnBrk="0">
                  <a:defRPr/>
                </a:pPr>
                <a:endParaRPr kumimoji="0" lang="ko-KR" altLang="en-US" dirty="0">
                  <a:ea typeface="HY강B" pitchFamily="18" charset="-127"/>
                </a:endParaRPr>
              </a:p>
            </p:txBody>
          </p:sp>
          <p:sp>
            <p:nvSpPr>
              <p:cNvPr id="7193" name="Oval 16"/>
              <p:cNvSpPr>
                <a:spLocks noChangeArrowheads="1"/>
              </p:cNvSpPr>
              <p:nvPr/>
            </p:nvSpPr>
            <p:spPr bwMode="auto">
              <a:xfrm>
                <a:off x="768" y="1123"/>
                <a:ext cx="363" cy="338"/>
              </a:xfrm>
              <a:prstGeom prst="ellipse">
                <a:avLst/>
              </a:prstGeom>
              <a:solidFill>
                <a:srgbClr val="B3D3DF"/>
              </a:solidFill>
              <a:ln w="9525" algn="ctr">
                <a:noFill/>
                <a:round/>
                <a:headEnd/>
                <a:tailEnd/>
              </a:ln>
            </p:spPr>
            <p:txBody>
              <a:bodyPr lIns="68400" tIns="36000" rIns="68400" bIns="36000" anchor="ctr">
                <a:spAutoFit/>
              </a:bodyPr>
              <a:lstStyle/>
              <a:p>
                <a:pPr latinLnBrk="0"/>
                <a:endParaRPr kumimoji="0" lang="ko-KR" altLang="en-US">
                  <a:ea typeface="HY강B" pitchFamily="18" charset="-127"/>
                </a:endParaRPr>
              </a:p>
            </p:txBody>
          </p:sp>
          <p:pic>
            <p:nvPicPr>
              <p:cNvPr id="7194" name="Picture 17" descr="알">
                <a:hlinkClick r:id="rId3" action="ppaction://hlinksldjump"/>
              </p:cNvPr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791" y="1124"/>
                <a:ext cx="324" cy="31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53" name="Text Box 18">
                <a:hlinkClick r:id="rId3" action="ppaction://hlinksldjump"/>
              </p:cNvPr>
              <p:cNvSpPr txBox="1">
                <a:spLocks noChangeArrowheads="1"/>
              </p:cNvSpPr>
              <p:nvPr/>
            </p:nvSpPr>
            <p:spPr bwMode="auto">
              <a:xfrm>
                <a:off x="758" y="1124"/>
                <a:ext cx="400" cy="287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>
                <a:outerShdw dist="17961" dir="2700000" algn="ctr" rotWithShape="0">
                  <a:schemeClr val="tx1"/>
                </a:outerShdw>
              </a:effectLst>
            </p:spPr>
            <p:txBody>
              <a:bodyPr>
                <a:spAutoFit/>
              </a:bodyPr>
              <a:lstStyle/>
              <a:p>
                <a:pPr algn="ctr" latinLnBrk="0">
                  <a:defRPr/>
                </a:pPr>
                <a:r>
                  <a:rPr kumimoji="0" lang="en-US" altLang="ko-KR" sz="3200" dirty="0">
                    <a:solidFill>
                      <a:srgbClr val="FFFF00"/>
                    </a:solidFill>
                    <a:latin typeface="HY크리스탈M" pitchFamily="18" charset="-127"/>
                    <a:ea typeface="HY크리스탈M" pitchFamily="18" charset="-127"/>
                  </a:rPr>
                  <a:t>Ⅲ</a:t>
                </a:r>
              </a:p>
            </p:txBody>
          </p:sp>
        </p:grpSp>
        <p:grpSp>
          <p:nvGrpSpPr>
            <p:cNvPr id="7184" name="Group 14"/>
            <p:cNvGrpSpPr>
              <a:grpSpLocks/>
            </p:cNvGrpSpPr>
            <p:nvPr/>
          </p:nvGrpSpPr>
          <p:grpSpPr bwMode="auto">
            <a:xfrm>
              <a:off x="630" y="2847"/>
              <a:ext cx="540" cy="482"/>
              <a:chOff x="758" y="1122"/>
              <a:chExt cx="400" cy="340"/>
            </a:xfrm>
          </p:grpSpPr>
          <p:sp>
            <p:nvSpPr>
              <p:cNvPr id="55" name="Oval 15"/>
              <p:cNvSpPr>
                <a:spLocks noChangeArrowheads="1"/>
              </p:cNvSpPr>
              <p:nvPr/>
            </p:nvSpPr>
            <p:spPr bwMode="auto">
              <a:xfrm>
                <a:off x="768" y="1122"/>
                <a:ext cx="363" cy="339"/>
              </a:xfrm>
              <a:prstGeom prst="ellipse">
                <a:avLst/>
              </a:prstGeom>
              <a:solidFill>
                <a:srgbClr val="B3D3DF"/>
              </a:solidFill>
              <a:ln w="9525" algn="ctr">
                <a:noFill/>
                <a:round/>
                <a:headEnd/>
                <a:tailEnd/>
              </a:ln>
              <a:effectLst>
                <a:outerShdw dist="40161" dir="17306097" algn="ctr" rotWithShape="0">
                  <a:srgbClr val="777777">
                    <a:alpha val="50000"/>
                  </a:srgbClr>
                </a:outerShdw>
              </a:effectLst>
            </p:spPr>
            <p:txBody>
              <a:bodyPr lIns="68400" tIns="36000" rIns="68400" bIns="36000" anchor="ctr">
                <a:spAutoFit/>
              </a:bodyPr>
              <a:lstStyle/>
              <a:p>
                <a:pPr latinLnBrk="0">
                  <a:defRPr/>
                </a:pPr>
                <a:endParaRPr kumimoji="0" lang="ko-KR" altLang="en-US" dirty="0">
                  <a:ea typeface="HY강B" pitchFamily="18" charset="-127"/>
                </a:endParaRPr>
              </a:p>
            </p:txBody>
          </p:sp>
          <p:sp>
            <p:nvSpPr>
              <p:cNvPr id="7189" name="Oval 16"/>
              <p:cNvSpPr>
                <a:spLocks noChangeArrowheads="1"/>
              </p:cNvSpPr>
              <p:nvPr/>
            </p:nvSpPr>
            <p:spPr bwMode="auto">
              <a:xfrm>
                <a:off x="768" y="1124"/>
                <a:ext cx="363" cy="338"/>
              </a:xfrm>
              <a:prstGeom prst="ellipse">
                <a:avLst/>
              </a:prstGeom>
              <a:solidFill>
                <a:srgbClr val="B3D3DF"/>
              </a:solidFill>
              <a:ln w="9525" algn="ctr">
                <a:noFill/>
                <a:round/>
                <a:headEnd/>
                <a:tailEnd/>
              </a:ln>
            </p:spPr>
            <p:txBody>
              <a:bodyPr lIns="68400" tIns="36000" rIns="68400" bIns="36000" anchor="ctr">
                <a:spAutoFit/>
              </a:bodyPr>
              <a:lstStyle/>
              <a:p>
                <a:pPr latinLnBrk="0"/>
                <a:endParaRPr kumimoji="0" lang="ko-KR" altLang="en-US">
                  <a:ea typeface="HY강B" pitchFamily="18" charset="-127"/>
                </a:endParaRPr>
              </a:p>
            </p:txBody>
          </p:sp>
          <p:pic>
            <p:nvPicPr>
              <p:cNvPr id="7190" name="Picture 17" descr="알">
                <a:hlinkClick r:id="rId3" action="ppaction://hlinksldjump"/>
              </p:cNvPr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791" y="1125"/>
                <a:ext cx="324" cy="31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58" name="Text Box 18">
                <a:hlinkClick r:id="rId3" action="ppaction://hlinksldjump"/>
              </p:cNvPr>
              <p:cNvSpPr txBox="1">
                <a:spLocks noChangeArrowheads="1"/>
              </p:cNvSpPr>
              <p:nvPr/>
            </p:nvSpPr>
            <p:spPr bwMode="auto">
              <a:xfrm>
                <a:off x="758" y="1125"/>
                <a:ext cx="400" cy="285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>
                <a:outerShdw dist="17961" dir="2700000" algn="ctr" rotWithShape="0">
                  <a:schemeClr val="tx1"/>
                </a:outerShdw>
              </a:effectLst>
            </p:spPr>
            <p:txBody>
              <a:bodyPr>
                <a:spAutoFit/>
              </a:bodyPr>
              <a:lstStyle/>
              <a:p>
                <a:pPr algn="ctr" latinLnBrk="0">
                  <a:defRPr/>
                </a:pPr>
                <a:r>
                  <a:rPr kumimoji="0" lang="en-US" altLang="ko-KR" sz="3200" dirty="0">
                    <a:solidFill>
                      <a:srgbClr val="FFFF00"/>
                    </a:solidFill>
                    <a:latin typeface="HY크리스탈M" pitchFamily="18" charset="-127"/>
                    <a:ea typeface="HY크리스탈M" pitchFamily="18" charset="-127"/>
                  </a:rPr>
                  <a:t>Ⅳ</a:t>
                </a:r>
              </a:p>
            </p:txBody>
          </p:sp>
        </p:grpSp>
        <p:sp>
          <p:nvSpPr>
            <p:cNvPr id="65" name="AutoShape 4"/>
            <p:cNvSpPr>
              <a:spLocks noChangeArrowheads="1"/>
            </p:cNvSpPr>
            <p:nvPr/>
          </p:nvSpPr>
          <p:spPr bwMode="gray">
            <a:xfrm>
              <a:off x="1260" y="1575"/>
              <a:ext cx="4535" cy="452"/>
            </a:xfrm>
            <a:prstGeom prst="roundRect">
              <a:avLst>
                <a:gd name="adj" fmla="val 49106"/>
              </a:avLst>
            </a:prstGeom>
            <a:gradFill flip="none" rotWithShape="1">
              <a:gsLst>
                <a:gs pos="0">
                  <a:srgbClr val="FFC000">
                    <a:shade val="30000"/>
                    <a:satMod val="115000"/>
                  </a:srgbClr>
                </a:gs>
                <a:gs pos="50000">
                  <a:srgbClr val="FFC000">
                    <a:shade val="67500"/>
                    <a:satMod val="115000"/>
                  </a:srgbClr>
                </a:gs>
                <a:gs pos="100000">
                  <a:srgbClr val="FFC000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 w="28575">
              <a:solidFill>
                <a:schemeClr val="bg1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dist" latinLnBrk="0">
                <a:defRPr/>
              </a:pPr>
              <a:r>
                <a:rPr kumimoji="0" lang="ko-KR" altLang="en-US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HY강B" pitchFamily="18" charset="-127"/>
                  <a:ea typeface="HY강B" pitchFamily="18" charset="-127"/>
                </a:rPr>
                <a:t>노인복지 프로그램의 이해</a:t>
              </a:r>
            </a:p>
          </p:txBody>
        </p:sp>
        <p:sp>
          <p:nvSpPr>
            <p:cNvPr id="66" name="AutoShape 4"/>
            <p:cNvSpPr>
              <a:spLocks noChangeArrowheads="1"/>
            </p:cNvSpPr>
            <p:nvPr/>
          </p:nvSpPr>
          <p:spPr bwMode="gray">
            <a:xfrm>
              <a:off x="1247" y="2205"/>
              <a:ext cx="4535" cy="454"/>
            </a:xfrm>
            <a:prstGeom prst="roundRect">
              <a:avLst>
                <a:gd name="adj" fmla="val 49106"/>
              </a:avLst>
            </a:prstGeom>
            <a:gradFill flip="none" rotWithShape="1">
              <a:gsLst>
                <a:gs pos="0">
                  <a:srgbClr val="92D050">
                    <a:shade val="30000"/>
                    <a:satMod val="115000"/>
                  </a:srgbClr>
                </a:gs>
                <a:gs pos="50000">
                  <a:srgbClr val="92D050">
                    <a:shade val="67500"/>
                    <a:satMod val="115000"/>
                  </a:srgbClr>
                </a:gs>
                <a:gs pos="100000">
                  <a:srgbClr val="92D050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 w="28575">
              <a:solidFill>
                <a:schemeClr val="bg1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latinLnBrk="0">
                <a:defRPr/>
              </a:pPr>
              <a:r>
                <a:rPr kumimoji="0" lang="ko-KR" altLang="en-US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HY강B" pitchFamily="18" charset="-127"/>
                  <a:ea typeface="HY강B" pitchFamily="18" charset="-127"/>
                </a:rPr>
                <a:t>노인복지 프로그램 개발 의 과정</a:t>
              </a:r>
            </a:p>
          </p:txBody>
        </p:sp>
        <p:sp>
          <p:nvSpPr>
            <p:cNvPr id="67" name="AutoShape 4"/>
            <p:cNvSpPr>
              <a:spLocks noChangeArrowheads="1"/>
            </p:cNvSpPr>
            <p:nvPr/>
          </p:nvSpPr>
          <p:spPr bwMode="gray">
            <a:xfrm>
              <a:off x="1260" y="2835"/>
              <a:ext cx="4535" cy="455"/>
            </a:xfrm>
            <a:prstGeom prst="roundRect">
              <a:avLst>
                <a:gd name="adj" fmla="val 49106"/>
              </a:avLst>
            </a:prstGeom>
            <a:gradFill flip="none" rotWithShape="1">
              <a:gsLst>
                <a:gs pos="0">
                  <a:schemeClr val="accent4">
                    <a:lumMod val="40000"/>
                    <a:lumOff val="60000"/>
                    <a:shade val="30000"/>
                    <a:satMod val="115000"/>
                  </a:schemeClr>
                </a:gs>
                <a:gs pos="50000">
                  <a:schemeClr val="accent4">
                    <a:lumMod val="40000"/>
                    <a:lumOff val="60000"/>
                    <a:shade val="67500"/>
                    <a:satMod val="115000"/>
                  </a:schemeClr>
                </a:gs>
                <a:gs pos="100000">
                  <a:schemeClr val="accent4">
                    <a:lumMod val="40000"/>
                    <a:lumOff val="60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 w="28575">
              <a:solidFill>
                <a:schemeClr val="bg1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latinLnBrk="0">
                <a:defRPr/>
              </a:pPr>
              <a:r>
                <a:rPr kumimoji="0" lang="ko-KR" altLang="en-US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HY강B" pitchFamily="18" charset="-127"/>
                  <a:ea typeface="HY강B" pitchFamily="18" charset="-127"/>
                </a:rPr>
                <a:t>노인복지 프로그램 제안서 작성방법</a:t>
              </a:r>
            </a:p>
          </p:txBody>
        </p:sp>
      </p:grpSp>
      <p:sp>
        <p:nvSpPr>
          <p:cNvPr id="52" name="Rectangle 58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868362"/>
          </a:xfrm>
        </p:spPr>
        <p:txBody>
          <a:bodyPr/>
          <a:lstStyle/>
          <a:p>
            <a:pPr algn="ctr" eaLnBrk="1" hangingPunct="1">
              <a:defRPr/>
            </a:pPr>
            <a:r>
              <a:rPr lang="ko-KR" altLang="en-US" sz="4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HY강B" pitchFamily="18" charset="-127"/>
                <a:ea typeface="HY강B" pitchFamily="18" charset="-127"/>
              </a:rPr>
              <a:t>contents</a:t>
            </a:r>
            <a:endParaRPr lang="ko-KR" altLang="en-US" sz="3600" b="1" dirty="0">
              <a:effectLst>
                <a:outerShdw blurRad="38100" dist="38100" dir="2700000" algn="tl">
                  <a:srgbClr val="C0C0C0"/>
                </a:outerShdw>
              </a:effectLst>
              <a:latin typeface="HY강B" pitchFamily="18" charset="-127"/>
              <a:ea typeface="HY강B" pitchFamily="18" charset="-127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>
            <a:grpSpLocks/>
          </p:cNvGrpSpPr>
          <p:nvPr/>
        </p:nvGrpSpPr>
        <p:grpSpPr bwMode="auto">
          <a:xfrm>
            <a:off x="0" y="285728"/>
            <a:ext cx="9153525" cy="6215106"/>
            <a:chOff x="142844" y="3403283"/>
            <a:chExt cx="9153556" cy="6214494"/>
          </a:xfrm>
        </p:grpSpPr>
        <p:sp>
          <p:nvSpPr>
            <p:cNvPr id="22531" name="AutoShape 2"/>
            <p:cNvSpPr>
              <a:spLocks noChangeArrowheads="1"/>
            </p:cNvSpPr>
            <p:nvPr/>
          </p:nvSpPr>
          <p:spPr bwMode="auto">
            <a:xfrm>
              <a:off x="142844" y="3786189"/>
              <a:ext cx="9144031" cy="5831588"/>
            </a:xfrm>
            <a:prstGeom prst="roundRect">
              <a:avLst>
                <a:gd name="adj" fmla="val 16667"/>
              </a:avLst>
            </a:prstGeom>
            <a:solidFill>
              <a:srgbClr val="FF6600">
                <a:alpha val="10196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latinLnBrk="0"/>
              <a:endParaRPr kumimoji="0" lang="ko-KR" altLang="en-US">
                <a:ea typeface="HY강B" pitchFamily="18" charset="-127"/>
              </a:endParaRPr>
            </a:p>
          </p:txBody>
        </p:sp>
        <p:sp>
          <p:nvSpPr>
            <p:cNvPr id="12" name="직사각형 11"/>
            <p:cNvSpPr/>
            <p:nvPr/>
          </p:nvSpPr>
          <p:spPr bwMode="auto">
            <a:xfrm>
              <a:off x="142844" y="3403283"/>
              <a:ext cx="6318271" cy="382550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latinLnBrk="0">
                <a:lnSpc>
                  <a:spcPct val="90000"/>
                </a:lnSpc>
                <a:buClr>
                  <a:schemeClr val="accent1"/>
                </a:buClr>
                <a:buFontTx/>
                <a:buBlip>
                  <a:blip r:embed="rId2"/>
                </a:buBlip>
                <a:defRPr/>
              </a:pPr>
              <a:r>
                <a:rPr kumimoji="0" lang="ko-KR" altLang="en-US" sz="2100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HY강B" pitchFamily="18" charset="-127"/>
                </a:rPr>
                <a:t>  세부 사업 내용</a:t>
              </a:r>
              <a:endParaRPr kumimoji="0" lang="en-US" altLang="ko-KR" sz="21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Y강B" pitchFamily="18" charset="-127"/>
              </a:endParaRPr>
            </a:p>
          </p:txBody>
        </p:sp>
        <p:sp>
          <p:nvSpPr>
            <p:cNvPr id="13" name="Text Box 25"/>
            <p:cNvSpPr txBox="1">
              <a:spLocks noChangeArrowheads="1"/>
            </p:cNvSpPr>
            <p:nvPr/>
          </p:nvSpPr>
          <p:spPr bwMode="auto">
            <a:xfrm>
              <a:off x="295245" y="3971692"/>
              <a:ext cx="9001155" cy="5560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latinLnBrk="0">
                <a:lnSpc>
                  <a:spcPct val="120000"/>
                </a:lnSpc>
                <a:spcBef>
                  <a:spcPts val="300"/>
                </a:spcBef>
                <a:buFontTx/>
                <a:buBlip>
                  <a:blip r:embed="rId3"/>
                </a:buBlip>
                <a:defRPr/>
              </a:pP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세부 프로그램</a:t>
              </a:r>
              <a:r>
                <a:rPr kumimoji="0"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: </a:t>
              </a:r>
              <a:r>
                <a:rPr kumimoji="0"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성과목표를 달성하는데 꼭 들어맞아야 한다</a:t>
              </a:r>
              <a:endParaRPr kumimoji="0" lang="en-US" altLang="ko-KR" dirty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lnSpc>
                  <a:spcPct val="120000"/>
                </a:lnSpc>
                <a:spcBef>
                  <a:spcPts val="300"/>
                </a:spcBef>
                <a:buFontTx/>
                <a:buBlip>
                  <a:blip r:embed="rId3"/>
                </a:buBlip>
                <a:defRPr/>
              </a:pPr>
              <a:r>
                <a:rPr kumimoji="0"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 세부 프로그램이 많다고 좋은 것은 아니니</a:t>
              </a:r>
              <a:r>
                <a:rPr kumimoji="0"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이것 저것 다 섞어 놓는 것은 금물이다</a:t>
              </a:r>
              <a:r>
                <a:rPr kumimoji="0"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.</a:t>
              </a:r>
            </a:p>
            <a:p>
              <a:pPr latinLnBrk="0">
                <a:lnSpc>
                  <a:spcPct val="120000"/>
                </a:lnSpc>
                <a:spcBef>
                  <a:spcPts val="300"/>
                </a:spcBef>
                <a:buFontTx/>
                <a:buBlip>
                  <a:blip r:embed="rId3"/>
                </a:buBlip>
                <a:defRPr/>
              </a:pPr>
              <a:r>
                <a:rPr kumimoji="0"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세부 프로그램간의 연결고리가 확실해야 한다</a:t>
              </a:r>
              <a:r>
                <a:rPr kumimoji="0"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.</a:t>
              </a:r>
              <a:r>
                <a:rPr kumimoji="0"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즉</a:t>
              </a:r>
              <a:r>
                <a:rPr kumimoji="0"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, A</a:t>
              </a:r>
              <a:r>
                <a:rPr kumimoji="0"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  <a:sym typeface="Wingdings" pitchFamily="2" charset="2"/>
                </a:rPr>
                <a:t>BC</a:t>
              </a:r>
              <a:r>
                <a:rPr kumimoji="0"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  <a:sym typeface="Wingdings" pitchFamily="2" charset="2"/>
                </a:rPr>
                <a:t>로 모두 엮어 있어야 한다</a:t>
              </a:r>
              <a:r>
                <a:rPr kumimoji="0"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  <a:sym typeface="Wingdings" pitchFamily="2" charset="2"/>
                </a:rPr>
                <a:t>.</a:t>
              </a:r>
              <a:r>
                <a:rPr kumimoji="0"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  <a:sym typeface="Wingdings" pitchFamily="2" charset="2"/>
                </a:rPr>
                <a:t> </a:t>
              </a:r>
              <a:endParaRPr kumimoji="0" lang="en-US" altLang="ko-KR" dirty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lnSpc>
                  <a:spcPct val="120000"/>
                </a:lnSpc>
                <a:spcBef>
                  <a:spcPts val="300"/>
                </a:spcBef>
                <a:buFontTx/>
                <a:buBlip>
                  <a:blip r:embed="rId3"/>
                </a:buBlip>
                <a:defRPr/>
              </a:pPr>
              <a:r>
                <a:rPr kumimoji="0"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핵심역량</a:t>
              </a:r>
              <a:r>
                <a:rPr kumimoji="0"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: </a:t>
              </a:r>
              <a:r>
                <a:rPr kumimoji="0"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세부 프로그램</a:t>
              </a:r>
              <a:r>
                <a:rPr kumimoji="0"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(</a:t>
              </a:r>
              <a:r>
                <a:rPr kumimoji="0"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활동</a:t>
              </a:r>
              <a:r>
                <a:rPr kumimoji="0"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)</a:t>
              </a:r>
              <a:r>
                <a:rPr kumimoji="0"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을 하는데 필요한 지식</a:t>
              </a:r>
              <a:r>
                <a:rPr kumimoji="0"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기술</a:t>
              </a:r>
              <a:r>
                <a:rPr kumimoji="0"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자원이 뭔지 구체적으로 </a:t>
              </a:r>
              <a:endParaRPr kumimoji="0" lang="en-US" altLang="ko-KR" dirty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lnSpc>
                  <a:spcPct val="120000"/>
                </a:lnSpc>
                <a:spcBef>
                  <a:spcPts val="300"/>
                </a:spcBef>
                <a:defRPr/>
              </a:pPr>
              <a:r>
                <a:rPr kumimoji="0"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   </a:t>
              </a:r>
              <a:r>
                <a:rPr kumimoji="0"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쓴다</a:t>
              </a:r>
              <a:r>
                <a:rPr kumimoji="0"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.  </a:t>
              </a:r>
            </a:p>
            <a:p>
              <a:pPr latinLnBrk="0">
                <a:lnSpc>
                  <a:spcPct val="120000"/>
                </a:lnSpc>
                <a:spcBef>
                  <a:spcPts val="300"/>
                </a:spcBef>
                <a:buFontTx/>
                <a:buBlip>
                  <a:blip r:embed="rId3"/>
                </a:buBlip>
                <a:defRPr/>
              </a:pPr>
              <a:r>
                <a:rPr kumimoji="0"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외부지원 필요내용</a:t>
              </a:r>
              <a:r>
                <a:rPr kumimoji="0"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: </a:t>
              </a:r>
              <a:r>
                <a:rPr kumimoji="0"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강사</a:t>
              </a:r>
              <a:r>
                <a:rPr kumimoji="0"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봉사자</a:t>
              </a:r>
              <a:r>
                <a:rPr kumimoji="0"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후원금 등 외부 지원이 필요한 것을 쓰되</a:t>
              </a:r>
              <a:r>
                <a:rPr kumimoji="0"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외부 </a:t>
              </a:r>
              <a:endParaRPr kumimoji="0" lang="en-US" altLang="ko-KR" dirty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lnSpc>
                  <a:spcPct val="120000"/>
                </a:lnSpc>
                <a:spcBef>
                  <a:spcPts val="300"/>
                </a:spcBef>
                <a:defRPr/>
              </a:pPr>
              <a:r>
                <a:rPr kumimoji="0"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   </a:t>
              </a:r>
              <a:r>
                <a:rPr kumimoji="0"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강사나 다른 기관에 대한 의존도가 지나치게 높다면 탈락할 가능성이 매우 높다</a:t>
              </a:r>
              <a:r>
                <a:rPr kumimoji="0"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. </a:t>
              </a:r>
            </a:p>
            <a:p>
              <a:pPr latinLnBrk="0">
                <a:lnSpc>
                  <a:spcPct val="120000"/>
                </a:lnSpc>
                <a:spcBef>
                  <a:spcPts val="300"/>
                </a:spcBef>
                <a:buFontTx/>
                <a:buBlip>
                  <a:blip r:embed="rId3"/>
                </a:buBlip>
                <a:defRPr/>
              </a:pPr>
              <a:r>
                <a:rPr kumimoji="0"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  </a:t>
              </a:r>
              <a:r>
                <a:rPr kumimoji="0"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시행회수</a:t>
              </a:r>
              <a:r>
                <a:rPr kumimoji="0"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: 1</a:t>
              </a:r>
              <a:r>
                <a:rPr kumimoji="0"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회만으로 충분한 설명회</a:t>
              </a:r>
              <a:r>
                <a:rPr kumimoji="0"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 err="1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평가회</a:t>
              </a:r>
              <a:r>
                <a:rPr kumimoji="0"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 등을 제외하고</a:t>
              </a:r>
              <a:r>
                <a:rPr kumimoji="0"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, 1</a:t>
              </a:r>
              <a:r>
                <a:rPr kumimoji="0"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회기 중심의 세부프로</a:t>
              </a:r>
              <a:endParaRPr kumimoji="0" lang="en-US" altLang="ko-KR" dirty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lnSpc>
                  <a:spcPct val="120000"/>
                </a:lnSpc>
                <a:spcBef>
                  <a:spcPts val="300"/>
                </a:spcBef>
                <a:defRPr/>
              </a:pPr>
              <a:r>
                <a:rPr kumimoji="0"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    </a:t>
              </a:r>
              <a:r>
                <a:rPr kumimoji="0"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그램 구성은 목표달성에 지극히 부족하다는 것을 스스로 보여주는 것이니 피하라</a:t>
              </a:r>
              <a:r>
                <a:rPr kumimoji="0"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. </a:t>
              </a:r>
            </a:p>
            <a:p>
              <a:pPr latinLnBrk="0">
                <a:lnSpc>
                  <a:spcPct val="120000"/>
                </a:lnSpc>
                <a:spcBef>
                  <a:spcPts val="300"/>
                </a:spcBef>
                <a:buFontTx/>
                <a:buBlip>
                  <a:blip r:embed="rId3"/>
                </a:buBlip>
                <a:defRPr/>
              </a:pPr>
              <a:r>
                <a:rPr kumimoji="0"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 전체 프로그램의 회기 즉</a:t>
              </a:r>
              <a:r>
                <a:rPr kumimoji="0"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세부 프로그램 회기의 합은 좀 과하다 싶을 정도로 늘리는 </a:t>
              </a:r>
              <a:endParaRPr kumimoji="0" lang="en-US" altLang="ko-KR" dirty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lnSpc>
                  <a:spcPct val="120000"/>
                </a:lnSpc>
                <a:spcBef>
                  <a:spcPts val="300"/>
                </a:spcBef>
                <a:defRPr/>
              </a:pPr>
              <a:r>
                <a:rPr kumimoji="0"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    </a:t>
              </a:r>
              <a:r>
                <a:rPr kumimoji="0"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것이 좋다</a:t>
              </a:r>
              <a:r>
                <a:rPr kumimoji="0"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. </a:t>
              </a:r>
              <a:r>
                <a:rPr kumimoji="0"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실무자가 맡은 다른 일을 하는데 부담이 안될 만큼만으로 회기 수를 </a:t>
              </a:r>
              <a:endParaRPr kumimoji="0" lang="en-US" altLang="ko-KR" dirty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lnSpc>
                  <a:spcPct val="120000"/>
                </a:lnSpc>
                <a:spcBef>
                  <a:spcPts val="300"/>
                </a:spcBef>
                <a:defRPr/>
              </a:pPr>
              <a:r>
                <a:rPr kumimoji="0"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    </a:t>
              </a:r>
              <a:r>
                <a:rPr kumimoji="0"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제한하면 탈락할 가능성이 매우 높아진다</a:t>
              </a:r>
              <a:r>
                <a:rPr kumimoji="0"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.</a:t>
              </a:r>
            </a:p>
            <a:p>
              <a:pPr latinLnBrk="0">
                <a:lnSpc>
                  <a:spcPct val="120000"/>
                </a:lnSpc>
                <a:spcBef>
                  <a:spcPts val="300"/>
                </a:spcBef>
                <a:buFontTx/>
                <a:buBlip>
                  <a:blip r:embed="rId3"/>
                </a:buBlip>
                <a:defRPr/>
              </a:pPr>
              <a:r>
                <a:rPr kumimoji="0"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 세부 프로그램 구현방식과 선정사유</a:t>
              </a:r>
              <a:r>
                <a:rPr kumimoji="0"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: </a:t>
              </a:r>
              <a:r>
                <a:rPr kumimoji="0"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세부 프로그램을 진행할 때 쓰는 방법과 </a:t>
              </a:r>
              <a:r>
                <a:rPr kumimoji="0"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기술   </a:t>
              </a:r>
              <a:endParaRPr kumimoji="0" lang="en-US" altLang="ko-KR" dirty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lnSpc>
                  <a:spcPct val="120000"/>
                </a:lnSpc>
                <a:spcBef>
                  <a:spcPts val="300"/>
                </a:spcBef>
                <a:defRPr/>
              </a:pPr>
              <a:r>
                <a:rPr kumimoji="0"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   (</a:t>
              </a:r>
              <a:r>
                <a:rPr kumimoji="0"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예</a:t>
              </a:r>
              <a:r>
                <a:rPr kumimoji="0"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:</a:t>
              </a:r>
              <a:r>
                <a:rPr kumimoji="0"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 개인상담</a:t>
              </a:r>
              <a:r>
                <a:rPr kumimoji="0"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집단활동</a:t>
              </a:r>
              <a:r>
                <a:rPr kumimoji="0"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미술활동 등</a:t>
              </a:r>
              <a:r>
                <a:rPr kumimoji="0"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)</a:t>
              </a:r>
              <a:r>
                <a:rPr kumimoji="0"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을 쓰고 그 방법이 타당한 근거를 상세히 쓴다</a:t>
              </a:r>
              <a:r>
                <a:rPr kumimoji="0"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.  </a:t>
              </a:r>
              <a:r>
                <a:rPr kumimoji="0"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endParaRPr kumimoji="0" lang="en-US" altLang="ko-KR" dirty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300"/>
                </a:spcBef>
                <a:defRPr/>
              </a:pPr>
              <a:endPara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</p:txBody>
        </p: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1"/>
          <p:cNvGrpSpPr>
            <a:grpSpLocks/>
          </p:cNvGrpSpPr>
          <p:nvPr/>
        </p:nvGrpSpPr>
        <p:grpSpPr bwMode="auto">
          <a:xfrm>
            <a:off x="142875" y="357188"/>
            <a:ext cx="9181653" cy="6464975"/>
            <a:chOff x="142875" y="357188"/>
            <a:chExt cx="9181653" cy="6464975"/>
          </a:xfrm>
        </p:grpSpPr>
        <p:sp>
          <p:nvSpPr>
            <p:cNvPr id="6" name="직사각형 5"/>
            <p:cNvSpPr/>
            <p:nvPr/>
          </p:nvSpPr>
          <p:spPr bwMode="auto">
            <a:xfrm>
              <a:off x="142875" y="357188"/>
              <a:ext cx="6318250" cy="382587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latinLnBrk="0">
                <a:lnSpc>
                  <a:spcPct val="90000"/>
                </a:lnSpc>
                <a:buClr>
                  <a:schemeClr val="accent1"/>
                </a:buClr>
                <a:buFontTx/>
                <a:buBlip>
                  <a:blip r:embed="rId2"/>
                </a:buBlip>
                <a:defRPr/>
              </a:pPr>
              <a:r>
                <a:rPr kumimoji="0" lang="ko-KR" altLang="en-US" sz="2100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HY강B" pitchFamily="18" charset="-127"/>
                </a:rPr>
                <a:t>  사업일정과 네트워크</a:t>
              </a:r>
              <a:endParaRPr kumimoji="0" lang="en-US" altLang="ko-KR" sz="21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Y강B" pitchFamily="18" charset="-127"/>
              </a:endParaRPr>
            </a:p>
          </p:txBody>
        </p:sp>
        <p:sp>
          <p:nvSpPr>
            <p:cNvPr id="23556" name="AutoShape 2"/>
            <p:cNvSpPr>
              <a:spLocks noChangeArrowheads="1"/>
            </p:cNvSpPr>
            <p:nvPr/>
          </p:nvSpPr>
          <p:spPr bwMode="auto">
            <a:xfrm>
              <a:off x="142875" y="714356"/>
              <a:ext cx="8967788" cy="2714625"/>
            </a:xfrm>
            <a:prstGeom prst="roundRect">
              <a:avLst>
                <a:gd name="adj" fmla="val 16667"/>
              </a:avLst>
            </a:prstGeom>
            <a:solidFill>
              <a:srgbClr val="FF6600">
                <a:alpha val="10196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latinLnBrk="0"/>
              <a:endParaRPr kumimoji="0" lang="ko-KR" altLang="en-US">
                <a:ea typeface="HY강B" pitchFamily="18" charset="-127"/>
              </a:endParaRPr>
            </a:p>
          </p:txBody>
        </p:sp>
        <p:sp>
          <p:nvSpPr>
            <p:cNvPr id="8" name="Text Box 25"/>
            <p:cNvSpPr txBox="1">
              <a:spLocks noChangeArrowheads="1"/>
            </p:cNvSpPr>
            <p:nvPr/>
          </p:nvSpPr>
          <p:spPr bwMode="auto">
            <a:xfrm>
              <a:off x="142875" y="714356"/>
              <a:ext cx="9109645" cy="27899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latinLnBrk="0">
                <a:lnSpc>
                  <a:spcPct val="120000"/>
                </a:lnSpc>
                <a:spcBef>
                  <a:spcPts val="300"/>
                </a:spcBef>
                <a:buFontTx/>
                <a:buBlip>
                  <a:blip r:embed="rId3"/>
                </a:buBlip>
                <a:defRPr/>
              </a:pP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사업일정은 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Gantt chart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이용하되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주 단위로 구체적으로 제시하는 것이 좋다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.</a:t>
              </a:r>
            </a:p>
            <a:p>
              <a:pPr latinLnBrk="0">
                <a:lnSpc>
                  <a:spcPct val="120000"/>
                </a:lnSpc>
                <a:spcBef>
                  <a:spcPts val="300"/>
                </a:spcBef>
                <a:buFontTx/>
                <a:buBlip>
                  <a:blip r:embed="rId3"/>
                </a:buBlip>
                <a:defRPr/>
              </a:pP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 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네트워크 및 연계</a:t>
              </a:r>
              <a:endPara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vl="0" algn="just">
                <a:lnSpc>
                  <a:spcPct val="120000"/>
                </a:lnSpc>
              </a:pPr>
              <a:r>
                <a:rPr kumimoji="0"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 - </a:t>
              </a:r>
              <a:r>
                <a:rPr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  <a:cs typeface="휴먼명조"/>
                </a:rPr>
                <a:t>여기 저기 다 연계하겠다고 다 쓰는 것보다</a:t>
              </a:r>
              <a:r>
                <a:rPr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  <a:cs typeface="휴먼명조"/>
                </a:rPr>
                <a:t>, </a:t>
              </a:r>
              <a:r>
                <a:rPr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  <a:cs typeface="휴먼명조"/>
                </a:rPr>
                <a:t>정말 협력할 기관 즉</a:t>
              </a:r>
              <a:r>
                <a:rPr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  <a:cs typeface="휴먼명조"/>
                </a:rPr>
                <a:t>, </a:t>
              </a:r>
              <a:r>
                <a:rPr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  <a:cs typeface="휴먼명조"/>
                </a:rPr>
                <a:t>사전에 협력하기로 </a:t>
              </a:r>
              <a:endParaRPr lang="en-US" altLang="ko-KR" dirty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  <a:cs typeface="휴먼명조"/>
              </a:endParaRPr>
            </a:p>
            <a:p>
              <a:pPr lvl="0" algn="just">
                <a:lnSpc>
                  <a:spcPct val="120000"/>
                </a:lnSpc>
              </a:pPr>
              <a:r>
                <a:rPr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  <a:cs typeface="휴먼명조"/>
                </a:rPr>
                <a:t>    </a:t>
              </a:r>
              <a:r>
                <a:rPr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  <a:cs typeface="휴먼명조"/>
                </a:rPr>
                <a:t>약속한 기관을 중심으로 쓰는 것이 좋다</a:t>
              </a:r>
              <a:r>
                <a:rPr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  <a:cs typeface="휴먼명조"/>
                </a:rPr>
                <a:t>. </a:t>
              </a:r>
            </a:p>
            <a:p>
              <a:pPr lvl="0" algn="just">
                <a:lnSpc>
                  <a:spcPct val="120000"/>
                </a:lnSpc>
              </a:pPr>
              <a:r>
                <a:rPr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  <a:cs typeface="휴먼명조"/>
                </a:rPr>
                <a:t>- </a:t>
              </a:r>
              <a:r>
                <a:rPr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  <a:cs typeface="휴먼명조"/>
                </a:rPr>
                <a:t>학교</a:t>
              </a:r>
              <a:r>
                <a:rPr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  <a:cs typeface="휴먼명조"/>
                </a:rPr>
                <a:t>, </a:t>
              </a:r>
              <a:r>
                <a:rPr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  <a:cs typeface="휴먼명조"/>
                </a:rPr>
                <a:t>병원</a:t>
              </a:r>
              <a:r>
                <a:rPr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  <a:cs typeface="휴먼명조"/>
                </a:rPr>
                <a:t> </a:t>
              </a:r>
              <a:r>
                <a:rPr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  <a:cs typeface="휴먼명조"/>
                </a:rPr>
                <a:t>등 </a:t>
              </a:r>
              <a:r>
                <a:rPr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  <a:cs typeface="휴먼명조"/>
                </a:rPr>
                <a:t>secondary setting</a:t>
              </a:r>
              <a:r>
                <a:rPr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  <a:cs typeface="휴먼명조"/>
                </a:rPr>
                <a:t>이 포함될 경우 그곳의 일정을 먼저 고려하여야 한다</a:t>
              </a:r>
              <a:r>
                <a:rPr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  <a:cs typeface="휴먼명조"/>
                </a:rPr>
                <a:t>.</a:t>
              </a:r>
            </a:p>
            <a:p>
              <a:pPr lvl="0" algn="just">
                <a:lnSpc>
                  <a:spcPct val="120000"/>
                </a:lnSpc>
              </a:pPr>
              <a:r>
                <a:rPr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  <a:cs typeface="휴먼명조"/>
                </a:rPr>
                <a:t>- </a:t>
              </a:r>
              <a:r>
                <a:rPr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  <a:cs typeface="휴먼명조"/>
                </a:rPr>
                <a:t>우리 기관이 받을 것과 우리 기관이 내어줄 것은 무엇인가를 고려하라</a:t>
              </a:r>
              <a:r>
                <a:rPr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  <a:cs typeface="휴먼명조"/>
                </a:rPr>
                <a:t>.</a:t>
              </a:r>
            </a:p>
            <a:p>
              <a:pPr lvl="0" algn="just">
                <a:lnSpc>
                  <a:spcPct val="120000"/>
                </a:lnSpc>
                <a:buFontTx/>
                <a:buChar char="-"/>
              </a:pPr>
              <a:r>
                <a:rPr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  <a:cs typeface="휴먼명조"/>
                </a:rPr>
                <a:t> 특정 기관에 지나치게 의존할 경우 그 기관을 지원하는 것이 좋다고 평가한다</a:t>
              </a:r>
              <a:r>
                <a:rPr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  <a:cs typeface="휴먼명조"/>
                </a:rPr>
                <a:t>.</a:t>
              </a:r>
            </a:p>
            <a:p>
              <a:pPr lvl="0" algn="just">
                <a:lnSpc>
                  <a:spcPct val="120000"/>
                </a:lnSpc>
                <a:buFontTx/>
                <a:buChar char="-"/>
              </a:pPr>
              <a:r>
                <a:rPr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  <a:cs typeface="휴먼명조"/>
                </a:rPr>
                <a:t> </a:t>
              </a:r>
              <a:r>
                <a:rPr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  <a:cs typeface="휴먼명조"/>
                </a:rPr>
                <a:t>교수 등 이름난 사람</a:t>
              </a:r>
              <a:r>
                <a:rPr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  <a:cs typeface="휴먼명조"/>
                </a:rPr>
                <a:t>,</a:t>
              </a:r>
              <a:r>
                <a:rPr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  <a:cs typeface="휴먼명조"/>
                </a:rPr>
                <a:t> 기관보다 실제 보탬이 되는 기관이나 사람을 기입하라</a:t>
              </a:r>
              <a:r>
                <a:rPr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  <a:cs typeface="휴먼명조"/>
                </a:rPr>
                <a:t>.</a:t>
              </a:r>
              <a:endParaRPr kumimoji="0" lang="en-US" altLang="ko-KR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endParaRPr>
            </a:p>
          </p:txBody>
        </p:sp>
        <p:sp>
          <p:nvSpPr>
            <p:cNvPr id="9" name="직사각형 8"/>
            <p:cNvSpPr/>
            <p:nvPr/>
          </p:nvSpPr>
          <p:spPr bwMode="auto">
            <a:xfrm>
              <a:off x="142875" y="3500438"/>
              <a:ext cx="6318250" cy="382587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latinLnBrk="0">
                <a:lnSpc>
                  <a:spcPct val="90000"/>
                </a:lnSpc>
                <a:buClr>
                  <a:schemeClr val="accent1"/>
                </a:buClr>
                <a:buFontTx/>
                <a:buBlip>
                  <a:blip r:embed="rId2"/>
                </a:buBlip>
                <a:defRPr/>
              </a:pPr>
              <a:r>
                <a:rPr kumimoji="0" lang="ko-KR" altLang="en-US" sz="2100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HY강B" pitchFamily="18" charset="-127"/>
                </a:rPr>
                <a:t>  평가</a:t>
              </a:r>
              <a:endParaRPr kumimoji="0" lang="en-US" altLang="ko-KR" sz="21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Y강B" pitchFamily="18" charset="-127"/>
              </a:endParaRPr>
            </a:p>
          </p:txBody>
        </p:sp>
        <p:sp>
          <p:nvSpPr>
            <p:cNvPr id="23559" name="AutoShape 2"/>
            <p:cNvSpPr>
              <a:spLocks noChangeArrowheads="1"/>
            </p:cNvSpPr>
            <p:nvPr/>
          </p:nvSpPr>
          <p:spPr bwMode="auto">
            <a:xfrm>
              <a:off x="142875" y="3857625"/>
              <a:ext cx="8967788" cy="2643209"/>
            </a:xfrm>
            <a:prstGeom prst="roundRect">
              <a:avLst>
                <a:gd name="adj" fmla="val 16667"/>
              </a:avLst>
            </a:prstGeom>
            <a:solidFill>
              <a:srgbClr val="FF6600">
                <a:alpha val="10196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latinLnBrk="0"/>
              <a:endParaRPr kumimoji="0" lang="ko-KR" altLang="en-US">
                <a:ea typeface="HY강B" pitchFamily="18" charset="-127"/>
              </a:endParaRPr>
            </a:p>
          </p:txBody>
        </p:sp>
        <p:sp>
          <p:nvSpPr>
            <p:cNvPr id="11" name="Text Box 25"/>
            <p:cNvSpPr txBox="1">
              <a:spLocks noChangeArrowheads="1"/>
            </p:cNvSpPr>
            <p:nvPr/>
          </p:nvSpPr>
          <p:spPr bwMode="auto">
            <a:xfrm>
              <a:off x="142876" y="3929063"/>
              <a:ext cx="9181652" cy="2893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latinLnBrk="0">
                <a:spcBef>
                  <a:spcPts val="300"/>
                </a:spcBef>
                <a:buBlip>
                  <a:blip r:embed="rId3"/>
                </a:buBlip>
                <a:defRPr/>
              </a:pP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산출</a:t>
              </a:r>
              <a:r>
                <a:rPr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(</a:t>
              </a:r>
              <a:r>
                <a:rPr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과정</a:t>
              </a:r>
              <a:r>
                <a:rPr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)</a:t>
              </a:r>
              <a:r>
                <a:rPr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목표와 성과목표가 달성되었는지 측정한다</a:t>
              </a:r>
              <a:r>
                <a:rPr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.</a:t>
              </a:r>
              <a:endParaRPr lang="ko-KR" altLang="en-US" dirty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300"/>
                </a:spcBef>
                <a:buBlip>
                  <a:blip r:embed="rId3"/>
                </a:buBlip>
                <a:defRPr/>
              </a:pPr>
              <a:r>
                <a:rPr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 양적 평가</a:t>
              </a:r>
              <a:r>
                <a:rPr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(</a:t>
              </a:r>
              <a:r>
                <a:rPr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숫자</a:t>
              </a:r>
              <a:r>
                <a:rPr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)</a:t>
              </a:r>
              <a:r>
                <a:rPr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방법과 질적 평가</a:t>
              </a:r>
              <a:r>
                <a:rPr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(</a:t>
              </a:r>
              <a:r>
                <a:rPr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의미</a:t>
              </a:r>
              <a:r>
                <a:rPr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)</a:t>
              </a:r>
              <a:r>
                <a:rPr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방법을 두루 활용한다</a:t>
              </a:r>
              <a:r>
                <a:rPr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. </a:t>
              </a:r>
            </a:p>
            <a:p>
              <a:pPr latinLnBrk="0">
                <a:spcBef>
                  <a:spcPts val="300"/>
                </a:spcBef>
                <a:buBlip>
                  <a:blip r:embed="rId3"/>
                </a:buBlip>
                <a:defRPr/>
              </a:pPr>
              <a:r>
                <a:rPr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양적 평가를 위해서는 자주 활용되는 기존의 척도를 기관이 모아두고 공동 활용한다</a:t>
              </a:r>
              <a:r>
                <a:rPr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. </a:t>
              </a:r>
              <a:endParaRPr lang="ko-KR" altLang="en-US" dirty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300"/>
                </a:spcBef>
                <a:buBlip>
                  <a:blip r:embed="rId3"/>
                </a:buBlip>
                <a:defRPr/>
              </a:pPr>
              <a:r>
                <a:rPr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 특히 과정평가의 비중을 높여야 하는데</a:t>
              </a:r>
              <a:r>
                <a:rPr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산출과 성과 즉 변화가 왜 일어났는지를 </a:t>
              </a:r>
              <a:endParaRPr lang="en-US" altLang="ko-KR" dirty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300"/>
                </a:spcBef>
                <a:defRPr/>
              </a:pPr>
              <a:r>
                <a:rPr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   </a:t>
              </a:r>
              <a:r>
                <a:rPr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알고</a:t>
              </a:r>
              <a:r>
                <a:rPr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실무자가 프로그램을 통해 배운 점을 전수하는데 꼭 필요하다</a:t>
              </a:r>
              <a:r>
                <a:rPr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.</a:t>
              </a:r>
            </a:p>
            <a:p>
              <a:pPr latinLnBrk="0">
                <a:spcBef>
                  <a:spcPts val="300"/>
                </a:spcBef>
                <a:buBlip>
                  <a:blip r:embed="rId3"/>
                </a:buBlip>
                <a:defRPr/>
              </a:pPr>
              <a:r>
                <a:rPr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 질적 평가를 위해서는 프로그램 참여자 중 몇몇</a:t>
              </a:r>
              <a:r>
                <a:rPr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(</a:t>
              </a:r>
              <a:r>
                <a:rPr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최고</a:t>
              </a:r>
              <a:r>
                <a:rPr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-</a:t>
              </a:r>
              <a:r>
                <a:rPr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중간</a:t>
              </a:r>
              <a:r>
                <a:rPr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-</a:t>
              </a:r>
              <a:r>
                <a:rPr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최하 변화한 자</a:t>
              </a:r>
              <a:r>
                <a:rPr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)</a:t>
              </a:r>
              <a:r>
                <a:rPr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을 </a:t>
              </a:r>
              <a:endParaRPr lang="en-US" altLang="ko-KR" dirty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300"/>
                </a:spcBef>
                <a:defRPr/>
              </a:pPr>
              <a:r>
                <a:rPr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   </a:t>
              </a:r>
              <a:r>
                <a:rPr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선정하여 지속적으로 관찰하고</a:t>
              </a:r>
              <a:r>
                <a:rPr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기록을 분석하고</a:t>
              </a:r>
              <a:r>
                <a:rPr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인터뷰 등을 통해 세부적인   </a:t>
              </a:r>
              <a:endParaRPr lang="en-US" altLang="ko-KR" dirty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300"/>
                </a:spcBef>
                <a:defRPr/>
              </a:pPr>
              <a:r>
                <a:rPr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   </a:t>
              </a:r>
              <a:r>
                <a:rPr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것들을 파악하는 것이 필요하다</a:t>
              </a:r>
              <a:r>
                <a:rPr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rPr>
                <a:t>..  </a:t>
              </a:r>
            </a:p>
            <a:p>
              <a:pPr latinLnBrk="0">
                <a:spcBef>
                  <a:spcPts val="300"/>
                </a:spcBef>
                <a:buBlip>
                  <a:blip r:embed="rId3"/>
                </a:buBlip>
                <a:defRPr/>
              </a:pPr>
              <a:endParaRPr kumimoji="0" lang="en-US" altLang="ko-KR" dirty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itchFamily="18" charset="-127"/>
                <a:ea typeface="HY강M" pitchFamily="18" charset="-127"/>
              </a:endParaRPr>
            </a:p>
          </p:txBody>
        </p: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4" name="그룹 11"/>
          <p:cNvGrpSpPr>
            <a:grpSpLocks/>
          </p:cNvGrpSpPr>
          <p:nvPr/>
        </p:nvGrpSpPr>
        <p:grpSpPr bwMode="auto">
          <a:xfrm>
            <a:off x="142875" y="357188"/>
            <a:ext cx="9001125" cy="5203825"/>
            <a:chOff x="142875" y="357188"/>
            <a:chExt cx="9001125" cy="5203825"/>
          </a:xfrm>
        </p:grpSpPr>
        <p:sp>
          <p:nvSpPr>
            <p:cNvPr id="6" name="직사각형 5"/>
            <p:cNvSpPr/>
            <p:nvPr/>
          </p:nvSpPr>
          <p:spPr bwMode="auto">
            <a:xfrm>
              <a:off x="142875" y="357188"/>
              <a:ext cx="6318250" cy="382587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latinLnBrk="0">
                <a:lnSpc>
                  <a:spcPct val="90000"/>
                </a:lnSpc>
                <a:buClr>
                  <a:schemeClr val="accent1"/>
                </a:buClr>
                <a:buFontTx/>
                <a:buBlip>
                  <a:blip r:embed="rId2"/>
                </a:buBlip>
                <a:defRPr/>
              </a:pPr>
              <a:r>
                <a:rPr kumimoji="0" lang="ko-KR" altLang="en-US" sz="2100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HY강B" pitchFamily="18" charset="-127"/>
                </a:rPr>
                <a:t>  예산계획</a:t>
              </a:r>
              <a:endParaRPr kumimoji="0" lang="en-US" altLang="ko-KR" sz="21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Y강B" pitchFamily="18" charset="-127"/>
              </a:endParaRPr>
            </a:p>
          </p:txBody>
        </p:sp>
        <p:sp>
          <p:nvSpPr>
            <p:cNvPr id="23556" name="AutoShape 2"/>
            <p:cNvSpPr>
              <a:spLocks noChangeArrowheads="1"/>
            </p:cNvSpPr>
            <p:nvPr/>
          </p:nvSpPr>
          <p:spPr bwMode="auto">
            <a:xfrm>
              <a:off x="142875" y="714375"/>
              <a:ext cx="8967788" cy="2562225"/>
            </a:xfrm>
            <a:prstGeom prst="roundRect">
              <a:avLst>
                <a:gd name="adj" fmla="val 16667"/>
              </a:avLst>
            </a:prstGeom>
            <a:solidFill>
              <a:srgbClr val="FF6600">
                <a:alpha val="10196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latinLnBrk="0"/>
              <a:endParaRPr kumimoji="0" lang="ko-KR" altLang="en-US">
                <a:ea typeface="HY강B" pitchFamily="18" charset="-127"/>
              </a:endParaRPr>
            </a:p>
          </p:txBody>
        </p:sp>
        <p:sp>
          <p:nvSpPr>
            <p:cNvPr id="8" name="Text Box 25"/>
            <p:cNvSpPr txBox="1">
              <a:spLocks noChangeArrowheads="1"/>
            </p:cNvSpPr>
            <p:nvPr/>
          </p:nvSpPr>
          <p:spPr bwMode="auto">
            <a:xfrm>
              <a:off x="142875" y="785813"/>
              <a:ext cx="9001125" cy="25776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latinLnBrk="0">
                <a:spcBef>
                  <a:spcPts val="300"/>
                </a:spcBef>
                <a:buFontTx/>
                <a:buBlip>
                  <a:blip r:embed="rId3"/>
                </a:buBlip>
                <a:defRPr/>
              </a:pP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프로그램 예산 수립은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항목별 예산수립방식 주로 </a:t>
              </a:r>
              <a:r>
                <a:rPr kumimoji="0" lang="ko-KR" altLang="en-US" dirty="0" err="1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활용되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사업내용과 일치해야 함</a:t>
              </a:r>
              <a:endPara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algn="dist" latinLnBrk="0">
                <a:spcBef>
                  <a:spcPts val="300"/>
                </a:spcBef>
                <a:buFontTx/>
                <a:buBlip>
                  <a:blip r:embed="rId3"/>
                </a:buBlip>
                <a:defRPr/>
              </a:pP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예산항목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=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인건비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(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보조자 인건비 등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)+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사업비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(</a:t>
              </a:r>
              <a:r>
                <a:rPr kumimoji="0" lang="ko-KR" altLang="en-US" dirty="0" err="1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강사비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프로그램 준비물 등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)+ </a:t>
              </a:r>
            </a:p>
            <a:p>
              <a:pPr latinLnBrk="0">
                <a:spcBef>
                  <a:spcPts val="300"/>
                </a:spcBef>
                <a:defRPr/>
              </a:pP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관리운영비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(</a:t>
              </a:r>
              <a:r>
                <a:rPr kumimoji="0" lang="ko-KR" altLang="en-US" dirty="0" err="1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사무용품비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공공요금 등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).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인건비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관리운영비는 편성 </a:t>
              </a:r>
              <a:r>
                <a:rPr kumimoji="0" lang="ko-KR" altLang="en-US" dirty="0" err="1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않는게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좋음</a:t>
              </a:r>
              <a:endPara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300"/>
                </a:spcBef>
                <a:buFontTx/>
                <a:buBlip>
                  <a:blip r:embed="rId3"/>
                </a:buBlip>
                <a:defRPr/>
              </a:pP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각 항목은 세부 항목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(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세목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)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으로 구분하되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산출근거를 명확히 밝히고 부풀리지 않음</a:t>
              </a:r>
              <a:endPara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300"/>
                </a:spcBef>
                <a:buFontTx/>
                <a:buBlip>
                  <a:blip r:embed="rId3"/>
                </a:buBlip>
                <a:defRPr/>
              </a:pP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총예산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=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신청예산 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+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자체예산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(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사업수행 의지 표명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조달방법도 구체 제시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)</a:t>
              </a:r>
            </a:p>
            <a:p>
              <a:pPr latinLnBrk="0">
                <a:spcBef>
                  <a:spcPts val="300"/>
                </a:spcBef>
                <a:buFontTx/>
                <a:buBlip>
                  <a:blip r:embed="rId3"/>
                </a:buBlip>
                <a:defRPr/>
              </a:pP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불필요한 장비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 err="1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진행비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등의 편성은 부정적 평가로 이어지게 된다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.</a:t>
              </a:r>
            </a:p>
            <a:p>
              <a:pPr latinLnBrk="0">
                <a:spcBef>
                  <a:spcPts val="300"/>
                </a:spcBef>
                <a:buFontTx/>
                <a:buBlip>
                  <a:blip r:embed="rId3"/>
                </a:buBlip>
                <a:defRPr/>
              </a:pP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불필요하게 캠프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나들이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 err="1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워크샵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등의 예산비중이 높으면 좋을 평가를 받기 어렵다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.</a:t>
              </a:r>
            </a:p>
            <a:p>
              <a:pPr latinLnBrk="0">
                <a:spcBef>
                  <a:spcPts val="300"/>
                </a:spcBef>
                <a:buFontTx/>
                <a:buBlip>
                  <a:blip r:embed="rId3"/>
                </a:buBlip>
                <a:defRPr/>
              </a:pP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현수막 제작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 err="1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리플렛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제작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자료집 및 보고서 인쇄 등의 비용이 높은 것도 좋지 않다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.</a:t>
              </a:r>
              <a:endParaRPr kumimoji="0" lang="en-US" altLang="ko-KR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</p:txBody>
        </p:sp>
        <p:sp>
          <p:nvSpPr>
            <p:cNvPr id="9" name="직사각형 8"/>
            <p:cNvSpPr/>
            <p:nvPr/>
          </p:nvSpPr>
          <p:spPr bwMode="auto">
            <a:xfrm>
              <a:off x="142875" y="3500438"/>
              <a:ext cx="6318250" cy="382587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latinLnBrk="0">
                <a:lnSpc>
                  <a:spcPct val="90000"/>
                </a:lnSpc>
                <a:buClr>
                  <a:schemeClr val="accent1"/>
                </a:buClr>
                <a:buFontTx/>
                <a:buBlip>
                  <a:blip r:embed="rId2"/>
                </a:buBlip>
                <a:defRPr/>
              </a:pPr>
              <a:r>
                <a:rPr kumimoji="0" lang="ko-KR" altLang="en-US" sz="2100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HY강B" pitchFamily="18" charset="-127"/>
                </a:rPr>
                <a:t>  향후 계획</a:t>
              </a:r>
              <a:endParaRPr kumimoji="0" lang="en-US" altLang="ko-KR" sz="21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Y강B" pitchFamily="18" charset="-127"/>
              </a:endParaRPr>
            </a:p>
          </p:txBody>
        </p:sp>
        <p:sp>
          <p:nvSpPr>
            <p:cNvPr id="23559" name="AutoShape 2"/>
            <p:cNvSpPr>
              <a:spLocks noChangeArrowheads="1"/>
            </p:cNvSpPr>
            <p:nvPr/>
          </p:nvSpPr>
          <p:spPr bwMode="auto">
            <a:xfrm>
              <a:off x="142875" y="3857625"/>
              <a:ext cx="8967788" cy="1643063"/>
            </a:xfrm>
            <a:prstGeom prst="roundRect">
              <a:avLst>
                <a:gd name="adj" fmla="val 16667"/>
              </a:avLst>
            </a:prstGeom>
            <a:solidFill>
              <a:srgbClr val="FF6600">
                <a:alpha val="10196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latinLnBrk="0"/>
              <a:endParaRPr kumimoji="0" lang="ko-KR" altLang="en-US">
                <a:ea typeface="HY강B" pitchFamily="18" charset="-127"/>
              </a:endParaRPr>
            </a:p>
          </p:txBody>
        </p:sp>
        <p:sp>
          <p:nvSpPr>
            <p:cNvPr id="11" name="Text Box 25"/>
            <p:cNvSpPr txBox="1">
              <a:spLocks noChangeArrowheads="1"/>
            </p:cNvSpPr>
            <p:nvPr/>
          </p:nvSpPr>
          <p:spPr bwMode="auto">
            <a:xfrm>
              <a:off x="142875" y="3929063"/>
              <a:ext cx="9001125" cy="1631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dist" latinLnBrk="0">
                <a:spcBef>
                  <a:spcPts val="300"/>
                </a:spcBef>
                <a:buFontTx/>
                <a:buBlip>
                  <a:blip r:embed="rId3"/>
                </a:buBlip>
                <a:defRPr/>
              </a:pP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재정지원기관은 사업기간이 종료되면 투입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활동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산출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성과 등을 체계적으로 </a:t>
              </a:r>
              <a:endPara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300"/>
                </a:spcBef>
                <a:defRPr/>
              </a:pP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평가하여 지속적 재정지원 여부 결정</a:t>
              </a:r>
              <a:endParaRPr kumimoji="0" lang="en-US" altLang="ko-KR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algn="dist" latinLnBrk="0">
                <a:spcBef>
                  <a:spcPts val="300"/>
                </a:spcBef>
                <a:buFontTx/>
                <a:buBlip>
                  <a:blip r:embed="rId3"/>
                </a:buBlip>
                <a:defRPr/>
              </a:pP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따라서 </a:t>
              </a:r>
              <a:r>
                <a:rPr kumimoji="0" lang="ko-KR" altLang="en-US" dirty="0" err="1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차기년도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주요 계획과 이에 따른 자원 확보 방안을 제시하고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재정지원 </a:t>
              </a:r>
              <a:endPara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algn="dist" latinLnBrk="0">
                <a:spcBef>
                  <a:spcPts val="300"/>
                </a:spcBef>
                <a:defRPr/>
              </a:pP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 </a:t>
              </a:r>
              <a:r>
                <a:rPr kumimoji="0" lang="ko-KR" altLang="en-US" dirty="0" err="1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중단시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기관 자체 노력으로 프로그램을 지속 실행할 수 있는 자구방안과 계획 </a:t>
              </a:r>
              <a:endPara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300"/>
                </a:spcBef>
                <a:defRPr/>
              </a:pP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제시해야 함</a:t>
              </a:r>
              <a:endPara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</p:txBody>
        </p:sp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그룹 17"/>
          <p:cNvGrpSpPr/>
          <p:nvPr/>
        </p:nvGrpSpPr>
        <p:grpSpPr>
          <a:xfrm>
            <a:off x="-32" y="285728"/>
            <a:ext cx="9144032" cy="6215106"/>
            <a:chOff x="-32" y="285728"/>
            <a:chExt cx="9144032" cy="6215106"/>
          </a:xfrm>
        </p:grpSpPr>
        <p:sp>
          <p:nvSpPr>
            <p:cNvPr id="17" name="AutoShape 2"/>
            <p:cNvSpPr>
              <a:spLocks noChangeArrowheads="1"/>
            </p:cNvSpPr>
            <p:nvPr/>
          </p:nvSpPr>
          <p:spPr bwMode="auto">
            <a:xfrm>
              <a:off x="0" y="5000636"/>
              <a:ext cx="9144000" cy="1500198"/>
            </a:xfrm>
            <a:prstGeom prst="roundRect">
              <a:avLst>
                <a:gd name="adj" fmla="val 16667"/>
              </a:avLst>
            </a:prstGeom>
            <a:solidFill>
              <a:srgbClr val="FF6600">
                <a:alpha val="10196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latinLnBrk="0"/>
              <a:endParaRPr kumimoji="0" lang="ko-KR" altLang="en-US">
                <a:ea typeface="HY강B" pitchFamily="18" charset="-127"/>
              </a:endParaRPr>
            </a:p>
          </p:txBody>
        </p:sp>
        <p:grpSp>
          <p:nvGrpSpPr>
            <p:cNvPr id="2" name="그룹 9"/>
            <p:cNvGrpSpPr>
              <a:grpSpLocks/>
            </p:cNvGrpSpPr>
            <p:nvPr/>
          </p:nvGrpSpPr>
          <p:grpSpPr bwMode="auto">
            <a:xfrm>
              <a:off x="0" y="285728"/>
              <a:ext cx="9144000" cy="2532859"/>
              <a:chOff x="0" y="285728"/>
              <a:chExt cx="9144000" cy="2532859"/>
            </a:xfrm>
          </p:grpSpPr>
          <p:sp>
            <p:nvSpPr>
              <p:cNvPr id="14" name="AutoShape 4"/>
              <p:cNvSpPr>
                <a:spLocks noChangeArrowheads="1"/>
              </p:cNvSpPr>
              <p:nvPr/>
            </p:nvSpPr>
            <p:spPr bwMode="gray">
              <a:xfrm>
                <a:off x="0" y="285728"/>
                <a:ext cx="7358084" cy="50323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hlink"/>
                  </a:gs>
                  <a:gs pos="100000">
                    <a:schemeClr val="hlink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38100" algn="ctr">
                <a:solidFill>
                  <a:srgbClr val="FFFFFF"/>
                </a:solidFill>
                <a:round/>
                <a:headEnd/>
                <a:tailEnd/>
              </a:ln>
              <a:effectLst>
                <a:outerShdw dist="63500" dir="3187806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latinLnBrk="0">
                  <a:defRPr/>
                </a:pPr>
                <a:r>
                  <a:rPr kumimoji="0" lang="en-US" altLang="ko-KR" sz="24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HY강B" pitchFamily="18" charset="-127"/>
                    <a:ea typeface="HY강B" pitchFamily="18" charset="-127"/>
                  </a:rPr>
                  <a:t>3) </a:t>
                </a:r>
                <a:r>
                  <a:rPr kumimoji="0" lang="ko-KR" altLang="en-US" sz="24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HY강B" pitchFamily="18" charset="-127"/>
                    <a:ea typeface="HY강B" pitchFamily="18" charset="-127"/>
                  </a:rPr>
                  <a:t>프로그램 제안서 작성과 심사</a:t>
                </a:r>
                <a:r>
                  <a:rPr kumimoji="0" lang="en-US" altLang="ko-KR" sz="24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HY강B" pitchFamily="18" charset="-127"/>
                    <a:ea typeface="HY강B" pitchFamily="18" charset="-127"/>
                  </a:rPr>
                  <a:t>, </a:t>
                </a:r>
                <a:r>
                  <a:rPr kumimoji="0" lang="ko-KR" altLang="en-US" sz="24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HY강B" pitchFamily="18" charset="-127"/>
                    <a:ea typeface="HY강B" pitchFamily="18" charset="-127"/>
                  </a:rPr>
                  <a:t>실행을 위한 제언</a:t>
                </a:r>
                <a:endParaRPr kumimoji="0" lang="en-US" altLang="ko-KR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HY강B" pitchFamily="18" charset="-127"/>
                  <a:ea typeface="HY강B" pitchFamily="18" charset="-127"/>
                </a:endParaRPr>
              </a:p>
            </p:txBody>
          </p:sp>
          <p:sp>
            <p:nvSpPr>
              <p:cNvPr id="9" name="직사각형 8"/>
              <p:cNvSpPr/>
              <p:nvPr/>
            </p:nvSpPr>
            <p:spPr bwMode="auto">
              <a:xfrm>
                <a:off x="0" y="928670"/>
                <a:ext cx="6318250" cy="382588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latinLnBrk="0">
                  <a:lnSpc>
                    <a:spcPct val="90000"/>
                  </a:lnSpc>
                  <a:buClr>
                    <a:schemeClr val="accent1"/>
                  </a:buClr>
                  <a:buFontTx/>
                  <a:buBlip>
                    <a:blip r:embed="rId3"/>
                  </a:buBlip>
                  <a:defRPr/>
                </a:pPr>
                <a:r>
                  <a:rPr kumimoji="0" lang="ko-KR" altLang="en-US" sz="2100" dirty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HY강B" pitchFamily="18" charset="-127"/>
                  </a:rPr>
                  <a:t>  제안서 작성을 위한 제언</a:t>
                </a:r>
                <a:endParaRPr kumimoji="0" lang="en-US" altLang="ko-KR" sz="2100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HY강B" pitchFamily="18" charset="-127"/>
                </a:endParaRPr>
              </a:p>
            </p:txBody>
          </p:sp>
          <p:sp>
            <p:nvSpPr>
              <p:cNvPr id="21512" name="AutoShape 2"/>
              <p:cNvSpPr>
                <a:spLocks noChangeArrowheads="1"/>
              </p:cNvSpPr>
              <p:nvPr/>
            </p:nvSpPr>
            <p:spPr bwMode="auto">
              <a:xfrm>
                <a:off x="0" y="1285860"/>
                <a:ext cx="9144000" cy="1500198"/>
              </a:xfrm>
              <a:prstGeom prst="roundRect">
                <a:avLst>
                  <a:gd name="adj" fmla="val 16667"/>
                </a:avLst>
              </a:prstGeom>
              <a:solidFill>
                <a:srgbClr val="FF6600">
                  <a:alpha val="10196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latinLnBrk="0"/>
                <a:endParaRPr kumimoji="0" lang="ko-KR" altLang="en-US">
                  <a:ea typeface="HY강B" pitchFamily="18" charset="-127"/>
                </a:endParaRPr>
              </a:p>
            </p:txBody>
          </p:sp>
          <p:sp>
            <p:nvSpPr>
              <p:cNvPr id="11" name="Text Box 25"/>
              <p:cNvSpPr txBox="1">
                <a:spLocks noChangeArrowheads="1"/>
              </p:cNvSpPr>
              <p:nvPr/>
            </p:nvSpPr>
            <p:spPr bwMode="auto">
              <a:xfrm>
                <a:off x="0" y="1285860"/>
                <a:ext cx="9001125" cy="15327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latinLnBrk="0">
                  <a:spcBef>
                    <a:spcPts val="300"/>
                  </a:spcBef>
                  <a:buFontTx/>
                  <a:buBlip>
                    <a:blip r:embed="rId4"/>
                  </a:buBlip>
                  <a:defRPr/>
                </a:pPr>
                <a:r>
                  <a:rPr lang="en-US" altLang="ko-KR" dirty="0">
                    <a:solidFill>
                      <a:schemeClr val="tx1">
                        <a:lumMod val="75000"/>
                      </a:schemeClr>
                    </a:solidFill>
                    <a:latin typeface="HY강M" pitchFamily="18" charset="-127"/>
                    <a:ea typeface="HY강M" pitchFamily="18" charset="-127"/>
                  </a:rPr>
                  <a:t>  </a:t>
                </a:r>
                <a:r>
                  <a:rPr lang="ko-KR" altLang="en-US" dirty="0">
                    <a:solidFill>
                      <a:schemeClr val="tx1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남이 한 것을 많이 보고 읽어라</a:t>
                </a:r>
                <a:r>
                  <a:rPr lang="en-US" altLang="ko-KR" dirty="0">
                    <a:solidFill>
                      <a:schemeClr val="tx1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. </a:t>
                </a:r>
                <a:r>
                  <a:rPr lang="ko-KR" altLang="en-US" dirty="0">
                    <a:solidFill>
                      <a:schemeClr val="tx1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그래야 좋은 아이디어가 떠오른다</a:t>
                </a:r>
                <a:r>
                  <a:rPr lang="en-US" altLang="ko-KR" dirty="0">
                    <a:solidFill>
                      <a:schemeClr val="tx1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.</a:t>
                </a:r>
              </a:p>
              <a:p>
                <a:pPr lvl="0" algn="just">
                  <a:lnSpc>
                    <a:spcPct val="140000"/>
                  </a:lnSpc>
                  <a:buBlip>
                    <a:blip r:embed="rId5"/>
                  </a:buBlip>
                </a:pPr>
                <a:r>
                  <a:rPr lang="ko-KR" altLang="en-US" dirty="0">
                    <a:solidFill>
                      <a:schemeClr val="tx1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  실천과정에서 부족하다고 느끼고</a:t>
                </a:r>
                <a:r>
                  <a:rPr lang="en-US" altLang="ko-KR" dirty="0">
                    <a:solidFill>
                      <a:schemeClr val="tx1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, </a:t>
                </a:r>
                <a:r>
                  <a:rPr lang="ko-KR" altLang="en-US" dirty="0">
                    <a:solidFill>
                      <a:schemeClr val="tx1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클라이언트가 필요로 하는 것을 근거로 써라</a:t>
                </a:r>
                <a:r>
                  <a:rPr lang="en-US" altLang="ko-KR" dirty="0">
                    <a:solidFill>
                      <a:schemeClr val="tx1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.</a:t>
                </a:r>
              </a:p>
              <a:p>
                <a:pPr lvl="0" algn="just">
                  <a:lnSpc>
                    <a:spcPct val="140000"/>
                  </a:lnSpc>
                  <a:buBlip>
                    <a:blip r:embed="rId5"/>
                  </a:buBlip>
                </a:pPr>
                <a:r>
                  <a:rPr lang="en-US" altLang="ko-KR" dirty="0">
                    <a:solidFill>
                      <a:schemeClr val="tx1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 </a:t>
                </a:r>
                <a:r>
                  <a:rPr lang="ko-KR" altLang="en-US" dirty="0">
                    <a:solidFill>
                      <a:schemeClr val="tx1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 공모기관에 전화하지 말고</a:t>
                </a:r>
                <a:r>
                  <a:rPr lang="en-US" altLang="ko-KR" dirty="0">
                    <a:solidFill>
                      <a:schemeClr val="tx1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, </a:t>
                </a:r>
                <a:r>
                  <a:rPr lang="ko-KR" altLang="en-US" dirty="0">
                    <a:solidFill>
                      <a:schemeClr val="tx1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설명자료를 꼼꼼하게 읽어라</a:t>
                </a:r>
                <a:r>
                  <a:rPr lang="en-US" altLang="ko-KR" dirty="0">
                    <a:solidFill>
                      <a:schemeClr val="tx1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. </a:t>
                </a:r>
                <a:r>
                  <a:rPr lang="ko-KR" altLang="en-US" dirty="0">
                    <a:solidFill>
                      <a:schemeClr val="tx1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거기에 답이 있다</a:t>
                </a:r>
                <a:r>
                  <a:rPr lang="en-US" altLang="ko-KR" dirty="0">
                    <a:solidFill>
                      <a:schemeClr val="tx1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.  </a:t>
                </a:r>
              </a:p>
              <a:p>
                <a:pPr lvl="0" algn="just">
                  <a:lnSpc>
                    <a:spcPct val="140000"/>
                  </a:lnSpc>
                  <a:buBlip>
                    <a:blip r:embed="rId5"/>
                  </a:buBlip>
                </a:pPr>
                <a:r>
                  <a:rPr lang="ko-KR" altLang="en-US" dirty="0">
                    <a:solidFill>
                      <a:schemeClr val="tx1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  처음부터 끝까지 일관성을 유지하는 것이 정말 중요하다</a:t>
                </a:r>
                <a:r>
                  <a:rPr lang="en-US" altLang="ko-KR" dirty="0">
                    <a:solidFill>
                      <a:schemeClr val="tx1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.</a:t>
                </a:r>
              </a:p>
            </p:txBody>
          </p:sp>
        </p:grpSp>
        <p:sp>
          <p:nvSpPr>
            <p:cNvPr id="13" name="직사각형 12"/>
            <p:cNvSpPr/>
            <p:nvPr/>
          </p:nvSpPr>
          <p:spPr bwMode="auto">
            <a:xfrm>
              <a:off x="0" y="2928934"/>
              <a:ext cx="6318250" cy="382588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latinLnBrk="0">
                <a:lnSpc>
                  <a:spcPct val="90000"/>
                </a:lnSpc>
                <a:buClr>
                  <a:schemeClr val="accent1"/>
                </a:buClr>
                <a:buFontTx/>
                <a:buBlip>
                  <a:blip r:embed="rId3"/>
                </a:buBlip>
                <a:defRPr/>
              </a:pPr>
              <a:r>
                <a:rPr kumimoji="0" lang="ko-KR" altLang="en-US" sz="2100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HY강B" pitchFamily="18" charset="-127"/>
                </a:rPr>
                <a:t>  심사과정</a:t>
              </a:r>
              <a:endParaRPr kumimoji="0" lang="en-US" altLang="ko-KR" sz="21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Y강B" pitchFamily="18" charset="-127"/>
              </a:endParaRPr>
            </a:p>
          </p:txBody>
        </p:sp>
        <p:sp>
          <p:nvSpPr>
            <p:cNvPr id="15" name="AutoShape 2"/>
            <p:cNvSpPr>
              <a:spLocks noChangeArrowheads="1"/>
            </p:cNvSpPr>
            <p:nvPr/>
          </p:nvSpPr>
          <p:spPr bwMode="auto">
            <a:xfrm>
              <a:off x="0" y="3214686"/>
              <a:ext cx="9144000" cy="1428760"/>
            </a:xfrm>
            <a:prstGeom prst="roundRect">
              <a:avLst>
                <a:gd name="adj" fmla="val 16667"/>
              </a:avLst>
            </a:prstGeom>
            <a:solidFill>
              <a:srgbClr val="FF6600">
                <a:alpha val="10196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latinLnBrk="0"/>
              <a:endParaRPr kumimoji="0" lang="ko-KR" altLang="en-US">
                <a:ea typeface="HY강B" pitchFamily="18" charset="-127"/>
              </a:endParaRPr>
            </a:p>
          </p:txBody>
        </p:sp>
        <p:sp>
          <p:nvSpPr>
            <p:cNvPr id="16" name="Text Box 25"/>
            <p:cNvSpPr txBox="1">
              <a:spLocks noChangeArrowheads="1"/>
            </p:cNvSpPr>
            <p:nvPr/>
          </p:nvSpPr>
          <p:spPr bwMode="auto">
            <a:xfrm>
              <a:off x="0" y="3286124"/>
              <a:ext cx="9001125" cy="13157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latinLnBrk="0">
                <a:spcBef>
                  <a:spcPts val="300"/>
                </a:spcBef>
                <a:buFontTx/>
                <a:buBlip>
                  <a:blip r:embed="rId4"/>
                </a:buBlip>
                <a:defRPr/>
              </a:pP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면접이나 현장심사에 실무자 혼자 내보내는 것보다 관리자가 동행하는 것이 좋다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.</a:t>
              </a:r>
            </a:p>
            <a:p>
              <a:pPr latinLnBrk="0">
                <a:spcBef>
                  <a:spcPts val="300"/>
                </a:spcBef>
                <a:buFontTx/>
                <a:buBlip>
                  <a:blip r:embed="rId4"/>
                </a:buBlip>
                <a:defRPr/>
              </a:pP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기관장에게 내용을 설명하고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 err="1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면담시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인사성 발언보다 프로그램을 언급하게 한다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. </a:t>
              </a:r>
            </a:p>
            <a:p>
              <a:pPr algn="dist" latinLnBrk="0">
                <a:spcBef>
                  <a:spcPts val="300"/>
                </a:spcBef>
                <a:buFontTx/>
                <a:buBlip>
                  <a:blip r:embed="rId4"/>
                </a:buBlip>
                <a:defRPr/>
              </a:pP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자신의 프로그램이 지니는 </a:t>
              </a:r>
              <a:r>
                <a:rPr kumimoji="0" lang="ko-KR" altLang="en-US" dirty="0" err="1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제한점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장애요인을 파악하고 대응방안을 고민해둔다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.</a:t>
              </a:r>
            </a:p>
            <a:p>
              <a:pPr latinLnBrk="0">
                <a:spcBef>
                  <a:spcPts val="300"/>
                </a:spcBef>
                <a:buFontTx/>
                <a:buBlip>
                  <a:blip r:embed="rId4"/>
                </a:buBlip>
                <a:defRPr/>
              </a:pP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프로그램의 제안서가 핵심이지만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심사시의 태도와 언행 또한 고려사항이 된다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.</a:t>
              </a:r>
            </a:p>
          </p:txBody>
        </p:sp>
        <p:sp>
          <p:nvSpPr>
            <p:cNvPr id="10" name="직사각형 9"/>
            <p:cNvSpPr/>
            <p:nvPr/>
          </p:nvSpPr>
          <p:spPr bwMode="auto">
            <a:xfrm>
              <a:off x="-32" y="4714884"/>
              <a:ext cx="6318250" cy="382588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latinLnBrk="0">
                <a:lnSpc>
                  <a:spcPct val="90000"/>
                </a:lnSpc>
                <a:buClr>
                  <a:schemeClr val="accent1"/>
                </a:buClr>
                <a:buFontTx/>
                <a:buBlip>
                  <a:blip r:embed="rId3"/>
                </a:buBlip>
                <a:defRPr/>
              </a:pPr>
              <a:r>
                <a:rPr kumimoji="0" lang="ko-KR" altLang="en-US" sz="2100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HY강B" pitchFamily="18" charset="-127"/>
                </a:rPr>
                <a:t>  실행과정</a:t>
              </a:r>
              <a:endParaRPr kumimoji="0" lang="en-US" altLang="ko-KR" sz="21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Y강B" pitchFamily="18" charset="-127"/>
              </a:endParaRPr>
            </a:p>
          </p:txBody>
        </p:sp>
        <p:sp>
          <p:nvSpPr>
            <p:cNvPr id="12" name="Text Box 25"/>
            <p:cNvSpPr txBox="1">
              <a:spLocks noChangeArrowheads="1"/>
            </p:cNvSpPr>
            <p:nvPr/>
          </p:nvSpPr>
          <p:spPr bwMode="auto">
            <a:xfrm>
              <a:off x="0" y="5143512"/>
              <a:ext cx="9001125" cy="13157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latinLnBrk="0">
                <a:spcBef>
                  <a:spcPts val="300"/>
                </a:spcBef>
                <a:buBlip>
                  <a:blip r:embed="rId4"/>
                </a:buBlip>
                <a:defRPr/>
              </a:pP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일을 하는 것보다 참여자와의 관계형성이 더 중요함을 기억하라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.</a:t>
              </a:r>
            </a:p>
            <a:p>
              <a:pPr latinLnBrk="0">
                <a:spcBef>
                  <a:spcPts val="300"/>
                </a:spcBef>
                <a:buFontTx/>
                <a:buBlip>
                  <a:blip r:embed="rId4"/>
                </a:buBlip>
                <a:defRPr/>
              </a:pP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관리자의 내부 </a:t>
              </a:r>
              <a:r>
                <a:rPr kumimoji="0" lang="ko-KR" altLang="en-US" dirty="0" err="1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수퍼비전을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철저히 시행하고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그 내용을 기록으로 남기고 반영한다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.</a:t>
              </a:r>
            </a:p>
            <a:p>
              <a:pPr latinLnBrk="0">
                <a:spcBef>
                  <a:spcPts val="300"/>
                </a:spcBef>
                <a:buFontTx/>
                <a:buBlip>
                  <a:blip r:embed="rId4"/>
                </a:buBlip>
                <a:defRPr/>
              </a:pP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외부 자문 특히 공모기관에서 배정한 </a:t>
              </a:r>
              <a:r>
                <a:rPr kumimoji="0" lang="ko-KR" altLang="en-US" dirty="0" err="1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수퍼바이저에게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많은 것을 묻는다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.</a:t>
              </a:r>
            </a:p>
            <a:p>
              <a:pPr latinLnBrk="0">
                <a:spcBef>
                  <a:spcPts val="300"/>
                </a:spcBef>
                <a:buFontTx/>
                <a:buBlip>
                  <a:blip r:embed="rId4"/>
                </a:buBlip>
                <a:defRPr/>
              </a:pP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프로그램 성공신화에 빠지지 않는다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.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실패할 수 있다는 가정을 하고 미리 대응한다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.</a:t>
              </a:r>
            </a:p>
          </p:txBody>
        </p:sp>
      </p:grp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그림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502" y="2285992"/>
            <a:ext cx="9072530" cy="200026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77159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0" y="357166"/>
            <a:ext cx="9144000" cy="6215106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1800"/>
              </a:spcBef>
              <a:defRPr/>
            </a:pPr>
            <a:r>
              <a:rPr lang="ko-KR" altLang="en-US" sz="3000" b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B" pitchFamily="18" charset="-127"/>
                <a:ea typeface="HY강B" pitchFamily="18" charset="-127"/>
              </a:rPr>
              <a:t>내가 편안함을 추구하면</a:t>
            </a:r>
            <a:endParaRPr lang="en-US" altLang="ko-KR" sz="3000" b="1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Y강B" pitchFamily="18" charset="-127"/>
              <a:ea typeface="HY강B" pitchFamily="18" charset="-127"/>
            </a:endParaRPr>
          </a:p>
          <a:p>
            <a:pPr eaLnBrk="1" hangingPunct="1">
              <a:lnSpc>
                <a:spcPct val="90000"/>
              </a:lnSpc>
              <a:spcBef>
                <a:spcPts val="1800"/>
              </a:spcBef>
              <a:defRPr/>
            </a:pPr>
            <a:r>
              <a:rPr lang="ko-KR" altLang="en-US" sz="3000" b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B" pitchFamily="18" charset="-127"/>
                <a:ea typeface="HY강B" pitchFamily="18" charset="-127"/>
              </a:rPr>
              <a:t>내 도움을 받는 자의 가슴에 멍이 든다</a:t>
            </a:r>
            <a:r>
              <a:rPr lang="en-US" altLang="ko-KR" sz="3000" b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B" pitchFamily="18" charset="-127"/>
                <a:ea typeface="HY강B" pitchFamily="18" charset="-127"/>
              </a:rPr>
              <a:t>.</a:t>
            </a:r>
          </a:p>
          <a:p>
            <a:pPr eaLnBrk="1" hangingPunct="1">
              <a:lnSpc>
                <a:spcPct val="90000"/>
              </a:lnSpc>
              <a:spcBef>
                <a:spcPts val="1800"/>
              </a:spcBef>
              <a:defRPr/>
            </a:pPr>
            <a:r>
              <a:rPr lang="ko-KR" altLang="en-US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B" pitchFamily="18" charset="-127"/>
                <a:ea typeface="HY강B" pitchFamily="18" charset="-127"/>
              </a:rPr>
              <a:t>도전하지 않으면</a:t>
            </a:r>
            <a:endParaRPr lang="en-US" altLang="ko-KR" sz="30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Y강B" pitchFamily="18" charset="-127"/>
              <a:ea typeface="HY강B" pitchFamily="18" charset="-127"/>
            </a:endParaRPr>
          </a:p>
          <a:p>
            <a:pPr eaLnBrk="1" hangingPunct="1">
              <a:lnSpc>
                <a:spcPct val="90000"/>
              </a:lnSpc>
              <a:spcBef>
                <a:spcPts val="1800"/>
              </a:spcBef>
              <a:defRPr/>
            </a:pPr>
            <a:r>
              <a:rPr lang="ko-KR" altLang="en-US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B" pitchFamily="18" charset="-127"/>
                <a:ea typeface="HY강B" pitchFamily="18" charset="-127"/>
              </a:rPr>
              <a:t>아무 것도 얻을 수 없다</a:t>
            </a:r>
            <a:r>
              <a:rPr lang="en-US" altLang="ko-KR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B" pitchFamily="18" charset="-127"/>
                <a:ea typeface="HY강B" pitchFamily="18" charset="-127"/>
              </a:rPr>
              <a:t>. </a:t>
            </a:r>
          </a:p>
          <a:p>
            <a:pPr eaLnBrk="1" hangingPunct="1">
              <a:lnSpc>
                <a:spcPct val="90000"/>
              </a:lnSpc>
              <a:spcBef>
                <a:spcPts val="1800"/>
              </a:spcBef>
              <a:defRPr/>
            </a:pPr>
            <a:r>
              <a:rPr lang="ko-KR" altLang="en-US" sz="3000" b="1" dirty="0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B" pitchFamily="18" charset="-127"/>
                <a:ea typeface="HY강B" pitchFamily="18" charset="-127"/>
              </a:rPr>
              <a:t>실패를 두려워하는 자는</a:t>
            </a:r>
            <a:endParaRPr lang="en-US" altLang="ko-KR" sz="3000" b="1" dirty="0">
              <a:solidFill>
                <a:srgbClr val="FF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Y강B" pitchFamily="18" charset="-127"/>
              <a:ea typeface="HY강B" pitchFamily="18" charset="-127"/>
            </a:endParaRPr>
          </a:p>
          <a:p>
            <a:pPr eaLnBrk="1" hangingPunct="1">
              <a:lnSpc>
                <a:spcPct val="90000"/>
              </a:lnSpc>
              <a:spcBef>
                <a:spcPts val="1800"/>
              </a:spcBef>
              <a:defRPr/>
            </a:pPr>
            <a:r>
              <a:rPr lang="ko-KR" altLang="en-US" sz="3000" b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B" pitchFamily="18" charset="-127"/>
                <a:ea typeface="HY강B" pitchFamily="18" charset="-127"/>
              </a:rPr>
              <a:t>영원히 </a:t>
            </a:r>
            <a:r>
              <a:rPr lang="ko-KR" altLang="en-US" sz="3000" b="1" dirty="0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B" pitchFamily="18" charset="-127"/>
                <a:ea typeface="HY강B" pitchFamily="18" charset="-127"/>
              </a:rPr>
              <a:t>아무 것도 이룰 수 없다</a:t>
            </a:r>
            <a:r>
              <a:rPr lang="en-US" altLang="ko-KR" sz="3000" b="1" dirty="0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B" pitchFamily="18" charset="-127"/>
                <a:ea typeface="HY강B" pitchFamily="18" charset="-127"/>
              </a:rPr>
              <a:t>.</a:t>
            </a:r>
          </a:p>
          <a:p>
            <a:pPr eaLnBrk="1" hangingPunct="1">
              <a:lnSpc>
                <a:spcPct val="90000"/>
              </a:lnSpc>
              <a:spcBef>
                <a:spcPts val="1800"/>
              </a:spcBef>
              <a:defRPr/>
            </a:pPr>
            <a:endParaRPr lang="en-US" altLang="ko-KR" sz="1600" b="1" dirty="0">
              <a:solidFill>
                <a:srgbClr val="FF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Y강B" pitchFamily="18" charset="-127"/>
              <a:ea typeface="HY강B" pitchFamily="18" charset="-127"/>
            </a:endParaRPr>
          </a:p>
          <a:p>
            <a:pPr eaLnBrk="1" hangingPunct="1">
              <a:lnSpc>
                <a:spcPct val="90000"/>
              </a:lnSpc>
              <a:spcBef>
                <a:spcPts val="1800"/>
              </a:spcBef>
              <a:defRPr/>
            </a:pPr>
            <a:r>
              <a:rPr lang="ko-KR" altLang="en-US" sz="30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B" pitchFamily="18" charset="-127"/>
                <a:ea typeface="HY강B" pitchFamily="18" charset="-127"/>
              </a:rPr>
              <a:t>나날이 전문역량을 개발하고</a:t>
            </a:r>
            <a:r>
              <a:rPr lang="en-US" altLang="ko-KR" sz="30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B" pitchFamily="18" charset="-127"/>
                <a:ea typeface="HY강B" pitchFamily="18" charset="-127"/>
              </a:rPr>
              <a:t>, </a:t>
            </a:r>
          </a:p>
          <a:p>
            <a:pPr eaLnBrk="1" hangingPunct="1">
              <a:lnSpc>
                <a:spcPct val="90000"/>
              </a:lnSpc>
              <a:spcBef>
                <a:spcPts val="1800"/>
              </a:spcBef>
              <a:defRPr/>
            </a:pPr>
            <a:r>
              <a:rPr lang="ko-KR" altLang="en-US" sz="30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B" pitchFamily="18" charset="-127"/>
                <a:ea typeface="HY강B" pitchFamily="18" charset="-127"/>
              </a:rPr>
              <a:t>끊임없이</a:t>
            </a:r>
            <a:r>
              <a:rPr lang="en-US" altLang="ko-KR" sz="30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B" pitchFamily="18" charset="-127"/>
                <a:ea typeface="HY강B" pitchFamily="18" charset="-127"/>
              </a:rPr>
              <a:t> </a:t>
            </a:r>
            <a:r>
              <a:rPr lang="ko-KR" altLang="en-US" sz="30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B" pitchFamily="18" charset="-127"/>
                <a:ea typeface="HY강B" pitchFamily="18" charset="-127"/>
              </a:rPr>
              <a:t>도전하여</a:t>
            </a:r>
            <a:endParaRPr lang="en-US" altLang="ko-KR" sz="3000" b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Y강B" pitchFamily="18" charset="-127"/>
              <a:ea typeface="HY강B" pitchFamily="18" charset="-127"/>
            </a:endParaRPr>
          </a:p>
          <a:p>
            <a:pPr eaLnBrk="1" hangingPunct="1">
              <a:lnSpc>
                <a:spcPct val="90000"/>
              </a:lnSpc>
              <a:spcBef>
                <a:spcPts val="1800"/>
              </a:spcBef>
              <a:defRPr/>
            </a:pPr>
            <a:r>
              <a:rPr lang="ko-KR" altLang="en-US" sz="30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B" pitchFamily="18" charset="-127"/>
                <a:ea typeface="HY강B" pitchFamily="18" charset="-127"/>
              </a:rPr>
              <a:t>클라이언트 얼굴의 미소라는 결과를 얻어야 한다</a:t>
            </a:r>
            <a:r>
              <a:rPr lang="en-US" altLang="ko-KR" sz="30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B" pitchFamily="18" charset="-127"/>
                <a:ea typeface="HY강B" pitchFamily="18" charset="-127"/>
              </a:rPr>
              <a:t>.</a:t>
            </a:r>
            <a:endParaRPr lang="ko-KR" altLang="en-US" sz="3000" b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Y강B" pitchFamily="18" charset="-127"/>
              <a:ea typeface="HY강B" pitchFamily="18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7"/>
          <p:cNvGrpSpPr>
            <a:grpSpLocks/>
          </p:cNvGrpSpPr>
          <p:nvPr/>
        </p:nvGrpSpPr>
        <p:grpSpPr bwMode="auto">
          <a:xfrm>
            <a:off x="0" y="71457"/>
            <a:ext cx="9358313" cy="6321546"/>
            <a:chOff x="0" y="0"/>
            <a:chExt cx="9358313" cy="6321546"/>
          </a:xfrm>
        </p:grpSpPr>
        <p:pic>
          <p:nvPicPr>
            <p:cNvPr id="20483" name="그림 3" descr="title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9144000" cy="1000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Rectangle 2"/>
            <p:cNvSpPr txBox="1">
              <a:spLocks noChangeArrowheads="1"/>
            </p:cNvSpPr>
            <p:nvPr/>
          </p:nvSpPr>
          <p:spPr>
            <a:xfrm>
              <a:off x="1571625" y="142875"/>
              <a:ext cx="7786688" cy="857250"/>
            </a:xfrm>
            <a:prstGeom prst="rect">
              <a:avLst/>
            </a:prstGeom>
          </p:spPr>
          <p:txBody>
            <a:bodyPr/>
            <a:lstStyle/>
            <a:p>
              <a:pPr>
                <a:defRPr/>
              </a:pPr>
              <a:r>
                <a:rPr lang="ko-KR" altLang="en-US" sz="3400" b="1" kern="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B" pitchFamily="18" charset="-127"/>
                  <a:ea typeface="HY강B" pitchFamily="18" charset="-127"/>
                  <a:cs typeface="+mj-cs"/>
                </a:rPr>
                <a:t> </a:t>
              </a:r>
              <a:r>
                <a:rPr lang="en-US" altLang="ko-KR" sz="3400" b="1" kern="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B" pitchFamily="18" charset="-127"/>
                  <a:ea typeface="HY강B" pitchFamily="18" charset="-127"/>
                  <a:cs typeface="+mj-cs"/>
                </a:rPr>
                <a:t>1.  </a:t>
              </a:r>
              <a:r>
                <a:rPr lang="ko-KR" altLang="en-US" sz="3400" b="1" kern="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B" pitchFamily="18" charset="-127"/>
                  <a:ea typeface="HY강B" pitchFamily="18" charset="-127"/>
                  <a:cs typeface="+mj-cs"/>
                </a:rPr>
                <a:t>들어가는 글</a:t>
              </a:r>
            </a:p>
          </p:txBody>
        </p:sp>
        <p:sp>
          <p:nvSpPr>
            <p:cNvPr id="20485" name="AutoShape 2"/>
            <p:cNvSpPr>
              <a:spLocks noChangeArrowheads="1"/>
            </p:cNvSpPr>
            <p:nvPr/>
          </p:nvSpPr>
          <p:spPr bwMode="auto">
            <a:xfrm>
              <a:off x="0" y="785776"/>
              <a:ext cx="9144000" cy="5429288"/>
            </a:xfrm>
            <a:prstGeom prst="roundRect">
              <a:avLst>
                <a:gd name="adj" fmla="val 16667"/>
              </a:avLst>
            </a:prstGeom>
            <a:solidFill>
              <a:srgbClr val="FF6600">
                <a:alpha val="10196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latinLnBrk="0"/>
              <a:endParaRPr kumimoji="0" lang="ko-KR" altLang="en-US">
                <a:ea typeface="HY강B" pitchFamily="18" charset="-127"/>
              </a:endParaRPr>
            </a:p>
          </p:txBody>
        </p:sp>
        <p:sp>
          <p:nvSpPr>
            <p:cNvPr id="16" name="Text Box 6"/>
            <p:cNvSpPr txBox="1">
              <a:spLocks noChangeArrowheads="1"/>
            </p:cNvSpPr>
            <p:nvPr/>
          </p:nvSpPr>
          <p:spPr bwMode="auto">
            <a:xfrm>
              <a:off x="214282" y="1000089"/>
              <a:ext cx="8643938" cy="53214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dist" latinLnBrk="0">
                <a:lnSpc>
                  <a:spcPct val="110000"/>
                </a:lnSpc>
                <a:spcBef>
                  <a:spcPts val="600"/>
                </a:spcBef>
                <a:buFontTx/>
                <a:buBlip>
                  <a:blip r:embed="rId3"/>
                </a:buBlip>
                <a:defRPr/>
              </a:pPr>
              <a:r>
                <a:rPr kumimoji="0" lang="ko-KR" altLang="en-US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노인복지 수요는 급증하고 있으나</a:t>
              </a:r>
              <a:r>
                <a:rPr kumimoji="0" lang="en-US" altLang="ko-KR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노인복지정책이나 실천의 공급이 그 수요를 </a:t>
              </a:r>
              <a:endParaRPr kumimoji="0" lang="en-US" altLang="ko-KR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lnSpc>
                  <a:spcPct val="110000"/>
                </a:lnSpc>
                <a:spcBef>
                  <a:spcPts val="600"/>
                </a:spcBef>
                <a:defRPr/>
              </a:pPr>
              <a:r>
                <a:rPr kumimoji="0" lang="en-US" altLang="ko-KR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 </a:t>
              </a:r>
              <a:r>
                <a:rPr kumimoji="0" lang="ko-KR" altLang="en-US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충족시키지 못함으로써</a:t>
              </a:r>
              <a:r>
                <a:rPr kumimoji="0" lang="en-US" altLang="ko-KR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노인복지 수급불균형 </a:t>
              </a:r>
              <a:r>
                <a:rPr kumimoji="0" lang="ko-KR" altLang="en-US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이 심화되고 </a:t>
              </a:r>
              <a:r>
                <a:rPr kumimoji="0" lang="ko-KR" altLang="en-US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복지지체현상</a:t>
              </a:r>
              <a:r>
                <a:rPr kumimoji="0" lang="ko-KR" altLang="en-US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을 보임 </a:t>
              </a:r>
              <a:endParaRPr kumimoji="0" lang="en-US" altLang="ko-KR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algn="dist" latinLnBrk="0">
                <a:lnSpc>
                  <a:spcPct val="110000"/>
                </a:lnSpc>
                <a:spcBef>
                  <a:spcPts val="600"/>
                </a:spcBef>
                <a:buFontTx/>
                <a:buBlip>
                  <a:blip r:embed="rId3"/>
                </a:buBlip>
                <a:defRPr/>
              </a:pPr>
              <a:r>
                <a:rPr kumimoji="0" lang="ko-KR" altLang="en-US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노인장기요양보험제도와</a:t>
              </a:r>
              <a:r>
                <a:rPr kumimoji="0" lang="en-US" altLang="ko-KR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dirty="0" err="1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바우처</a:t>
              </a:r>
              <a:r>
                <a:rPr kumimoji="0" lang="ko-KR" altLang="en-US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제도 시행</a:t>
              </a:r>
              <a:r>
                <a:rPr kumimoji="0" lang="en-US" altLang="ko-KR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국가 </a:t>
              </a:r>
              <a:r>
                <a:rPr kumimoji="0" lang="ko-KR" altLang="en-US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재정지원 방식의 변경 등으로 </a:t>
              </a:r>
              <a:endParaRPr kumimoji="0" lang="en-US" altLang="ko-KR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lnSpc>
                  <a:spcPct val="110000"/>
                </a:lnSpc>
                <a:spcBef>
                  <a:spcPts val="600"/>
                </a:spcBef>
                <a:defRPr/>
              </a:pPr>
              <a:r>
                <a:rPr kumimoji="0" lang="en-US" altLang="ko-KR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 </a:t>
              </a:r>
              <a:r>
                <a:rPr kumimoji="0" lang="ko-KR" altLang="en-US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인하여 노인복지 조직은 서비스 제공이나 신규 사업 추진에 따른 </a:t>
              </a:r>
              <a:r>
                <a:rPr kumimoji="0" lang="ko-KR" altLang="en-US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재정부족</a:t>
              </a:r>
              <a:r>
                <a:rPr kumimoji="0" lang="ko-KR" altLang="en-US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경험</a:t>
              </a:r>
              <a:endParaRPr kumimoji="0" lang="en-US" altLang="ko-KR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algn="dist" latinLnBrk="0">
                <a:lnSpc>
                  <a:spcPct val="110000"/>
                </a:lnSpc>
                <a:spcBef>
                  <a:spcPts val="600"/>
                </a:spcBef>
                <a:buFontTx/>
                <a:buBlip>
                  <a:blip r:embed="rId3"/>
                </a:buBlip>
                <a:defRPr/>
              </a:pPr>
              <a:r>
                <a:rPr kumimoji="0" lang="ko-KR" altLang="en-US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종사자의 역량강화</a:t>
              </a:r>
              <a:r>
                <a:rPr kumimoji="0" lang="ko-KR" altLang="en-US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를 통하여 </a:t>
              </a:r>
              <a:r>
                <a:rPr kumimoji="0" lang="ko-KR" altLang="en-US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서비스의 질</a:t>
              </a:r>
              <a:r>
                <a:rPr kumimoji="0" lang="ko-KR" altLang="en-US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을 제고함으로써</a:t>
              </a:r>
              <a:r>
                <a:rPr kumimoji="0" lang="en-US" altLang="ko-KR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노인복지 조직은 </a:t>
              </a:r>
              <a:endParaRPr kumimoji="0" lang="en-US" altLang="ko-KR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lnSpc>
                  <a:spcPct val="110000"/>
                </a:lnSpc>
                <a:spcBef>
                  <a:spcPts val="600"/>
                </a:spcBef>
                <a:defRPr/>
              </a:pPr>
              <a:r>
                <a:rPr kumimoji="0" lang="en-US" altLang="ko-KR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 </a:t>
              </a:r>
              <a:r>
                <a:rPr kumimoji="0" lang="ko-KR" altLang="en-US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대외 경쟁력을 지닐 수 있을 것임</a:t>
              </a:r>
              <a:endParaRPr kumimoji="0" lang="en-US" altLang="ko-KR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lnSpc>
                  <a:spcPct val="110000"/>
                </a:lnSpc>
                <a:spcBef>
                  <a:spcPts val="600"/>
                </a:spcBef>
                <a:buFontTx/>
                <a:buBlip>
                  <a:blip r:embed="rId3"/>
                </a:buBlip>
                <a:defRPr/>
              </a:pPr>
              <a:r>
                <a:rPr kumimoji="0" lang="en-US" altLang="ko-KR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따라서 조직의 프로그램 개발능력은 조직의 생존과 발전의 필수요소가 됨</a:t>
              </a:r>
              <a:endParaRPr kumimoji="0" lang="en-US" altLang="ko-KR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algn="dist" latinLnBrk="0">
                <a:lnSpc>
                  <a:spcPct val="110000"/>
                </a:lnSpc>
                <a:spcBef>
                  <a:spcPts val="600"/>
                </a:spcBef>
                <a:buFontTx/>
                <a:buBlip>
                  <a:blip r:embed="rId3"/>
                </a:buBlip>
                <a:defRPr/>
              </a:pPr>
              <a:r>
                <a:rPr kumimoji="0" lang="ko-KR" altLang="en-US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dirty="0" err="1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사회복지공동모금회</a:t>
              </a:r>
              <a:r>
                <a:rPr kumimoji="0" lang="en-US" altLang="ko-KR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민간기업복지재단 심지어 중앙 및 지방정부에서도 </a:t>
              </a:r>
              <a:endParaRPr kumimoji="0" lang="en-US" altLang="ko-KR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algn="dist" latinLnBrk="0">
                <a:lnSpc>
                  <a:spcPct val="110000"/>
                </a:lnSpc>
                <a:spcBef>
                  <a:spcPts val="600"/>
                </a:spcBef>
                <a:defRPr/>
              </a:pPr>
              <a:r>
                <a:rPr kumimoji="0" lang="en-US" altLang="ko-KR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 </a:t>
              </a:r>
              <a:r>
                <a:rPr kumimoji="0" lang="ko-KR" altLang="en-US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프로그램 공모사업을 통해 조직의 경쟁력 제고</a:t>
              </a:r>
              <a:r>
                <a:rPr kumimoji="0" lang="en-US" altLang="ko-KR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서비스 질 향상 및 기금 배분의 </a:t>
              </a:r>
              <a:endParaRPr kumimoji="0" lang="en-US" altLang="ko-KR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lnSpc>
                  <a:spcPct val="110000"/>
                </a:lnSpc>
                <a:spcBef>
                  <a:spcPts val="600"/>
                </a:spcBef>
                <a:defRPr/>
              </a:pPr>
              <a:r>
                <a:rPr kumimoji="0" lang="en-US" altLang="ko-KR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 </a:t>
              </a:r>
              <a:r>
                <a:rPr kumimoji="0" lang="ko-KR" altLang="en-US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투명성 확보를 위해 </a:t>
              </a:r>
              <a:r>
                <a:rPr kumimoji="0" lang="ko-KR" altLang="en-US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프로그램 제안서</a:t>
              </a:r>
              <a:r>
                <a:rPr kumimoji="0" lang="en-US" altLang="ko-KR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( proposal)</a:t>
              </a:r>
              <a:r>
                <a:rPr kumimoji="0" lang="ko-KR" altLang="en-US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를 활용</a:t>
              </a:r>
              <a:endParaRPr kumimoji="0" lang="en-US" altLang="ko-KR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algn="dist" latinLnBrk="0">
                <a:lnSpc>
                  <a:spcPct val="110000"/>
                </a:lnSpc>
                <a:spcBef>
                  <a:spcPts val="600"/>
                </a:spcBef>
                <a:buFontTx/>
                <a:buBlip>
                  <a:blip r:embed="rId3"/>
                </a:buBlip>
                <a:defRPr/>
              </a:pPr>
              <a:r>
                <a:rPr kumimoji="0" lang="en-US" altLang="ko-KR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</a:t>
              </a:r>
              <a:r>
                <a:rPr kumimoji="0" lang="ko-KR" altLang="en-US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따라서 노인복지조직과 </a:t>
              </a:r>
              <a:r>
                <a:rPr kumimoji="0" lang="ko-KR" altLang="en-US" dirty="0" err="1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사회복지사는</a:t>
              </a:r>
              <a:r>
                <a:rPr kumimoji="0" lang="ko-KR" altLang="en-US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프로그램 제안서 작성에 관한 지식과 </a:t>
              </a:r>
              <a:endParaRPr kumimoji="0" lang="en-US" altLang="ko-KR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lnSpc>
                  <a:spcPct val="110000"/>
                </a:lnSpc>
                <a:spcBef>
                  <a:spcPts val="600"/>
                </a:spcBef>
                <a:defRPr/>
              </a:pPr>
              <a:r>
                <a:rPr kumimoji="0" lang="en-US" altLang="ko-KR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 </a:t>
              </a:r>
              <a:r>
                <a:rPr kumimoji="0" lang="ko-KR" altLang="en-US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기술을 갖추어야 함</a:t>
              </a:r>
              <a:r>
                <a:rPr kumimoji="0" lang="en-US" altLang="ko-KR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</a:p>
            <a:p>
              <a:pPr algn="dist" latinLnBrk="0">
                <a:lnSpc>
                  <a:spcPct val="110000"/>
                </a:lnSpc>
                <a:spcBef>
                  <a:spcPts val="600"/>
                </a:spcBef>
                <a:buFontTx/>
                <a:buBlip>
                  <a:blip r:embed="rId3"/>
                </a:buBlip>
                <a:defRPr/>
              </a:pPr>
              <a:r>
                <a:rPr kumimoji="0" lang="en-US" altLang="ko-KR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이에 </a:t>
              </a:r>
              <a:r>
                <a:rPr kumimoji="0" lang="ko-KR" altLang="en-US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노인복지  프로그램의 개발과정</a:t>
              </a:r>
              <a:r>
                <a:rPr kumimoji="0" lang="ko-KR" altLang="en-US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에 대한 개괄적 설명과 아울러 프로그램 </a:t>
              </a:r>
              <a:endParaRPr kumimoji="0" lang="en-US" altLang="ko-KR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lnSpc>
                  <a:spcPct val="110000"/>
                </a:lnSpc>
                <a:spcBef>
                  <a:spcPts val="600"/>
                </a:spcBef>
                <a:defRPr/>
              </a:pPr>
              <a:r>
                <a:rPr kumimoji="0" lang="en-US" altLang="ko-KR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  </a:t>
              </a:r>
              <a:r>
                <a:rPr kumimoji="0" lang="ko-KR" altLang="en-US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제안서 작성방법</a:t>
              </a:r>
              <a:r>
                <a:rPr kumimoji="0" lang="ko-KR" altLang="en-US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에 대해 논의해 보고자 함</a:t>
              </a:r>
              <a:endParaRPr kumimoji="0" lang="en-US" altLang="ko-KR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그룹 12"/>
          <p:cNvGrpSpPr>
            <a:grpSpLocks/>
          </p:cNvGrpSpPr>
          <p:nvPr/>
        </p:nvGrpSpPr>
        <p:grpSpPr bwMode="auto">
          <a:xfrm>
            <a:off x="0" y="0"/>
            <a:ext cx="9144000" cy="6286500"/>
            <a:chOff x="0" y="0"/>
            <a:chExt cx="9144000" cy="6286500"/>
          </a:xfrm>
        </p:grpSpPr>
        <p:pic>
          <p:nvPicPr>
            <p:cNvPr id="8195" name="그림 3" descr="title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9144000" cy="1000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Rectangle 2"/>
            <p:cNvSpPr txBox="1">
              <a:spLocks noChangeArrowheads="1"/>
            </p:cNvSpPr>
            <p:nvPr/>
          </p:nvSpPr>
          <p:spPr>
            <a:xfrm>
              <a:off x="1214438" y="142875"/>
              <a:ext cx="7715250" cy="642938"/>
            </a:xfrm>
            <a:prstGeom prst="rect">
              <a:avLst/>
            </a:prstGeom>
          </p:spPr>
          <p:txBody>
            <a:bodyPr/>
            <a:lstStyle/>
            <a:p>
              <a:pPr>
                <a:defRPr/>
              </a:pPr>
              <a:r>
                <a:rPr lang="ko-KR" altLang="en-US" sz="3600" b="1" kern="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B" pitchFamily="18" charset="-127"/>
                  <a:ea typeface="HY강B" pitchFamily="18" charset="-127"/>
                  <a:cs typeface="+mj-cs"/>
                </a:rPr>
                <a:t> </a:t>
              </a:r>
              <a:r>
                <a:rPr lang="en-US" altLang="ko-KR" sz="3600" b="1" kern="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B" pitchFamily="18" charset="-127"/>
                  <a:ea typeface="HY강B" pitchFamily="18" charset="-127"/>
                  <a:cs typeface="+mj-cs"/>
                </a:rPr>
                <a:t>2. </a:t>
              </a:r>
              <a:r>
                <a:rPr lang="ko-KR" altLang="en-US" sz="3600" b="1" kern="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B" pitchFamily="18" charset="-127"/>
                  <a:ea typeface="HY강B" pitchFamily="18" charset="-127"/>
                  <a:cs typeface="+mj-cs"/>
                </a:rPr>
                <a:t>노인복지 프로그램의 이해</a:t>
              </a:r>
            </a:p>
          </p:txBody>
        </p:sp>
        <p:grpSp>
          <p:nvGrpSpPr>
            <p:cNvPr id="8197" name="그룹 20"/>
            <p:cNvGrpSpPr>
              <a:grpSpLocks/>
            </p:cNvGrpSpPr>
            <p:nvPr/>
          </p:nvGrpSpPr>
          <p:grpSpPr bwMode="auto">
            <a:xfrm>
              <a:off x="142875" y="928688"/>
              <a:ext cx="9001125" cy="5357812"/>
              <a:chOff x="142844" y="928671"/>
              <a:chExt cx="9001156" cy="5357849"/>
            </a:xfrm>
          </p:grpSpPr>
          <p:grpSp>
            <p:nvGrpSpPr>
              <p:cNvPr id="8198" name="그룹 10"/>
              <p:cNvGrpSpPr>
                <a:grpSpLocks/>
              </p:cNvGrpSpPr>
              <p:nvPr/>
            </p:nvGrpSpPr>
            <p:grpSpPr bwMode="auto">
              <a:xfrm>
                <a:off x="252381" y="2000240"/>
                <a:ext cx="8891619" cy="1387182"/>
                <a:chOff x="180975" y="1928803"/>
                <a:chExt cx="8891619" cy="1387182"/>
              </a:xfrm>
            </p:grpSpPr>
            <p:sp>
              <p:nvSpPr>
                <p:cNvPr id="8204" name="AutoShape 2"/>
                <p:cNvSpPr>
                  <a:spLocks noChangeArrowheads="1"/>
                </p:cNvSpPr>
                <p:nvPr/>
              </p:nvSpPr>
              <p:spPr bwMode="auto">
                <a:xfrm>
                  <a:off x="180975" y="1928803"/>
                  <a:ext cx="8820150" cy="1357322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FF6600">
                    <a:alpha val="10196"/>
                  </a:srgbClr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latinLnBrk="0"/>
                  <a:endParaRPr kumimoji="0" lang="ko-KR" altLang="en-US">
                    <a:ea typeface="HY강B" pitchFamily="18" charset="-127"/>
                  </a:endParaRPr>
                </a:p>
              </p:txBody>
            </p:sp>
            <p:sp>
              <p:nvSpPr>
                <p:cNvPr id="14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219076" y="2000242"/>
                  <a:ext cx="8853518" cy="131604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latinLnBrk="0">
                    <a:spcBef>
                      <a:spcPts val="300"/>
                    </a:spcBef>
                    <a:buFontTx/>
                    <a:buBlip>
                      <a:blip r:embed="rId3"/>
                    </a:buBlip>
                    <a:defRPr/>
                  </a:pPr>
                  <a:r>
                    <a:rPr kumimoji="0" lang="ko-KR" altLang="en-US" dirty="0">
                      <a:solidFill>
                        <a:schemeClr val="accent4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HY강M" pitchFamily="18" charset="-127"/>
                      <a:ea typeface="HY강M" pitchFamily="18" charset="-127"/>
                    </a:rPr>
                    <a:t> </a:t>
                  </a:r>
                  <a:r>
                    <a:rPr kumimoji="0" lang="ko-KR" altLang="en-US" dirty="0">
                      <a:solidFill>
                        <a:srgbClr val="AF334E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HY강M" pitchFamily="18" charset="-127"/>
                      <a:ea typeface="HY강M" pitchFamily="18" charset="-127"/>
                    </a:rPr>
                    <a:t>말 뜻</a:t>
                  </a:r>
                  <a:r>
                    <a:rPr kumimoji="0" lang="en-US" altLang="ko-KR" dirty="0">
                      <a:solidFill>
                        <a:srgbClr val="AF334E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HY강M" pitchFamily="18" charset="-127"/>
                      <a:ea typeface="HY강M" pitchFamily="18" charset="-127"/>
                    </a:rPr>
                    <a:t>: </a:t>
                  </a:r>
                  <a:r>
                    <a:rPr kumimoji="0" lang="ko-KR" altLang="en-US" dirty="0">
                      <a:solidFill>
                        <a:schemeClr val="accent4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HY강M" pitchFamily="18" charset="-127"/>
                      <a:ea typeface="HY강M" pitchFamily="18" charset="-127"/>
                    </a:rPr>
                    <a:t>앞으로 해야 할 일을 명시해 놓은 시간표와 예정 계획</a:t>
                  </a:r>
                  <a:endParaRPr kumimoji="0" lang="en-US" altLang="ko-KR" dirty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endParaRPr>
                </a:p>
                <a:p>
                  <a:pPr latinLnBrk="0">
                    <a:spcBef>
                      <a:spcPts val="300"/>
                    </a:spcBef>
                    <a:buFontTx/>
                    <a:buBlip>
                      <a:blip r:embed="rId3"/>
                    </a:buBlip>
                    <a:defRPr/>
                  </a:pPr>
                  <a:r>
                    <a:rPr kumimoji="0" lang="en-US" altLang="ko-KR" dirty="0">
                      <a:solidFill>
                        <a:srgbClr val="C00000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HY강M" pitchFamily="18" charset="-127"/>
                      <a:ea typeface="HY강M" pitchFamily="18" charset="-127"/>
                    </a:rPr>
                    <a:t> </a:t>
                  </a:r>
                  <a:r>
                    <a:rPr kumimoji="0" lang="ko-KR" altLang="en-US" dirty="0">
                      <a:solidFill>
                        <a:srgbClr val="C00000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HY강M" pitchFamily="18" charset="-127"/>
                      <a:ea typeface="HY강M" pitchFamily="18" charset="-127"/>
                    </a:rPr>
                    <a:t>프로그램의 개념</a:t>
                  </a:r>
                  <a:r>
                    <a:rPr kumimoji="0" lang="en-US" altLang="ko-KR" dirty="0">
                      <a:solidFill>
                        <a:schemeClr val="accent4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HY강M" pitchFamily="18" charset="-127"/>
                      <a:ea typeface="HY강M" pitchFamily="18" charset="-127"/>
                    </a:rPr>
                    <a:t>: </a:t>
                  </a:r>
                  <a:r>
                    <a:rPr kumimoji="0" lang="ko-KR" altLang="en-US" dirty="0">
                      <a:solidFill>
                        <a:schemeClr val="accent4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HY강M" pitchFamily="18" charset="-127"/>
                      <a:ea typeface="HY강M" pitchFamily="18" charset="-127"/>
                    </a:rPr>
                    <a:t>정책이나 조직 목적달성을 위한 활동체계</a:t>
                  </a:r>
                  <a:endParaRPr kumimoji="0" lang="en-US" altLang="ko-KR" dirty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endParaRPr>
                </a:p>
                <a:p>
                  <a:pPr latinLnBrk="0">
                    <a:spcBef>
                      <a:spcPts val="300"/>
                    </a:spcBef>
                    <a:buFontTx/>
                    <a:buBlip>
                      <a:blip r:embed="rId3"/>
                    </a:buBlip>
                    <a:defRPr/>
                  </a:pPr>
                  <a:r>
                    <a:rPr kumimoji="0" lang="en-US" altLang="ko-KR" dirty="0">
                      <a:solidFill>
                        <a:schemeClr val="accent4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HY강M" pitchFamily="18" charset="-127"/>
                      <a:ea typeface="HY강M" pitchFamily="18" charset="-127"/>
                    </a:rPr>
                    <a:t> </a:t>
                  </a:r>
                  <a:r>
                    <a:rPr kumimoji="0" lang="ko-KR" altLang="en-US" dirty="0">
                      <a:solidFill>
                        <a:srgbClr val="C00000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HY강M" pitchFamily="18" charset="-127"/>
                      <a:ea typeface="HY강M" pitchFamily="18" charset="-127"/>
                    </a:rPr>
                    <a:t>노인복지 프로그램의 개념</a:t>
                  </a:r>
                  <a:r>
                    <a:rPr kumimoji="0" lang="en-US" altLang="ko-KR" dirty="0">
                      <a:solidFill>
                        <a:schemeClr val="accent4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HY강M" pitchFamily="18" charset="-127"/>
                      <a:ea typeface="HY강M" pitchFamily="18" charset="-127"/>
                    </a:rPr>
                    <a:t>: </a:t>
                  </a:r>
                  <a:r>
                    <a:rPr kumimoji="0" lang="ko-KR" altLang="en-US" dirty="0">
                      <a:solidFill>
                        <a:schemeClr val="accent4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HY강M" pitchFamily="18" charset="-127"/>
                      <a:ea typeface="HY강M" pitchFamily="18" charset="-127"/>
                    </a:rPr>
                    <a:t>노인복지정책과 노인복지 조직의 특정한 목적달성을 </a:t>
                  </a:r>
                  <a:endParaRPr kumimoji="0" lang="en-US" altLang="ko-KR" dirty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endParaRPr>
                </a:p>
                <a:p>
                  <a:pPr latinLnBrk="0">
                    <a:spcBef>
                      <a:spcPts val="300"/>
                    </a:spcBef>
                    <a:defRPr/>
                  </a:pPr>
                  <a:r>
                    <a:rPr kumimoji="0" lang="ko-KR" altLang="en-US" dirty="0">
                      <a:solidFill>
                        <a:schemeClr val="accent4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HY강M" pitchFamily="18" charset="-127"/>
                      <a:ea typeface="HY강M" pitchFamily="18" charset="-127"/>
                    </a:rPr>
                    <a:t>   위하여 자원과 기술을 투입하여 수행하는 계획적이고 조직적인 활동체계</a:t>
                  </a:r>
                  <a:r>
                    <a:rPr kumimoji="0" lang="en-US" altLang="ko-KR" dirty="0">
                      <a:solidFill>
                        <a:schemeClr val="accent4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HY강M" pitchFamily="18" charset="-127"/>
                      <a:ea typeface="HY강M" pitchFamily="18" charset="-127"/>
                    </a:rPr>
                    <a:t> </a:t>
                  </a:r>
                  <a:r>
                    <a:rPr kumimoji="0" lang="ko-KR" altLang="en-US" dirty="0">
                      <a:solidFill>
                        <a:schemeClr val="accent4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HY강M" pitchFamily="18" charset="-127"/>
                      <a:ea typeface="HY강M" pitchFamily="18" charset="-127"/>
                    </a:rPr>
                    <a:t> </a:t>
                  </a:r>
                  <a:endParaRPr kumimoji="0" lang="en-US" altLang="ko-KR" dirty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endParaRPr>
                </a:p>
              </p:txBody>
            </p:sp>
          </p:grpSp>
          <p:sp>
            <p:nvSpPr>
              <p:cNvPr id="12" name="AutoShape 4"/>
              <p:cNvSpPr>
                <a:spLocks noChangeArrowheads="1"/>
              </p:cNvSpPr>
              <p:nvPr/>
            </p:nvSpPr>
            <p:spPr bwMode="gray">
              <a:xfrm>
                <a:off x="357158" y="928671"/>
                <a:ext cx="4071951" cy="50006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hlink"/>
                  </a:gs>
                  <a:gs pos="100000">
                    <a:schemeClr val="hlink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38100" algn="ctr">
                <a:solidFill>
                  <a:srgbClr val="FFFFFF"/>
                </a:solidFill>
                <a:round/>
                <a:headEnd/>
                <a:tailEnd/>
              </a:ln>
              <a:effectLst>
                <a:outerShdw dist="63500" dir="3187806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latinLnBrk="0">
                  <a:defRPr/>
                </a:pPr>
                <a:r>
                  <a:rPr kumimoji="0" lang="en-US" altLang="ko-KR" sz="2200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HY강B" pitchFamily="18" charset="-127"/>
                    <a:ea typeface="HY강B" pitchFamily="18" charset="-127"/>
                  </a:rPr>
                  <a:t>1) </a:t>
                </a:r>
                <a:r>
                  <a:rPr kumimoji="0" lang="ko-KR" altLang="en-US" sz="2200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HY강B" pitchFamily="18" charset="-127"/>
                    <a:ea typeface="HY강B" pitchFamily="18" charset="-127"/>
                  </a:rPr>
                  <a:t>프로그램의 개념과 특성</a:t>
                </a:r>
                <a:endParaRPr kumimoji="0" lang="en-US" altLang="ko-KR" sz="22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HY강B" pitchFamily="18" charset="-127"/>
                  <a:ea typeface="HY강B" pitchFamily="18" charset="-127"/>
                </a:endParaRPr>
              </a:p>
            </p:txBody>
          </p:sp>
          <p:sp>
            <p:nvSpPr>
              <p:cNvPr id="10" name="직사각형 9"/>
              <p:cNvSpPr/>
              <p:nvPr/>
            </p:nvSpPr>
            <p:spPr bwMode="auto">
              <a:xfrm>
                <a:off x="142844" y="1603363"/>
                <a:ext cx="6215084" cy="396878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latinLnBrk="0">
                  <a:lnSpc>
                    <a:spcPct val="90000"/>
                  </a:lnSpc>
                  <a:buClr>
                    <a:schemeClr val="accent1"/>
                  </a:buClr>
                  <a:buFontTx/>
                  <a:buBlip>
                    <a:blip r:embed="rId4"/>
                  </a:buBlip>
                  <a:defRPr/>
                </a:pPr>
                <a:r>
                  <a:rPr kumimoji="0" lang="ko-KR" altLang="en-US" sz="2100" dirty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HY강B" pitchFamily="18" charset="-127"/>
                  </a:rPr>
                  <a:t>  프로그램의 개념</a:t>
                </a:r>
                <a:endParaRPr kumimoji="0" lang="en-US" altLang="ko-KR" sz="2100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HY강B" pitchFamily="18" charset="-127"/>
                </a:endParaRPr>
              </a:p>
            </p:txBody>
          </p:sp>
          <p:sp>
            <p:nvSpPr>
              <p:cNvPr id="17" name="직사각형 16"/>
              <p:cNvSpPr/>
              <p:nvPr/>
            </p:nvSpPr>
            <p:spPr bwMode="auto">
              <a:xfrm>
                <a:off x="142844" y="3460750"/>
                <a:ext cx="6215084" cy="396878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latinLnBrk="0">
                  <a:lnSpc>
                    <a:spcPct val="90000"/>
                  </a:lnSpc>
                  <a:buClr>
                    <a:schemeClr val="accent1"/>
                  </a:buClr>
                  <a:buFontTx/>
                  <a:buBlip>
                    <a:blip r:embed="rId4"/>
                  </a:buBlip>
                  <a:defRPr/>
                </a:pPr>
                <a:r>
                  <a:rPr kumimoji="0" lang="ko-KR" altLang="en-US" sz="2100" dirty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HY강B" pitchFamily="18" charset="-127"/>
                  </a:rPr>
                  <a:t>  프로그램과 유사개념의 구분</a:t>
                </a:r>
                <a:endParaRPr kumimoji="0" lang="en-US" altLang="ko-KR" sz="2100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HY강B" pitchFamily="18" charset="-127"/>
                </a:endParaRPr>
              </a:p>
            </p:txBody>
          </p:sp>
          <p:sp>
            <p:nvSpPr>
              <p:cNvPr id="8202" name="AutoShape 2"/>
              <p:cNvSpPr>
                <a:spLocks noChangeArrowheads="1"/>
              </p:cNvSpPr>
              <p:nvPr/>
            </p:nvSpPr>
            <p:spPr bwMode="auto">
              <a:xfrm>
                <a:off x="180975" y="3857628"/>
                <a:ext cx="8820150" cy="2428892"/>
              </a:xfrm>
              <a:prstGeom prst="roundRect">
                <a:avLst>
                  <a:gd name="adj" fmla="val 16667"/>
                </a:avLst>
              </a:prstGeom>
              <a:solidFill>
                <a:srgbClr val="FF6600">
                  <a:alpha val="10196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latinLnBrk="0"/>
                <a:endParaRPr kumimoji="0" lang="ko-KR" altLang="en-US">
                  <a:ea typeface="HY강B" pitchFamily="18" charset="-127"/>
                </a:endParaRPr>
              </a:p>
            </p:txBody>
          </p:sp>
          <p:sp>
            <p:nvSpPr>
              <p:cNvPr id="20" name="Text Box 25"/>
              <p:cNvSpPr txBox="1">
                <a:spLocks noChangeArrowheads="1"/>
              </p:cNvSpPr>
              <p:nvPr/>
            </p:nvSpPr>
            <p:spPr bwMode="auto">
              <a:xfrm>
                <a:off x="219044" y="3929067"/>
                <a:ext cx="8853518" cy="22622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latinLnBrk="0">
                  <a:spcBef>
                    <a:spcPts val="300"/>
                  </a:spcBef>
                  <a:buFontTx/>
                  <a:buBlip>
                    <a:blip r:embed="rId3"/>
                  </a:buBlip>
                  <a:defRPr/>
                </a:pPr>
                <a:r>
                  <a:rPr kumimoji="0" lang="ko-KR" altLang="en-US" dirty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 </a:t>
                </a:r>
                <a:r>
                  <a:rPr kumimoji="0" lang="ko-KR" altLang="en-US" dirty="0">
                    <a:solidFill>
                      <a:srgbClr val="AF334E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정책</a:t>
                </a:r>
                <a:r>
                  <a:rPr kumimoji="0" lang="en-US" altLang="ko-KR" dirty="0">
                    <a:solidFill>
                      <a:srgbClr val="AF334E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,</a:t>
                </a:r>
                <a:r>
                  <a:rPr kumimoji="0" lang="ko-KR" altLang="en-US" dirty="0">
                    <a:solidFill>
                      <a:srgbClr val="AF334E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 프로그램 그리고 서비스</a:t>
                </a:r>
                <a:r>
                  <a:rPr kumimoji="0" lang="en-US" altLang="ko-KR" dirty="0">
                    <a:solidFill>
                      <a:srgbClr val="AF334E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 </a:t>
                </a:r>
              </a:p>
              <a:p>
                <a:pPr latinLnBrk="0">
                  <a:spcBef>
                    <a:spcPts val="300"/>
                  </a:spcBef>
                  <a:buFont typeface="Wingdings" pitchFamily="2" charset="2"/>
                  <a:buChar char="Ø"/>
                  <a:defRPr/>
                </a:pPr>
                <a:r>
                  <a:rPr kumimoji="0" lang="en-US" altLang="ko-KR" dirty="0">
                    <a:solidFill>
                      <a:srgbClr val="AF334E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 </a:t>
                </a:r>
                <a:r>
                  <a:rPr kumimoji="0" lang="ko-KR" altLang="en-US" dirty="0">
                    <a:solidFill>
                      <a:schemeClr val="tx1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정책</a:t>
                </a:r>
                <a:r>
                  <a:rPr kumimoji="0" lang="en-US" altLang="ko-KR" dirty="0">
                    <a:solidFill>
                      <a:schemeClr val="tx1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: </a:t>
                </a:r>
                <a:r>
                  <a:rPr kumimoji="0" lang="ko-KR" altLang="en-US" dirty="0">
                    <a:solidFill>
                      <a:schemeClr val="tx1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무엇이 되어야 하는가</a:t>
                </a:r>
                <a:r>
                  <a:rPr kumimoji="0" lang="en-US" altLang="ko-KR" dirty="0">
                    <a:solidFill>
                      <a:schemeClr val="tx1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? </a:t>
                </a:r>
                <a:r>
                  <a:rPr kumimoji="0" lang="ko-KR" altLang="en-US" dirty="0">
                    <a:solidFill>
                      <a:schemeClr val="tx1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라는 목적</a:t>
                </a:r>
                <a:endParaRPr kumimoji="0"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endParaRPr>
              </a:p>
              <a:p>
                <a:pPr latinLnBrk="0">
                  <a:spcBef>
                    <a:spcPts val="300"/>
                  </a:spcBef>
                  <a:buFont typeface="Wingdings" pitchFamily="2" charset="2"/>
                  <a:buChar char="Ø"/>
                  <a:defRPr/>
                </a:pPr>
                <a:r>
                  <a:rPr kumimoji="0" lang="en-US" altLang="ko-KR" dirty="0">
                    <a:solidFill>
                      <a:schemeClr val="tx1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 </a:t>
                </a:r>
                <a:r>
                  <a:rPr kumimoji="0" lang="ko-KR" altLang="en-US" dirty="0">
                    <a:solidFill>
                      <a:schemeClr val="tx1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프로그램</a:t>
                </a:r>
                <a:r>
                  <a:rPr kumimoji="0" lang="en-US" altLang="ko-KR" dirty="0">
                    <a:solidFill>
                      <a:schemeClr val="tx1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: </a:t>
                </a:r>
                <a:r>
                  <a:rPr kumimoji="0" lang="ko-KR" altLang="en-US" dirty="0">
                    <a:solidFill>
                      <a:schemeClr val="tx1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어떻게 그것을 실현할 것인가</a:t>
                </a:r>
                <a:r>
                  <a:rPr kumimoji="0" lang="en-US" altLang="ko-KR" dirty="0">
                    <a:solidFill>
                      <a:schemeClr val="tx1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? </a:t>
                </a:r>
                <a:r>
                  <a:rPr kumimoji="0" lang="ko-KR" altLang="en-US" dirty="0">
                    <a:solidFill>
                      <a:schemeClr val="tx1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라는 수단</a:t>
                </a:r>
                <a:endParaRPr kumimoji="0"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endParaRPr>
              </a:p>
              <a:p>
                <a:pPr latinLnBrk="0">
                  <a:spcBef>
                    <a:spcPts val="300"/>
                  </a:spcBef>
                  <a:buFont typeface="Wingdings" pitchFamily="2" charset="2"/>
                  <a:buChar char="Ø"/>
                  <a:defRPr/>
                </a:pPr>
                <a:r>
                  <a:rPr kumimoji="0" lang="en-US" altLang="ko-KR" dirty="0">
                    <a:solidFill>
                      <a:schemeClr val="tx1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 </a:t>
                </a:r>
                <a:r>
                  <a:rPr kumimoji="0" lang="ko-KR" altLang="en-US" dirty="0">
                    <a:solidFill>
                      <a:schemeClr val="tx1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서비스와 실천</a:t>
                </a:r>
                <a:r>
                  <a:rPr kumimoji="0" lang="en-US" altLang="ko-KR" dirty="0">
                    <a:solidFill>
                      <a:schemeClr val="tx1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: </a:t>
                </a:r>
                <a:r>
                  <a:rPr kumimoji="0" lang="ko-KR" altLang="en-US" dirty="0">
                    <a:solidFill>
                      <a:schemeClr val="tx1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클라이언트에게 무엇을 제공할 것인가</a:t>
                </a:r>
                <a:r>
                  <a:rPr kumimoji="0" lang="en-US" altLang="ko-KR" dirty="0">
                    <a:solidFill>
                      <a:schemeClr val="tx1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? </a:t>
                </a:r>
                <a:r>
                  <a:rPr kumimoji="0" lang="ko-KR" altLang="en-US" dirty="0">
                    <a:solidFill>
                      <a:schemeClr val="tx1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라는 원조행위</a:t>
                </a:r>
                <a:endParaRPr kumimoji="0"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endParaRPr>
              </a:p>
              <a:p>
                <a:pPr latinLnBrk="0">
                  <a:spcBef>
                    <a:spcPts val="300"/>
                  </a:spcBef>
                  <a:buFontTx/>
                  <a:buBlip>
                    <a:blip r:embed="rId3"/>
                  </a:buBlip>
                  <a:defRPr/>
                </a:pPr>
                <a:r>
                  <a:rPr kumimoji="0" lang="ko-KR" altLang="en-US" dirty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 프로그램과 프로젝트</a:t>
                </a:r>
                <a:endParaRPr kumimoji="0" lang="en-US" altLang="ko-KR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endParaRPr>
              </a:p>
              <a:p>
                <a:pPr latinLnBrk="0">
                  <a:spcBef>
                    <a:spcPts val="300"/>
                  </a:spcBef>
                  <a:buFont typeface="Wingdings" pitchFamily="2" charset="2"/>
                  <a:buChar char="Ø"/>
                  <a:defRPr/>
                </a:pPr>
                <a:r>
                  <a:rPr kumimoji="0" lang="ko-KR" altLang="en-US" dirty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 프로그램</a:t>
                </a:r>
                <a:r>
                  <a:rPr kumimoji="0" lang="en-US" altLang="ko-KR" dirty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: </a:t>
                </a:r>
                <a:r>
                  <a:rPr kumimoji="0" lang="ko-KR" altLang="en-US" dirty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지속적이며</a:t>
                </a:r>
                <a:r>
                  <a:rPr kumimoji="0" lang="en-US" altLang="ko-KR" dirty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, </a:t>
                </a:r>
                <a:r>
                  <a:rPr kumimoji="0" lang="ko-KR" altLang="en-US" dirty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여러 개의 목표를 달성하기 위한 다수의 프로젝트의 집합</a:t>
                </a:r>
                <a:endPara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endParaRPr>
              </a:p>
              <a:p>
                <a:pPr latinLnBrk="0">
                  <a:spcBef>
                    <a:spcPts val="300"/>
                  </a:spcBef>
                  <a:buFont typeface="Wingdings" pitchFamily="2" charset="2"/>
                  <a:buChar char="Ø"/>
                  <a:defRPr/>
                </a:pPr>
                <a:r>
                  <a:rPr kumimoji="0" lang="en-US" altLang="ko-KR" dirty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 </a:t>
                </a:r>
                <a:r>
                  <a:rPr kumimoji="0" lang="ko-KR" altLang="en-US" dirty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프로젝트</a:t>
                </a:r>
                <a:r>
                  <a:rPr kumimoji="0" lang="en-US" altLang="ko-KR" dirty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: </a:t>
                </a:r>
                <a:r>
                  <a:rPr kumimoji="0" lang="ko-KR" altLang="en-US" dirty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시간제한적이며</a:t>
                </a:r>
                <a:r>
                  <a:rPr kumimoji="0" lang="en-US" altLang="ko-KR" dirty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, </a:t>
                </a:r>
                <a:r>
                  <a:rPr kumimoji="0" lang="ko-KR" altLang="en-US" dirty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한가지 목표달성을 위한 특정과업이나 활동</a:t>
                </a:r>
                <a:endPara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endParaRPr>
              </a:p>
            </p:txBody>
          </p:sp>
        </p:grp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그룹 13"/>
          <p:cNvGrpSpPr>
            <a:grpSpLocks/>
          </p:cNvGrpSpPr>
          <p:nvPr/>
        </p:nvGrpSpPr>
        <p:grpSpPr bwMode="auto">
          <a:xfrm>
            <a:off x="142875" y="357188"/>
            <a:ext cx="8853488" cy="6072208"/>
            <a:chOff x="142844" y="357166"/>
            <a:chExt cx="8853487" cy="6072252"/>
          </a:xfrm>
        </p:grpSpPr>
        <p:sp>
          <p:nvSpPr>
            <p:cNvPr id="9219" name="AutoShape 2"/>
            <p:cNvSpPr>
              <a:spLocks noChangeArrowheads="1"/>
            </p:cNvSpPr>
            <p:nvPr/>
          </p:nvSpPr>
          <p:spPr bwMode="auto">
            <a:xfrm>
              <a:off x="142844" y="3286123"/>
              <a:ext cx="8820150" cy="3143295"/>
            </a:xfrm>
            <a:prstGeom prst="roundRect">
              <a:avLst>
                <a:gd name="adj" fmla="val 16667"/>
              </a:avLst>
            </a:prstGeom>
            <a:solidFill>
              <a:srgbClr val="FF6600">
                <a:alpha val="10196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latinLnBrk="0"/>
              <a:endParaRPr kumimoji="0" lang="ko-KR" altLang="en-US">
                <a:ea typeface="HY강B" pitchFamily="18" charset="-127"/>
              </a:endParaRPr>
            </a:p>
          </p:txBody>
        </p:sp>
        <p:sp>
          <p:nvSpPr>
            <p:cNvPr id="7" name="직사각형 6"/>
            <p:cNvSpPr/>
            <p:nvPr/>
          </p:nvSpPr>
          <p:spPr bwMode="auto">
            <a:xfrm>
              <a:off x="142844" y="357166"/>
              <a:ext cx="6215062" cy="396878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latinLnBrk="0">
                <a:lnSpc>
                  <a:spcPct val="90000"/>
                </a:lnSpc>
                <a:buClr>
                  <a:schemeClr val="accent1"/>
                </a:buClr>
                <a:buFontTx/>
                <a:buBlip>
                  <a:blip r:embed="rId2"/>
                </a:buBlip>
                <a:defRPr/>
              </a:pPr>
              <a:r>
                <a:rPr kumimoji="0" lang="ko-KR" altLang="en-US" sz="2100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HY강B" pitchFamily="18" charset="-127"/>
                </a:rPr>
                <a:t>  프로그램의 특성</a:t>
              </a:r>
              <a:endParaRPr kumimoji="0" lang="en-US" altLang="ko-KR" sz="21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Y강B" pitchFamily="18" charset="-127"/>
              </a:endParaRPr>
            </a:p>
          </p:txBody>
        </p:sp>
        <p:sp>
          <p:nvSpPr>
            <p:cNvPr id="9221" name="AutoShape 2"/>
            <p:cNvSpPr>
              <a:spLocks noChangeArrowheads="1"/>
            </p:cNvSpPr>
            <p:nvPr/>
          </p:nvSpPr>
          <p:spPr bwMode="auto">
            <a:xfrm>
              <a:off x="142844" y="857232"/>
              <a:ext cx="8820150" cy="1928826"/>
            </a:xfrm>
            <a:prstGeom prst="roundRect">
              <a:avLst>
                <a:gd name="adj" fmla="val 16667"/>
              </a:avLst>
            </a:prstGeom>
            <a:solidFill>
              <a:srgbClr val="FF6600">
                <a:alpha val="10196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latinLnBrk="0"/>
              <a:endParaRPr kumimoji="0" lang="ko-KR" altLang="en-US">
                <a:ea typeface="HY강B" pitchFamily="18" charset="-127"/>
              </a:endParaRPr>
            </a:p>
          </p:txBody>
        </p:sp>
        <p:sp>
          <p:nvSpPr>
            <p:cNvPr id="10" name="Text Box 25"/>
            <p:cNvSpPr txBox="1">
              <a:spLocks noChangeArrowheads="1"/>
            </p:cNvSpPr>
            <p:nvPr/>
          </p:nvSpPr>
          <p:spPr bwMode="auto">
            <a:xfrm>
              <a:off x="142844" y="844531"/>
              <a:ext cx="8853487" cy="19462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latinLnBrk="0">
                <a:spcBef>
                  <a:spcPts val="300"/>
                </a:spcBef>
                <a:buFontTx/>
                <a:buBlip>
                  <a:blip r:embed="rId3"/>
                </a:buBlip>
                <a:defRPr/>
              </a:pP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프로그램의 구성요소</a:t>
              </a:r>
              <a:r>
                <a:rPr kumimoji="0" lang="en-US" altLang="ko-KR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: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목적 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+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자원과 기술 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+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계획적 활동</a:t>
              </a:r>
              <a:endPara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algn="dist" latinLnBrk="0">
                <a:spcBef>
                  <a:spcPts val="300"/>
                </a:spcBef>
                <a:buFontTx/>
                <a:buBlip>
                  <a:blip r:embed="rId3"/>
                </a:buBlip>
                <a:defRPr/>
              </a:pP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목적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: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조직이나 정책의 목적이나 이념을 충실히 반영하고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프로그램 자체의 목적을 </a:t>
              </a:r>
              <a:endPara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300"/>
                </a:spcBef>
                <a:defRPr/>
              </a:pP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보다 구체적인 목표로 세분화하여야 함</a:t>
              </a:r>
              <a:endParaRPr kumimoji="0" lang="en-US" altLang="ko-KR" dirty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algn="dist" latinLnBrk="0">
                <a:spcBef>
                  <a:spcPts val="300"/>
                </a:spcBef>
                <a:buFontTx/>
                <a:buBlip>
                  <a:blip r:embed="rId3"/>
                </a:buBlip>
                <a:defRPr/>
              </a:pP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자원과 기술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: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인적 자원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(</a:t>
              </a:r>
              <a:r>
                <a:rPr kumimoji="0" lang="ko-KR" altLang="en-US" dirty="0" err="1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복지사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봉사자 등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) +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물적 자원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(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재원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시설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장비 등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) </a:t>
              </a:r>
            </a:p>
            <a:p>
              <a:pPr latinLnBrk="0">
                <a:spcBef>
                  <a:spcPts val="300"/>
                </a:spcBef>
                <a:defRPr/>
              </a:pP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 +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기술자원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(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실천이론과 방법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기법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)</a:t>
              </a:r>
            </a:p>
            <a:p>
              <a:pPr latinLnBrk="0">
                <a:spcBef>
                  <a:spcPts val="300"/>
                </a:spcBef>
                <a:buFontTx/>
                <a:buBlip>
                  <a:blip r:embed="rId3"/>
                </a:buBlip>
                <a:defRPr/>
              </a:pP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계획적 활동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: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일련의 계획된 서비스와 원조활동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(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상담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치료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care,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서비스 연계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등</a:t>
              </a:r>
              <a:r>
                <a:rPr kumimoji="0" lang="en-US" altLang="ko-KR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)</a:t>
              </a:r>
            </a:p>
          </p:txBody>
        </p:sp>
        <p:sp>
          <p:nvSpPr>
            <p:cNvPr id="11" name="직사각형 10"/>
            <p:cNvSpPr/>
            <p:nvPr/>
          </p:nvSpPr>
          <p:spPr bwMode="auto">
            <a:xfrm>
              <a:off x="142844" y="2960684"/>
              <a:ext cx="6215062" cy="383185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latinLnBrk="0">
                <a:lnSpc>
                  <a:spcPct val="90000"/>
                </a:lnSpc>
                <a:buClr>
                  <a:schemeClr val="accent1"/>
                </a:buClr>
                <a:buFontTx/>
                <a:buBlip>
                  <a:blip r:embed="rId2"/>
                </a:buBlip>
                <a:defRPr/>
              </a:pPr>
              <a:r>
                <a:rPr kumimoji="0" lang="ko-KR" altLang="en-US" sz="2100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HY강B" pitchFamily="18" charset="-127"/>
                </a:rPr>
                <a:t>  노인복지 프로그램이 갖추어야 할 조건</a:t>
              </a:r>
              <a:endParaRPr kumimoji="0" lang="en-US" altLang="ko-KR" sz="21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HY강B" pitchFamily="18" charset="-127"/>
              </a:endParaRPr>
            </a:p>
          </p:txBody>
        </p:sp>
        <p:sp>
          <p:nvSpPr>
            <p:cNvPr id="12" name="Text Box 25"/>
            <p:cNvSpPr txBox="1">
              <a:spLocks noChangeArrowheads="1"/>
            </p:cNvSpPr>
            <p:nvPr/>
          </p:nvSpPr>
          <p:spPr bwMode="auto">
            <a:xfrm>
              <a:off x="142844" y="3494089"/>
              <a:ext cx="8853487" cy="25668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latinLnBrk="0">
                <a:lnSpc>
                  <a:spcPct val="80000"/>
                </a:lnSpc>
                <a:spcBef>
                  <a:spcPts val="1200"/>
                </a:spcBef>
                <a:buFontTx/>
                <a:buBlip>
                  <a:blip r:embed="rId4"/>
                </a:buBlip>
                <a:defRPr/>
              </a:pPr>
              <a:r>
                <a:rPr kumimoji="0" lang="ko-KR" altLang="en-US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노인의 </a:t>
              </a:r>
              <a:r>
                <a:rPr kumimoji="0"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접근 용이성</a:t>
              </a:r>
              <a:endParaRPr kumimoji="0" lang="en-US" altLang="ko-KR" dirty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lnSpc>
                  <a:spcPct val="80000"/>
                </a:lnSpc>
                <a:spcBef>
                  <a:spcPts val="1200"/>
                </a:spcBef>
                <a:buFontTx/>
                <a:buBlip>
                  <a:blip r:embed="rId4"/>
                </a:buBlip>
                <a:defRPr/>
              </a:pPr>
              <a:r>
                <a:rPr kumimoji="0"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지속성</a:t>
              </a:r>
              <a:endParaRPr kumimoji="0" lang="en-US" altLang="ko-KR" dirty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lnSpc>
                  <a:spcPct val="80000"/>
                </a:lnSpc>
                <a:spcBef>
                  <a:spcPts val="1200"/>
                </a:spcBef>
                <a:buFontTx/>
                <a:buBlip>
                  <a:blip r:embed="rId4"/>
                </a:buBlip>
                <a:defRPr/>
              </a:pPr>
              <a:r>
                <a:rPr kumimoji="0"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욕구와 문제와의 적합성</a:t>
              </a:r>
              <a:endParaRPr kumimoji="0" lang="en-US" altLang="ko-KR" dirty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lnSpc>
                  <a:spcPct val="80000"/>
                </a:lnSpc>
                <a:spcBef>
                  <a:spcPts val="1200"/>
                </a:spcBef>
                <a:buFontTx/>
                <a:buBlip>
                  <a:blip r:embed="rId4"/>
                </a:buBlip>
                <a:defRPr/>
              </a:pPr>
              <a:r>
                <a:rPr kumimoji="0"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포괄성과 통합성</a:t>
              </a:r>
              <a:endParaRPr kumimoji="0" lang="en-US" altLang="ko-KR" dirty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lnSpc>
                  <a:spcPct val="80000"/>
                </a:lnSpc>
                <a:spcBef>
                  <a:spcPts val="1200"/>
                </a:spcBef>
                <a:buFontTx/>
                <a:buBlip>
                  <a:blip r:embed="rId4"/>
                </a:buBlip>
                <a:defRPr/>
              </a:pPr>
              <a:r>
                <a:rPr kumimoji="0"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dirty="0" err="1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공평성</a:t>
              </a:r>
              <a:endParaRPr kumimoji="0" lang="en-US" altLang="ko-KR" dirty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lnSpc>
                  <a:spcPct val="80000"/>
                </a:lnSpc>
                <a:spcBef>
                  <a:spcPts val="1200"/>
                </a:spcBef>
                <a:buFontTx/>
                <a:buBlip>
                  <a:blip r:embed="rId4"/>
                </a:buBlip>
                <a:defRPr/>
              </a:pPr>
              <a:r>
                <a:rPr kumimoji="0"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비용의 적절성</a:t>
              </a:r>
              <a:endParaRPr kumimoji="0" lang="en-US" altLang="ko-KR" dirty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lnSpc>
                  <a:spcPct val="80000"/>
                </a:lnSpc>
                <a:spcBef>
                  <a:spcPts val="1200"/>
                </a:spcBef>
                <a:buFontTx/>
                <a:buBlip>
                  <a:blip r:embed="rId4"/>
                </a:buBlip>
                <a:defRPr/>
              </a:pPr>
              <a:r>
                <a:rPr kumimoji="0" lang="en-US" altLang="ko-KR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평가와 </a:t>
              </a:r>
              <a:r>
                <a:rPr kumimoji="0" lang="ko-KR" altLang="en-US" dirty="0" err="1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환류</a:t>
              </a:r>
              <a:r>
                <a:rPr kumimoji="0" lang="ko-KR" altLang="en-US" dirty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endParaRPr kumimoji="0" lang="en-US" altLang="ko-KR" dirty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/>
          <p:cNvGrpSpPr/>
          <p:nvPr/>
        </p:nvGrpSpPr>
        <p:grpSpPr>
          <a:xfrm>
            <a:off x="285750" y="425433"/>
            <a:ext cx="8858282" cy="5789649"/>
            <a:chOff x="285750" y="425433"/>
            <a:chExt cx="8858282" cy="5789649"/>
          </a:xfrm>
        </p:grpSpPr>
        <p:sp>
          <p:nvSpPr>
            <p:cNvPr id="11269" name="AutoShape 2"/>
            <p:cNvSpPr>
              <a:spLocks noChangeArrowheads="1"/>
            </p:cNvSpPr>
            <p:nvPr/>
          </p:nvSpPr>
          <p:spPr bwMode="auto">
            <a:xfrm>
              <a:off x="357219" y="4214818"/>
              <a:ext cx="8715375" cy="2000264"/>
            </a:xfrm>
            <a:prstGeom prst="roundRect">
              <a:avLst>
                <a:gd name="adj" fmla="val 16667"/>
              </a:avLst>
            </a:prstGeom>
            <a:solidFill>
              <a:srgbClr val="FF6600">
                <a:alpha val="10196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latinLnBrk="0"/>
              <a:endParaRPr kumimoji="0" lang="ko-KR" altLang="en-US">
                <a:ea typeface="HY강B" pitchFamily="18" charset="-127"/>
              </a:endParaRPr>
            </a:p>
          </p:txBody>
        </p:sp>
        <p:grpSp>
          <p:nvGrpSpPr>
            <p:cNvPr id="11270" name="그룹 10"/>
            <p:cNvGrpSpPr>
              <a:grpSpLocks/>
            </p:cNvGrpSpPr>
            <p:nvPr/>
          </p:nvGrpSpPr>
          <p:grpSpPr bwMode="auto">
            <a:xfrm>
              <a:off x="285782" y="3500438"/>
              <a:ext cx="8858250" cy="2489318"/>
              <a:chOff x="214252" y="-2212524"/>
              <a:chExt cx="8572680" cy="3073463"/>
            </a:xfrm>
          </p:grpSpPr>
          <p:sp>
            <p:nvSpPr>
              <p:cNvPr id="10" name="AutoShape 4"/>
              <p:cNvSpPr>
                <a:spLocks noChangeArrowheads="1"/>
              </p:cNvSpPr>
              <p:nvPr/>
            </p:nvSpPr>
            <p:spPr bwMode="gray">
              <a:xfrm>
                <a:off x="283327" y="-2212524"/>
                <a:ext cx="8296200" cy="7938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hlink"/>
                  </a:gs>
                  <a:gs pos="100000">
                    <a:schemeClr val="hlink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38100" algn="ctr">
                <a:solidFill>
                  <a:srgbClr val="FFFFFF"/>
                </a:solidFill>
                <a:round/>
                <a:headEnd/>
                <a:tailEnd/>
              </a:ln>
              <a:effectLst>
                <a:outerShdw dist="63500" dir="3187806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latinLnBrk="0">
                  <a:defRPr/>
                </a:pPr>
                <a:r>
                  <a:rPr kumimoji="0" lang="en-US" altLang="ko-KR" sz="24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HY강B" pitchFamily="18" charset="-127"/>
                    <a:ea typeface="HY강B" pitchFamily="18" charset="-127"/>
                  </a:rPr>
                  <a:t>3) </a:t>
                </a:r>
                <a:r>
                  <a:rPr kumimoji="0" lang="ko-KR" altLang="en-US" sz="24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HY강B" pitchFamily="18" charset="-127"/>
                    <a:ea typeface="HY강B" pitchFamily="18" charset="-127"/>
                  </a:rPr>
                  <a:t>노인여가복지시설 및 재가노인복지시설의 프로그램</a:t>
                </a:r>
                <a:endParaRPr kumimoji="0" lang="en-US" altLang="ko-KR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HY강B" pitchFamily="18" charset="-127"/>
                  <a:ea typeface="HY강B" pitchFamily="18" charset="-127"/>
                </a:endParaRPr>
              </a:p>
            </p:txBody>
          </p:sp>
          <p:sp>
            <p:nvSpPr>
              <p:cNvPr id="11" name="Text Box 6"/>
              <p:cNvSpPr txBox="1">
                <a:spLocks noChangeArrowheads="1"/>
              </p:cNvSpPr>
              <p:nvPr/>
            </p:nvSpPr>
            <p:spPr bwMode="auto">
              <a:xfrm>
                <a:off x="214252" y="-1343059"/>
                <a:ext cx="8572680" cy="22039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latinLnBrk="0">
                  <a:spcBef>
                    <a:spcPts val="600"/>
                  </a:spcBef>
                  <a:buFontTx/>
                  <a:buBlip>
                    <a:blip r:embed="rId2"/>
                  </a:buBlip>
                  <a:defRPr/>
                </a:pPr>
                <a:r>
                  <a:rPr kumimoji="0" lang="ko-KR" altLang="en-US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 노인복지조직의 사명</a:t>
                </a:r>
                <a:r>
                  <a:rPr kumimoji="0" lang="en-US" altLang="ko-KR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, </a:t>
                </a:r>
                <a:r>
                  <a:rPr kumimoji="0" lang="ko-KR" altLang="en-US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목적</a:t>
                </a:r>
                <a:r>
                  <a:rPr kumimoji="0" lang="en-US" altLang="ko-KR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, </a:t>
                </a:r>
                <a:r>
                  <a:rPr kumimoji="0" lang="ko-KR" altLang="en-US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기능 수행을 위한 프로그램은 매우 다양</a:t>
                </a:r>
                <a:endParaRPr kumimoji="0" lang="en-US" altLang="ko-KR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endParaRPr>
              </a:p>
              <a:p>
                <a:pPr latinLnBrk="0">
                  <a:spcBef>
                    <a:spcPts val="600"/>
                  </a:spcBef>
                  <a:buFontTx/>
                  <a:buBlip>
                    <a:blip r:embed="rId2"/>
                  </a:buBlip>
                  <a:defRPr/>
                </a:pPr>
                <a:r>
                  <a:rPr kumimoji="0" lang="en-US" altLang="ko-KR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 </a:t>
                </a:r>
                <a:r>
                  <a:rPr kumimoji="0" lang="ko-KR" altLang="en-US" dirty="0" err="1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활용가능한</a:t>
                </a:r>
                <a:r>
                  <a:rPr kumimoji="0" lang="ko-KR" altLang="en-US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 프로그램의 아이디어</a:t>
                </a:r>
                <a:r>
                  <a:rPr kumimoji="0" lang="en-US" altLang="ko-KR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: </a:t>
                </a:r>
                <a:r>
                  <a:rPr kumimoji="0" lang="ko-KR" altLang="en-US" dirty="0" err="1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사회복지공동모금회</a:t>
                </a:r>
                <a:r>
                  <a:rPr kumimoji="0" lang="en-US" altLang="ko-KR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, </a:t>
                </a:r>
                <a:r>
                  <a:rPr kumimoji="0" lang="ko-KR" altLang="en-US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삼성복지재단</a:t>
                </a:r>
                <a:r>
                  <a:rPr kumimoji="0" lang="en-US" altLang="ko-KR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,  </a:t>
                </a:r>
                <a:r>
                  <a:rPr kumimoji="0" lang="ko-KR" altLang="en-US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현대자동차 </a:t>
                </a:r>
                <a:endParaRPr kumimoji="0" lang="en-US" altLang="ko-KR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endParaRPr>
              </a:p>
              <a:p>
                <a:pPr latinLnBrk="0">
                  <a:spcBef>
                    <a:spcPts val="600"/>
                  </a:spcBef>
                  <a:defRPr/>
                </a:pPr>
                <a:r>
                  <a:rPr kumimoji="0" lang="en-US" altLang="ko-KR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   </a:t>
                </a:r>
                <a:r>
                  <a:rPr kumimoji="0" lang="ko-KR" altLang="en-US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사회공헌사업 </a:t>
                </a:r>
                <a:r>
                  <a:rPr kumimoji="0" lang="ko-KR" altLang="en-US" dirty="0" err="1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우수사례집</a:t>
                </a:r>
                <a:r>
                  <a:rPr kumimoji="0" lang="ko-KR" altLang="en-US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 참조</a:t>
                </a:r>
                <a:endParaRPr kumimoji="0" lang="en-US" altLang="ko-KR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endParaRPr>
              </a:p>
              <a:p>
                <a:pPr algn="dist" latinLnBrk="0">
                  <a:spcBef>
                    <a:spcPts val="600"/>
                  </a:spcBef>
                  <a:buFontTx/>
                  <a:buBlip>
                    <a:blip r:embed="rId2"/>
                  </a:buBlip>
                  <a:defRPr/>
                </a:pPr>
                <a:r>
                  <a:rPr kumimoji="0" lang="en-US" altLang="ko-KR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 </a:t>
                </a:r>
                <a:r>
                  <a:rPr kumimoji="0" lang="ko-KR" altLang="en-US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다만</a:t>
                </a:r>
                <a:r>
                  <a:rPr kumimoji="0" lang="en-US" altLang="ko-KR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, </a:t>
                </a:r>
                <a:r>
                  <a:rPr kumimoji="0" lang="ko-KR" altLang="en-US" dirty="0" err="1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우수사례집이</a:t>
                </a:r>
                <a:r>
                  <a:rPr kumimoji="0" lang="ko-KR" altLang="en-US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 </a:t>
                </a:r>
                <a:r>
                  <a:rPr kumimoji="0" lang="en-US" altLang="ko-KR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‘</a:t>
                </a:r>
                <a:r>
                  <a:rPr kumimoji="0" lang="ko-KR" altLang="en-US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반드시 우수</a:t>
                </a:r>
                <a:r>
                  <a:rPr kumimoji="0" lang="en-US" altLang="ko-KR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’</a:t>
                </a:r>
                <a:r>
                  <a:rPr kumimoji="0" lang="ko-KR" altLang="en-US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한 것은 아니며</a:t>
                </a:r>
                <a:r>
                  <a:rPr kumimoji="0" lang="en-US" altLang="ko-KR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, </a:t>
                </a:r>
                <a:r>
                  <a:rPr kumimoji="0" lang="ko-KR" altLang="en-US" dirty="0" err="1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벤치마킹시</a:t>
                </a:r>
                <a:r>
                  <a:rPr kumimoji="0" lang="ko-KR" altLang="en-US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 </a:t>
                </a:r>
                <a:r>
                  <a:rPr kumimoji="0" lang="ko-KR" altLang="en-US" dirty="0" err="1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심사숙고하지</a:t>
                </a:r>
                <a:r>
                  <a:rPr kumimoji="0" lang="ko-KR" altLang="en-US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 </a:t>
                </a:r>
                <a:endParaRPr kumimoji="0" lang="en-US" altLang="ko-KR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endParaRPr>
              </a:p>
              <a:p>
                <a:pPr latinLnBrk="0">
                  <a:spcBef>
                    <a:spcPts val="600"/>
                  </a:spcBef>
                  <a:defRPr/>
                </a:pPr>
                <a:r>
                  <a:rPr kumimoji="0" lang="en-US" altLang="ko-KR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  </a:t>
                </a:r>
                <a:r>
                  <a:rPr kumimoji="0" lang="ko-KR" altLang="en-US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 않을 경우 오류의 확대 재생산 위험이 있을 수 있음</a:t>
                </a:r>
                <a:endParaRPr kumimoji="0" lang="en-US" altLang="ko-KR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endParaRPr>
              </a:p>
            </p:txBody>
          </p:sp>
        </p:grpSp>
        <p:sp>
          <p:nvSpPr>
            <p:cNvPr id="11271" name="AutoShape 2"/>
            <p:cNvSpPr>
              <a:spLocks noChangeArrowheads="1"/>
            </p:cNvSpPr>
            <p:nvPr/>
          </p:nvSpPr>
          <p:spPr bwMode="auto">
            <a:xfrm>
              <a:off x="285750" y="1142997"/>
              <a:ext cx="8715375" cy="2286003"/>
            </a:xfrm>
            <a:prstGeom prst="roundRect">
              <a:avLst>
                <a:gd name="adj" fmla="val 16667"/>
              </a:avLst>
            </a:prstGeom>
            <a:solidFill>
              <a:srgbClr val="FF6600">
                <a:alpha val="10196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latinLnBrk="0"/>
              <a:endParaRPr kumimoji="0" lang="ko-KR" altLang="en-US">
                <a:ea typeface="HY강B" pitchFamily="18" charset="-127"/>
              </a:endParaRPr>
            </a:p>
          </p:txBody>
        </p:sp>
        <p:grpSp>
          <p:nvGrpSpPr>
            <p:cNvPr id="11272" name="그룹 10"/>
            <p:cNvGrpSpPr>
              <a:grpSpLocks/>
            </p:cNvGrpSpPr>
            <p:nvPr/>
          </p:nvGrpSpPr>
          <p:grpSpPr bwMode="auto">
            <a:xfrm>
              <a:off x="285750" y="425433"/>
              <a:ext cx="8643968" cy="2932129"/>
              <a:chOff x="214221" y="-848338"/>
              <a:chExt cx="8644180" cy="4023926"/>
            </a:xfrm>
          </p:grpSpPr>
          <p:sp>
            <p:nvSpPr>
              <p:cNvPr id="14" name="AutoShape 4"/>
              <p:cNvSpPr>
                <a:spLocks noChangeArrowheads="1"/>
              </p:cNvSpPr>
              <p:nvPr/>
            </p:nvSpPr>
            <p:spPr bwMode="gray">
              <a:xfrm>
                <a:off x="285661" y="-848338"/>
                <a:ext cx="8572740" cy="8866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hlink"/>
                  </a:gs>
                  <a:gs pos="100000">
                    <a:schemeClr val="hlink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38100" algn="ctr">
                <a:solidFill>
                  <a:srgbClr val="FFFFFF"/>
                </a:solidFill>
                <a:round/>
                <a:headEnd/>
                <a:tailEnd/>
              </a:ln>
              <a:effectLst>
                <a:outerShdw dist="63500" dir="3187806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latinLnBrk="0">
                  <a:defRPr/>
                </a:pPr>
                <a:r>
                  <a:rPr kumimoji="0" lang="en-US" altLang="ko-KR" sz="24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HY강B" pitchFamily="18" charset="-127"/>
                    <a:ea typeface="HY강B" pitchFamily="18" charset="-127"/>
                  </a:rPr>
                  <a:t>2) </a:t>
                </a:r>
                <a:r>
                  <a:rPr kumimoji="0" lang="ko-KR" altLang="en-US" sz="24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HY강B" pitchFamily="18" charset="-127"/>
                    <a:ea typeface="HY강B" pitchFamily="18" charset="-127"/>
                  </a:rPr>
                  <a:t>노인주거</a:t>
                </a:r>
                <a:r>
                  <a:rPr kumimoji="0" lang="en-US" altLang="ko-KR" sz="24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HY강B" pitchFamily="18" charset="-127"/>
                    <a:ea typeface="HY강B" pitchFamily="18" charset="-127"/>
                  </a:rPr>
                  <a:t>/</a:t>
                </a:r>
                <a:r>
                  <a:rPr kumimoji="0" lang="ko-KR" altLang="en-US" sz="24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HY강B" pitchFamily="18" charset="-127"/>
                    <a:ea typeface="HY강B" pitchFamily="18" charset="-127"/>
                  </a:rPr>
                  <a:t>의료복지시설의 프로그램</a:t>
                </a:r>
                <a:endParaRPr kumimoji="0" lang="en-US" altLang="ko-KR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HY강B" pitchFamily="18" charset="-127"/>
                  <a:ea typeface="HY강B" pitchFamily="18" charset="-127"/>
                </a:endParaRPr>
              </a:p>
            </p:txBody>
          </p:sp>
          <p:sp>
            <p:nvSpPr>
              <p:cNvPr id="16" name="Text Box 6"/>
              <p:cNvSpPr txBox="1">
                <a:spLocks noChangeArrowheads="1"/>
              </p:cNvSpPr>
              <p:nvPr/>
            </p:nvSpPr>
            <p:spPr bwMode="auto">
              <a:xfrm>
                <a:off x="214221" y="240053"/>
                <a:ext cx="8644150" cy="29355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dist" latinLnBrk="0">
                  <a:spcBef>
                    <a:spcPts val="600"/>
                  </a:spcBef>
                  <a:buFontTx/>
                  <a:buBlip>
                    <a:blip r:embed="rId2"/>
                  </a:buBlip>
                  <a:defRPr/>
                </a:pPr>
                <a:r>
                  <a:rPr kumimoji="0" lang="ko-KR" altLang="en-US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 시설의 인력</a:t>
                </a:r>
                <a:r>
                  <a:rPr kumimoji="0" lang="en-US" altLang="ko-KR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, </a:t>
                </a:r>
                <a:r>
                  <a:rPr kumimoji="0" lang="ko-KR" altLang="en-US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재정 등의 한계로 전문 프로그램 실시에 한계가 있으나</a:t>
                </a:r>
                <a:r>
                  <a:rPr kumimoji="0" lang="en-US" altLang="ko-KR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, </a:t>
                </a:r>
                <a:r>
                  <a:rPr kumimoji="0" lang="ko-KR" altLang="en-US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프로그램 </a:t>
                </a:r>
                <a:endParaRPr kumimoji="0" lang="en-US" altLang="ko-KR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endParaRPr>
              </a:p>
              <a:p>
                <a:pPr latinLnBrk="0">
                  <a:spcBef>
                    <a:spcPts val="600"/>
                  </a:spcBef>
                  <a:defRPr/>
                </a:pPr>
                <a:r>
                  <a:rPr kumimoji="0" lang="en-US" altLang="ko-KR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   </a:t>
                </a:r>
                <a:r>
                  <a:rPr kumimoji="0" lang="ko-KR" altLang="en-US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실시와 함께 시설만족도 증가 등의 긍정적 효과 나타남</a:t>
                </a:r>
                <a:endParaRPr kumimoji="0" lang="en-US" altLang="ko-KR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endParaRPr>
              </a:p>
              <a:p>
                <a:pPr latinLnBrk="0">
                  <a:spcBef>
                    <a:spcPts val="600"/>
                  </a:spcBef>
                  <a:buFontTx/>
                  <a:buBlip>
                    <a:blip r:embed="rId2"/>
                  </a:buBlip>
                  <a:defRPr/>
                </a:pPr>
                <a:r>
                  <a:rPr kumimoji="0" lang="en-US" altLang="ko-KR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 </a:t>
                </a:r>
                <a:r>
                  <a:rPr kumimoji="0" lang="ko-KR" altLang="en-US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기본적 일상생활 </a:t>
                </a:r>
                <a:r>
                  <a:rPr kumimoji="0" lang="ko-KR" altLang="en-US" dirty="0" err="1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케어</a:t>
                </a:r>
                <a:r>
                  <a:rPr kumimoji="0" lang="ko-KR" altLang="en-US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 이외에 특수한 프로그램 실시가 필요함</a:t>
                </a:r>
                <a:endParaRPr kumimoji="0" lang="en-US" altLang="ko-KR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endParaRPr>
              </a:p>
              <a:p>
                <a:pPr algn="dist" latinLnBrk="0">
                  <a:spcBef>
                    <a:spcPts val="600"/>
                  </a:spcBef>
                  <a:buFontTx/>
                  <a:buBlip>
                    <a:blip r:embed="rId2"/>
                  </a:buBlip>
                  <a:defRPr/>
                </a:pPr>
                <a:r>
                  <a:rPr kumimoji="0" lang="en-US" altLang="ko-KR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 </a:t>
                </a:r>
                <a:r>
                  <a:rPr kumimoji="0" lang="ko-KR" altLang="en-US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전문지식과 기술 활용한 프로그램 즉</a:t>
                </a:r>
                <a:r>
                  <a:rPr kumimoji="0" lang="en-US" altLang="ko-KR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, ‘</a:t>
                </a:r>
                <a:r>
                  <a:rPr kumimoji="0" lang="ko-KR" altLang="en-US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무엇을 어떻게 잘 할 것인가</a:t>
                </a:r>
                <a:r>
                  <a:rPr kumimoji="0" lang="en-US" altLang="ko-KR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?’</a:t>
                </a:r>
                <a:r>
                  <a:rPr kumimoji="0" lang="ko-KR" altLang="en-US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도 </a:t>
                </a:r>
                <a:endParaRPr kumimoji="0" lang="en-US" altLang="ko-KR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endParaRPr>
              </a:p>
              <a:p>
                <a:pPr algn="dist" latinLnBrk="0">
                  <a:spcBef>
                    <a:spcPts val="600"/>
                  </a:spcBef>
                  <a:defRPr/>
                </a:pPr>
                <a:r>
                  <a:rPr kumimoji="0" lang="en-US" altLang="ko-KR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   </a:t>
                </a:r>
                <a:r>
                  <a:rPr kumimoji="0" lang="ko-KR" altLang="en-US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중요하지만</a:t>
                </a:r>
                <a:r>
                  <a:rPr kumimoji="0" lang="en-US" altLang="ko-KR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, ‘</a:t>
                </a:r>
                <a:r>
                  <a:rPr kumimoji="0" lang="ko-KR" altLang="en-US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질적 수준이 다소 낮더라도 노인이 원하는 것을 한다</a:t>
                </a:r>
                <a:r>
                  <a:rPr kumimoji="0" lang="en-US" altLang="ko-KR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’</a:t>
                </a:r>
                <a:r>
                  <a:rPr kumimoji="0" lang="ko-KR" altLang="en-US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는 자세가 </a:t>
                </a:r>
                <a:endParaRPr kumimoji="0" lang="en-US" altLang="ko-KR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endParaRPr>
              </a:p>
              <a:p>
                <a:pPr latinLnBrk="0">
                  <a:spcBef>
                    <a:spcPts val="600"/>
                  </a:spcBef>
                  <a:defRPr/>
                </a:pPr>
                <a:r>
                  <a:rPr kumimoji="0" lang="en-US" altLang="ko-KR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   </a:t>
                </a:r>
                <a:r>
                  <a:rPr kumimoji="0" lang="ko-KR" altLang="en-US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더욱 바람직함</a:t>
                </a:r>
                <a:r>
                  <a:rPr kumimoji="0" lang="en-US" altLang="ko-KR" dirty="0">
                    <a:solidFill>
                      <a:srgbClr val="AF334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 </a:t>
                </a:r>
              </a:p>
            </p:txBody>
          </p:sp>
        </p:grp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그룹 11"/>
          <p:cNvGrpSpPr>
            <a:grpSpLocks/>
          </p:cNvGrpSpPr>
          <p:nvPr/>
        </p:nvGrpSpPr>
        <p:grpSpPr bwMode="auto">
          <a:xfrm>
            <a:off x="0" y="0"/>
            <a:ext cx="9358313" cy="6572272"/>
            <a:chOff x="0" y="0"/>
            <a:chExt cx="9358313" cy="6357958"/>
          </a:xfrm>
        </p:grpSpPr>
        <p:pic>
          <p:nvPicPr>
            <p:cNvPr id="12291" name="그림 3" descr="title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9144000" cy="1000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Rectangle 2"/>
            <p:cNvSpPr txBox="1">
              <a:spLocks noChangeArrowheads="1"/>
            </p:cNvSpPr>
            <p:nvPr/>
          </p:nvSpPr>
          <p:spPr>
            <a:xfrm>
              <a:off x="1357313" y="142875"/>
              <a:ext cx="8001000" cy="857250"/>
            </a:xfrm>
            <a:prstGeom prst="rect">
              <a:avLst/>
            </a:prstGeom>
          </p:spPr>
          <p:txBody>
            <a:bodyPr/>
            <a:lstStyle/>
            <a:p>
              <a:pPr>
                <a:defRPr/>
              </a:pPr>
              <a:r>
                <a:rPr lang="ko-KR" altLang="en-US" sz="3400" b="1" kern="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B" pitchFamily="18" charset="-127"/>
                  <a:ea typeface="HY강B" pitchFamily="18" charset="-127"/>
                  <a:cs typeface="+mj-cs"/>
                </a:rPr>
                <a:t> </a:t>
              </a:r>
              <a:r>
                <a:rPr lang="en-US" altLang="ko-KR" sz="3400" b="1" kern="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B" pitchFamily="18" charset="-127"/>
                  <a:ea typeface="HY강B" pitchFamily="18" charset="-127"/>
                  <a:cs typeface="+mj-cs"/>
                </a:rPr>
                <a:t>3</a:t>
              </a:r>
              <a:r>
                <a:rPr lang="en-US" altLang="ko-KR" sz="3200" b="1" kern="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B" pitchFamily="18" charset="-127"/>
                  <a:ea typeface="HY강B" pitchFamily="18" charset="-127"/>
                  <a:cs typeface="+mj-cs"/>
                </a:rPr>
                <a:t>. </a:t>
              </a:r>
              <a:r>
                <a:rPr lang="ko-KR" altLang="en-US" sz="3200" b="1" kern="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B" pitchFamily="18" charset="-127"/>
                  <a:ea typeface="HY강B" pitchFamily="18" charset="-127"/>
                  <a:cs typeface="+mj-cs"/>
                </a:rPr>
                <a:t>노인복지 프로그램 개발의 과정</a:t>
              </a:r>
            </a:p>
          </p:txBody>
        </p:sp>
        <p:sp>
          <p:nvSpPr>
            <p:cNvPr id="12295" name="AutoShape 2"/>
            <p:cNvSpPr>
              <a:spLocks noChangeArrowheads="1"/>
            </p:cNvSpPr>
            <p:nvPr/>
          </p:nvSpPr>
          <p:spPr bwMode="auto">
            <a:xfrm>
              <a:off x="71469" y="1500188"/>
              <a:ext cx="9001125" cy="4857770"/>
            </a:xfrm>
            <a:prstGeom prst="roundRect">
              <a:avLst>
                <a:gd name="adj" fmla="val 16667"/>
              </a:avLst>
            </a:prstGeom>
            <a:solidFill>
              <a:srgbClr val="FF6600">
                <a:alpha val="10196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latinLnBrk="0"/>
              <a:endParaRPr kumimoji="0" lang="ko-KR" altLang="en-US">
                <a:ea typeface="HY강B" pitchFamily="18" charset="-127"/>
              </a:endParaRPr>
            </a:p>
          </p:txBody>
        </p:sp>
        <p:grpSp>
          <p:nvGrpSpPr>
            <p:cNvPr id="12296" name="그룹 10"/>
            <p:cNvGrpSpPr>
              <a:grpSpLocks/>
            </p:cNvGrpSpPr>
            <p:nvPr/>
          </p:nvGrpSpPr>
          <p:grpSpPr bwMode="auto">
            <a:xfrm>
              <a:off x="214313" y="928688"/>
              <a:ext cx="8858250" cy="2857500"/>
              <a:chOff x="142751" y="-1138101"/>
              <a:chExt cx="8858468" cy="3919815"/>
            </a:xfrm>
          </p:grpSpPr>
          <p:sp>
            <p:nvSpPr>
              <p:cNvPr id="14" name="AutoShape 4"/>
              <p:cNvSpPr>
                <a:spLocks noChangeArrowheads="1"/>
              </p:cNvSpPr>
              <p:nvPr/>
            </p:nvSpPr>
            <p:spPr bwMode="gray">
              <a:xfrm>
                <a:off x="285630" y="-1138101"/>
                <a:ext cx="4143477" cy="69032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hlink"/>
                  </a:gs>
                  <a:gs pos="100000">
                    <a:schemeClr val="hlink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38100" algn="ctr">
                <a:solidFill>
                  <a:srgbClr val="FFFFFF"/>
                </a:solidFill>
                <a:round/>
                <a:headEnd/>
                <a:tailEnd/>
              </a:ln>
              <a:effectLst>
                <a:outerShdw dist="63500" dir="3187806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latinLnBrk="0">
                  <a:defRPr/>
                </a:pPr>
                <a:r>
                  <a:rPr kumimoji="0" lang="en-US" altLang="ko-KR" sz="24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HY강B" pitchFamily="18" charset="-127"/>
                    <a:ea typeface="HY강B" pitchFamily="18" charset="-127"/>
                  </a:rPr>
                  <a:t>1) </a:t>
                </a:r>
                <a:r>
                  <a:rPr kumimoji="0" lang="ko-KR" altLang="en-US" sz="24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HY강B" pitchFamily="18" charset="-127"/>
                    <a:ea typeface="HY강B" pitchFamily="18" charset="-127"/>
                  </a:rPr>
                  <a:t>프로그램 개발의 개념</a:t>
                </a:r>
                <a:endParaRPr kumimoji="0" lang="en-US" altLang="ko-KR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HY강B" pitchFamily="18" charset="-127"/>
                  <a:ea typeface="HY강B" pitchFamily="18" charset="-127"/>
                </a:endParaRPr>
              </a:p>
            </p:txBody>
          </p:sp>
          <p:sp>
            <p:nvSpPr>
              <p:cNvPr id="16" name="Text Box 6"/>
              <p:cNvSpPr txBox="1">
                <a:spLocks noChangeArrowheads="1"/>
              </p:cNvSpPr>
              <p:nvPr/>
            </p:nvSpPr>
            <p:spPr bwMode="auto">
              <a:xfrm>
                <a:off x="142751" y="16067"/>
                <a:ext cx="8858468" cy="27656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latinLnBrk="0">
                  <a:spcBef>
                    <a:spcPts val="600"/>
                  </a:spcBef>
                  <a:buFontTx/>
                  <a:buBlip>
                    <a:blip r:embed="rId3"/>
                  </a:buBlip>
                  <a:defRPr/>
                </a:pPr>
                <a:r>
                  <a:rPr kumimoji="0" lang="ko-KR" altLang="en-US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 </a:t>
                </a:r>
                <a:r>
                  <a:rPr kumimoji="0" lang="ko-KR" altLang="en-US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프로그램 개발은</a:t>
                </a:r>
                <a:r>
                  <a:rPr kumimoji="0" lang="en-US" altLang="ko-KR" dirty="0">
                    <a:solidFill>
                      <a:srgbClr val="AF334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 </a:t>
                </a:r>
                <a:r>
                  <a:rPr kumimoji="0" lang="ko-KR" altLang="en-US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새로운 프로그램을 만들거나 기존 프로그램을 개선하려는 노력과 </a:t>
                </a:r>
                <a:endParaRPr kumimoji="0" lang="en-US" altLang="ko-KR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endParaRPr>
              </a:p>
              <a:p>
                <a:pPr latinLnBrk="0">
                  <a:spcBef>
                    <a:spcPts val="600"/>
                  </a:spcBef>
                  <a:defRPr/>
                </a:pPr>
                <a:r>
                  <a:rPr kumimoji="0" lang="en-US" altLang="ko-KR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   </a:t>
                </a:r>
                <a:r>
                  <a:rPr kumimoji="0" lang="ko-KR" altLang="en-US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과정 또는 새로운 프로그램의 기획</a:t>
                </a:r>
                <a:r>
                  <a:rPr kumimoji="0" lang="en-US" altLang="ko-KR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(planning)</a:t>
                </a:r>
                <a:r>
                  <a:rPr kumimoji="0" lang="ko-KR" altLang="en-US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과 설계</a:t>
                </a:r>
                <a:r>
                  <a:rPr kumimoji="0" lang="en-US" altLang="ko-KR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(design)</a:t>
                </a:r>
                <a:r>
                  <a:rPr kumimoji="0" lang="ko-KR" altLang="en-US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의 의미로 사용 </a:t>
                </a:r>
              </a:p>
              <a:p>
                <a:pPr algn="dist" latinLnBrk="0">
                  <a:spcBef>
                    <a:spcPts val="1200"/>
                  </a:spcBef>
                  <a:buFontTx/>
                  <a:buBlip>
                    <a:blip r:embed="rId3"/>
                  </a:buBlip>
                  <a:defRPr/>
                </a:pPr>
                <a:r>
                  <a:rPr kumimoji="0" lang="ko-KR" altLang="en-US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 </a:t>
                </a:r>
                <a:r>
                  <a:rPr kumimoji="0" lang="ko-KR" altLang="en-US" dirty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개념</a:t>
                </a:r>
                <a:r>
                  <a:rPr kumimoji="0" lang="en-US" altLang="ko-KR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: </a:t>
                </a:r>
                <a:r>
                  <a:rPr kumimoji="0" lang="ko-KR" altLang="en-US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새로운 프로그램을 개발하는 과정은 물론이고 기존 프로그램의 수정</a:t>
                </a:r>
                <a:r>
                  <a:rPr kumimoji="0" lang="en-US" altLang="ko-KR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,</a:t>
                </a:r>
                <a:r>
                  <a:rPr kumimoji="0" lang="ko-KR" altLang="en-US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 </a:t>
                </a:r>
                <a:endParaRPr kumimoji="0" lang="en-US" altLang="ko-KR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endParaRPr>
              </a:p>
              <a:p>
                <a:pPr algn="dist" latinLnBrk="0">
                  <a:spcBef>
                    <a:spcPts val="1200"/>
                  </a:spcBef>
                  <a:defRPr/>
                </a:pPr>
                <a:r>
                  <a:rPr kumimoji="0" lang="en-US" altLang="ko-KR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   </a:t>
                </a:r>
                <a:r>
                  <a:rPr kumimoji="0" lang="ko-KR" altLang="en-US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보완을 위한 과정까지를 포함하여 단계적으로 프로그램의 기획과 설계</a:t>
                </a:r>
                <a:r>
                  <a:rPr kumimoji="0" lang="en-US" altLang="ko-KR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, </a:t>
                </a:r>
                <a:r>
                  <a:rPr kumimoji="0" lang="ko-KR" altLang="en-US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실행</a:t>
                </a:r>
                <a:r>
                  <a:rPr kumimoji="0" lang="en-US" altLang="ko-KR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, </a:t>
                </a:r>
              </a:p>
              <a:p>
                <a:pPr latinLnBrk="0">
                  <a:spcBef>
                    <a:spcPts val="1200"/>
                  </a:spcBef>
                  <a:defRPr/>
                </a:pPr>
                <a:r>
                  <a:rPr kumimoji="0" lang="en-US" altLang="ko-KR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   </a:t>
                </a:r>
                <a:r>
                  <a:rPr kumimoji="0" lang="ko-KR" altLang="en-US" dirty="0">
                    <a:solidFill>
                      <a:srgbClr val="1A2F9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강M" pitchFamily="18" charset="-127"/>
                    <a:ea typeface="HY강M" pitchFamily="18" charset="-127"/>
                  </a:rPr>
                  <a:t>평가 등의 전 단계를 총망라하는 노력과 과정</a:t>
                </a:r>
                <a:endParaRPr kumimoji="0" lang="en-US" altLang="ko-KR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강M" pitchFamily="18" charset="-127"/>
                  <a:ea typeface="HY강M" pitchFamily="18" charset="-127"/>
                </a:endParaRPr>
              </a:p>
            </p:txBody>
          </p:sp>
        </p:grpSp>
      </p:grpSp>
      <p:graphicFrame>
        <p:nvGraphicFramePr>
          <p:cNvPr id="17" name="표 16"/>
          <p:cNvGraphicFramePr>
            <a:graphicFrameLocks noGrp="1"/>
          </p:cNvGraphicFramePr>
          <p:nvPr/>
        </p:nvGraphicFramePr>
        <p:xfrm>
          <a:off x="500035" y="3929066"/>
          <a:ext cx="8143931" cy="2195449"/>
        </p:xfrm>
        <a:graphic>
          <a:graphicData uri="http://schemas.openxmlformats.org/drawingml/2006/table">
            <a:tbl>
              <a:tblPr/>
              <a:tblGrid>
                <a:gridCol w="11386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86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0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81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81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095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92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923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41401">
                <a:tc gridSpan="2"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b="1" kern="0" spc="0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HY강M" pitchFamily="18" charset="-127"/>
                          <a:ea typeface="HY강M" pitchFamily="18" charset="-127"/>
                        </a:rPr>
                        <a:t>프로그램 개발</a:t>
                      </a:r>
                      <a:endParaRPr lang="ko-KR" altLang="en-US" sz="1000" b="1" kern="0" spc="0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HY강M" pitchFamily="18" charset="-127"/>
                        <a:ea typeface="HY강M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9814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C00000"/>
                        </a:solidFill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C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9814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0014"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HY강M" pitchFamily="18" charset="-127"/>
                          <a:ea typeface="HY강M" pitchFamily="18" charset="-127"/>
                        </a:rPr>
                        <a:t>프로그램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HY강M" pitchFamily="18" charset="-127"/>
                        <a:ea typeface="HY강M" pitchFamily="18" charset="-127"/>
                      </a:endParaRPr>
                    </a:p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HY강M" pitchFamily="18" charset="-127"/>
                          <a:ea typeface="HY강M" pitchFamily="18" charset="-127"/>
                        </a:rPr>
                        <a:t>기획과 설계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HY강M" pitchFamily="18" charset="-127"/>
                        <a:ea typeface="HY강M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HY강M" pitchFamily="18" charset="-127"/>
                          <a:ea typeface="HY강M" pitchFamily="18" charset="-127"/>
                        </a:rPr>
                        <a:t>→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HY강M" pitchFamily="18" charset="-127"/>
                        <a:ea typeface="HY강M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HY강M" pitchFamily="18" charset="-127"/>
                          <a:ea typeface="HY강M" pitchFamily="18" charset="-127"/>
                        </a:rPr>
                        <a:t>프로그램 실행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HY강M" pitchFamily="18" charset="-127"/>
                        <a:ea typeface="HY강M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HY강M" pitchFamily="18" charset="-127"/>
                          <a:ea typeface="HY강M" pitchFamily="18" charset="-127"/>
                        </a:rPr>
                        <a:t>→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HY강M" pitchFamily="18" charset="-127"/>
                        <a:ea typeface="HY강M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HY강M" pitchFamily="18" charset="-127"/>
                          <a:ea typeface="HY강M" pitchFamily="18" charset="-127"/>
                        </a:rPr>
                        <a:t>프로그램 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HY강M" pitchFamily="18" charset="-127"/>
                        <a:ea typeface="HY강M" pitchFamily="18" charset="-127"/>
                      </a:endParaRPr>
                    </a:p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HY강M" pitchFamily="18" charset="-127"/>
                          <a:ea typeface="HY강M" pitchFamily="18" charset="-127"/>
                        </a:rPr>
                        <a:t>평가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HY강M" pitchFamily="18" charset="-127"/>
                        <a:ea typeface="HY강M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9814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그룹 7"/>
          <p:cNvGrpSpPr>
            <a:grpSpLocks/>
          </p:cNvGrpSpPr>
          <p:nvPr/>
        </p:nvGrpSpPr>
        <p:grpSpPr bwMode="auto">
          <a:xfrm>
            <a:off x="71469" y="428604"/>
            <a:ext cx="9001125" cy="5643601"/>
            <a:chOff x="71469" y="428604"/>
            <a:chExt cx="9001125" cy="5643601"/>
          </a:xfrm>
        </p:grpSpPr>
        <p:sp>
          <p:nvSpPr>
            <p:cNvPr id="13317" name="AutoShape 2"/>
            <p:cNvSpPr>
              <a:spLocks noChangeArrowheads="1"/>
            </p:cNvSpPr>
            <p:nvPr/>
          </p:nvSpPr>
          <p:spPr bwMode="auto">
            <a:xfrm>
              <a:off x="71469" y="1000108"/>
              <a:ext cx="9001125" cy="5072097"/>
            </a:xfrm>
            <a:prstGeom prst="roundRect">
              <a:avLst>
                <a:gd name="adj" fmla="val 16667"/>
              </a:avLst>
            </a:prstGeom>
            <a:solidFill>
              <a:srgbClr val="FF6600">
                <a:alpha val="10196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latinLnBrk="0"/>
              <a:endParaRPr kumimoji="0" lang="ko-KR" altLang="en-US">
                <a:ea typeface="HY강B" pitchFamily="18" charset="-127"/>
              </a:endParaRPr>
            </a:p>
          </p:txBody>
        </p:sp>
        <p:sp>
          <p:nvSpPr>
            <p:cNvPr id="14" name="AutoShape 4"/>
            <p:cNvSpPr>
              <a:spLocks noChangeArrowheads="1"/>
            </p:cNvSpPr>
            <p:nvPr/>
          </p:nvSpPr>
          <p:spPr bwMode="gray">
            <a:xfrm>
              <a:off x="357158" y="428604"/>
              <a:ext cx="3816350" cy="50323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38100" algn="ctr">
              <a:solidFill>
                <a:srgbClr val="FFFFFF"/>
              </a:solidFill>
              <a:round/>
              <a:headEnd/>
              <a:tailEnd/>
            </a:ln>
            <a:effectLst>
              <a:outerShdw dist="63500" dir="3187806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latinLnBrk="0">
                <a:defRPr/>
              </a:pPr>
              <a:r>
                <a:rPr kumimoji="0" lang="en-US" altLang="ko-KR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HY강B" pitchFamily="18" charset="-127"/>
                  <a:ea typeface="HY강B" pitchFamily="18" charset="-127"/>
                </a:rPr>
                <a:t> 2) </a:t>
              </a:r>
              <a:r>
                <a:rPr kumimoji="0" lang="ko-KR" altLang="en-US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HY강B" pitchFamily="18" charset="-127"/>
                  <a:ea typeface="HY강B" pitchFamily="18" charset="-127"/>
                </a:rPr>
                <a:t>문제분석단계</a:t>
              </a:r>
              <a:endParaRPr kumimoji="0" lang="en-US" altLang="ko-KR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Y강B" pitchFamily="18" charset="-127"/>
                <a:ea typeface="HY강B" pitchFamily="18" charset="-127"/>
              </a:endParaRPr>
            </a:p>
          </p:txBody>
        </p:sp>
        <p:sp>
          <p:nvSpPr>
            <p:cNvPr id="16" name="Text Box 6"/>
            <p:cNvSpPr txBox="1">
              <a:spLocks noChangeArrowheads="1"/>
            </p:cNvSpPr>
            <p:nvPr/>
          </p:nvSpPr>
          <p:spPr bwMode="auto">
            <a:xfrm>
              <a:off x="214313" y="1285860"/>
              <a:ext cx="8643937" cy="47294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dist" latinLnBrk="0">
                <a:lnSpc>
                  <a:spcPct val="130000"/>
                </a:lnSpc>
                <a:spcBef>
                  <a:spcPts val="600"/>
                </a:spcBef>
                <a:buFontTx/>
                <a:buBlip>
                  <a:blip r:embed="rId2"/>
                </a:buBlip>
                <a:defRPr/>
              </a:pP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프로그램은 사회문제 해결과 클라이언트 욕구충족 원조활동으로 </a:t>
              </a:r>
              <a:endParaRPr kumimoji="0" lang="en-US" altLang="ko-KR" sz="20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lnSpc>
                  <a:spcPct val="130000"/>
                </a:lnSpc>
                <a:spcBef>
                  <a:spcPts val="600"/>
                </a:spcBef>
                <a:defRPr/>
              </a:pP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사회문제를 확인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분석하는 것이 최우선적 과제</a:t>
              </a:r>
              <a:endParaRPr kumimoji="0" lang="en-US" altLang="ko-KR" sz="20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lnSpc>
                  <a:spcPct val="130000"/>
                </a:lnSpc>
                <a:spcBef>
                  <a:spcPts val="600"/>
                </a:spcBef>
                <a:buFontTx/>
                <a:buBlip>
                  <a:blip r:embed="rId2"/>
                </a:buBlip>
                <a:defRPr/>
              </a:pP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사회문제 분석은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사회적 개입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프로그램의 필요성을 확인하는 작업</a:t>
              </a:r>
              <a:endParaRPr kumimoji="0" lang="en-US" altLang="ko-KR" sz="20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lnSpc>
                  <a:spcPct val="130000"/>
                </a:lnSpc>
                <a:spcBef>
                  <a:spcPts val="600"/>
                </a:spcBef>
                <a:buFontTx/>
                <a:buBlip>
                  <a:blip r:embed="rId2"/>
                </a:buBlip>
                <a:defRPr/>
              </a:pP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방법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: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주민면접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현장조사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sz="2000" dirty="0" err="1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델파이기법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이차자료 분석 등</a:t>
              </a:r>
              <a:endParaRPr kumimoji="0" lang="en-US" altLang="ko-KR" sz="20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lnSpc>
                  <a:spcPct val="130000"/>
                </a:lnSpc>
                <a:spcBef>
                  <a:spcPts val="600"/>
                </a:spcBef>
                <a:buFontTx/>
                <a:buBlip>
                  <a:blip r:embed="rId2"/>
                </a:buBlip>
                <a:defRPr/>
              </a:pP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사회문제가 확인되면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사회문제의 규모 추정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: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기간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발생률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확산 정도 등</a:t>
              </a:r>
              <a:endParaRPr kumimoji="0" lang="en-US" altLang="ko-KR" sz="20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algn="dist" latinLnBrk="0">
                <a:lnSpc>
                  <a:spcPct val="130000"/>
                </a:lnSpc>
                <a:spcBef>
                  <a:spcPts val="600"/>
                </a:spcBef>
                <a:buFontTx/>
                <a:buBlip>
                  <a:blip r:embed="rId2"/>
                </a:buBlip>
                <a:defRPr/>
              </a:pP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사회문제가 클라이언트에게 미치는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영향 분석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: 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클라이언트의 당면문제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</a:p>
            <a:p>
              <a:pPr latinLnBrk="0">
                <a:lnSpc>
                  <a:spcPct val="130000"/>
                </a:lnSpc>
                <a:spcBef>
                  <a:spcPts val="600"/>
                </a:spcBef>
                <a:defRPr/>
              </a:pP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 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문제의 원인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고통의 정도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찬성과 반대 집단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지역사회의 해결 노력 등</a:t>
              </a:r>
              <a:endParaRPr kumimoji="0" lang="en-US" altLang="ko-KR" sz="20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lnSpc>
                  <a:spcPct val="130000"/>
                </a:lnSpc>
                <a:spcBef>
                  <a:spcPts val="600"/>
                </a:spcBef>
                <a:buBlip>
                  <a:blip r:embed="rId3"/>
                </a:buBlip>
                <a:defRPr/>
              </a:pP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제안서 작성시에는 프로그램의 필요성에 해당하는 부분으로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우리사회 </a:t>
              </a:r>
              <a:endParaRPr kumimoji="0" lang="en-US" altLang="ko-KR" sz="20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lnSpc>
                  <a:spcPct val="130000"/>
                </a:lnSpc>
                <a:spcBef>
                  <a:spcPts val="600"/>
                </a:spcBef>
                <a:defRPr/>
              </a:pP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전체 문제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지역사회의 문제를 통계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선행연구 등을 통해 찾아냄</a:t>
              </a:r>
              <a:endParaRPr kumimoji="0" lang="en-US" altLang="ko-KR" sz="20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lnSpc>
                  <a:spcPct val="130000"/>
                </a:lnSpc>
                <a:spcBef>
                  <a:spcPts val="600"/>
                </a:spcBef>
                <a:buBlip>
                  <a:blip r:embed="rId3"/>
                </a:buBlip>
                <a:defRPr/>
              </a:pP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우리 사회 전체의 문제보다는 조직이 속한 지역사회의 문제에 집중 중요</a:t>
              </a:r>
              <a:endParaRPr kumimoji="0" lang="en-US" altLang="ko-KR" sz="20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그룹 4"/>
          <p:cNvGrpSpPr>
            <a:grpSpLocks/>
          </p:cNvGrpSpPr>
          <p:nvPr/>
        </p:nvGrpSpPr>
        <p:grpSpPr bwMode="auto">
          <a:xfrm>
            <a:off x="71406" y="285750"/>
            <a:ext cx="9001125" cy="5929331"/>
            <a:chOff x="71406" y="285750"/>
            <a:chExt cx="9001125" cy="5929331"/>
          </a:xfrm>
        </p:grpSpPr>
        <p:sp>
          <p:nvSpPr>
            <p:cNvPr id="14339" name="AutoShape 2"/>
            <p:cNvSpPr>
              <a:spLocks noChangeArrowheads="1"/>
            </p:cNvSpPr>
            <p:nvPr/>
          </p:nvSpPr>
          <p:spPr bwMode="auto">
            <a:xfrm>
              <a:off x="71406" y="714375"/>
              <a:ext cx="9001125" cy="5429269"/>
            </a:xfrm>
            <a:prstGeom prst="roundRect">
              <a:avLst>
                <a:gd name="adj" fmla="val 16667"/>
              </a:avLst>
            </a:prstGeom>
            <a:solidFill>
              <a:srgbClr val="FF6600">
                <a:alpha val="10196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latinLnBrk="0"/>
              <a:endParaRPr kumimoji="0" lang="ko-KR" altLang="en-US" dirty="0">
                <a:ea typeface="HY강B" pitchFamily="18" charset="-127"/>
              </a:endParaRPr>
            </a:p>
          </p:txBody>
        </p:sp>
        <p:sp>
          <p:nvSpPr>
            <p:cNvPr id="14" name="AutoShape 4"/>
            <p:cNvSpPr>
              <a:spLocks noChangeArrowheads="1"/>
            </p:cNvSpPr>
            <p:nvPr/>
          </p:nvSpPr>
          <p:spPr bwMode="gray">
            <a:xfrm>
              <a:off x="357188" y="285750"/>
              <a:ext cx="3816350" cy="50323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38100" algn="ctr">
              <a:solidFill>
                <a:srgbClr val="FFFFFF"/>
              </a:solidFill>
              <a:round/>
              <a:headEnd/>
              <a:tailEnd/>
            </a:ln>
            <a:effectLst>
              <a:outerShdw dist="63500" dir="3187806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latinLnBrk="0">
                <a:defRPr/>
              </a:pPr>
              <a:r>
                <a:rPr kumimoji="0" lang="en-US" altLang="ko-KR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HY강B" pitchFamily="18" charset="-127"/>
                  <a:ea typeface="HY강B" pitchFamily="18" charset="-127"/>
                </a:rPr>
                <a:t>3) </a:t>
              </a:r>
              <a:r>
                <a:rPr kumimoji="0" lang="ko-KR" altLang="en-US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HY강B" pitchFamily="18" charset="-127"/>
                  <a:ea typeface="HY강B" pitchFamily="18" charset="-127"/>
                </a:rPr>
                <a:t>욕구조사 단계</a:t>
              </a:r>
              <a:endParaRPr kumimoji="0" lang="en-US" altLang="ko-KR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Y강B" pitchFamily="18" charset="-127"/>
                <a:ea typeface="HY강B" pitchFamily="18" charset="-127"/>
              </a:endParaRPr>
            </a:p>
          </p:txBody>
        </p:sp>
        <p:sp>
          <p:nvSpPr>
            <p:cNvPr id="16" name="Text Box 6"/>
            <p:cNvSpPr txBox="1">
              <a:spLocks noChangeArrowheads="1"/>
            </p:cNvSpPr>
            <p:nvPr/>
          </p:nvSpPr>
          <p:spPr bwMode="auto">
            <a:xfrm>
              <a:off x="285750" y="1000124"/>
              <a:ext cx="8643938" cy="52149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dist" latinLnBrk="0">
                <a:spcBef>
                  <a:spcPts val="600"/>
                </a:spcBef>
                <a:buFontTx/>
                <a:buBlip>
                  <a:blip r:embed="rId2"/>
                </a:buBlip>
                <a:defRPr/>
              </a:pP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사회문제 해결을 위해서는 클라이언트의 문제로 전환하고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이를 다시 </a:t>
              </a:r>
              <a:endParaRPr kumimoji="0" lang="en-US" altLang="ko-KR" sz="20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600"/>
                </a:spcBef>
                <a:defRPr/>
              </a:pP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욕구의 개념으로 전환하는 작업이 필요</a:t>
              </a:r>
              <a:endParaRPr kumimoji="0" lang="en-US" altLang="ko-KR" sz="20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algn="dist" latinLnBrk="0">
                <a:spcBef>
                  <a:spcPts val="600"/>
                </a:spcBef>
                <a:buFontTx/>
                <a:buBlip>
                  <a:blip r:embed="rId2"/>
                </a:buBlip>
                <a:defRPr/>
              </a:pP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프로그램 개발에서는 요구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(want)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보다는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‘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무엇이 결핍된 상태로 인해 </a:t>
              </a:r>
              <a:endParaRPr kumimoji="0" lang="en-US" altLang="ko-KR" sz="20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600"/>
                </a:spcBef>
                <a:defRPr/>
              </a:pP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불편을 겪고 있는 상황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’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이라는 욕구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(need)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에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더 많은 관심을 기울임</a:t>
              </a:r>
              <a:endParaRPr kumimoji="0" lang="en-US" altLang="ko-KR" sz="20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algn="dist" latinLnBrk="0">
                <a:spcBef>
                  <a:spcPts val="600"/>
                </a:spcBef>
                <a:buFontTx/>
                <a:buBlip>
                  <a:blip r:embed="rId2"/>
                </a:buBlip>
                <a:defRPr/>
              </a:pP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욕구조사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: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클라이언트의 당면 문제나 필요한 욕구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삶의 질 또는 </a:t>
              </a:r>
              <a:endParaRPr kumimoji="0" lang="en-US" altLang="ko-KR" sz="20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600"/>
                </a:spcBef>
                <a:defRPr/>
              </a:pP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전문가의 필요 등을 사정하는 과정으로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욕구확인과 욕구사정을 포함</a:t>
              </a:r>
              <a:endParaRPr kumimoji="0" lang="en-US" altLang="ko-KR" sz="20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algn="dist" latinLnBrk="0">
                <a:spcBef>
                  <a:spcPts val="600"/>
                </a:spcBef>
                <a:buFontTx/>
                <a:buBlip>
                  <a:blip r:embed="rId2"/>
                </a:buBlip>
                <a:defRPr/>
              </a:pP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욕구조사의 방법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: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직접관찰법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(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일반인구조사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표적인구조사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심층면접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</a:p>
            <a:p>
              <a:pPr latinLnBrk="0">
                <a:spcBef>
                  <a:spcPts val="600"/>
                </a:spcBef>
                <a:defRPr/>
              </a:pP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 </a:t>
              </a:r>
              <a:r>
                <a:rPr kumimoji="0" lang="ko-KR" altLang="en-US" sz="2000" dirty="0" err="1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델파이기법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참여관찰법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토론회와 공청회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), 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사례조사법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(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서비스 제공자 </a:t>
              </a:r>
              <a:endParaRPr kumimoji="0" lang="en-US" altLang="ko-KR" sz="20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600"/>
                </a:spcBef>
                <a:defRPr/>
              </a:pP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조사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정보제공자 조사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기관의 통계분석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),  </a:t>
              </a:r>
              <a:r>
                <a:rPr kumimoji="0" lang="ko-KR" altLang="en-US" sz="2000" dirty="0" err="1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간접증거자료법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(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사회지표 등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)</a:t>
              </a:r>
            </a:p>
            <a:p>
              <a:pPr algn="dist" latinLnBrk="0">
                <a:spcBef>
                  <a:spcPts val="600"/>
                </a:spcBef>
                <a:buFontTx/>
                <a:buBlip>
                  <a:blip r:embed="rId2"/>
                </a:buBlip>
                <a:defRPr/>
              </a:pP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욕구진술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: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욕구가 왜 문제이고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어느 정도 심각하며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클라이언트 규모는 </a:t>
              </a:r>
              <a:endParaRPr kumimoji="0" lang="en-US" altLang="ko-KR" sz="20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600"/>
                </a:spcBef>
                <a:defRPr/>
              </a:pP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얼마나 되며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그 특성은 무엇인지를 아주 구체적으로 진술</a:t>
              </a:r>
              <a:endParaRPr kumimoji="0" lang="en-US" altLang="ko-KR" sz="20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  <a:p>
              <a:pPr latinLnBrk="0">
                <a:spcBef>
                  <a:spcPts val="600"/>
                </a:spcBef>
                <a:buBlip>
                  <a:blip r:embed="rId3"/>
                </a:buBlip>
                <a:defRPr/>
              </a:pP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제안서 작성시에는 </a:t>
              </a:r>
              <a:r>
                <a:rPr kumimoji="0" lang="ko-KR" altLang="en-US" sz="2000" dirty="0" err="1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사회복지사가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실천과정에서 직접 느끼고 생각한 것</a:t>
              </a: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,</a:t>
              </a:r>
            </a:p>
            <a:p>
              <a:pPr latinLnBrk="0">
                <a:spcBef>
                  <a:spcPts val="600"/>
                </a:spcBef>
                <a:defRPr/>
              </a:pPr>
              <a:r>
                <a:rPr kumimoji="0" lang="en-US" altLang="ko-KR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   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클라이언트와의 </a:t>
              </a:r>
              <a:r>
                <a:rPr kumimoji="0" lang="ko-KR" altLang="en-US" sz="2000" dirty="0" err="1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인터뷰등에</a:t>
              </a:r>
              <a:r>
                <a:rPr kumimoji="0" lang="ko-KR" altLang="en-US" sz="2000" dirty="0">
                  <a:solidFill>
                    <a:srgbClr val="1A2F9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Y강M" pitchFamily="18" charset="-127"/>
                  <a:ea typeface="HY강M" pitchFamily="18" charset="-127"/>
                </a:rPr>
                <a:t> 기반한 자료가 매우 중요함</a:t>
              </a:r>
              <a:endParaRPr kumimoji="0" lang="en-US" altLang="ko-KR" sz="2000" dirty="0">
                <a:solidFill>
                  <a:srgbClr val="1A2F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강M" pitchFamily="18" charset="-127"/>
                <a:ea typeface="HY강M" pitchFamily="18" charset="-127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1_예제 프레젠테이션 슬라이드">
  <a:themeElements>
    <a:clrScheme name="1_예제 프레젠테이션 슬라이드 1">
      <a:dk1>
        <a:srgbClr val="1D528D"/>
      </a:dk1>
      <a:lt1>
        <a:srgbClr val="FFFFFF"/>
      </a:lt1>
      <a:dk2>
        <a:srgbClr val="000000"/>
      </a:dk2>
      <a:lt2>
        <a:srgbClr val="CACACA"/>
      </a:lt2>
      <a:accent1>
        <a:srgbClr val="0099CC"/>
      </a:accent1>
      <a:accent2>
        <a:srgbClr val="BFA907"/>
      </a:accent2>
      <a:accent3>
        <a:srgbClr val="FFFFFF"/>
      </a:accent3>
      <a:accent4>
        <a:srgbClr val="174578"/>
      </a:accent4>
      <a:accent5>
        <a:srgbClr val="AACAE2"/>
      </a:accent5>
      <a:accent6>
        <a:srgbClr val="AD9906"/>
      </a:accent6>
      <a:hlink>
        <a:srgbClr val="6E81E0"/>
      </a:hlink>
      <a:folHlink>
        <a:srgbClr val="009999"/>
      </a:folHlink>
    </a:clrScheme>
    <a:fontScheme name="1_예제 프레젠테이션 슬라이드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HY강B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HY강B" pitchFamily="18" charset="-127"/>
          </a:defRPr>
        </a:defPPr>
      </a:lstStyle>
    </a:lnDef>
  </a:objectDefaults>
  <a:extraClrSchemeLst>
    <a:extraClrScheme>
      <a:clrScheme name="1_예제 프레젠테이션 슬라이드 1">
        <a:dk1>
          <a:srgbClr val="1D528D"/>
        </a:dk1>
        <a:lt1>
          <a:srgbClr val="FFFFFF"/>
        </a:lt1>
        <a:dk2>
          <a:srgbClr val="000000"/>
        </a:dk2>
        <a:lt2>
          <a:srgbClr val="CACACA"/>
        </a:lt2>
        <a:accent1>
          <a:srgbClr val="0099CC"/>
        </a:accent1>
        <a:accent2>
          <a:srgbClr val="BFA907"/>
        </a:accent2>
        <a:accent3>
          <a:srgbClr val="FFFFFF"/>
        </a:accent3>
        <a:accent4>
          <a:srgbClr val="174578"/>
        </a:accent4>
        <a:accent5>
          <a:srgbClr val="AACAE2"/>
        </a:accent5>
        <a:accent6>
          <a:srgbClr val="AD9906"/>
        </a:accent6>
        <a:hlink>
          <a:srgbClr val="6E81E0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예제 프레젠테이션 슬라이드 2">
        <a:dk1>
          <a:srgbClr val="4E40A4"/>
        </a:dk1>
        <a:lt1>
          <a:srgbClr val="FFFFFF"/>
        </a:lt1>
        <a:dk2>
          <a:srgbClr val="000000"/>
        </a:dk2>
        <a:lt2>
          <a:srgbClr val="CACACA"/>
        </a:lt2>
        <a:accent1>
          <a:srgbClr val="8B65E9"/>
        </a:accent1>
        <a:accent2>
          <a:srgbClr val="008080"/>
        </a:accent2>
        <a:accent3>
          <a:srgbClr val="FFFFFF"/>
        </a:accent3>
        <a:accent4>
          <a:srgbClr val="41358B"/>
        </a:accent4>
        <a:accent5>
          <a:srgbClr val="C4B8F2"/>
        </a:accent5>
        <a:accent6>
          <a:srgbClr val="007373"/>
        </a:accent6>
        <a:hlink>
          <a:srgbClr val="0066CC"/>
        </a:hlink>
        <a:folHlink>
          <a:srgbClr val="8AB15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예제 프레젠테이션 슬라이드 3">
        <a:dk1>
          <a:srgbClr val="666699"/>
        </a:dk1>
        <a:lt1>
          <a:srgbClr val="FFFFFF"/>
        </a:lt1>
        <a:dk2>
          <a:srgbClr val="000000"/>
        </a:dk2>
        <a:lt2>
          <a:srgbClr val="CACACA"/>
        </a:lt2>
        <a:accent1>
          <a:srgbClr val="72B88E"/>
        </a:accent1>
        <a:accent2>
          <a:srgbClr val="C78DD7"/>
        </a:accent2>
        <a:accent3>
          <a:srgbClr val="FFFFFF"/>
        </a:accent3>
        <a:accent4>
          <a:srgbClr val="565682"/>
        </a:accent4>
        <a:accent5>
          <a:srgbClr val="BCD8C6"/>
        </a:accent5>
        <a:accent6>
          <a:srgbClr val="B47FC3"/>
        </a:accent6>
        <a:hlink>
          <a:srgbClr val="3197BB"/>
        </a:hlink>
        <a:folHlink>
          <a:srgbClr val="878FA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예제 프레젠테이션 슬라이드</Template>
  <TotalTime>3998</TotalTime>
  <Words>3246</Words>
  <Application>Microsoft Office PowerPoint</Application>
  <PresentationFormat>화면 슬라이드 쇼(4:3)</PresentationFormat>
  <Paragraphs>428</Paragraphs>
  <Slides>24</Slides>
  <Notes>4</Notes>
  <HiddenSlides>0</HiddenSlides>
  <MMClips>0</MMClips>
  <ScaleCrop>false</ScaleCrop>
  <HeadingPairs>
    <vt:vector size="8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24</vt:i4>
      </vt:variant>
    </vt:vector>
  </HeadingPairs>
  <TitlesOfParts>
    <vt:vector size="32" baseType="lpstr">
      <vt:lpstr>HY강B</vt:lpstr>
      <vt:lpstr>HY강M</vt:lpstr>
      <vt:lpstr>HY크리스탈M</vt:lpstr>
      <vt:lpstr>굴림</vt:lpstr>
      <vt:lpstr>Arial</vt:lpstr>
      <vt:lpstr>Wingdings</vt:lpstr>
      <vt:lpstr>1_예제 프레젠테이션 슬라이드</vt:lpstr>
      <vt:lpstr>Image</vt:lpstr>
      <vt:lpstr>노인복지 프로그램 개발의 실제</vt:lpstr>
      <vt:lpstr> contents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CGS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to add title</dc:title>
  <dc:creator>OWNER</dc:creator>
  <cp:lastModifiedBy>권중돈</cp:lastModifiedBy>
  <cp:revision>386</cp:revision>
  <dcterms:created xsi:type="dcterms:W3CDTF">2006-11-22T12:34:59Z</dcterms:created>
  <dcterms:modified xsi:type="dcterms:W3CDTF">2023-11-15T03:05:41Z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TC011367961042</vt:lpwstr>
  </property>
</Properties>
</file>