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9" r:id="rId2"/>
    <p:sldId id="261" r:id="rId3"/>
    <p:sldId id="290" r:id="rId4"/>
    <p:sldId id="262" r:id="rId5"/>
    <p:sldId id="263" r:id="rId6"/>
    <p:sldId id="264" r:id="rId7"/>
    <p:sldId id="265" r:id="rId8"/>
    <p:sldId id="266" r:id="rId9"/>
    <p:sldId id="267" r:id="rId10"/>
    <p:sldId id="285" r:id="rId11"/>
    <p:sldId id="270" r:id="rId12"/>
    <p:sldId id="268" r:id="rId13"/>
    <p:sldId id="271" r:id="rId14"/>
    <p:sldId id="272" r:id="rId15"/>
    <p:sldId id="291" r:id="rId16"/>
    <p:sldId id="292" r:id="rId17"/>
    <p:sldId id="293" r:id="rId18"/>
    <p:sldId id="294" r:id="rId19"/>
    <p:sldId id="286" r:id="rId20"/>
    <p:sldId id="289" r:id="rId21"/>
    <p:sldId id="288" r:id="rId22"/>
    <p:sldId id="273" r:id="rId23"/>
    <p:sldId id="274" r:id="rId24"/>
    <p:sldId id="275" r:id="rId25"/>
    <p:sldId id="276" r:id="rId26"/>
    <p:sldId id="277" r:id="rId27"/>
    <p:sldId id="280" r:id="rId28"/>
    <p:sldId id="282" r:id="rId29"/>
    <p:sldId id="283" r:id="rId30"/>
    <p:sldId id="284" r:id="rId31"/>
    <p:sldId id="295" r:id="rId32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700" autoAdjust="0"/>
  </p:normalViewPr>
  <p:slideViewPr>
    <p:cSldViewPr>
      <p:cViewPr varScale="1">
        <p:scale>
          <a:sx n="106" d="100"/>
          <a:sy n="106" d="100"/>
        </p:scale>
        <p:origin x="1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39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62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479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64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9187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32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6730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2370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752528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위기개입모델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단계에서는 일어난 문제에 대해 인지적으로 이해하게 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관련 감정을 방출하고 변화를 수용하며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대처 행동유형을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위기상황을 극복함으로써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숙달감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증진을 경험함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단계에서 학습한 새로운 적응기제는 미래에 대한 상황을 효과적으로 대처하는데 적용됨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부적절하고 부적응적 행동유형을 학습한다면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앞으로의 상황에 적절하게 대처하는 능력이 손상될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음주습관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학습된 무기력감을 습득하는 경우 위기상황 이전보다 전반적인 기능이 떨어질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46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위기개입은 초점화된 단기 개입으로서 위기개입의 목표는 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래포포트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en-US" altLang="ko-KR" sz="2000" dirty="0" err="1" smtClean="0">
                <a:latin typeface="돋움" pitchFamily="50" charset="-127"/>
                <a:ea typeface="돋움" pitchFamily="50" charset="-127"/>
              </a:rPr>
              <a:t>Rapoport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여섯가지로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제시하고 처음 제시한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최소한 달성해야 하는 목표고 마지막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개는 상황이나 기회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성격 등이 허락하는 경우 달성할 수 있는 목표라고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증상을 제거함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이전의 기능 수준으로 회복함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불균형 상태로 만든 촉발사건에 대해 어느 정도 이해함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클라이언트나 가족이 사용하거나 지역사회 자원에서 이용할 수 있는 치료 기제에 대해 규명함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스트레스를 과거의 생애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갈등과 연결함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인식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 양식을 개발하고 위기 상황 이후에도 사용할 수 있는 새로운 적응적 대처 기제를 개발함 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92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사회복지학자인 로버츠가 제안한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모델이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심각성 및 생물심리사회적 사정하기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심각성 사정은 가정 우선적으로 이루어져야 하며 자살시도 유무를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자살이 시도되지 않았다면 자살잠재성을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생물심리사회적 사정에는 클라이언트의 환경적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지지체계와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스트레스 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욕구와 복용중인 처방약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알코올 및 약물 사용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방법 및 내외적 자원에 대한 사정이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2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2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신속하게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라포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형성하기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처한 클라이언트의 말을 적극적으로 경청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발생한 위기상황을 인지하도록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걱정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공포를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희망을 가질 수 있도록 도움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행동을 수행할 수 있도록 클라이언트이 역량을 강화함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한 말을 적절히 반영함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355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주요 문제 확인하기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 사건으로 이끈 요인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관여된 사람들 밝혀 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촉발한 자극을 밝혀내고 제거하기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 번에 질문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개씩 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 충분한 개인적 공간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위협적인 진술을 심각하게 받아들이기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50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클라이언트의 정서와 감정 다루기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위기에 대처할 수 있다고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도움을 필요로 하고 요청하는 것은 괜찮다고 클라이언트를 안심시키기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속도를 늦추라고 요청하기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조용하고 안전한 장소를 찾도록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감정을 환기하도록 도와주기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 기반 진술 지지하기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3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가능한 대안 탐색하기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직면하고 있는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이슈중에서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가장 중요한 이슈는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바라는 것은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과거에 무엇을 시도했는가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지지적인 사회관계망을 가지고 있는가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찾아내지 못한 대안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81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실행계획 실천하기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통제력을 발휘할 수 있는 활동들을 찾고 제안하기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역량이 강화되었다고 느끼게끔 도와주도록 해야함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대체할 수 있는 대안적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대처전략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제안하기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필요시에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의뢰하기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80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위기개입의 목표 및 과정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7"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b="1" dirty="0" err="1" smtClean="0">
                <a:latin typeface="돋움" pitchFamily="50" charset="-127"/>
                <a:ea typeface="돋움" pitchFamily="50" charset="-127"/>
              </a:rPr>
              <a:t>사후계획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 수립하기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건강상태 점검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촉발사건에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클라이언트의 이해 정도 확인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전반적 기능에 대한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진행중인 개입에 대한 만족도와 진행사항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요인 유무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관리방법 파악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의뢰 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29237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err="1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solidFill>
                  <a:srgbClr val="7030A0"/>
                </a:solidFill>
                <a:latin typeface="돋움" pitchFamily="50" charset="-127"/>
                <a:ea typeface="돋움" pitchFamily="50" charset="-127"/>
              </a:rPr>
              <a:t> 실천하는 사회복지사들의 역할</a:t>
            </a:r>
            <a:endParaRPr lang="en-US" altLang="ko-KR" sz="2000" dirty="0" smtClean="0">
              <a:solidFill>
                <a:srgbClr val="7030A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사회복지사들은 다양한 위기사건에서 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 등 다양한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성원으로 활동함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현장서비스팀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직접현장에서 개입하여 즉각적으로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하고 즉각적으로 의뢰 처치하며 안도감 및 지지를 제공함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생존자들이 더 이상 위험을 경험하지 않도록 보호하고 때론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모여든 구경꾼이나 언론매체로부터 그들을 보호하는 것에 일차적 초점을 둠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긴장완화팀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피해자 및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구조업무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종사자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참여한 사람 등을 대상으로 간략한 대화를 통한 정서의 발산을 도모하는 과정을 진행시키며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통해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위기사정의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기회 또한 자연스럽게 가짐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개인이나 집단을 대상으로 개인이 스스로 활용할 수 있는 긴장완화나 스트레스 관리 등에 관한 자료를 제공하거나 필요한 기술을 교육시키는 역할을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467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 즉각적으로 개입하여 단기 전문 원조를 제공하기 위한 모델임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배경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위기의 정의 및 분류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위협적 혹은 외상적 위험사건을 경험함으로써 취약해지면서 여태까지의 대처전략으로는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스트레스나 외상을 대처하거나 경감할 수 없는 불균형의 상태가 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사건 자체보다는 사건에 대핸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개인의 주관적 현실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기초하는데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상황에서 어떤 사람은 위기를 느끼는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사람은 위기를 느끼지 않기 때문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34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51125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디브리핑팀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긴장완화서비스보다는 공식적이고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심리교육적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측면이 강조되어 위기에 노출된 사람을 대상으로 심리적으로 안정된 상태에서 가정으로 복귀할 수 있도록 지원하는 역할을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스트레스 반응 및 대처와 지지체계들에 대한 이해와 집단 역동성에 대한 이해를 갖추어야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위기로 인한 피해자나 목격자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관련인 들을 대상으로 위기 발생 직후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 이내에 위기 직후부터 마비되고 억압되어 있던 강력한 감정이 감당하기 힘들 정도로 표면으로 떠오르게 될 때 감정 분출과 해소의 기회를 갖도록 하기 위해 실시함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사건이나 상황에 대한 정확한 정보를 공유하고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위기사건이나 상황에서 겪은 행동적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대인관계적 경험을 자유롭게 표현하고 공유하며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위기에 대한 정상적 반응에 대해 교육하고 앞으로의 대응방안에 대해 토론함으로써 심리적 긴장을 해소하고 문제해결력을 증진시킴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08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개별적 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자문팀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전통적 형태의 임상개입위기로 아동학대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피해아동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가정폭력피해여성 등 개인을 대상으로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위기와 관련된 개인들의 심리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반응에 세부적으로 초점을 두면서 개별적 개입을 실시하여 개인이 불균형상태에서 이차적 위기를 겪는 것을 예방함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지역사회관리팀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위기가 발생한 지역에 개입하며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크게 위기 전 개입과 위기 이후의 개입으로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 전 개입에는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긴급상황시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이용 가능한 지역사회 내 인적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물적 자원을 확인하고 개발하여 전문인력을 양성하는 데 초점을 두는 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위기가 발생 한 후에는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지역주민에게 위기와 관련된 정보를 제공하고 부정적 루머의 유포를 차단하여 사회지지망을 확인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동원하는 데 초점을 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비공식적 추모 혹은 기념행사가 지역사회 내에서 실시될 수 있도록 행사 기획 및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홍보자로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활동할 수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24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자살은 회복할 수 없는 치명적인 사건이지만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많은 경우에 자살은 예방할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 경우 전체 인구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사망원인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위가 자살임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(8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자살은 하나의 갑작스러운 외상적 사건에 의해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갑작스러운 외상적 사건이 자살을 촉발할 수 있지만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기여하는 사건들이나 감정은 상당기간에 걸쳐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대부분의 경우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 사람들이나 전문 원조자들은 자살의 위험이 있는 사람에게 원조를 제공할 기회를 가짐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35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대부분의 자살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특히 청소년의 자살은 사전경고 없이 일어남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위험이 있는 대부분의 사람들은 자살로 이끄는 사건들에 대한 반응과 감정에 대해 경고 신호들을 보냄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경고신호에는 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내가 없으면 모든 사람이 행복할 것이다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신호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외모에 대한 무관심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식욕부진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수면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감정적 반응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죄책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외로움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무기력감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단서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소유물 정리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극도의 행동 변화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</a:t>
            </a: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위험이 있는 사람과 자살에 대해 이야기 해서는 안됨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이야기함으로써 자살의 위험은 감소함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가능성을 규명하기 위한 가장 좋은 방법은 자살에 대해 직접 묻는 것임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27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자살에 대해 이야기하는 사람은 자살하지 않을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이를 행동으로 옮기기 전에 자신의 의지에 대해 직접적 혹은 간접적으로 이야기함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다른 사람이 이를 심각하게 받아들이지 않는 다면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이는 자살을 촉발하는 요인이 될 수 있음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치명적 결과를 가져오지 않는 자살시도는 주의를 끌기 위한 행동이므로 도움을 제공할 필요가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절박하게 도움을 요청하는 행동 일 수 있음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도움을 제공하지 않으면 자살의 위험은 증가함 </a:t>
            </a:r>
            <a:endParaRPr lang="en-US" altLang="ko-KR" sz="17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4"/>
            </a:pPr>
            <a:r>
              <a:rPr lang="ko-KR" altLang="en-US" sz="17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정말 죽기를 </a:t>
            </a:r>
            <a:r>
              <a:rPr lang="ko-KR" altLang="en-US" sz="17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원함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자살하는 대부분의 사람들은 죽기 바로 직전까지도 자신의 의사에 대해 확신하지 못함</a:t>
            </a:r>
            <a:r>
              <a:rPr lang="en-US" altLang="ko-KR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17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과거에 자살을 시도했던 대부분의 사람들은 자살 시도 이후 살기 위해 노력함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잘못된 믿음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이전에 자살을 시도한 사람은 다시는 자살하지 않을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시도했던 상당수의사람들이 다시 자살을 시도함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미국의 경우 이전에 자살을 시도한 사람들의 자살률은 일반 사람들보다 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40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배나 높은 것으로 나타남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457200" lvl="0" indent="-457200">
              <a:buClr>
                <a:srgbClr val="AA2B1E"/>
              </a:buClr>
              <a:buFont typeface="+mj-ea"/>
              <a:buAutoNum type="circleNumDbPlain" startAt="7"/>
            </a:pP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자살하는 사람들은 문제를 해결하기 위한 쉬운 방법을 선택한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것이며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따라서 도움을 받을 자격이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자살을 시도하는 대부분의 사람들은 문제를 해결하기 위한 자원이 일시적으로 고갈된 상태에서 현실에 적응하기 위한 능력의 한계에 도달한 사람들임</a:t>
            </a:r>
            <a:r>
              <a:rPr lang="en-US" altLang="ko-KR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이들은 도움을 필요로 하는 사람들로서 누군가와 자신의 상황에</a:t>
            </a:r>
            <a:r>
              <a:rPr lang="en-US" altLang="ko-KR" sz="2000" dirty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prstClr val="black"/>
                </a:solidFill>
                <a:latin typeface="돋움" pitchFamily="50" charset="-127"/>
                <a:ea typeface="돋움" pitchFamily="50" charset="-127"/>
              </a:rPr>
              <a:t>대해 이야기를 나누고 싶어함 </a:t>
            </a:r>
            <a:endParaRPr lang="en-US" altLang="ko-KR" sz="2000" dirty="0">
              <a:solidFill>
                <a:prstClr val="black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자살의 예측 변인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 자살 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대한 실제 계획을 가지고 있으면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계획이 구체적일 수록 자살을 유일한 해결책으로 선택할 가능성이 높아짐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이전 자살 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자살을 문제해결의 방법으로 수용하고 있음을 나타냄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시도를 많이 한 사람일수록 다시 자살을 시도할 가능성이 높아짐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 중에 자살한 경험이 있는 사람들의 자살 위험은 증가하는데 이는 모델링과 모방의 효과로 설명됨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내부자원과 외부자원으로 구분됨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내부자원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자기존중감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희망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 기술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 기술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내부자원이 감소하거나 기능을 수행하지 못하면 자살의 위험이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외부자원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관심을 가지고 돕기를 원하는 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재정적 안정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만족스러운 직업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전문원조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교회나 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사회기관의 자원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외부자원은 절망감과 무기력감을 감소시킴으로써 자살의 위험을 줄임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외부자원이 결핍된 사람은 스트레스 수준이 한계 이상으로 증가하면 자살 충동에 취약해짐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60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 위험에 대한 평가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스트레스 증상에도 불구하고 현재 자살 계획을 가지고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자살 경험이 없고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 자원을 가지고 있으면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위험이 낮고 이 세 변인 가운데 하나에 문제가 있으면 중간 정도의 위험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 이상에 문제가 있으면 높은 정도의 자살 위험이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개입의 목표는 자살의 발생을 예방하는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생각이나 행동을 유발하는 오래된 문제나 생활 유형을 해결하기 보다는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자살의 즉각적인 위험을 줄이고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클라이언트가 지지 자원을 활용할 수 있을 때까지 개입하는 것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45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algn="ctr"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자살개입은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탐색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이해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행동의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세단계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탐색단계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상황에 대해 탐색하고 관여함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위기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는 사건 자체보다는 사건에 부여하는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클라이언트 자신의 감정이나 의미와 연관되기 때문에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상황을 어떻게 이해하는지 탐색함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자신의 문제에 대해 이야기하고 감정을 표현하도록 격려하며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지지적인 태도를 가지고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라포를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형성함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자살 생각을 가지고 있는지 규명하기 위해 자살에 대핸 생각을 직접적으로 물어봄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구체적으로 물어봐야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있습니까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4211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2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2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이해단계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자살의 이유를 클라이언트의 시각에서 이해하고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자원과 강점에 대해 물어보며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위험의 정도를 평가함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자신의 문제에 관한 감정을 환기하도록 돕는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환기를 통해 자살에 대한 몰두에서 벗어날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자살을 생각하고 있는 대부분의 사람들은 자살에 대한 이중적인 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자살하고자 하는 생각과 살고자 하는 생각을 동시에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자살에 대해 이야기 한다는 것은 삶에 대한 생각을 가지고 있기 때문이며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이런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삶에 대한 의지를 활용하여 문제해결 활동을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제안할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60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3100" dirty="0" smtClean="0">
                <a:solidFill>
                  <a:srgbClr val="C00000"/>
                </a:solidFill>
                <a:latin typeface="돋움" pitchFamily="50" charset="-127"/>
                <a:ea typeface="돋움" pitchFamily="50" charset="-127"/>
              </a:rPr>
              <a:t>위기개입모델</a:t>
            </a:r>
            <a:endParaRPr lang="en-US" altLang="ko-KR" sz="3100" dirty="0" smtClean="0">
              <a:solidFill>
                <a:srgbClr val="C0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일반적으로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발달적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상황적 위기로 구분함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발달적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청소년의 정체성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중년의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노년의 위기 등 개인의 생애주기에 따른 위기와 가족의 생애주기에 따른 위기를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실존적 위기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: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인간에게 요구되는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자유 등이 충족되지 않을 때 갈등과 불안이 초래되면서 발생됨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부모님을 모시고 산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 여성이 자신이 진정으로 독립적인 삶을 가지지 못한 것에 대한 후회를 하면서 발생하는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상황적 위기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누구에게 언제라도 일어날 수 있는 신체적 질병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 등을 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화재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지진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여객기 추락사고 등 자연 혹은 인간에 의한 재해를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포함함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04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자살에 대한 </a:t>
            </a:r>
            <a:r>
              <a:rPr lang="en-US" altLang="ko-KR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돋움" pitchFamily="50" charset="-127"/>
                <a:ea typeface="돋움" pitchFamily="50" charset="-127"/>
              </a:rPr>
              <a:t>위기개입</a:t>
            </a:r>
            <a:endParaRPr lang="en-US" altLang="ko-KR" sz="2000" dirty="0" smtClean="0">
              <a:solidFill>
                <a:srgbClr val="00B0F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lt"/>
              <a:buAutoNum type="arabicParenR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자살에 대한 개입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자살의 즉각적인 위험을 예방하기 위한 행동을 계획하고 실행함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행동계획은 위험 정도에 따라 비지시적이거나 협력적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지시적일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행동계획에 대해 클라이언트와 계약하고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자원에 대한 정보를 제공하며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주요 타자들을 관여시킴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자살에 대해 적극적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직접적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분명한 태도로 개입하는 것이 무엇보다도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70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김은정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(41)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 이영택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(45)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전에 결혼하여 자녀 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(17, 14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 아들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두었다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 사람의 결혼생활은 약간의 기복은 있었으나 비교적 행복했다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남편은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중견업체에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다녔고 부인은 가끔씩 시간제 일을 하며 가계를 도왔다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사회경제적인 면을 보면 자신의 집을 소유하고 있으며 약간의 저축도 하고 있는 중산층이다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생활을 유지하던 중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주전에 남편이 교통사고를 당하여 갑자기 사망하였다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김은정은 이 사건 이후 비탄에 빠졌으며 자녀의 장래가 염려되고 불안하여 지금까지의 가정생활을 유지하기 힘들 정도로 우울해지고 불안이 심해졌다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이로 인해 누구에게도 도움을 구하지 못하고 집밖으로 나오지 못할 정도가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이러한 문제로 그녀는 전화상담기관에 전화를 하여 지역 내의 정신건강센터를 소개 받고 전화로 도움을 요청하여 사회복지사를 만나게 되었다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계획단계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개입단계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할 일을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위기개입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괴정에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 맞추어 작성해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보세요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..</a:t>
            </a:r>
          </a:p>
          <a:p>
            <a:pPr marL="457200" indent="-457200">
              <a:buAutoNum type="arabicPeriod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90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요소로 구성됨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촉발요인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실제 위기상태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재통합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골란은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위에 제시한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다섯가지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요소를 포함하여 위기에 대한 이론적 가정을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가지로  제시함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대개 위험사건에 의해 시작되는 데 위험 사건은 외부적인 스트레스 사건 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내부적인 압력일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재앙 사건일 수도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연속적으로 축적된 사건일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하나의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배우자의 죽음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교통사고 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연속적인 위험사건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 직장에서 상사와 갈등이 있는 여성이 남편의 질환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시집과의 갈등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자녀의 성적 부진 등을 연속적으로 경험하면서 위기에 빠지는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305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취약 상태</a:t>
            </a:r>
            <a:r>
              <a:rPr lang="en-US" altLang="ko-KR" sz="2000" b="1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위험 사건으로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항상적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균형을 잃으면 취약 상태가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취약상태에서는 이전의 평형상태를 회복하기 위해 평소 사용하던 문제해결 기제를 시도하며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이에 성공하지 못하면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상황에 대처하기 위한 새로운 방법을 활성화함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촉발 요인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긴장과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불안을 최고봉으로 올려놓음으로써 취약상태를 불균형 상태로 만드는 요인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위기 상황에서는 위험 사건이 압도적이어서 동시에 촉발요인이 되지만 어떤 경우에 촉발요인은 위험사건과 직접 연관이 없을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 최근 이혼한 여성이 운전 중 접촉사고를 당하는 경우 가까스로 유지해 오던 평형상태가 깨지면서 실제 위기를 맞는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61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위기에 대한 인식 차이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상황이 진행되면서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일부 사람은 이를 능력에 대한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로 인식하며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또 다른 일부 사람은 이를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인식함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정서적 반응의 차이</a:t>
            </a:r>
            <a:endParaRPr lang="en-US" altLang="ko-KR" sz="2000" b="1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상황을 주관적으로 어떻게 인식하느냐에 따라 정서적 반응이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높은 수준의 불안 경험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결핍감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애도의 반응을 보임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어느 정도 불안을 경험하지만 희망과 기대를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갖음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과거 갈등의 재연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상황은 과거에 해결되지 않았거나 해결된 갈등을 재활성함으로써 현재의 대처능력을 저하시키기도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예를 들어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청소년 자녀가 가출한 후 자녀 양육을 부인의 전적인 책임으로 전가해온 남편과 이에 대해 불만스러웠던 아내 사이에 부부갈등이 재현됨으로써 부모가 자녀의 가출상황에 적절히 대처하지 못하는 경우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이런 경우 위기개입은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곤경에 초점을 맞추거나 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갈등에 개입하거나 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과거 사이의 연결성을 단절하는 방향으로 진행됨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자녀가출을 계기로 부부가 자녀 양육의 책임을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어느정도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공유한다면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위기 상황 뿐만 아니라 과거 갈등으로 인한 현재의 문제를 해결할 수 있는 기회도 갖게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예측 가능한 반응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다양한 상황을 포함하지만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 위기상황은 예측할 수 있는 단계를 거치며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단계에서 사람들은 예측할 수 있는 정서적 반응과 행동을 드러냄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특정단계에서 고정되거나 단계를 생략한다는 것은 위기를 해결하기 위해 어떤 부분에 초점을 맞추어야 하는지에 대한 단서를 제공함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위기의 시간 제한성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위기는 오랫동안 지속되는 것이 아니라 시간제한적임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 상황의 성격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위기를 극복하기 위한 인지적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행동적 과제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사회환경적 지지와 자원 등에 따라 달라지지만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불균형을 경험하는 실제 위기는 대개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동안 지속됨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따라서 위기개입은 실제 위기 기간을 넘지 않는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4-6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 이내에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75252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위기이론의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000" b="1" dirty="0" smtClean="0">
                <a:latin typeface="돋움" pitchFamily="50" charset="-127"/>
                <a:ea typeface="돋움" pitchFamily="50" charset="-127"/>
              </a:rPr>
              <a:t>위기개입의 효율성</a:t>
            </a:r>
            <a:endParaRPr lang="en-US" altLang="ko-KR" sz="2000" b="1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사람들은 현재 자신의 대처기제가 적절하지 못하다는 것을 경험하고 외부의 영향과 원조에 쉽게 반응함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 원조에 개방적인 위기상황에서 작은 원조로 큰 효과를 가져 올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위기개입에서 작은 원조는 일반적인 상황에서의 집중적인 원조보다 효과적일 수 있으므로 효율적임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43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1234</TotalTime>
  <Words>2515</Words>
  <Application>Microsoft Office PowerPoint</Application>
  <PresentationFormat>화면 슬라이드 쇼(4:3)</PresentationFormat>
  <Paragraphs>213</Paragraphs>
  <Slides>31</Slides>
  <Notes>30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69</cp:revision>
  <cp:lastPrinted>2019-04-15T08:58:11Z</cp:lastPrinted>
  <dcterms:created xsi:type="dcterms:W3CDTF">2011-09-05T13:36:33Z</dcterms:created>
  <dcterms:modified xsi:type="dcterms:W3CDTF">2025-04-08T05:46:58Z</dcterms:modified>
</cp:coreProperties>
</file>