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03" r:id="rId5"/>
    <p:sldId id="331" r:id="rId6"/>
    <p:sldId id="350" r:id="rId7"/>
    <p:sldId id="361" r:id="rId8"/>
    <p:sldId id="304" r:id="rId9"/>
    <p:sldId id="305" r:id="rId10"/>
    <p:sldId id="362" r:id="rId11"/>
    <p:sldId id="363" r:id="rId12"/>
    <p:sldId id="339" r:id="rId13"/>
    <p:sldId id="364" r:id="rId14"/>
    <p:sldId id="365" r:id="rId15"/>
    <p:sldId id="352" r:id="rId16"/>
    <p:sldId id="310" r:id="rId17"/>
    <p:sldId id="334" r:id="rId18"/>
    <p:sldId id="360" r:id="rId19"/>
    <p:sldId id="337" r:id="rId2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</a:t>
            </a:r>
            <a:r>
              <a:rPr lang="ko-KR" alt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다문화이론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941652"/>
            <a:chOff x="0" y="692696"/>
            <a:chExt cx="9216008" cy="694165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437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u="sng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문화변용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서로 다른 문화를 가진 두 사회가 지속적인 접촉을 통해 서로가 갖고 있는 문화에 변화를 일으키는 과정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일반적으로 어느 한 집단에서 더 많은 변화를 일으키는 경향</a:t>
              </a: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 다원성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존재한다는 점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다문화사회를 전제로 함</a:t>
              </a: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문화적응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다문화사회에서 주류사회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문화를 얼마나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수용하는지와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자신의 문화적 정체성과 특성을 어느 정도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유지하느냐에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따라 유형 구분</a:t>
              </a: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통합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(integration):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자신의 문화적 정체성과 특성을 유지하면서 주류사회의 문화를 수용하는 유형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동화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(assimilation):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자신의 문화적 정체성을 유지하지 못하고 주류사회의 문화에 함몰되는 유형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분리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(segregation):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자신의 문화적 정체성을 고집하고 주류사회의 문화를 수용하지 않는 적응유형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주변화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(marginalization):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자신의 문화적 정체성을 유지하지도 못하고 주류사회의 문화를 수용하지도 못하는 문화적 적응 유형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indent="-342900" algn="just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문화적응 유형은 연속선상의 개념으로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문화로 진입한 이주민들은 통합이라는 문화적응 유형을 선호하는 경향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5768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문화접촉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변용 및 적응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40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26154"/>
            <a:chOff x="0" y="692696"/>
            <a:chExt cx="9216008" cy="652615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적응해 가는 과정에서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긍정적 영향을 받기도 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문화충격이나 지체를 경험하면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정체성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대처능력 상실 등과 같은 부정적 영향 받음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문화충격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실질적인 문화에 적응하지 못하여 극심한 문화적 갈등을 겪는 현상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문화지체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기술문명 발전으로 물질적 요소와 인간 정신 사이에 발생한 격차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경험한 사람이 특정 문화의 요구 사항을 배우고 그 문화의 가치와 행동을 습득하여 새로운 문화에 익숙해지는 과정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심리적 문화적응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문화적 정체성에 대한 인식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정신건강 유지 그리고 새로운 문화에 대한 만족도 등의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심리내적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적응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문화적응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가족생활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직장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학교 등에서의 일상생활에 발생하는 문제를 처리하는 능력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심리사회적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문화적응의 영향 요인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① 출신 사회의 특성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② 정착한 사회의 특성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③ 문화 변용을 경험한 집단의 변화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④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이전의 조절변인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⑤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과정에서의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조절변인과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같은 다양한 요인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5768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문화접촉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변용 및 적응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88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776222"/>
            <a:chOff x="0" y="692696"/>
            <a:chExt cx="9216008" cy="677622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272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민족중심적 단일문화주의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(ethnocentric monoculturalism):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지배집단인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특정 민족의 문화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소수집단의 문화에 비해 옳고 우월하며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지배집단의 생활양식을 모든 다른 민족이나 문화에 강요하는 것이 당연하다고 보는 관점</a:t>
              </a: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민족중심적 단일문화주의는 사회성원의 정체감과 일체감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자부심을 제고하고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내부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결속력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유지하는데 필요한 측면이 있으나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잘못된 편견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임</a:t>
              </a: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민족중심적 단일문화주의의 구성요소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자기 문화의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우월성에 대한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신념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다른 문화의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열등성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대한 신념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규범과 기준을 강요할 수 있는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사회제도를 통한 표현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감추어진 가면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민족중심적 단일문화주의는 다른 모든 민족 집단이 지배적 민족집단의 문화와 생활양식에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동화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되어야 한다고 생각하며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문화다원주의에 반대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지배적 민족집단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다른 민족집단과 그들의 문화를 차별하고 배척하고 억압하며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자신들의 문화를 지키기 위하여 노력하는 점에서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인종중심주의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(ethnocentrism)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유사하지만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다수집단이 소수집단을 억압할 수 있는 권력을 갖고 있다는 점을 인정한다는 측면에서 다름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750077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민족중심적 단일문화주의와 문화상대주의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84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3181712"/>
            <a:chOff x="0" y="692696"/>
            <a:chExt cx="9216008" cy="318171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2677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+mn-lt"/>
                  <a:ea typeface="굴림" panose="020B0600000101010101" pitchFamily="50" charset="-127"/>
                </a:rPr>
                <a:t>문화적 상대주의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(cultural relativism):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굴림" panose="020B0600000101010101" pitchFamily="50" charset="-127"/>
                </a:rPr>
                <a:t>민족중심적 단일문화주의와 반대되는 개념으로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굴림" panose="020B0600000101010101" pitchFamily="50" charset="-127"/>
                </a:rPr>
                <a:t>사회의 문화적 행위와 가치는 그 문화의 맥락 속에서 판단해야 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굴림" panose="020B0600000101010101" pitchFamily="50" charset="-127"/>
                </a:rPr>
                <a:t>모든 문화에는 우열이 없고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굴림" panose="020B0600000101010101" pitchFamily="50" charset="-127"/>
                </a:rPr>
                <a:t>나름대로의 합리성을 갖고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굴림" panose="020B0600000101010101" pitchFamily="50" charset="-127"/>
                </a:rPr>
                <a:t>존재할 가치가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굴림" panose="020B0600000101010101" pitchFamily="50" charset="-127"/>
                </a:rPr>
                <a:t>각자의 문화는 그 사회의 문화적 관점에서 파악되어야 하고 이해되어야 한다고 보는 관점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marL="342900" indent="-34290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문화적 상대주의는 문화에 대한 과학적 분석과 연구에 필수적인 관점 </a:t>
              </a:r>
              <a:r>
                <a:rPr lang="ko-KR" altLang="en-US" sz="1800" kern="0" spc="0" dirty="0">
                  <a:solidFill>
                    <a:srgbClr val="000000"/>
                  </a:solidFill>
                  <a:effectLst/>
                  <a:ea typeface="굴림" panose="020B0600000101010101" pitchFamily="50" charset="-127"/>
                </a:rPr>
                <a:t>관점이다</a:t>
              </a:r>
              <a:r>
                <a:rPr lang="en-US" altLang="ko-KR" sz="1800" kern="0" spc="0" dirty="0">
                  <a:solidFill>
                    <a:srgbClr val="000000"/>
                  </a:solidFill>
                  <a:effectLst/>
                  <a:latin typeface="굴림" panose="020B0600000101010101" pitchFamily="50" charset="-127"/>
                </a:rPr>
                <a:t>(</a:t>
              </a:r>
              <a:endParaRPr lang="ko-KR" altLang="en-US" sz="1800" kern="0" spc="0" dirty="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750077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민족중심적 단일문화주의와 문화상대주의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7" name="그룹 15">
            <a:extLst>
              <a:ext uri="{FF2B5EF4-FFF2-40B4-BE49-F238E27FC236}">
                <a16:creationId xmlns:a16="http://schemas.microsoft.com/office/drawing/2014/main" id="{C1150C96-5231-456D-A733-35E0A5361B25}"/>
              </a:ext>
            </a:extLst>
          </p:cNvPr>
          <p:cNvGrpSpPr/>
          <p:nvPr/>
        </p:nvGrpSpPr>
        <p:grpSpPr>
          <a:xfrm>
            <a:off x="-36512" y="3140968"/>
            <a:ext cx="9216008" cy="3602276"/>
            <a:chOff x="0" y="692696"/>
            <a:chExt cx="9216008" cy="3602276"/>
          </a:xfrm>
        </p:grpSpPr>
        <p:sp>
          <p:nvSpPr>
            <p:cNvPr id="8" name="Rectangle 69">
              <a:extLst>
                <a:ext uri="{FF2B5EF4-FFF2-40B4-BE49-F238E27FC236}">
                  <a16:creationId xmlns:a16="http://schemas.microsoft.com/office/drawing/2014/main" id="{F3181376-B497-40B8-97C5-553E17C83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6752"/>
              <a:ext cx="9144000" cy="3098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 동화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다양한 민족과 인종적 배경을 가진 사람들이 자신의 고유한 문화를 포기하고 주류사회의 문화를 받아들여 주류사회에 정착하는 현상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문화동화모형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(cultural assimilation model):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한 사회 내에 존재하는 주류문화와 비주류문화 중에서 주류문화를 통한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사회통합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국가와 사회의 정체성 통일과 소수자집단이 주류문화와 가치관에 맞춰서 변화해 나갈 것을 기대하는 문화를 흡수 통합하는 방식의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용광로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(melting pot)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모형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지지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동화이론은 이주민이 주류사회 지배집단의 문화에 동화됨으로써 주류사회에 편입되고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융합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되어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이주민이 주류사회 지배집단이나 다수집단과 분리되지 않게 됨</a:t>
              </a:r>
            </a:p>
          </p:txBody>
        </p:sp>
        <p:sp>
          <p:nvSpPr>
            <p:cNvPr id="9" name="Line 68">
              <a:extLst>
                <a:ext uri="{FF2B5EF4-FFF2-40B4-BE49-F238E27FC236}">
                  <a16:creationId xmlns:a16="http://schemas.microsoft.com/office/drawing/2014/main" id="{143881CD-FCFE-41CF-9A3F-AA99AA8B5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Rectangle 67">
              <a:extLst>
                <a:ext uri="{FF2B5EF4-FFF2-40B4-BE49-F238E27FC236}">
                  <a16:creationId xmlns:a16="http://schemas.microsoft.com/office/drawing/2014/main" id="{402D4AAD-DDF0-4894-A4C1-DF4B23601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92696"/>
              <a:ext cx="30348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문화동화주의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100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15">
            <a:extLst>
              <a:ext uri="{FF2B5EF4-FFF2-40B4-BE49-F238E27FC236}">
                <a16:creationId xmlns:a16="http://schemas.microsoft.com/office/drawing/2014/main" id="{C1150C96-5231-456D-A733-35E0A5361B25}"/>
              </a:ext>
            </a:extLst>
          </p:cNvPr>
          <p:cNvGrpSpPr/>
          <p:nvPr/>
        </p:nvGrpSpPr>
        <p:grpSpPr>
          <a:xfrm>
            <a:off x="-35496" y="188640"/>
            <a:ext cx="9216008" cy="1655590"/>
            <a:chOff x="0" y="692696"/>
            <a:chExt cx="9216008" cy="1655590"/>
          </a:xfrm>
        </p:grpSpPr>
        <p:sp>
          <p:nvSpPr>
            <p:cNvPr id="8" name="Rectangle 69">
              <a:extLst>
                <a:ext uri="{FF2B5EF4-FFF2-40B4-BE49-F238E27FC236}">
                  <a16:creationId xmlns:a16="http://schemas.microsoft.com/office/drawing/2014/main" id="{F3181376-B497-40B8-97C5-553E17C83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6752"/>
              <a:ext cx="9144000" cy="1151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동화이론은 서로 다른 문화적 특수성을 온전한 하나의 문화로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융합시킬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수 없다는 점에서 한계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완전한 문화적 동화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존재할 수 없으며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소수인종과 집단의 문화는 주류사회에서 차별과 배척의 대상이 되는 문제</a:t>
              </a:r>
            </a:p>
          </p:txBody>
        </p:sp>
        <p:sp>
          <p:nvSpPr>
            <p:cNvPr id="9" name="Line 68">
              <a:extLst>
                <a:ext uri="{FF2B5EF4-FFF2-40B4-BE49-F238E27FC236}">
                  <a16:creationId xmlns:a16="http://schemas.microsoft.com/office/drawing/2014/main" id="{143881CD-FCFE-41CF-9A3F-AA99AA8B5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Rectangle 67">
              <a:extLst>
                <a:ext uri="{FF2B5EF4-FFF2-40B4-BE49-F238E27FC236}">
                  <a16:creationId xmlns:a16="http://schemas.microsoft.com/office/drawing/2014/main" id="{402D4AAD-DDF0-4894-A4C1-DF4B23601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92696"/>
              <a:ext cx="30348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문화동화주의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1" name="그룹 15">
            <a:extLst>
              <a:ext uri="{FF2B5EF4-FFF2-40B4-BE49-F238E27FC236}">
                <a16:creationId xmlns:a16="http://schemas.microsoft.com/office/drawing/2014/main" id="{5D6B10F6-48B8-49FF-82E7-A1880F6457CE}"/>
              </a:ext>
            </a:extLst>
          </p:cNvPr>
          <p:cNvGrpSpPr/>
          <p:nvPr/>
        </p:nvGrpSpPr>
        <p:grpSpPr>
          <a:xfrm>
            <a:off x="-36512" y="2059115"/>
            <a:ext cx="9216008" cy="4659040"/>
            <a:chOff x="0" y="692696"/>
            <a:chExt cx="9216008" cy="4659040"/>
          </a:xfrm>
        </p:grpSpPr>
        <p:sp>
          <p:nvSpPr>
            <p:cNvPr id="12" name="Rectangle 69">
              <a:extLst>
                <a:ext uri="{FF2B5EF4-FFF2-40B4-BE49-F238E27FC236}">
                  <a16:creationId xmlns:a16="http://schemas.microsoft.com/office/drawing/2014/main" id="{806DD723-6B45-4F31-9685-AEDE4782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96752"/>
              <a:ext cx="9144000" cy="4154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문화적 차별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배제모형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이주민의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노동시장 참여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같은 특정 영역에의 참여는 허용하지만 사회복지제도나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시민권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정치적 참여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영역에 접근하는 것은 인정하지 않음으로써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원하지 않는 이주민의 정착을 차단하려는 모형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 배제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국적 유무와 같은 공식적 법률제도 하에서 뿐만 아니라 인종차별 등의 형태로 비공식적 차원에서도 나타나며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이주민은 다양한 차별과 억압 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배제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경험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문화적 차별과 배제는 주로 특정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인종집단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구성된 국가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역사적으로 외부의 침탈과 억압을 받거나 국경 분쟁을 겪는 국가 등에서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주로 나타남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이들 국가는 새로운 언어와 문화적 다양성이 자신의 문화를 위협할 것이라고 보고 민족적 순수성과 문화적 동질성을 지키려고 노력하며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제한적 이민정책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실시하고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이주민의 권리를 인정하지 않고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제한적 이주민 지원정책 추진</a:t>
              </a:r>
            </a:p>
          </p:txBody>
        </p:sp>
        <p:sp>
          <p:nvSpPr>
            <p:cNvPr id="14" name="Line 68">
              <a:extLst>
                <a:ext uri="{FF2B5EF4-FFF2-40B4-BE49-F238E27FC236}">
                  <a16:creationId xmlns:a16="http://schemas.microsoft.com/office/drawing/2014/main" id="{79F897CC-FC0D-4E5C-BB53-5994ED38C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6" name="Rectangle 67">
              <a:extLst>
                <a:ext uri="{FF2B5EF4-FFF2-40B4-BE49-F238E27FC236}">
                  <a16:creationId xmlns:a16="http://schemas.microsoft.com/office/drawing/2014/main" id="{24D963C1-D8A9-45A0-A9D3-127E8F453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92696"/>
              <a:ext cx="397416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문화적 차별과 배제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2753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274448"/>
            <a:ext cx="9216008" cy="5602824"/>
            <a:chOff x="0" y="692696"/>
            <a:chExt cx="9216008" cy="560282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098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문화다원주의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(cultural pluralism):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샐러드 볼 모형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(salad bowl model)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으로도 불리며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민족마다 다른 다양한 문화나 언어를 단일의 문화나 언어로 동화시키지 않고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공존시켜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서로 승인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·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존중하는 것을 목적으로 하는 사상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문화다원주의는 문화적 집단들이 각각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문화적 다양성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유지하면서 다른 문화와의 공통된 부분을 이해하고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존중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타협의 과정을 거쳐 사회를 통합하는데 중점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문화다원주의는 문화동화주의를 배격하고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인종이나 민족에 기반을 둔 차별을 배제하며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지배집단이 소수집단의 문화를 말살하려는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강압적 문화이론에 반대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문화다원주의는 사회 내에 존재하는 다양한 문화집단들에 대해 그 동등함을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성숙한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존중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특징으로 하는 이상적 모습을 지님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0348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문화다원주의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82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188640"/>
            <a:ext cx="9180512" cy="6159580"/>
            <a:chOff x="-36512" y="188640"/>
            <a:chExt cx="9180512" cy="6159580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188640"/>
              <a:ext cx="9144001" cy="523220"/>
              <a:chOff x="-36512" y="692696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문명 발달과 세계화로 인해 문화적 다양성이 증대되어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문화변용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사회변동과 발전의 핵심적 요인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문화를 창출하지만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문화에 의해서 변동하므로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한 부분의 변화는 다른 부분의 변화를 일으켜 전체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사회질서의 변화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일어남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문화는 사회를 안정시키기도 하지만 변화시키는 힘을 가지므로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사회변화의 방향과 속도를 제시하고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사회변화가 일어날 수 있는 한계를 결정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서로 다른 문화가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직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ㆍ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간접적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교류를 통하여 지속적으로 접촉함으로써 한 쪽 또는 양쪽 모두에서 문화변용이 일어나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사회변화 유발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다문화이론은 문화적 확산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diffusion)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차용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(borrowing)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문화변용과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사회변화를 유발하는 요인이라고 규정하고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동화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분리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주변화라는 네 가지 문화변용의 유형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따라 사회변화의 방향과 내용이 달라짐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특정 문화집단의 성원이 문화적 정체성과 특성을 유지하면서 주류사회의 문화를 수용하면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 통합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일어나고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문화를 가진 통합 사회로 발전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하지만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유형 중 동화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분리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주변화는 사회를 오히려 정체 또는 퇴보 시킬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가능성이 농후함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16632"/>
            <a:ext cx="9180512" cy="7117607"/>
            <a:chOff x="-36512" y="188640"/>
            <a:chExt cx="9180512" cy="7117607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7117607"/>
              <a:chOff x="-35497" y="692696"/>
              <a:chExt cx="9179497" cy="7117607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6037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다양한 문화가 서로의 문화를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상호 존중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하고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공생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하는 것이 이상적 사회 모습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endParaRP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현실 사회에서는 특정 문화에 대한 차별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배제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억압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주류문화 수용의 강요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문화부적응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문화갈등의 조정 실패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문화간 상호 무관심 등의 문제가 존재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문화충격과 문화지체 현상으로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문화적응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에 실패하여 사회생활에 어려움을 겪고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소수자집단과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문화적 차별과 억압이 연결되어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</a:t>
                </a:r>
                <a:r>
                  <a:rPr lang="ko-KR" altLang="en-US" sz="2000" b="1" u="sng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ㆍ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삼중의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 차별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경험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사회문제는 국적 취득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비합리적 요소와 이에 따른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인권침해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문제에 기인함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외국인 노동자와 결혼이주민의 국적 취득 지연으로 인하여 기본적 권리를 누리지 못하고 인권 침해와 유린에 노출됨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문화적 부적응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에 원인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</a:t>
                </a: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외국인의 언어적 소통능력 제한과 한국문화에 대한 이해 부족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폐쇄적 문화와 사회관계망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민족우월주의와 지역사회의 문화적 대응능력의 미비로 인해 이주민은 차별과 억압 경험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indent="-34290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사회문제는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사회적 배제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(social exclusion)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에도 원인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이주민에게 제한된 사회참여만을 허용하고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시민으로서의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권리를 보장하지 않음으로써 열악한 노동환경 경제적 빈곤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산업재해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비인격적 처우 등의 인권침해 경험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1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16632"/>
            <a:ext cx="9180512" cy="4316840"/>
            <a:chOff x="-36512" y="188640"/>
            <a:chExt cx="9180512" cy="4316840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4316840"/>
              <a:chOff x="-35497" y="692696"/>
              <a:chExt cx="9179497" cy="4316840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3236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다문화사회는 개인의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자기정체성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형성에 부정적 영향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특정 문화집단에 귀속시켜 그에 맞춰 정체감을 형성하도록 요구할 경우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비주류 소수자집단의 문화를 가진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개인은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정체성 혼란과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사회적 고립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경험</a:t>
                </a:r>
              </a:p>
              <a:p>
                <a:pPr marL="342900" marR="0" indent="-342900" algn="just" fontAlgn="base" latinLnBrk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다문화사회의 이주민이 경험하는 문제는 궁극적으로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사회통합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문제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.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인종과 문화에 따라 차별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배제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억압하는 경우가 있으며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한국인의 외국 문화에 대한 이해 부족과 몰이해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한국문화에 대한 외국인의 이해 부족 등으로 인하여 다양한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문화적 갈등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 야기되고 있어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이주민들은 사회적 고립이나 배제를 경험하고 한국 사회의 성원으로 통합되는데 어려움을 경험</a:t>
                </a: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" name="Rectangle 67">
            <a:extLst>
              <a:ext uri="{FF2B5EF4-FFF2-40B4-BE49-F238E27FC236}">
                <a16:creationId xmlns:a16="http://schemas.microsoft.com/office/drawing/2014/main" id="{5BF8D84C-1260-40DD-B271-00038DDF1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4509120"/>
            <a:ext cx="6324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사회복지 정책과 실천에 대한 함의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Line 68">
            <a:extLst>
              <a:ext uri="{FF2B5EF4-FFF2-40B4-BE49-F238E27FC236}">
                <a16:creationId xmlns:a16="http://schemas.microsoft.com/office/drawing/2014/main" id="{452D6603-6347-4595-BEF8-E6D36D51D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1" y="508518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EAC544EA-F998-4AA1-8987-B53B0B510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6" y="5085184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다문화사회복지실천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사람들 사이에 존재하는 다양성과 차이를 존중하고 원조관계에서 작용하는 문화적 요소를 인식하는 사회복지실천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다문화사회복지실천의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주요 대상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: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민족적 정체성과 문화 그리고 사회경제적 지위로 인해 차별을 경험하는 사람과 그 가족 및 그들이 생활하는 지역사회</a:t>
            </a:r>
          </a:p>
        </p:txBody>
      </p:sp>
    </p:spTree>
    <p:extLst>
      <p:ext uri="{BB962C8B-B14F-4D97-AF65-F5344CB8AC3E}">
        <p14:creationId xmlns:p14="http://schemas.microsoft.com/office/powerpoint/2010/main" val="2457422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5924972"/>
            <a:chOff x="-36512" y="188640"/>
            <a:chExt cx="9180512" cy="5924972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924972"/>
              <a:chOff x="-35497" y="692696"/>
              <a:chExt cx="9179497" cy="592497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844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다문화사회복지실천의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가치체계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다양성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형평성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조화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동등한 인권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사회참여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 이해와 학습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관용과 수용 및 존중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협력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고유 문화의 인정과 공유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문화통합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문화적 장애의 극복 지원 등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다문화사회복지실천의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목표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건강한 사회구조의 정립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다양한 문화집단 간의 상호작용과 협력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사회적 결속과 통합 촉진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문화적 융합의 촉진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동화가 아닌 더 큰 문화로의 화학적 결합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인종집단 간의 갈등예방과 조정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시민의 문화의식 제고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문화적 편견과 차별 및 억압 제거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문화적 갈등과 대치 해결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다문화사회복지실천의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원칙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교재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753-754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쪽 참조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한국 사회의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다문화정책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은 외국인근로자 정책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다문화 가족정책 그리고 북한이탈주민 정책이 대표적이며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세부 정책내용 교재 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754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-755 </a:t>
                </a:r>
                <a:r>
                  <a:rPr lang="ko-KR" altLang="en-US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참조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en-US" altLang="ko-KR" sz="2000" b="1" kern="0" spc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다문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화적  가족상담과 치료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집단상담과 치료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대상 및 영역별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다문화사회복지실천 실시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그러나 사회복지사의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문화적 역량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 한계로 인하여 다소간의 문제가 야기되고 있어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다문화사회복지실천을 위한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문화적 역량 제고를 위한 노력이 요구됨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4" name="Line 68">
            <a:extLst>
              <a:ext uri="{FF2B5EF4-FFF2-40B4-BE49-F238E27FC236}">
                <a16:creationId xmlns:a16="http://schemas.microsoft.com/office/drawing/2014/main" id="{CD81592A-7B39-4142-9325-A16D63D81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62373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67">
            <a:extLst>
              <a:ext uri="{FF2B5EF4-FFF2-40B4-BE49-F238E27FC236}">
                <a16:creationId xmlns:a16="http://schemas.microsoft.com/office/drawing/2014/main" id="{B77117D9-B93A-4473-BEA2-F7FB16EB2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62373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이후의 학습계획</a:t>
            </a:r>
            <a:r>
              <a:rPr lang="en-US" altLang="ko-K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자발적 심화학습을 통한 인간과 환경에 대한 기초지식 축적</a:t>
            </a:r>
            <a:endParaRPr lang="en-US" altLang="ko-KR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32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3969" cy="38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다문화이론의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다문화이론의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다문화이론의 사회변동과 발전에 대한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다문화이론의 사회복지정책과 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29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다문화이론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-2738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한국사회는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단일민족국가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라는 자부심을 갖고 다른 문화에 대해 배타적 태도를 보였으나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근대화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서구화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세계화의 과정을 통해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다문화사회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로 진입</a:t>
            </a:r>
            <a:endParaRPr lang="en-US" altLang="ko-KR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anose="020B0600000101010101" pitchFamily="50" charset="-127"/>
            </a:endParaRP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외국인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205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만명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.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결혼이민자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외국국적 동포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외국인 근로자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북한이탈주민 등 국내 거주 외국인과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불법체류자를 포함하면 외국인 수와 비율은 더욱 증가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국내 거주 외국인은 기본권 침해와 인권유린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사회문화적 적응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사회통합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빈곤과 자녀교육 문제 등의 다양한 문제 경험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국내 거주 외국인 증가와 문화 접촉 증가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국민의 문화의식 변화로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외국인이 경험하는 사회문제들에 대한 관심이 증가하여 </a:t>
            </a:r>
            <a:r>
              <a:rPr lang="ko-KR" altLang="en-US" sz="2000" b="1" u="sng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다민족ㆍ다문화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</a:rPr>
              <a:t> 시대로 진입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외국인의 지위와 처우 개선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문화 및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사회통합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지원을 위한 공공조직과 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비영리ㆍ비정부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조직에서 다양한 대책을 수립하고 서비스 제공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서구의 다문화주의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는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1960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 시민권 운동으로 시작하여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1970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년대부터 다인종국가에서 핵심적인 사회적 이슈가 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1980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년대 후반 동서간의 냉전체제가 붕괴된 이후 더욱 중요한 사회적 관심사로 등장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한국사회가 진정한 다문화사회로 진입하였는지에 대한 이견이 존재하고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다문화사회에 대한 치열한 고민 없이 너무 쉽게 다문화주의를 받아들이는 경향이 있고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다문화사회복지사업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 일방적이고 시혜적 관점에서 실시되고 있는 등의 문제가 있다는 비판에 직면해 있음</a:t>
            </a:r>
            <a:endParaRPr lang="en-US" altLang="ko-KR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이에 다문화사회복지실천에 필요한 기초지식의 습득이 요구됨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1" cy="6459731"/>
            <a:chOff x="-2" y="0"/>
            <a:chExt cx="9144001" cy="6459731"/>
          </a:xfrm>
        </p:grpSpPr>
        <p:grpSp>
          <p:nvGrpSpPr>
            <p:cNvPr id="4" name="그룹 6"/>
            <p:cNvGrpSpPr/>
            <p:nvPr/>
          </p:nvGrpSpPr>
          <p:grpSpPr>
            <a:xfrm>
              <a:off x="-2" y="0"/>
              <a:ext cx="9144001" cy="548680"/>
              <a:chOff x="-1" y="108951"/>
              <a:chExt cx="9144001" cy="54868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8951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-1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-2" y="1196752"/>
              <a:ext cx="9144000" cy="5262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생활양식 등의 문화를 사회의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안정과 변동을 설명하는 주요 요인으로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문화와의 연관성을 바탕으로 사회를 이해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하나의 사회 속에 다양한 문화가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특히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세계화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 인하여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 접촉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활발해지고 하나의 세계 체계로 전환되어 다양한 문화가 충돌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변용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다른 문화를 존중하고 사회통합을 지향하며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 문화의 시각에서 평가해야 한다는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문화상대주의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지지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문화상대주의는 서로 문화를 교차 인정하고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어떤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가치가 있고 정당하므로 비교나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우열을 가려서는 안되며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서로 다른 문화적 전통을 유지하면서 살아갈 수 있도록 상호 존중하는 사회문화적 환경을 구축해야 한다는 관점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사회 내에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문화에 따른 사회적 차별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배제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억압이 존재한다는 점을 인정하고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개선하기 위한 노력이 요구된다는 점을 강조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민족중심적 단일문화주의를 신봉하는 경우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다른 문화를 배제하고 그 문화적 특질을 공유하고 있는 사람들에 대해 자신의 문화를 강요하기도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차별과 억압행동을 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문화차별에 더하여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이중적 차별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사회적 배제를 행함</a:t>
              </a:r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5AF96DE1-C73F-4293-8708-362A63C9B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548680"/>
            <a:ext cx="47965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인간과 사회에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Line 68">
            <a:extLst>
              <a:ext uri="{FF2B5EF4-FFF2-40B4-BE49-F238E27FC236}">
                <a16:creationId xmlns:a16="http://schemas.microsoft.com/office/drawing/2014/main" id="{5DC4909B-D1B5-4B4F-8D16-12C64C26E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112474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1" cy="6780268"/>
            <a:chOff x="-2" y="0"/>
            <a:chExt cx="9144001" cy="6780268"/>
          </a:xfrm>
        </p:grpSpPr>
        <p:grpSp>
          <p:nvGrpSpPr>
            <p:cNvPr id="4" name="그룹 6"/>
            <p:cNvGrpSpPr/>
            <p:nvPr/>
          </p:nvGrpSpPr>
          <p:grpSpPr>
            <a:xfrm>
              <a:off x="-2" y="0"/>
              <a:ext cx="9144001" cy="548680"/>
              <a:chOff x="-1" y="108951"/>
              <a:chExt cx="9144001" cy="54868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8951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-1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-2" y="1196752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다문화이론의 인간관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문화결정론적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관점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문화결정론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개인의 행동을 결정하는 것은 전적으로 개인이 소속한 외부의 체계에 의한 것으로 보는 관점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문화는 개인의 외부에 존재하면서 개인의 행동을 유발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촉진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제한을 가하므로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행동은 문화적 배경에 의하여 결정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독특성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유사성과 차이성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보편성을 동시 에 인정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미시적 차원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인간은 생물학적으로 유일무이한 존재이며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삶의 과정에서 서로 다른 경험을 하기 때문에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사람과 전혀 다름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중간적 차원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공통의 신념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규칙을 가진 문화 속에서 생활하므로 유사성을 지니지만 개인적 경험이 다르기 때문에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사람은 어떤 측면에서는 다른 사람과 같고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 다른 측면에서는 다름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거시적 차원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인류의 한 구성원이고 호모사피엔스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(homo sapiens)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라는 종에 속하므로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서로 같음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평등과 인간존중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가치를 선호함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개인의 신념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행동은 특정 문화의 기준에 입각하여 판단하여 우열을 가리고 차별과 배제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억압하기 보다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그가 속한 문화에 기반하여 이해와 존중을 받아야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하는 존재로 인정</a:t>
              </a:r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D06A6F75-C881-4143-A213-6F2D0D8F7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548680"/>
            <a:ext cx="47965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인간과 사회에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Line 68">
            <a:extLst>
              <a:ext uri="{FF2B5EF4-FFF2-40B4-BE49-F238E27FC236}">
                <a16:creationId xmlns:a16="http://schemas.microsoft.com/office/drawing/2014/main" id="{F52FA191-4CF1-4BEF-B10A-604380854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96" y="112474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8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6512" y="0"/>
            <a:ext cx="9180511" cy="6490919"/>
            <a:chOff x="-36512" y="0"/>
            <a:chExt cx="9180511" cy="6490919"/>
          </a:xfrm>
        </p:grpSpPr>
        <p:grpSp>
          <p:nvGrpSpPr>
            <p:cNvPr id="4" name="그룹 6"/>
            <p:cNvGrpSpPr/>
            <p:nvPr/>
          </p:nvGrpSpPr>
          <p:grpSpPr>
            <a:xfrm>
              <a:off x="-2" y="0"/>
              <a:ext cx="9144001" cy="548680"/>
              <a:chOff x="-1" y="108951"/>
              <a:chExt cx="9144001" cy="54868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8951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사회관과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-1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-36512" y="1197162"/>
              <a:ext cx="9144000" cy="5293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다문화이론은 문화의 다양성을 인정하여 서로 다른 문화를 수용하고 새로운 사회공동체를 형성하고자 하는 다문화주의의 가치와 이념을 기반으로 하고 있는 이론 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문화가 사회적 산물이며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사회를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변화시키는 핵심 기제라고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사회성원의 사고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감정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행동 더 나아가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생활양식을 결정한다고 가정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문화는 역동적 변용과정을 거치며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문화는 옳고 그르거나 좋고 나쁜 것이 없으며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모두 있는 그대로 존중 받아야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문화간 접촉 증가와 문화 확산과 차용으로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문화변용이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촉진되고 있지만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과정에서 사회성원은 적응 또는 부적응을 경험할 수 있음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다문화사회에서 인종과 민족 문화차별 뿐 아니라 연령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성별 및 성적 지향성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장애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거주지역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계층 등의 소수자집단 문화로 인한 이중적 차별문제가 발생</a:t>
              </a: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문화적 차이로 인하여 사회적 차별과 배제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억압을 당해서는 안되며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인간이 갖는 모든 권리를 향유할 자격을 가짐</a:t>
              </a:r>
              <a:r>
                <a:rPr lang="en-US" altLang="ko-KR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743</a:t>
              </a:r>
              <a:r>
                <a:rPr lang="ko-KR" altLang="en-US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29-1 </a:t>
              </a:r>
              <a:r>
                <a:rPr lang="ko-KR" altLang="en-US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kern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5365CE39-3A0B-4784-9708-65F45BC1A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548680"/>
            <a:ext cx="2329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기본가정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Line 68">
            <a:extLst>
              <a:ext uri="{FF2B5EF4-FFF2-40B4-BE49-F238E27FC236}">
                <a16:creationId xmlns:a16="http://schemas.microsoft.com/office/drawing/2014/main" id="{666098F1-4996-48D6-8B10-CE6105497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96" y="112474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9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754427"/>
            <a:chOff x="-2" y="0"/>
            <a:chExt cx="9144003" cy="6754427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598753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이주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이주민 그리고 소수자집단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629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(immigration):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 또는 집단이 지리적으로 이동하여 체류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정주하는 현상으로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국내 이주와 국제이주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이주 의사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자발성에 따라 자발적 이주와 비자발적 이주로 구분하며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이주 기간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에 따라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영구적 이주와 일시적 이주로 구분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자발적이고 영구적인 이주민으로는 이민자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자발적이고 일시적 이주자로는 체류자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비자발적이고 영구적 이주민으로는 난민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비자발적이고 일시적 이주민으로는 정치적 망명자가 대표적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이주의 이유 </a:t>
              </a:r>
              <a:r>
                <a:rPr lang="ko-KR" altLang="en-US" sz="2000" b="1" u="sng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이주민의 본국과 이주 국가의 배출요인과 흡인요인으로 구분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자발적 이주민의 배출요인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이민자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유학생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외국인 노동자 등에게 있어서 현재 거주하고 있는 국가에서의 경제적 어려움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교육의 구조적 문제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외국에서의 삶에 대한 동경 등</a:t>
              </a:r>
            </a:p>
            <a:p>
              <a:pPr marL="342900" marR="0" indent="-342900" algn="just" fontAlgn="base" latinLnBrk="1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자발적 이주민의 흡입요인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이주하려는 국가의 임금 수준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노동시장 참여기회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양호한 사회보장 및 교육제도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경제적 발전 가능성 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582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708260"/>
            <a:chOff x="-2" y="0"/>
            <a:chExt cx="9144003" cy="6708260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598753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이주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이주민 그리고 소수자집단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비자발적 이주의 배출요인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난민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북한이탈주민 등에게 있어서 전쟁 피해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정치적 박해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식량난 등으로 인한 생명의 위협 등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비자발적 이주의 흡입요인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인접 국가로의 탈출가능성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수용국의 정치적 성향과 우호적 태도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난민 판정 절차와 과정 등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이주의 연쇄이동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기존 이민자들로부터 교통편이나 거주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취업에 관한 도움을 받는 예비 이민자들이 연쇄적으로 이동하는 현상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이주과정에서 도움을 주고받은 사람들 사이에는 신뢰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소통 등의 사회적 자본이 형성되며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기존 이주민 거주지를 중심으로 새로운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정착지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형성하게 됨으로써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자신들이 가진 기존의 문화를 바탕으로 생활함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예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차이나타운 등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745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kern="0" spc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이주민은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특정 사회 안에서 문화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인종적으로 구별되는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특수집단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’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사회의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소수자집단</a:t>
              </a:r>
              <a:endParaRPr lang="ko-KR" altLang="en-US" sz="2000" b="1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소수자집단에는 외국인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장애인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청소년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시설생활인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노숙자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성적 소수자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북한이탈주민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양심적 병역거부자 등이 속함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이주민은 수적으로도 소수이고 권력관계에서도 약자로서 사회적 왜곡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배제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 등의 집단적 차별을 경험하는 대표적인 사회적 약자 집단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26154"/>
            <a:chOff x="0" y="692696"/>
            <a:chExt cx="9216008" cy="652615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문화는 나름의 정체성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독자성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독창성을 지니며 문화적 전통을 가질 수 있지만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사회환경의 변화에 따라 문화는 변용의 과정을 거침 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문화변용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 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=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내적 변동과 외적 변동으로 구분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내적 변용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주로 발견이나 발명에 의해 일어난 인간의 생활양식의 변화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외적 변용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이웃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다른 사회와 접촉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문화접촉에 의해 발생하는 변화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문화접촉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서로 다른 문화배경을 가진 집단과 집단이 만나게 되는 상황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직접 접촉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지리적 이주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물리적 이동이나 대면적 접촉 등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간접접촉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생활용품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대중매체 등의 문화매체와 통신을 이용한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접촉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내향적 접촉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자신의 생활공간 내에 다른 문화가 유입되어 새로운 문화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</a:rPr>
                <a:t>접촉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외향적 접촉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생활공간 외부로 이동하여 다른 곳에서 새로운 문화 접촉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한국사회의 문화접촉은 해외방문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통상 교류 확대 등으로 주로 외향적 접촉이 많았으며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한국인의 다른 문화에 대한 근본적 변화를 추구하는 내향적 접촉은 많지 않은 편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5768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문화접촉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변용 및 적응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2587</Words>
  <Application>Microsoft Office PowerPoint</Application>
  <PresentationFormat>화면 슬라이드 쇼(4:3)</PresentationFormat>
  <Paragraphs>153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HY견고딕</vt:lpstr>
      <vt:lpstr>굴림</vt:lpstr>
      <vt:lpstr>Arial</vt:lpstr>
      <vt:lpstr>Wingdings</vt:lpstr>
      <vt:lpstr>기본 디자인</vt:lpstr>
      <vt:lpstr>제 4 부   사회체계와 사회복지실천</vt:lpstr>
      <vt:lpstr>제 29 장   다문화이론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443</cp:revision>
  <dcterms:created xsi:type="dcterms:W3CDTF">2004-08-11T05:45:06Z</dcterms:created>
  <dcterms:modified xsi:type="dcterms:W3CDTF">2021-01-20T10:44:31Z</dcterms:modified>
</cp:coreProperties>
</file>