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8" r:id="rId2"/>
    <p:sldId id="319" r:id="rId3"/>
    <p:sldId id="320" r:id="rId4"/>
    <p:sldId id="303" r:id="rId5"/>
    <p:sldId id="321" r:id="rId6"/>
    <p:sldId id="304" r:id="rId7"/>
    <p:sldId id="322" r:id="rId8"/>
    <p:sldId id="305" r:id="rId9"/>
    <p:sldId id="306" r:id="rId10"/>
    <p:sldId id="310" r:id="rId11"/>
    <p:sldId id="326" r:id="rId12"/>
    <p:sldId id="311" r:id="rId13"/>
    <p:sldId id="293" r:id="rId14"/>
    <p:sldId id="323" r:id="rId15"/>
    <p:sldId id="325" r:id="rId16"/>
    <p:sldId id="324" r:id="rId17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7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07306-1A9B-4570-B33D-624D4967C45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9D9C6-D908-4CEA-A231-2F4D07CA6E9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D72A7-8DF2-4547-8F79-FBAC6FB69A0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A622B-87A9-4F68-9332-ACE5C3C322A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B2D5C-77CE-4F97-9849-44C7E82FBBC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84E5F-03DE-4B71-9DC2-BC625414E30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5DE76-AC31-4631-9E48-AFD7C5F7313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B88A8-6EE8-4615-B924-10E2F396141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70380-B2B6-4268-A42A-BC4B7DBC4F7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C2D87-7C48-4796-AF77-4DEF29E26C7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D7984-4E8E-4AB8-98D2-8C5C48984B4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D1C62E1-DC5E-4C39-BBE5-FC6A3F2CF63E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1772816"/>
            <a:ext cx="9144000" cy="534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3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정신분석이론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30000"/>
              </a:lnSpc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분석심리이론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3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개인심리이론</a:t>
            </a:r>
          </a:p>
          <a:p>
            <a:pPr>
              <a:lnSpc>
                <a:spcPct val="130000"/>
              </a:lnSpc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자아심리이론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대상관계이론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교류분석이론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제 </a:t>
            </a:r>
            <a:r>
              <a:rPr lang="en-US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</a:t>
            </a: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인본주의이론</a:t>
            </a:r>
            <a:endParaRPr lang="en-US" altLang="ko-K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행동주의이론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인지이론</a:t>
            </a:r>
          </a:p>
          <a:p>
            <a:endParaRPr lang="ko-KR" altLang="en-US" sz="1400" b="1" dirty="0">
              <a:solidFill>
                <a:srgbClr val="66CCFF"/>
              </a:solidFill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857388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제 </a:t>
            </a:r>
            <a: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3 </a:t>
            </a: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부  </a:t>
            </a:r>
            <a:b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</a:b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인간 성격과 사회복지실천</a:t>
            </a:r>
            <a:endParaRPr lang="ko-KR" altLang="en-US" sz="3800" dirty="0"/>
          </a:p>
        </p:txBody>
      </p:sp>
      <p:sp>
        <p:nvSpPr>
          <p:cNvPr id="9" name="Line 68"/>
          <p:cNvSpPr>
            <a:spLocks noChangeShapeType="1"/>
          </p:cNvSpPr>
          <p:nvPr/>
        </p:nvSpPr>
        <p:spPr bwMode="auto">
          <a:xfrm>
            <a:off x="-1" y="1700808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" name="Line 68"/>
          <p:cNvSpPr>
            <a:spLocks noChangeShapeType="1"/>
          </p:cNvSpPr>
          <p:nvPr/>
        </p:nvSpPr>
        <p:spPr bwMode="auto">
          <a:xfrm>
            <a:off x="-32" y="1772816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9"/>
          <p:cNvGrpSpPr/>
          <p:nvPr/>
        </p:nvGrpSpPr>
        <p:grpSpPr>
          <a:xfrm>
            <a:off x="-36512" y="44624"/>
            <a:ext cx="9180512" cy="6603098"/>
            <a:chOff x="-36512" y="44624"/>
            <a:chExt cx="9180512" cy="6603098"/>
          </a:xfrm>
        </p:grpSpPr>
        <p:grpSp>
          <p:nvGrpSpPr>
            <p:cNvPr id="3" name="그룹 15"/>
            <p:cNvGrpSpPr/>
            <p:nvPr/>
          </p:nvGrpSpPr>
          <p:grpSpPr>
            <a:xfrm>
              <a:off x="-36512" y="44624"/>
              <a:ext cx="9180512" cy="1130192"/>
              <a:chOff x="-36512" y="548680"/>
              <a:chExt cx="9180512" cy="1130192"/>
            </a:xfrm>
          </p:grpSpPr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1196752"/>
                <a:ext cx="9144000" cy="4821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buFont typeface="Wingdings" pitchFamily="2" charset="2"/>
                  <a:buChar char="§"/>
                </a:pPr>
                <a:endPara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6512" y="1052736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548680"/>
                <a:ext cx="4459875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  3. </a:t>
                </a:r>
                <a:r>
                  <a:rPr lang="ko-KR" altLang="en-US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성격발달에 대한 관점</a:t>
                </a:r>
                <a:endPara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9" name="Rectangle 69"/>
            <p:cNvSpPr>
              <a:spLocks noChangeArrowheads="1"/>
            </p:cNvSpPr>
            <p:nvPr/>
          </p:nvSpPr>
          <p:spPr bwMode="auto">
            <a:xfrm>
              <a:off x="0" y="548680"/>
              <a:ext cx="9144000" cy="6099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2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현상적 자기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(phenomenal self)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형성에 초점을 두고 성격 발달을 논의</a:t>
              </a:r>
            </a:p>
            <a:p>
              <a:pPr>
                <a:lnSpc>
                  <a:spcPct val="2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유아는 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I’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로서 자신을 지각하지 못하며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‘me’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와 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not me’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를 구분하지 못함</a:t>
              </a:r>
            </a:p>
            <a:p>
              <a:pPr>
                <a:lnSpc>
                  <a:spcPct val="2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인생 초기 단계에서는 자기가 존재하지 않으며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미분화된 현상적 장만 존재</a:t>
              </a:r>
            </a:p>
            <a:p>
              <a:pPr algn="dist">
                <a:lnSpc>
                  <a:spcPct val="2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자기실현 과정에서 분화를 지향하려는 경향이 있어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점차 자기를 제외한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나머지 세계와 자신을 구분하기 시작하여 자기개념 형성</a:t>
              </a:r>
            </a:p>
            <a:p>
              <a:pPr>
                <a:lnSpc>
                  <a:spcPct val="2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자기가 처음 형성될 때 유기체적 가치평가 과정의 지배를 받음</a:t>
              </a:r>
            </a:p>
            <a:p>
              <a:pPr algn="dist">
                <a:lnSpc>
                  <a:spcPct val="2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유아나 아동은 내적 평가기준을 갖고 새로운 경험이 자기실현경향을 촉진 또는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방해하는지를 평가하고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이에 따라 반응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9"/>
          <p:cNvGrpSpPr/>
          <p:nvPr/>
        </p:nvGrpSpPr>
        <p:grpSpPr>
          <a:xfrm>
            <a:off x="-36512" y="44624"/>
            <a:ext cx="9180512" cy="8141981"/>
            <a:chOff x="-36512" y="44624"/>
            <a:chExt cx="9180512" cy="8141981"/>
          </a:xfrm>
        </p:grpSpPr>
        <p:grpSp>
          <p:nvGrpSpPr>
            <p:cNvPr id="3" name="그룹 15"/>
            <p:cNvGrpSpPr/>
            <p:nvPr/>
          </p:nvGrpSpPr>
          <p:grpSpPr>
            <a:xfrm>
              <a:off x="-36512" y="44624"/>
              <a:ext cx="9180512" cy="1130192"/>
              <a:chOff x="-36512" y="548680"/>
              <a:chExt cx="9180512" cy="1130192"/>
            </a:xfrm>
          </p:grpSpPr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1196752"/>
                <a:ext cx="9144000" cy="4821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buFont typeface="Wingdings" pitchFamily="2" charset="2"/>
                  <a:buChar char="§"/>
                </a:pPr>
                <a:endPara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6512" y="1052736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548680"/>
                <a:ext cx="4459875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  3. </a:t>
                </a:r>
                <a:r>
                  <a:rPr lang="ko-KR" altLang="en-US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성격발달에 대한 관점</a:t>
                </a:r>
                <a:endPara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9" name="Rectangle 69"/>
            <p:cNvSpPr>
              <a:spLocks noChangeArrowheads="1"/>
            </p:cNvSpPr>
            <p:nvPr/>
          </p:nvSpPr>
          <p:spPr bwMode="auto">
            <a:xfrm>
              <a:off x="0" y="548680"/>
              <a:ext cx="9144000" cy="7637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2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유기체적 가치평가 과정은 유아의 욕구충족을 도모하는 점검체계</a:t>
              </a:r>
            </a:p>
            <a:p>
              <a:pPr algn="dist">
                <a:lnSpc>
                  <a:spcPct val="2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자신과 외부 세계를 구분하고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자신에 대한 외부 세계의 평가를 받아들여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유기체적 가치평가 과정이 점진적 변형</a:t>
              </a:r>
            </a:p>
            <a:p>
              <a:pPr>
                <a:lnSpc>
                  <a:spcPct val="2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자기개념 발달은 환경과의 상호작용을 통해 형성되며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점차 분화되고 복잡해짐</a:t>
              </a:r>
            </a:p>
            <a:p>
              <a:pPr algn="dist">
                <a:lnSpc>
                  <a:spcPct val="2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자기개념의 발달에 중요한 영향을 미치는 것은 긍정적 관심에 대한 욕구를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지니지만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주요 타인의 자기에 대한 기대와 태도에 영향을 받고 민감해짐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5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타인의 조건적 긍정적 관심이 아동에게 내면화되어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행동의 기준과 규범이 됨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5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아동이 조건적 긍정적 관심은 얻는데 몰두하면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자기소외 경험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성장 방해</a:t>
              </a:r>
            </a:p>
            <a:p>
              <a:pPr>
                <a:lnSpc>
                  <a:spcPct val="2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조건적 가치부여보다는 무조건적인 긍정적 관심이 자기개념 발달에 바람직하며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완전히 기능하는 사람으로 변화될 수 있음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0112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그룹 11"/>
          <p:cNvGrpSpPr/>
          <p:nvPr/>
        </p:nvGrpSpPr>
        <p:grpSpPr>
          <a:xfrm>
            <a:off x="-36512" y="188640"/>
            <a:ext cx="9180512" cy="6532677"/>
            <a:chOff x="-36512" y="188640"/>
            <a:chExt cx="9180512" cy="6532677"/>
          </a:xfrm>
        </p:grpSpPr>
        <p:grpSp>
          <p:nvGrpSpPr>
            <p:cNvPr id="2" name="그룹 15"/>
            <p:cNvGrpSpPr/>
            <p:nvPr/>
          </p:nvGrpSpPr>
          <p:grpSpPr>
            <a:xfrm>
              <a:off x="-35497" y="188640"/>
              <a:ext cx="9179497" cy="6532677"/>
              <a:chOff x="-35497" y="692696"/>
              <a:chExt cx="9179497" cy="6532677"/>
            </a:xfrm>
          </p:grpSpPr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1688023"/>
                <a:ext cx="9144000" cy="5537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dist">
                  <a:lnSpc>
                    <a:spcPct val="18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ko-KR" altLang="en-US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내담자는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정확한 자기인식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나는 누구인가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?)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을 얻으려는 동일한 욕구를 가지고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8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치료 요청</a:t>
                </a:r>
              </a:p>
              <a:p>
                <a:pPr>
                  <a:lnSpc>
                    <a:spcPct val="18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부적응적 개인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자기이미지와 현실 사이에 괴리가 심하며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이로 인해 불안 경험</a:t>
                </a:r>
              </a:p>
              <a:p>
                <a:pPr algn="dist">
                  <a:lnSpc>
                    <a:spcPct val="18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적응적 개인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실제적으로 행동하고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생각하고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경험하는 방식에 대해 좀 더 정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8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확한 지식을 갖고 있는 사람</a:t>
                </a:r>
              </a:p>
              <a:p>
                <a:pPr algn="dist">
                  <a:lnSpc>
                    <a:spcPct val="18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인간은 완성의 존재가 아니라 바로 ‘되어 가는 존재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(becoming)’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이므로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지속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8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적으로 더욱 훌륭한 삶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(good life)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을 획득하기 위하여 자신의 잠재력을 개발</a:t>
                </a:r>
              </a:p>
              <a:p>
                <a:pPr>
                  <a:lnSpc>
                    <a:spcPct val="180000"/>
                  </a:lnSpc>
                  <a:buFont typeface="Wingdings" pitchFamily="2" charset="2"/>
                  <a:buChar char="§"/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Rogers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의 완전히 기능하는 사람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교재 </a:t>
                </a:r>
                <a:r>
                  <a:rPr lang="en-US" altLang="ko-KR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492-493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쪽 참조</a:t>
                </a:r>
              </a:p>
              <a:p>
                <a:pPr>
                  <a:lnSpc>
                    <a:spcPct val="180000"/>
                  </a:lnSpc>
                  <a:buFont typeface="Wingdings" pitchFamily="2" charset="2"/>
                  <a:buChar char="§"/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Maslow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의 자기실현의 욕구를 충족한 사람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교재 </a:t>
                </a:r>
                <a:r>
                  <a:rPr lang="en-US" altLang="ko-KR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494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쪽 참조</a:t>
                </a:r>
              </a:p>
              <a:p>
                <a:pPr>
                  <a:lnSpc>
                    <a:spcPct val="180000"/>
                  </a:lnSpc>
                  <a:buFont typeface="Wingdings" pitchFamily="2" charset="2"/>
                  <a:buChar char="§"/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altLang="ko-KR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Allport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의 성숙한 인간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교재 </a:t>
                </a:r>
                <a:r>
                  <a:rPr lang="en-US" altLang="ko-KR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494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쪽 참조</a:t>
                </a:r>
              </a:p>
            </p:txBody>
          </p:sp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5497" y="1196752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692696"/>
                <a:ext cx="4695516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  4. </a:t>
                </a:r>
                <a:r>
                  <a:rPr lang="ko-KR" altLang="en-US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사회복지실천에의 적용</a:t>
                </a:r>
                <a:endPara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7" name="Rectangle 67"/>
            <p:cNvSpPr>
              <a:spLocks noChangeArrowheads="1"/>
            </p:cNvSpPr>
            <p:nvPr/>
          </p:nvSpPr>
          <p:spPr bwMode="auto">
            <a:xfrm>
              <a:off x="35496" y="745540"/>
              <a:ext cx="613341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1)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심리적 건강과 증상에 대한 관점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" name="Line 68"/>
            <p:cNvSpPr>
              <a:spLocks noChangeShapeType="1"/>
            </p:cNvSpPr>
            <p:nvPr/>
          </p:nvSpPr>
          <p:spPr bwMode="auto">
            <a:xfrm>
              <a:off x="-36512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그룹 14"/>
          <p:cNvGrpSpPr/>
          <p:nvPr/>
        </p:nvGrpSpPr>
        <p:grpSpPr>
          <a:xfrm>
            <a:off x="-1" y="116632"/>
            <a:ext cx="9144002" cy="6768752"/>
            <a:chOff x="-1" y="116632"/>
            <a:chExt cx="9144002" cy="6768752"/>
          </a:xfrm>
        </p:grpSpPr>
        <p:grpSp>
          <p:nvGrpSpPr>
            <p:cNvPr id="21" name="그룹 20"/>
            <p:cNvGrpSpPr/>
            <p:nvPr/>
          </p:nvGrpSpPr>
          <p:grpSpPr>
            <a:xfrm>
              <a:off x="-1" y="116632"/>
              <a:ext cx="9144002" cy="5040560"/>
              <a:chOff x="-1" y="71414"/>
              <a:chExt cx="9144002" cy="5040560"/>
            </a:xfrm>
          </p:grpSpPr>
          <p:grpSp>
            <p:nvGrpSpPr>
              <p:cNvPr id="3" name="그룹 9"/>
              <p:cNvGrpSpPr/>
              <p:nvPr/>
            </p:nvGrpSpPr>
            <p:grpSpPr>
              <a:xfrm>
                <a:off x="0" y="71414"/>
                <a:ext cx="9144001" cy="3668768"/>
                <a:chOff x="0" y="71414"/>
                <a:chExt cx="9144001" cy="3668768"/>
              </a:xfrm>
            </p:grpSpPr>
            <p:grpSp>
              <p:nvGrpSpPr>
                <p:cNvPr id="4" name="그룹 7"/>
                <p:cNvGrpSpPr/>
                <p:nvPr/>
              </p:nvGrpSpPr>
              <p:grpSpPr>
                <a:xfrm>
                  <a:off x="0" y="503462"/>
                  <a:ext cx="9144001" cy="3236720"/>
                  <a:chOff x="0" y="503462"/>
                  <a:chExt cx="9144001" cy="3236720"/>
                </a:xfrm>
              </p:grpSpPr>
              <p:sp>
                <p:nvSpPr>
                  <p:cNvPr id="6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503462"/>
                    <a:ext cx="9144000" cy="32367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dist">
                      <a:lnSpc>
                        <a:spcPct val="130000"/>
                      </a:lnSpc>
                      <a:buFont typeface="Wingdings" pitchFamily="2" charset="2"/>
                      <a:buChar char="§"/>
                    </a:pP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치료목표</a:t>
                    </a: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: 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개인의 보다 큰 독립성과 통합성을 달성</a:t>
                    </a: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. 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즉</a:t>
                    </a: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, 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자신의 내적 </a:t>
                    </a:r>
                    <a:r>
                      <a:rPr lang="ko-KR" altLang="en-US" sz="2000" b="1" dirty="0" err="1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준거틀</a:t>
                    </a: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, 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즉 </a:t>
                    </a:r>
                    <a:endPara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 algn="dist">
                      <a:lnSpc>
                        <a:spcPct val="130000"/>
                      </a:lnSpc>
                    </a:pP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 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현상적 장을 정확히 이해하게 함으로써</a:t>
                    </a: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, 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내담자의 내적 및 환경 내에서 긍정적</a:t>
                    </a:r>
                    <a:endPara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>
                      <a:lnSpc>
                        <a:spcPct val="130000"/>
                      </a:lnSpc>
                    </a:pP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 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인 행동 변화</a:t>
                    </a:r>
                    <a:endPara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 algn="dist">
                      <a:lnSpc>
                        <a:spcPct val="130000"/>
                      </a:lnSpc>
                      <a:buFont typeface="Wingdings" pitchFamily="2" charset="2"/>
                      <a:buChar char="§"/>
                    </a:pP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</a:t>
                    </a:r>
                    <a:r>
                      <a:rPr lang="ko-KR" altLang="en-US" sz="2000" b="1" dirty="0" err="1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치료자는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</a:t>
                    </a:r>
                    <a:r>
                      <a:rPr lang="ko-KR" altLang="en-US" sz="2000" b="1" dirty="0" err="1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내담자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자신의 경험적 세계를 탐색하고 존중할 수 있도록 자극하는 </a:t>
                    </a:r>
                    <a:endPara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>
                      <a:lnSpc>
                        <a:spcPct val="130000"/>
                      </a:lnSpc>
                    </a:pP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  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촉진적 조건을 제공해야 함</a:t>
                    </a:r>
                    <a:endPara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 algn="dist">
                      <a:lnSpc>
                        <a:spcPct val="130000"/>
                      </a:lnSpc>
                      <a:buFont typeface="Wingdings" pitchFamily="2" charset="2"/>
                      <a:buChar char="§"/>
                    </a:pP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촉진적 원조관계를 통해 </a:t>
                    </a:r>
                    <a:r>
                      <a:rPr lang="ko-KR" altLang="en-US" sz="2000" b="1" dirty="0" err="1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내담자는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긍정적 자기존중을 하는 방향으로 변화되고</a:t>
                    </a: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, </a:t>
                    </a:r>
                  </a:p>
                  <a:p>
                    <a:pPr algn="dist">
                      <a:lnSpc>
                        <a:spcPct val="130000"/>
                      </a:lnSpc>
                    </a:pP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  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평가의 내적 중심을 회복하고</a:t>
                    </a: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, </a:t>
                    </a:r>
                    <a:r>
                      <a:rPr lang="ko-KR" altLang="en-US" sz="2000" b="1" dirty="0" err="1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융통성있고</a:t>
                    </a: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, 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높은 수준의 분화를 유지하고</a:t>
                    </a: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, </a:t>
                    </a:r>
                  </a:p>
                  <a:p>
                    <a:pPr>
                      <a:lnSpc>
                        <a:spcPct val="130000"/>
                      </a:lnSpc>
                    </a:pPr>
                    <a:r>
                      <a:rPr lang="en-US" altLang="ko-KR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  </a:t>
                    </a:r>
                    <a:r>
                      <a:rPr lang="ko-KR" altLang="en-US" sz="2000" b="1" dirty="0">
                        <a:solidFill>
                          <a:srgbClr val="00CC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다양한 과거와 현재의 경험을 고려할 수 있게 됨</a:t>
                    </a:r>
                  </a:p>
                </p:txBody>
              </p:sp>
              <p:sp>
                <p:nvSpPr>
                  <p:cNvPr id="7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0" y="571480"/>
                    <a:ext cx="9144001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C0C0C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</p:grpSp>
            <p:sp>
              <p:nvSpPr>
                <p:cNvPr id="9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71414"/>
                  <a:ext cx="2329484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2800" b="1" dirty="0">
                      <a:solidFill>
                        <a:srgbClr val="00CCFF"/>
                      </a:solidFill>
                      <a:latin typeface="HY견고딕" pitchFamily="18" charset="-127"/>
                      <a:ea typeface="HY견고딕" pitchFamily="18" charset="-127"/>
                    </a:rPr>
                    <a:t> </a:t>
                  </a:r>
                  <a:r>
                    <a:rPr lang="en-US" altLang="ko-KR" sz="2800" b="1" dirty="0">
                      <a:solidFill>
                        <a:srgbClr val="92D050"/>
                      </a:solidFill>
                      <a:latin typeface="HY견고딕" pitchFamily="18" charset="-127"/>
                      <a:ea typeface="HY견고딕" pitchFamily="18" charset="-127"/>
                    </a:rPr>
                    <a:t>2) </a:t>
                  </a:r>
                  <a:r>
                    <a:rPr lang="ko-KR" altLang="en-US" sz="2800" b="1" dirty="0">
                      <a:solidFill>
                        <a:srgbClr val="92D050"/>
                      </a:solidFill>
                      <a:latin typeface="HY견고딕" pitchFamily="18" charset="-127"/>
                      <a:ea typeface="HY견고딕" pitchFamily="18" charset="-127"/>
                    </a:rPr>
                    <a:t>치료 목표</a:t>
                  </a:r>
                  <a:endPara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endParaRPr>
                </a:p>
              </p:txBody>
            </p:sp>
          </p:grpSp>
          <p:sp>
            <p:nvSpPr>
              <p:cNvPr id="16" name="Line 68"/>
              <p:cNvSpPr>
                <a:spLocks noChangeShapeType="1"/>
              </p:cNvSpPr>
              <p:nvPr/>
            </p:nvSpPr>
            <p:spPr bwMode="auto">
              <a:xfrm>
                <a:off x="-1" y="5111974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13" name="Rectangle 67"/>
            <p:cNvSpPr>
              <a:spLocks noChangeArrowheads="1"/>
            </p:cNvSpPr>
            <p:nvPr/>
          </p:nvSpPr>
          <p:spPr bwMode="auto">
            <a:xfrm>
              <a:off x="0" y="3933056"/>
              <a:ext cx="456246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3)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치료적 관계와 실무원칙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4" name="Rectangle 69"/>
            <p:cNvSpPr>
              <a:spLocks noChangeArrowheads="1"/>
            </p:cNvSpPr>
            <p:nvPr/>
          </p:nvSpPr>
          <p:spPr bwMode="auto">
            <a:xfrm>
              <a:off x="0" y="5249102"/>
              <a:ext cx="9144000" cy="1636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내담자와의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잠재력 개발을 촉진하기 위해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내담자와의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평등한 관계 형성 중시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Rogers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는 진실성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무조건적인 긍정적 관심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감정이입적 이해가 치료적 변화를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일으키기 위한 필요충분조건이라 함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인간중심적 접근방법의 원조관계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496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표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18-2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  <a:endPara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7" name="Line 68"/>
          <p:cNvSpPr>
            <a:spLocks noChangeShapeType="1"/>
          </p:cNvSpPr>
          <p:nvPr/>
        </p:nvSpPr>
        <p:spPr bwMode="auto">
          <a:xfrm>
            <a:off x="-36512" y="4437112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8" name="Rectangle 67"/>
          <p:cNvSpPr>
            <a:spLocks noChangeArrowheads="1"/>
          </p:cNvSpPr>
          <p:nvPr/>
        </p:nvSpPr>
        <p:spPr bwMode="auto">
          <a:xfrm>
            <a:off x="-36512" y="4561964"/>
            <a:ext cx="36663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800" b="1" dirty="0">
                <a:solidFill>
                  <a:srgbClr val="00CCFF"/>
                </a:solidFill>
                <a:latin typeface="HY견고딕" pitchFamily="18" charset="-127"/>
                <a:ea typeface="HY견고딕" pitchFamily="18" charset="-127"/>
              </a:rPr>
              <a:t>  (1) </a:t>
            </a:r>
            <a:r>
              <a:rPr lang="ko-KR" altLang="en-US" sz="2800" b="1" dirty="0">
                <a:solidFill>
                  <a:srgbClr val="00CCFF"/>
                </a:solidFill>
                <a:latin typeface="HY견고딕" pitchFamily="18" charset="-127"/>
                <a:ea typeface="HY견고딕" pitchFamily="18" charset="-127"/>
              </a:rPr>
              <a:t>촉진적 치료관계</a:t>
            </a:r>
            <a:endParaRPr lang="en-US" altLang="ko-KR" sz="2800" b="1" dirty="0">
              <a:solidFill>
                <a:srgbClr val="92D050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15"/>
          <p:cNvGrpSpPr/>
          <p:nvPr/>
        </p:nvGrpSpPr>
        <p:grpSpPr>
          <a:xfrm>
            <a:off x="-35497" y="116632"/>
            <a:ext cx="9179497" cy="6628810"/>
            <a:chOff x="-35497" y="620688"/>
            <a:chExt cx="9179497" cy="6628810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124744"/>
              <a:ext cx="9144000" cy="61247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(1)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진실성</a:t>
              </a:r>
              <a:endPara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일치성으로도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불리며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치료기간 동안 거짓된 태도를 보이지 않고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내적 경험과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외적 표현이 일치하고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감정을 솔직하게 적정 수준에서 표현하는 태도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비조작적이고 진실한 인간관계의 가치를 중시하므로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내담자를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인정하지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않으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면서 수용하는 것처럼 가장하는 것은 바람직하지 않음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치료자는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진실선을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유지하기 위해 자기인식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자기수용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자기진실성의 수준을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높여나가야 함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(2)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무조건적인 긍정적 관심</a:t>
              </a:r>
              <a:endPara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무조건적인 긍정적 관심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비소유적 온화함이라고도 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내담자를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하나의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인격체로 온화하고 진실하게 돌보는 것으로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결론을 강요하는 시도는 하지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않고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완전한 감정표현의 기회를 부여하는 것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치료자는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무조건적으로 존중하고 있는 그대로의 모습을 수용하여야 함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비소유적 온화함으로 존중하고 수용할수록 치료의 가능성이 높아짐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치료자가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내담자를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수용않거나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싫어할 경우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방어적 태도 형성</a:t>
              </a:r>
              <a:endParaRPr lang="ko-KR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-3549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20688"/>
              <a:ext cx="467948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3)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치료적 관계와 실무원칙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-36512" y="116632"/>
            <a:ext cx="9217024" cy="6719089"/>
            <a:chOff x="-36512" y="116632"/>
            <a:chExt cx="9217024" cy="6719089"/>
          </a:xfrm>
        </p:grpSpPr>
        <p:grpSp>
          <p:nvGrpSpPr>
            <p:cNvPr id="2" name="그룹 15"/>
            <p:cNvGrpSpPr/>
            <p:nvPr/>
          </p:nvGrpSpPr>
          <p:grpSpPr>
            <a:xfrm>
              <a:off x="-35497" y="116632"/>
              <a:ext cx="9179497" cy="4043486"/>
              <a:chOff x="-35497" y="620688"/>
              <a:chExt cx="9179497" cy="4043486"/>
            </a:xfrm>
          </p:grpSpPr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1124744"/>
                <a:ext cx="9144000" cy="35394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altLang="ko-KR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(3) 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감정이입적 이해</a:t>
                </a:r>
                <a:endPara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dist">
                  <a:lnSpc>
                    <a:spcPct val="14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공감으로도 불리며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치료자가 </a:t>
                </a:r>
                <a:r>
                  <a:rPr lang="ko-KR" altLang="en-US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내담자와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같이 느끼고 이러한 이해의 감정을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4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의사소통할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수 있는 능력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dist">
                  <a:lnSpc>
                    <a:spcPct val="140000"/>
                  </a:lnSpc>
                  <a:buFont typeface="Wingdings" pitchFamily="2" charset="2"/>
                  <a:buChar char="§"/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ko-KR" altLang="en-US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치료자는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내담자가 보이는 명시적 내용과 숨겨진 내용을 명확히 이해하여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4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내담자의 의미에 알맞은 반응을 보임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40000"/>
                  </a:lnSpc>
                  <a:buFont typeface="Wingdings" pitchFamily="2" charset="2"/>
                  <a:buChar char="§"/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ko-KR" altLang="en-US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치료자는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객관적 관점을 유지한 상태에서 내담자의 주관적 세계로 들어가야 함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40000"/>
                  </a:lnSpc>
                  <a:buFont typeface="Wingdings" pitchFamily="2" charset="2"/>
                  <a:buChar char="§"/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ko-KR" altLang="en-US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치료자는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내담자가 얘기하도록 격려하고 능동적 경청을 해야 함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40000"/>
                  </a:lnSpc>
                </a:pPr>
                <a:r>
                  <a:rPr lang="en-US" altLang="ko-KR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(4) 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촉진적 치료관계의 결과</a:t>
                </a:r>
                <a:r>
                  <a:rPr lang="en-US" altLang="ko-KR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교재 </a:t>
                </a:r>
                <a:r>
                  <a:rPr lang="en-US" altLang="ko-KR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498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쪽 참조</a:t>
                </a:r>
                <a:endPara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5497" y="1196752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620688"/>
                <a:ext cx="4679486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3)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치료적 관계와 실무원칙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7" name="Rectangle 67"/>
            <p:cNvSpPr>
              <a:spLocks noChangeArrowheads="1"/>
            </p:cNvSpPr>
            <p:nvPr/>
          </p:nvSpPr>
          <p:spPr bwMode="auto">
            <a:xfrm>
              <a:off x="-36512" y="4149080"/>
              <a:ext cx="331372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  (2) </a:t>
              </a:r>
              <a:r>
                <a:rPr lang="ko-KR" altLang="en-US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치료자의 역할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" name="Line 68"/>
            <p:cNvSpPr>
              <a:spLocks noChangeShapeType="1"/>
            </p:cNvSpPr>
            <p:nvPr/>
          </p:nvSpPr>
          <p:spPr bwMode="auto">
            <a:xfrm>
              <a:off x="-36512" y="465313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9" name="Rectangle 69"/>
            <p:cNvSpPr>
              <a:spLocks noChangeArrowheads="1"/>
            </p:cNvSpPr>
            <p:nvPr/>
          </p:nvSpPr>
          <p:spPr bwMode="auto">
            <a:xfrm>
              <a:off x="36512" y="4653136"/>
              <a:ext cx="9144000" cy="2182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치료자의 역할은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‘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역할이 없는 상태가 되는 것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’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내담자에게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요구하는 기법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사용하지 않음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치료자의 역할 중에 가장 중요한 것은 치료자의 태도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내담자와 촉진적 치료관계를 형성할 수 있는 치료자의 자질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498-499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</a:t>
              </a:r>
              <a:endPara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인간중심적 접근방법의 실무원칙</a:t>
              </a: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500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표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18-3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  <a:endPara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20"/>
          <p:cNvGrpSpPr/>
          <p:nvPr/>
        </p:nvGrpSpPr>
        <p:grpSpPr>
          <a:xfrm>
            <a:off x="-1" y="71414"/>
            <a:ext cx="9144002" cy="6595450"/>
            <a:chOff x="-1" y="71414"/>
            <a:chExt cx="9144002" cy="6595450"/>
          </a:xfrm>
        </p:grpSpPr>
        <p:grpSp>
          <p:nvGrpSpPr>
            <p:cNvPr id="3" name="그룹 9"/>
            <p:cNvGrpSpPr/>
            <p:nvPr/>
          </p:nvGrpSpPr>
          <p:grpSpPr>
            <a:xfrm>
              <a:off x="0" y="71414"/>
              <a:ext cx="9144001" cy="4334926"/>
              <a:chOff x="0" y="71414"/>
              <a:chExt cx="9144001" cy="4334926"/>
            </a:xfrm>
          </p:grpSpPr>
          <p:grpSp>
            <p:nvGrpSpPr>
              <p:cNvPr id="4" name="그룹 7"/>
              <p:cNvGrpSpPr/>
              <p:nvPr/>
            </p:nvGrpSpPr>
            <p:grpSpPr>
              <a:xfrm>
                <a:off x="0" y="571480"/>
                <a:ext cx="9144001" cy="3834860"/>
                <a:chOff x="0" y="571480"/>
                <a:chExt cx="9144001" cy="3834860"/>
              </a:xfrm>
            </p:grpSpPr>
            <p:sp>
              <p:nvSpPr>
                <p:cNvPr id="6" name="Rectangle 69"/>
                <p:cNvSpPr>
                  <a:spLocks noChangeArrowheads="1"/>
                </p:cNvSpPr>
                <p:nvPr/>
              </p:nvSpPr>
              <p:spPr bwMode="auto">
                <a:xfrm>
                  <a:off x="0" y="620688"/>
                  <a:ext cx="9144000" cy="37856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200000"/>
                    </a:lnSpc>
                    <a:buFont typeface="Wingdings" pitchFamily="2" charset="2"/>
                    <a:buChar char="§"/>
                  </a:pP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인본주의적 접근에서는 치료기법의 의도적 사용을 최대한 자제</a:t>
                  </a:r>
                  <a:endPara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>
                    <a:lnSpc>
                      <a:spcPct val="200000"/>
                    </a:lnSpc>
                    <a:buFont typeface="Wingdings" pitchFamily="2" charset="2"/>
                    <a:buChar char="§"/>
                  </a:pP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치료자의 인간성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,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신념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,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태도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,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치료적 관계가 치료의 성패를 좌우</a:t>
                  </a:r>
                  <a:endPara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 algn="dist">
                    <a:lnSpc>
                      <a:spcPct val="200000"/>
                    </a:lnSpc>
                    <a:buFont typeface="Wingdings" pitchFamily="2" charset="2"/>
                    <a:buChar char="§"/>
                  </a:pP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치료기법은 수용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,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존경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,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이해를 표현하고 전달하며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,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생각하고 느끼고 탐색하는 </a:t>
                  </a:r>
                  <a:endPara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>
                    <a:lnSpc>
                      <a:spcPct val="200000"/>
                    </a:lnSpc>
                  </a:pP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 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것을 통해 내담자의 내적 </a:t>
                  </a:r>
                  <a:r>
                    <a:rPr lang="ko-KR" altLang="en-US" sz="2000" b="1" dirty="0" err="1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준거틀을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발전시키도록 원조하는 것</a:t>
                  </a:r>
                  <a:endPara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>
                    <a:lnSpc>
                      <a:spcPct val="200000"/>
                    </a:lnSpc>
                    <a:buFont typeface="Wingdings" pitchFamily="2" charset="2"/>
                    <a:buChar char="§"/>
                  </a:pP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치료자가 전략의 하나로 기법을 사용하면 관계가 비인간화됨</a:t>
                  </a:r>
                  <a:endPara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>
                    <a:lnSpc>
                      <a:spcPct val="200000"/>
                    </a:lnSpc>
                    <a:buFont typeface="Wingdings" pitchFamily="2" charset="2"/>
                    <a:buChar char="§"/>
                  </a:pP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치료기법은 치료자의 솔직한 표현이어야 하며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,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의도적 기법 사용은 지양</a:t>
                  </a:r>
                  <a:endPara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7" name="Line 68"/>
                <p:cNvSpPr>
                  <a:spLocks noChangeShapeType="1"/>
                </p:cNvSpPr>
                <p:nvPr/>
              </p:nvSpPr>
              <p:spPr bwMode="auto">
                <a:xfrm>
                  <a:off x="0" y="571480"/>
                  <a:ext cx="9144001" cy="0"/>
                </a:xfrm>
                <a:prstGeom prst="lin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9" name="Rectangle 67"/>
              <p:cNvSpPr>
                <a:spLocks noChangeArrowheads="1"/>
              </p:cNvSpPr>
              <p:nvPr/>
            </p:nvSpPr>
            <p:spPr bwMode="auto">
              <a:xfrm>
                <a:off x="0" y="71414"/>
                <a:ext cx="232948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00CCFF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4)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치료 기법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16" name="Line 68"/>
            <p:cNvSpPr>
              <a:spLocks noChangeShapeType="1"/>
            </p:cNvSpPr>
            <p:nvPr/>
          </p:nvSpPr>
          <p:spPr bwMode="auto">
            <a:xfrm>
              <a:off x="-1" y="614364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0" name="Rectangle 67"/>
            <p:cNvSpPr>
              <a:spLocks noChangeArrowheads="1"/>
            </p:cNvSpPr>
            <p:nvPr/>
          </p:nvSpPr>
          <p:spPr bwMode="auto">
            <a:xfrm>
              <a:off x="0" y="6143644"/>
              <a:ext cx="9144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2800" b="1" dirty="0">
                  <a:solidFill>
                    <a:srgbClr val="7030A0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ko-KR" altLang="en-US" sz="2800" b="1" dirty="0">
                  <a:solidFill>
                    <a:srgbClr val="7030A0"/>
                  </a:solidFill>
                  <a:latin typeface="HY견고딕" pitchFamily="18" charset="-127"/>
                  <a:ea typeface="HY견고딕" pitchFamily="18" charset="-127"/>
                </a:rPr>
                <a:t>다음 주 강의 주제</a:t>
              </a:r>
              <a:r>
                <a:rPr lang="en-US" altLang="ko-KR" sz="2800" b="1">
                  <a:solidFill>
                    <a:srgbClr val="7030A0"/>
                  </a:solidFill>
                  <a:latin typeface="HY견고딕" pitchFamily="18" charset="-127"/>
                  <a:ea typeface="HY견고딕" pitchFamily="18" charset="-127"/>
                </a:rPr>
                <a:t>: 19</a:t>
              </a:r>
              <a:r>
                <a:rPr lang="ko-KR" altLang="en-US" sz="2800" b="1">
                  <a:solidFill>
                    <a:srgbClr val="7030A0"/>
                  </a:solidFill>
                  <a:latin typeface="HY견고딕" pitchFamily="18" charset="-127"/>
                  <a:ea typeface="HY견고딕" pitchFamily="18" charset="-127"/>
                </a:rPr>
                <a:t>장</a:t>
              </a:r>
              <a:r>
                <a:rPr lang="en-US" altLang="ko-KR" sz="2800" b="1">
                  <a:solidFill>
                    <a:srgbClr val="7030A0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ko-KR" altLang="en-US" sz="2800" b="1" dirty="0">
                  <a:solidFill>
                    <a:srgbClr val="7030A0"/>
                  </a:solidFill>
                  <a:latin typeface="HY견고딕" pitchFamily="18" charset="-127"/>
                  <a:ea typeface="HY견고딕" pitchFamily="18" charset="-127"/>
                </a:rPr>
                <a:t>행동주의이론</a:t>
              </a:r>
              <a:endParaRPr lang="en-US" altLang="ko-KR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2348875"/>
            <a:ext cx="9144000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altLang="ko-KR" sz="2800" b="1" dirty="0">
              <a:solidFill>
                <a:srgbClr val="FFFF00"/>
              </a:solidFill>
            </a:endParaRPr>
          </a:p>
          <a:p>
            <a:endParaRPr lang="en-US" altLang="ko-KR" sz="2800" b="1" dirty="0">
              <a:solidFill>
                <a:srgbClr val="FFFF00"/>
              </a:solidFill>
            </a:endParaRPr>
          </a:p>
          <a:p>
            <a:r>
              <a:rPr lang="ko-KR" altLang="en-US" sz="2800" b="1" dirty="0">
                <a:solidFill>
                  <a:srgbClr val="FFFF00"/>
                </a:solidFill>
              </a:rPr>
              <a:t>        </a:t>
            </a:r>
            <a:endParaRPr lang="en-US" altLang="ko-KR" sz="2800" b="1" dirty="0">
              <a:solidFill>
                <a:srgbClr val="FFFF00"/>
              </a:solidFill>
            </a:endParaRPr>
          </a:p>
          <a:p>
            <a:endParaRPr lang="en-US" altLang="ko-KR" sz="1400" b="1" dirty="0">
              <a:solidFill>
                <a:srgbClr val="66CCFF"/>
              </a:solidFill>
            </a:endParaRP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4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인본주의이론의 인간관과 기본 가정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4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인본주의이론의 주요 개념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4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인본주의이론의 인간발달 관점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4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인본주의이론의 사회복지실천 적용방안 이해</a:t>
            </a: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164307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제 </a:t>
            </a:r>
            <a: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18 </a:t>
            </a: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장  </a:t>
            </a:r>
            <a:b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</a:b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인본주의이론</a:t>
            </a:r>
            <a:endParaRPr lang="ko-KR" altLang="en-US" sz="3800" dirty="0"/>
          </a:p>
        </p:txBody>
      </p:sp>
      <p:grpSp>
        <p:nvGrpSpPr>
          <p:cNvPr id="2" name="그룹 9"/>
          <p:cNvGrpSpPr/>
          <p:nvPr/>
        </p:nvGrpSpPr>
        <p:grpSpPr>
          <a:xfrm>
            <a:off x="-32" y="2500306"/>
            <a:ext cx="9144032" cy="785818"/>
            <a:chOff x="-32" y="2500306"/>
            <a:chExt cx="9144032" cy="785818"/>
          </a:xfrm>
        </p:grpSpPr>
        <p:sp>
          <p:nvSpPr>
            <p:cNvPr id="11" name="직사각형 10"/>
            <p:cNvSpPr/>
            <p:nvPr/>
          </p:nvSpPr>
          <p:spPr>
            <a:xfrm>
              <a:off x="1357290" y="2571744"/>
              <a:ext cx="214314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80000" lvl="1"/>
              <a:r>
                <a:rPr lang="ko-KR" altLang="en-US" sz="2800" b="1" dirty="0">
                  <a:solidFill>
                    <a:srgbClr val="FFFF00"/>
                  </a:solidFill>
                </a:rPr>
                <a:t>학습목표</a:t>
              </a:r>
              <a:endParaRPr lang="ko-KR" altLang="en-US" sz="2800" dirty="0"/>
            </a:p>
          </p:txBody>
        </p:sp>
        <p:sp>
          <p:nvSpPr>
            <p:cNvPr id="12" name="Line 68"/>
            <p:cNvSpPr>
              <a:spLocks noChangeShapeType="1"/>
            </p:cNvSpPr>
            <p:nvPr/>
          </p:nvSpPr>
          <p:spPr bwMode="auto">
            <a:xfrm>
              <a:off x="-1" y="328612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-32" y="250030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pic>
        <p:nvPicPr>
          <p:cNvPr id="1027" name="Picture 3" descr="C:\Users\User\Desktop\pc\문화여가\사진모음\사진(20121220)\PHOTO_00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92896"/>
            <a:ext cx="1547664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제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의 심리학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무의식 결정론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정신분석이론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과 환경결정론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행동주의이론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반대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4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실존주의이론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형태치료 등과 함께 실존주의 철학에 기반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4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실존주의 이론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소외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무의미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불안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허무 등의 인간존재의 제한성 비극성 초점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4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인본주의 이론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존엄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사랑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선택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창조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성장 등의 인간의 자기실현 측면 초점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4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모든 인간은 통합적 존재로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긍정적 방향으로 성장하고자 하는 경향과 자기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40000"/>
              </a:lnSpc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결정과 자기실현 경향을 지니고 있으며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자신의 운명을 스스로 결정하고 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40000"/>
              </a:lnSpc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자유롭게 선택하는 존재라는 점을 강조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4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인본주의이론에서는 치료적 관계를 중시하며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감정이입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무조건적 존중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수용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40000"/>
              </a:lnSpc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과 진정한 관심이 내담자의 긍정적 변화를 일으킨다고 가정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4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Maslow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는 인간이 선한 본성과 자기실현을 가능성을 지녔다고 가정하고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자기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40000"/>
              </a:lnSpc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실현자에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대한 연구를 기반으로 욕구위계이론 제기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4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욕구위계이론에서는 인간은 낮은 단계의 욕구를 차례로 충족하여 자기실현의 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40000"/>
              </a:lnSpc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욕구를 충족하려는 경향이 있다고 보고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인간의 성장가능성 긍정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4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인본주의이론의 낙관적 인간관은 사회복지의 기본 가치와 상통하며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촉진적 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40000"/>
              </a:lnSpc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치료관계의 원칙은 사회복지실천의 원조관계 </a:t>
            </a:r>
            <a:r>
              <a:rPr lang="ko-KR" altLang="en-US" sz="20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형성시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따라야 하는 원칙으로 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40000"/>
              </a:lnSpc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수용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7" y="0"/>
            <a:ext cx="9179497" cy="6826435"/>
            <a:chOff x="-35497" y="0"/>
            <a:chExt cx="9179497" cy="6826435"/>
          </a:xfrm>
        </p:grpSpPr>
        <p:grpSp>
          <p:nvGrpSpPr>
            <p:cNvPr id="3" name="그룹 9"/>
            <p:cNvGrpSpPr/>
            <p:nvPr/>
          </p:nvGrpSpPr>
          <p:grpSpPr>
            <a:xfrm>
              <a:off x="-35497" y="0"/>
              <a:ext cx="9179496" cy="1215916"/>
              <a:chOff x="-35496" y="108951"/>
              <a:chExt cx="9179496" cy="1215916"/>
            </a:xfrm>
          </p:grpSpPr>
          <p:grpSp>
            <p:nvGrpSpPr>
              <p:cNvPr id="4" name="그룹 6"/>
              <p:cNvGrpSpPr/>
              <p:nvPr/>
            </p:nvGrpSpPr>
            <p:grpSpPr>
              <a:xfrm>
                <a:off x="-1" y="108951"/>
                <a:ext cx="9144001" cy="548680"/>
                <a:chOff x="-1" y="108951"/>
                <a:chExt cx="9144001" cy="548680"/>
              </a:xfrm>
            </p:grpSpPr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108951"/>
                  <a:ext cx="3005951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 1. </a:t>
                  </a:r>
                  <a:r>
                    <a:rPr lang="ko-KR" altLang="en-US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인간관과 가정</a:t>
                  </a:r>
                  <a:endParaRPr lang="en-US" altLang="ko-KR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endParaRPr>
                </a:p>
              </p:txBody>
            </p:sp>
            <p:sp>
              <p:nvSpPr>
                <p:cNvPr id="2116" name="Line 68"/>
                <p:cNvSpPr>
                  <a:spLocks noChangeShapeType="1"/>
                </p:cNvSpPr>
                <p:nvPr/>
              </p:nvSpPr>
              <p:spPr bwMode="auto">
                <a:xfrm>
                  <a:off x="-1" y="657631"/>
                  <a:ext cx="9144001" cy="0"/>
                </a:xfrm>
                <a:prstGeom prst="lin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8" name="Rectangle 67"/>
              <p:cNvSpPr>
                <a:spLocks noChangeArrowheads="1"/>
              </p:cNvSpPr>
              <p:nvPr/>
            </p:nvSpPr>
            <p:spPr bwMode="auto">
              <a:xfrm>
                <a:off x="0" y="801647"/>
                <a:ext cx="1976823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1)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인간관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auto">
              <a:xfrm>
                <a:off x="-35496" y="1305703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14" name="Rectangle 69"/>
            <p:cNvSpPr>
              <a:spLocks noChangeArrowheads="1"/>
            </p:cNvSpPr>
            <p:nvPr/>
          </p:nvSpPr>
          <p:spPr bwMode="auto">
            <a:xfrm>
              <a:off x="0" y="1196752"/>
              <a:ext cx="9144000" cy="5629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성장해 나가는 미래지향적 존재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기본적으로 자유로우며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자신의 행동에 책임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지고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유목적적이며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합리적인 방향으로 지속적으로 성장</a:t>
              </a:r>
            </a:p>
            <a:p>
              <a:pPr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능동적 존재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인간의 삶은 개인의 자유로운 능동적 선택의 결과이며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자신의 삶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과 미래를 능동적으로 선택할 수 있는 존재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인간본성에 대한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자유론적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관점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합리적 존재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살인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강간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이상적 충동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반사회적 행동은 인간의 내적 본성과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화합하지 못한 결과로 볼 정도로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인간의 합리성에 대한 신념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자기실현적 존재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인간은 자기이해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자기개념과 태도의 변화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자기지향적 행동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위한 선천적 자원 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자기실현경향을 지니고 있으며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이를 성취하기 위해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노력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도전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어려움을 극복하는 과정에서 진정한 인간이 되어가며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조건이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적절히 갖추어지면 인간은 무한한 성장과 발전이 가능</a:t>
              </a:r>
            </a:p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통합적 존재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자기는 항상 더 원대한 전체성으로 이동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미분화된 현상적 장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에서 출발하여 자기개념의 발달로 그 장이 자기와 환경으로 분화되고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일치성을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추구하는 과정에서 발달이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최정점에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이름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전체주의적 관점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9"/>
          <p:cNvGrpSpPr/>
          <p:nvPr/>
        </p:nvGrpSpPr>
        <p:grpSpPr>
          <a:xfrm>
            <a:off x="-35497" y="188640"/>
            <a:ext cx="9179497" cy="6816364"/>
            <a:chOff x="-35496" y="801647"/>
            <a:chExt cx="9179497" cy="6816364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1" y="1449719"/>
              <a:ext cx="9144000" cy="6168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기본 가정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주관적 경험론에 근거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인간에게 있어서 객관적 현실세계란 존재하지 않으며 주관적 현실세계만 존재</a:t>
              </a:r>
            </a:p>
            <a:p>
              <a:pPr algn="dist"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인간은 자신의 사적 경험체계 또는 내적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준거체계와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일치하는 방향으로 객관적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7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현실을 재구성하여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 주관적 현실을 근거로 행동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인간행동의 이해를 위해서는 개인의 내적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준거체계를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정확히 이해해야 함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인간행동의 기본동기에 대해서는 인간은 내적 긴장이 증가하더라도 자기실현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7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위하여 그 고통을 감내하고 행동한다고 가정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인간은 자기실현경향이 있으므로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긴장과 고통을 줄여 내적 평형상태에 안주하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7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기 보다는 내적 긴장이 높아지더라도 성장과 발달을 추구하려는 욕구가 강함</a:t>
              </a:r>
            </a:p>
            <a:p>
              <a:pPr algn="dist"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자기실현을 위한 끊임없는 도전과 투쟁의 과정에서 발생하는 고통을 감내하는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7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미래지향성이 행동의 기본 동기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Rectangle 67"/>
            <p:cNvSpPr>
              <a:spLocks noChangeArrowheads="1"/>
            </p:cNvSpPr>
            <p:nvPr/>
          </p:nvSpPr>
          <p:spPr bwMode="auto">
            <a:xfrm>
              <a:off x="0" y="801647"/>
              <a:ext cx="244650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기본 가정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9" name="Line 68"/>
            <p:cNvSpPr>
              <a:spLocks noChangeShapeType="1"/>
            </p:cNvSpPr>
            <p:nvPr/>
          </p:nvSpPr>
          <p:spPr bwMode="auto">
            <a:xfrm>
              <a:off x="-35496" y="1305703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2" y="0"/>
            <a:ext cx="9144003" cy="6685177"/>
            <a:chOff x="-2" y="0"/>
            <a:chExt cx="9144003" cy="6685177"/>
          </a:xfrm>
        </p:grpSpPr>
        <p:grpSp>
          <p:nvGrpSpPr>
            <p:cNvPr id="3" name="그룹 9"/>
            <p:cNvGrpSpPr/>
            <p:nvPr/>
          </p:nvGrpSpPr>
          <p:grpSpPr>
            <a:xfrm>
              <a:off x="-2" y="0"/>
              <a:ext cx="9144003" cy="1143908"/>
              <a:chOff x="-1" y="108951"/>
              <a:chExt cx="9144003" cy="1143908"/>
            </a:xfrm>
          </p:grpSpPr>
          <p:grpSp>
            <p:nvGrpSpPr>
              <p:cNvPr id="4" name="그룹 6"/>
              <p:cNvGrpSpPr/>
              <p:nvPr/>
            </p:nvGrpSpPr>
            <p:grpSpPr>
              <a:xfrm>
                <a:off x="-1" y="108951"/>
                <a:ext cx="9144001" cy="548680"/>
                <a:chOff x="-1" y="108951"/>
                <a:chExt cx="9144001" cy="548680"/>
              </a:xfrm>
            </p:grpSpPr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108951"/>
                  <a:ext cx="230063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 </a:t>
                  </a:r>
                  <a:r>
                    <a:rPr lang="en-US" altLang="ko-KR" sz="2800" b="1" dirty="0">
                      <a:solidFill>
                        <a:srgbClr val="FFC000"/>
                      </a:solidFill>
                      <a:latin typeface="HY견고딕" pitchFamily="18" charset="-127"/>
                      <a:ea typeface="HY견고딕" pitchFamily="18" charset="-127"/>
                    </a:rPr>
                    <a:t>2. </a:t>
                  </a:r>
                  <a:r>
                    <a:rPr lang="ko-KR" altLang="en-US" sz="2800" b="1" dirty="0">
                      <a:solidFill>
                        <a:srgbClr val="FFC000"/>
                      </a:solidFill>
                      <a:latin typeface="HY견고딕" pitchFamily="18" charset="-127"/>
                      <a:ea typeface="HY견고딕" pitchFamily="18" charset="-127"/>
                    </a:rPr>
                    <a:t>주요 개념</a:t>
                  </a:r>
                  <a:endPara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endParaRPr>
                </a:p>
              </p:txBody>
            </p:sp>
            <p:sp>
              <p:nvSpPr>
                <p:cNvPr id="2116" name="Line 68"/>
                <p:cNvSpPr>
                  <a:spLocks noChangeShapeType="1"/>
                </p:cNvSpPr>
                <p:nvPr/>
              </p:nvSpPr>
              <p:spPr bwMode="auto">
                <a:xfrm>
                  <a:off x="-1" y="657631"/>
                  <a:ext cx="9144001" cy="0"/>
                </a:xfrm>
                <a:prstGeom prst="lin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8" name="Rectangle 67"/>
              <p:cNvSpPr>
                <a:spLocks noChangeArrowheads="1"/>
              </p:cNvSpPr>
              <p:nvPr/>
            </p:nvSpPr>
            <p:spPr bwMode="auto">
              <a:xfrm>
                <a:off x="1" y="729639"/>
                <a:ext cx="244650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00CCFF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1)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현상적 장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auto">
              <a:xfrm>
                <a:off x="1" y="1233695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14" name="Rectangle 69"/>
            <p:cNvSpPr>
              <a:spLocks noChangeArrowheads="1"/>
            </p:cNvSpPr>
            <p:nvPr/>
          </p:nvSpPr>
          <p:spPr bwMode="auto">
            <a:xfrm>
              <a:off x="0" y="1124744"/>
              <a:ext cx="9144000" cy="5560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현상적 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경험적 세계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주관적 경험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특정 순간에 개인이 지각하고 경험하는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모든 것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동일한 현상이라도 개인에 따라 다르게 지각하고 경험하므로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개인적 현실 즉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현상적 장만이 존재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 행동을 결정하는 것은 과거 자체가 아니라 과거에 대한 개인의 현재 해석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현상적 장에는 개인이 지각한 것과 지각하지 못하는 것까지 포함되나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개인은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현상적 장에 입각하여 재구성된 현실에 반응하므로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동일 사건을 경험한 사람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도 서로 다르게 행동할 수 있음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인간은 자극에 단순하게 반응하는 존재가 아니라 전체적으로 조직화된 체계로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규정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전체론적 관점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현상적 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 현실에 대한 지각도표에 따라 행동하고 생활할 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조직화된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전체로서 반응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2"/>
          <p:cNvGrpSpPr/>
          <p:nvPr/>
        </p:nvGrpSpPr>
        <p:grpSpPr>
          <a:xfrm>
            <a:off x="-73024" y="0"/>
            <a:ext cx="9217024" cy="6914268"/>
            <a:chOff x="-36512" y="3913892"/>
            <a:chExt cx="9217024" cy="6914268"/>
          </a:xfrm>
        </p:grpSpPr>
        <p:sp>
          <p:nvSpPr>
            <p:cNvPr id="10" name="Rectangle 67"/>
            <p:cNvSpPr>
              <a:spLocks noChangeArrowheads="1"/>
            </p:cNvSpPr>
            <p:nvPr/>
          </p:nvSpPr>
          <p:spPr bwMode="auto">
            <a:xfrm>
              <a:off x="35496" y="3913892"/>
              <a:ext cx="350448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자기와 자기개념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1" name="Line 68"/>
            <p:cNvSpPr>
              <a:spLocks noChangeShapeType="1"/>
            </p:cNvSpPr>
            <p:nvPr/>
          </p:nvSpPr>
          <p:spPr bwMode="auto">
            <a:xfrm>
              <a:off x="-36512" y="443711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2" name="Rectangle 69"/>
            <p:cNvSpPr>
              <a:spLocks noChangeArrowheads="1"/>
            </p:cNvSpPr>
            <p:nvPr/>
          </p:nvSpPr>
          <p:spPr bwMode="auto">
            <a:xfrm>
              <a:off x="36512" y="4390564"/>
              <a:ext cx="9144000" cy="6437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(self)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와 자기개념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(self-concept)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이라는 용어 혼용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유아가 자신의 내부에서 지각되는 자기경험과 외부의 타인에 대한 경험을 구별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하기 시작하면서 자기 존재에 대한 인식이 발달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자기와 자기개념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현상적 장이 분화된 부분으로 </a:t>
              </a:r>
              <a:r>
                <a:rPr lang="en-US" altLang="ko-KR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I+me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 자신에 대한 자기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이미지로서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현실적 자기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이상적 자기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자기개념과 주관적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경험사이의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일치가 매우 중요하며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일치될 경우 건강한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성격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불일치가 심할 때 부적응적이고 병적 성격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자기개념은 유동적이고 새로운 경험에 의해 변화되지만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정형화된 특성 지님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자기는 두뇌 속의 작은 인간으로 인간행동을 통제하는 것이 아니라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개인이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경험하는 주관적 세계를 상징화하고 조직화하는 역할 담담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또한 자기는 의식할 수 있을 뿐 아니라 무의식적 정신작용도 통합하는 기능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자기의 방어기제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지각의 왜곡과 부정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  <a:buFont typeface="Wingdings" pitchFamily="2" charset="2"/>
                <a:buChar char="ü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지각의 왜곡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받아들이기 어려운 경험을 자신의 현재 자기이미지와 일치하는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형태로 변형하여 수용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예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485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ü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위험한 경험이 의식화되는 것을 회피함으로써 자기구조를 유지하는 것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예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485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188640"/>
            <a:ext cx="9216008" cy="6456904"/>
            <a:chOff x="0" y="692696"/>
            <a:chExt cx="9216008" cy="6456904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196752"/>
              <a:ext cx="9144000" cy="59528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인간의 다양한 욕구나 동기는 자기유지와 실현의 욕구라는 기본욕구의 일부에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지나지 않음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인간의 기본 욕구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자기를 유지하고 증진하며 실현하려는 욕구로서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자기유지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자기향상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자기실현을 포함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모든 인간은 자기유지 경향과 성장잠재력을 선천적으로 지니고 태어남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자기유지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음식섭취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위험에서의 방어행동 등 자기자신을 유지하려는 성향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자기향상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성숙을 지향하고 상향이동 경향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(upward-moving tendency)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으로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 algn="dist"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독립성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자기책임성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자기규제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자율성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자기통제의 수준이 높은 수준으로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나아가려는 속성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상향이동의 경향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자기실현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자지개념과 기능의 분화를 통하여 자기 향상을 위한 노력하는 과정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에서 자기실현에 이르려는 경향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성장과 자기향상을 위한 노력의 과정에서 고통이나 성장 방해요인에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직면해도 극복하고 성장하려는 경향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현실지각이 왜곡되거나 자기분화 수준이 낮은 경우에는 퇴행적 동기가 강함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대부분의 경우 퇴행적 동기보다는 성장지향적 동기가 인간의 기본 행동 동기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자기실현의 과정에서 인간은 점진적으로 완성되어 감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315182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3)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자기실현 경향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9"/>
          <p:cNvGrpSpPr/>
          <p:nvPr/>
        </p:nvGrpSpPr>
        <p:grpSpPr>
          <a:xfrm>
            <a:off x="0" y="116632"/>
            <a:ext cx="9144001" cy="6677259"/>
            <a:chOff x="0" y="642918"/>
            <a:chExt cx="9144001" cy="6677259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282690"/>
              <a:ext cx="9144000" cy="6037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인간은 자기실현적 존재로서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생존적 경향과 실현적 경향을 지님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생존적 경향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결핍욕구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박탈동기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로서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생리적 욕구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안전의 욕구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소속과 애정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욕구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자존감의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욕구가 포함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실현적 경향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성장욕구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성장동기로서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자신의 잠재능력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기능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재능을 발휘하려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는 욕구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인간의 욕구는 그 중요성과 강도에 따라 위계적으로 배열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487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그림 </a:t>
              </a:r>
              <a:endPara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18-1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욕구의 위계구조는 절대적인 것은 아니지만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보편적으로는 대부분의 인간이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하위 단계의 욕구가 어느 충족된 후에 상위 단계의 욕구를 충족하기 위한 노력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경주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생리적 욕구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488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안전의 욕구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488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소속과 애정의 욕구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488-489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자존감의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욕구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489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자기실현의 욕구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489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</a:p>
          </p:txBody>
        </p:sp>
        <p:sp>
          <p:nvSpPr>
            <p:cNvPr id="11" name="Rectangle 67"/>
            <p:cNvSpPr>
              <a:spLocks noChangeArrowheads="1"/>
            </p:cNvSpPr>
            <p:nvPr/>
          </p:nvSpPr>
          <p:spPr bwMode="auto">
            <a:xfrm>
              <a:off x="0" y="642918"/>
              <a:ext cx="550069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ko-KR" sz="2800" b="1" dirty="0">
                  <a:solidFill>
                    <a:srgbClr val="00B0F0"/>
                  </a:solidFill>
                  <a:latin typeface="HY견고딕" pitchFamily="18" charset="-127"/>
                  <a:ea typeface="HY견고딕" pitchFamily="18" charset="-127"/>
                </a:rPr>
                <a:t>  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4) Maslow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의 욕구계층이론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2" name="Line 68"/>
            <p:cNvSpPr>
              <a:spLocks noChangeShapeType="1"/>
            </p:cNvSpPr>
            <p:nvPr/>
          </p:nvSpPr>
          <p:spPr bwMode="auto">
            <a:xfrm>
              <a:off x="0" y="114298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1977</TotalTime>
  <Words>1928</Words>
  <Application>Microsoft Office PowerPoint</Application>
  <PresentationFormat>화면 슬라이드 쇼(4:3)</PresentationFormat>
  <Paragraphs>211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0" baseType="lpstr">
      <vt:lpstr>HY견고딕</vt:lpstr>
      <vt:lpstr>굴림</vt:lpstr>
      <vt:lpstr>Wingdings</vt:lpstr>
      <vt:lpstr>기본 디자인</vt:lpstr>
      <vt:lpstr>제 3 부   인간 성격과 사회복지실천</vt:lpstr>
      <vt:lpstr>제 18 장   인본주의이론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길벗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강은정</dc:creator>
  <cp:lastModifiedBy>Windows 사용자</cp:lastModifiedBy>
  <cp:revision>291</cp:revision>
  <dcterms:created xsi:type="dcterms:W3CDTF">2004-08-11T05:45:06Z</dcterms:created>
  <dcterms:modified xsi:type="dcterms:W3CDTF">2021-01-20T05:25:23Z</dcterms:modified>
</cp:coreProperties>
</file>